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1.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2.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4.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5.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6.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20.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21.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22.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3.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theme/themeOverride3.xml" ContentType="application/vnd.openxmlformats-officedocument.themeOverr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theme/themeOverride4.xml" ContentType="application/vnd.openxmlformats-officedocument.themeOverr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theme/themeOverride5.xml" ContentType="application/vnd.openxmlformats-officedocument.themeOverr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theme/themeOverride6.xml" ContentType="application/vnd.openxmlformats-officedocument.themeOverr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3"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 id="2147483804" r:id="rId14"/>
    <p:sldMasterId id="2147483816" r:id="rId15"/>
    <p:sldMasterId id="2147483828" r:id="rId16"/>
    <p:sldMasterId id="2147483840" r:id="rId17"/>
    <p:sldMasterId id="2147483852" r:id="rId18"/>
    <p:sldMasterId id="2147483864" r:id="rId19"/>
    <p:sldMasterId id="2147483876" r:id="rId20"/>
    <p:sldMasterId id="2147483888" r:id="rId21"/>
    <p:sldMasterId id="2147483900" r:id="rId22"/>
    <p:sldMasterId id="2147483936" r:id="rId23"/>
    <p:sldMasterId id="2147483948" r:id="rId24"/>
  </p:sldMasterIdLst>
  <p:notesMasterIdLst>
    <p:notesMasterId r:id="rId633"/>
  </p:notesMasterIdLst>
  <p:handoutMasterIdLst>
    <p:handoutMasterId r:id="rId634"/>
  </p:handoutMasterIdLst>
  <p:sldIdLst>
    <p:sldId id="1799" r:id="rId25"/>
    <p:sldId id="268" r:id="rId26"/>
    <p:sldId id="2670" r:id="rId27"/>
    <p:sldId id="1868" r:id="rId28"/>
    <p:sldId id="1837" r:id="rId29"/>
    <p:sldId id="1865" r:id="rId30"/>
    <p:sldId id="1866" r:id="rId31"/>
    <p:sldId id="1867" r:id="rId32"/>
    <p:sldId id="270" r:id="rId33"/>
    <p:sldId id="1884" r:id="rId34"/>
    <p:sldId id="262" r:id="rId35"/>
    <p:sldId id="1076" r:id="rId36"/>
    <p:sldId id="260" r:id="rId37"/>
    <p:sldId id="1711" r:id="rId38"/>
    <p:sldId id="1712" r:id="rId39"/>
    <p:sldId id="1713" r:id="rId40"/>
    <p:sldId id="1714" r:id="rId41"/>
    <p:sldId id="1715" r:id="rId42"/>
    <p:sldId id="1716" r:id="rId43"/>
    <p:sldId id="1717" r:id="rId44"/>
    <p:sldId id="1718" r:id="rId45"/>
    <p:sldId id="1720" r:id="rId46"/>
    <p:sldId id="1721" r:id="rId47"/>
    <p:sldId id="2471" r:id="rId48"/>
    <p:sldId id="1726" r:id="rId49"/>
    <p:sldId id="1869" r:id="rId50"/>
    <p:sldId id="1729" r:id="rId51"/>
    <p:sldId id="1730" r:id="rId52"/>
    <p:sldId id="265" r:id="rId53"/>
    <p:sldId id="1881" r:id="rId54"/>
    <p:sldId id="1871" r:id="rId55"/>
    <p:sldId id="1872" r:id="rId56"/>
    <p:sldId id="1873" r:id="rId57"/>
    <p:sldId id="1874" r:id="rId58"/>
    <p:sldId id="1875" r:id="rId59"/>
    <p:sldId id="1876" r:id="rId60"/>
    <p:sldId id="2576" r:id="rId61"/>
    <p:sldId id="2839" r:id="rId62"/>
    <p:sldId id="1877" r:id="rId63"/>
    <p:sldId id="1878" r:id="rId64"/>
    <p:sldId id="1903" r:id="rId65"/>
    <p:sldId id="1898" r:id="rId66"/>
    <p:sldId id="1899" r:id="rId67"/>
    <p:sldId id="1901" r:id="rId68"/>
    <p:sldId id="2699" r:id="rId69"/>
    <p:sldId id="1895" r:id="rId70"/>
    <p:sldId id="1889" r:id="rId71"/>
    <p:sldId id="2504" r:id="rId72"/>
    <p:sldId id="2705" r:id="rId73"/>
    <p:sldId id="2751" r:id="rId74"/>
    <p:sldId id="1964" r:id="rId75"/>
    <p:sldId id="1923" r:id="rId76"/>
    <p:sldId id="1905" r:id="rId77"/>
    <p:sldId id="2461" r:id="rId78"/>
    <p:sldId id="1907" r:id="rId79"/>
    <p:sldId id="2148" r:id="rId80"/>
    <p:sldId id="2147" r:id="rId81"/>
    <p:sldId id="1908" r:id="rId82"/>
    <p:sldId id="1909" r:id="rId83"/>
    <p:sldId id="2462" r:id="rId84"/>
    <p:sldId id="1926" r:id="rId85"/>
    <p:sldId id="1927" r:id="rId86"/>
    <p:sldId id="1928" r:id="rId87"/>
    <p:sldId id="1930" r:id="rId88"/>
    <p:sldId id="1932" r:id="rId89"/>
    <p:sldId id="1934" r:id="rId90"/>
    <p:sldId id="1937" r:id="rId91"/>
    <p:sldId id="2729" r:id="rId92"/>
    <p:sldId id="1935" r:id="rId93"/>
    <p:sldId id="1938" r:id="rId94"/>
    <p:sldId id="1939" r:id="rId95"/>
    <p:sldId id="1940" r:id="rId96"/>
    <p:sldId id="1941" r:id="rId97"/>
    <p:sldId id="1912" r:id="rId98"/>
    <p:sldId id="1916" r:id="rId99"/>
    <p:sldId id="1918" r:id="rId100"/>
    <p:sldId id="1920" r:id="rId101"/>
    <p:sldId id="1951" r:id="rId102"/>
    <p:sldId id="1993" r:id="rId103"/>
    <p:sldId id="1954" r:id="rId104"/>
    <p:sldId id="2840" r:id="rId105"/>
    <p:sldId id="1956" r:id="rId106"/>
    <p:sldId id="1960" r:id="rId107"/>
    <p:sldId id="1961" r:id="rId108"/>
    <p:sldId id="1972" r:id="rId109"/>
    <p:sldId id="1969" r:id="rId110"/>
    <p:sldId id="1973" r:id="rId111"/>
    <p:sldId id="2715" r:id="rId112"/>
    <p:sldId id="1974" r:id="rId113"/>
    <p:sldId id="1975" r:id="rId114"/>
    <p:sldId id="1976" r:id="rId115"/>
    <p:sldId id="1977" r:id="rId116"/>
    <p:sldId id="1980" r:id="rId117"/>
    <p:sldId id="1978" r:id="rId118"/>
    <p:sldId id="1979" r:id="rId119"/>
    <p:sldId id="1982" r:id="rId120"/>
    <p:sldId id="1986" r:id="rId121"/>
    <p:sldId id="1987" r:id="rId122"/>
    <p:sldId id="1981" r:id="rId123"/>
    <p:sldId id="2698" r:id="rId124"/>
    <p:sldId id="1992" r:id="rId125"/>
    <p:sldId id="1756" r:id="rId126"/>
    <p:sldId id="1727" r:id="rId127"/>
    <p:sldId id="2714" r:id="rId128"/>
    <p:sldId id="1693" r:id="rId129"/>
    <p:sldId id="1757" r:id="rId130"/>
    <p:sldId id="1783" r:id="rId131"/>
    <p:sldId id="1120" r:id="rId132"/>
    <p:sldId id="2047" r:id="rId133"/>
    <p:sldId id="1703" r:id="rId134"/>
    <p:sldId id="1737" r:id="rId135"/>
    <p:sldId id="1122" r:id="rId136"/>
    <p:sldId id="1123" r:id="rId137"/>
    <p:sldId id="2216" r:id="rId138"/>
    <p:sldId id="1706" r:id="rId139"/>
    <p:sldId id="1707" r:id="rId140"/>
    <p:sldId id="1705" r:id="rId141"/>
    <p:sldId id="1784" r:id="rId142"/>
    <p:sldId id="1792" r:id="rId143"/>
    <p:sldId id="1704" r:id="rId144"/>
    <p:sldId id="1127" r:id="rId145"/>
    <p:sldId id="2426" r:id="rId146"/>
    <p:sldId id="2427" r:id="rId147"/>
    <p:sldId id="1142" r:id="rId148"/>
    <p:sldId id="1696" r:id="rId149"/>
    <p:sldId id="1121" r:id="rId150"/>
    <p:sldId id="2071" r:id="rId151"/>
    <p:sldId id="2004" r:id="rId152"/>
    <p:sldId id="2006" r:id="rId153"/>
    <p:sldId id="2662" r:id="rId154"/>
    <p:sldId id="2070" r:id="rId155"/>
    <p:sldId id="2010" r:id="rId156"/>
    <p:sldId id="2013" r:id="rId157"/>
    <p:sldId id="2014" r:id="rId158"/>
    <p:sldId id="2015" r:id="rId159"/>
    <p:sldId id="2017" r:id="rId160"/>
    <p:sldId id="2018" r:id="rId161"/>
    <p:sldId id="2019" r:id="rId162"/>
    <p:sldId id="2020" r:id="rId163"/>
    <p:sldId id="2021" r:id="rId164"/>
    <p:sldId id="2022" r:id="rId165"/>
    <p:sldId id="2032" r:id="rId166"/>
    <p:sldId id="2033" r:id="rId167"/>
    <p:sldId id="2039" r:id="rId168"/>
    <p:sldId id="2038" r:id="rId169"/>
    <p:sldId id="2740" r:id="rId170"/>
    <p:sldId id="2293" r:id="rId171"/>
    <p:sldId id="2294" r:id="rId172"/>
    <p:sldId id="2841" r:id="rId173"/>
    <p:sldId id="2355" r:id="rId174"/>
    <p:sldId id="2356" r:id="rId175"/>
    <p:sldId id="2063" r:id="rId176"/>
    <p:sldId id="2059" r:id="rId177"/>
    <p:sldId id="2217" r:id="rId178"/>
    <p:sldId id="2050" r:id="rId179"/>
    <p:sldId id="2668" r:id="rId180"/>
    <p:sldId id="2472" r:id="rId181"/>
    <p:sldId id="2008" r:id="rId182"/>
    <p:sldId id="2011" r:id="rId183"/>
    <p:sldId id="2586" r:id="rId184"/>
    <p:sldId id="2587" r:id="rId185"/>
    <p:sldId id="2589" r:id="rId186"/>
    <p:sldId id="2590" r:id="rId187"/>
    <p:sldId id="2591" r:id="rId188"/>
    <p:sldId id="2592" r:id="rId189"/>
    <p:sldId id="2593" r:id="rId190"/>
    <p:sldId id="2594" r:id="rId191"/>
    <p:sldId id="2730" r:id="rId192"/>
    <p:sldId id="2023" r:id="rId193"/>
    <p:sldId id="2024" r:id="rId194"/>
    <p:sldId id="2030" r:id="rId195"/>
    <p:sldId id="2031" r:id="rId196"/>
    <p:sldId id="2044" r:id="rId197"/>
    <p:sldId id="2051" r:id="rId198"/>
    <p:sldId id="2052" r:id="rId199"/>
    <p:sldId id="2842" r:id="rId200"/>
    <p:sldId id="2062" r:id="rId201"/>
    <p:sldId id="2663" r:id="rId202"/>
    <p:sldId id="2064" r:id="rId203"/>
    <p:sldId id="2669" r:id="rId204"/>
    <p:sldId id="2069" r:id="rId205"/>
    <p:sldId id="2000" r:id="rId206"/>
    <p:sldId id="1996" r:id="rId207"/>
    <p:sldId id="2509" r:id="rId208"/>
    <p:sldId id="2510" r:id="rId209"/>
    <p:sldId id="2081" r:id="rId210"/>
    <p:sldId id="2511" r:id="rId211"/>
    <p:sldId id="2512" r:id="rId212"/>
    <p:sldId id="2513" r:id="rId213"/>
    <p:sldId id="2523" r:id="rId214"/>
    <p:sldId id="2514" r:id="rId215"/>
    <p:sldId id="2515" r:id="rId216"/>
    <p:sldId id="2516" r:id="rId217"/>
    <p:sldId id="2522" r:id="rId218"/>
    <p:sldId id="2517" r:id="rId219"/>
    <p:sldId id="2481" r:id="rId220"/>
    <p:sldId id="2482" r:id="rId221"/>
    <p:sldId id="2660" r:id="rId222"/>
    <p:sldId id="1998" r:id="rId223"/>
    <p:sldId id="2843" r:id="rId224"/>
    <p:sldId id="2671" r:id="rId225"/>
    <p:sldId id="2844" r:id="rId226"/>
    <p:sldId id="2467" r:id="rId227"/>
    <p:sldId id="2745" r:id="rId228"/>
    <p:sldId id="2088" r:id="rId229"/>
    <p:sldId id="2073" r:id="rId230"/>
    <p:sldId id="2074" r:id="rId231"/>
    <p:sldId id="2357" r:id="rId232"/>
    <p:sldId id="2468" r:id="rId233"/>
    <p:sldId id="2700" r:id="rId234"/>
    <p:sldId id="2706" r:id="rId235"/>
    <p:sldId id="2078" r:id="rId236"/>
    <p:sldId id="1991" r:id="rId237"/>
    <p:sldId id="2218" r:id="rId238"/>
    <p:sldId id="2080" r:id="rId239"/>
    <p:sldId id="2083" r:id="rId240"/>
    <p:sldId id="2084" r:id="rId241"/>
    <p:sldId id="2533" r:id="rId242"/>
    <p:sldId id="2753" r:id="rId243"/>
    <p:sldId id="2787" r:id="rId244"/>
    <p:sldId id="2087" r:id="rId245"/>
    <p:sldId id="2119" r:id="rId246"/>
    <p:sldId id="2090" r:id="rId247"/>
    <p:sldId id="2092" r:id="rId248"/>
    <p:sldId id="2095" r:id="rId249"/>
    <p:sldId id="2096" r:id="rId250"/>
    <p:sldId id="2093" r:id="rId251"/>
    <p:sldId id="2094" r:id="rId252"/>
    <p:sldId id="2097" r:id="rId253"/>
    <p:sldId id="2707" r:id="rId254"/>
    <p:sldId id="2708" r:id="rId255"/>
    <p:sldId id="2469" r:id="rId256"/>
    <p:sldId id="2098" r:id="rId257"/>
    <p:sldId id="2709" r:id="rId258"/>
    <p:sldId id="2099" r:id="rId259"/>
    <p:sldId id="2101" r:id="rId260"/>
    <p:sldId id="2718" r:id="rId261"/>
    <p:sldId id="2102" r:id="rId262"/>
    <p:sldId id="2702" r:id="rId263"/>
    <p:sldId id="2103" r:id="rId264"/>
    <p:sldId id="2104" r:id="rId265"/>
    <p:sldId id="2710" r:id="rId266"/>
    <p:sldId id="2701" r:id="rId267"/>
    <p:sldId id="2298" r:id="rId268"/>
    <p:sldId id="2106" r:id="rId269"/>
    <p:sldId id="2107" r:id="rId270"/>
    <p:sldId id="2114" r:id="rId271"/>
    <p:sldId id="2116" r:id="rId272"/>
    <p:sldId id="2719" r:id="rId273"/>
    <p:sldId id="2524" r:id="rId274"/>
    <p:sldId id="2525" r:id="rId275"/>
    <p:sldId id="2526" r:id="rId276"/>
    <p:sldId id="2711" r:id="rId277"/>
    <p:sldId id="2703" r:id="rId278"/>
    <p:sldId id="2529" r:id="rId279"/>
    <p:sldId id="2530" r:id="rId280"/>
    <p:sldId id="2673" r:id="rId281"/>
    <p:sldId id="2784" r:id="rId282"/>
    <p:sldId id="2118" r:id="rId283"/>
    <p:sldId id="2414" r:id="rId284"/>
    <p:sldId id="2364" r:id="rId285"/>
    <p:sldId id="2365" r:id="rId286"/>
    <p:sldId id="2674" r:id="rId287"/>
    <p:sldId id="2366" r:id="rId288"/>
    <p:sldId id="2381" r:id="rId289"/>
    <p:sldId id="2675" r:id="rId290"/>
    <p:sldId id="2382" r:id="rId291"/>
    <p:sldId id="2369" r:id="rId292"/>
    <p:sldId id="2370" r:id="rId293"/>
    <p:sldId id="2372" r:id="rId294"/>
    <p:sldId id="2374" r:id="rId295"/>
    <p:sldId id="2375" r:id="rId296"/>
    <p:sldId id="2376" r:id="rId297"/>
    <p:sldId id="2681" r:id="rId298"/>
    <p:sldId id="2754" r:id="rId299"/>
    <p:sldId id="2377" r:id="rId300"/>
    <p:sldId id="2682" r:id="rId301"/>
    <p:sldId id="2531" r:id="rId302"/>
    <p:sldId id="2385" r:id="rId303"/>
    <p:sldId id="2386" r:id="rId304"/>
    <p:sldId id="2387" r:id="rId305"/>
    <p:sldId id="2388" r:id="rId306"/>
    <p:sldId id="2389" r:id="rId307"/>
    <p:sldId id="2391" r:id="rId308"/>
    <p:sldId id="2396" r:id="rId309"/>
    <p:sldId id="2398" r:id="rId310"/>
    <p:sldId id="2399" r:id="rId311"/>
    <p:sldId id="2402" r:id="rId312"/>
    <p:sldId id="2403" r:id="rId313"/>
    <p:sldId id="2404" r:id="rId314"/>
    <p:sldId id="2405" r:id="rId315"/>
    <p:sldId id="2716" r:id="rId316"/>
    <p:sldId id="2684" r:id="rId317"/>
    <p:sldId id="2401" r:id="rId318"/>
    <p:sldId id="2348" r:id="rId319"/>
    <p:sldId id="2272" r:id="rId320"/>
    <p:sldId id="2612" r:id="rId321"/>
    <p:sldId id="2301" r:id="rId322"/>
    <p:sldId id="2302" r:id="rId323"/>
    <p:sldId id="2303" r:id="rId324"/>
    <p:sldId id="2304" r:id="rId325"/>
    <p:sldId id="2305" r:id="rId326"/>
    <p:sldId id="2309" r:id="rId327"/>
    <p:sldId id="2310" r:id="rId328"/>
    <p:sldId id="2311" r:id="rId329"/>
    <p:sldId id="2613" r:id="rId330"/>
    <p:sldId id="2314" r:id="rId331"/>
    <p:sldId id="2315" r:id="rId332"/>
    <p:sldId id="2615" r:id="rId333"/>
    <p:sldId id="2686" r:id="rId334"/>
    <p:sldId id="2685" r:id="rId335"/>
    <p:sldId id="2616" r:id="rId336"/>
    <p:sldId id="2731" r:id="rId337"/>
    <p:sldId id="2320" r:id="rId338"/>
    <p:sldId id="2321" r:id="rId339"/>
    <p:sldId id="2322" r:id="rId340"/>
    <p:sldId id="2618" r:id="rId341"/>
    <p:sldId id="2620" r:id="rId342"/>
    <p:sldId id="2732" r:id="rId343"/>
    <p:sldId id="2335" r:id="rId344"/>
    <p:sldId id="2640" r:id="rId345"/>
    <p:sldId id="2621" r:id="rId346"/>
    <p:sldId id="2340" r:id="rId347"/>
    <p:sldId id="2341" r:id="rId348"/>
    <p:sldId id="2342" r:id="rId349"/>
    <p:sldId id="2343" r:id="rId350"/>
    <p:sldId id="2347" r:id="rId351"/>
    <p:sldId id="2611" r:id="rId352"/>
    <p:sldId id="2349" r:id="rId353"/>
    <p:sldId id="2362" r:id="rId354"/>
    <p:sldId id="2242" r:id="rId355"/>
    <p:sldId id="2243" r:id="rId356"/>
    <p:sldId id="2634" r:id="rId357"/>
    <p:sldId id="2244" r:id="rId358"/>
    <p:sldId id="2245" r:id="rId359"/>
    <p:sldId id="2275" r:id="rId360"/>
    <p:sldId id="2251" r:id="rId361"/>
    <p:sldId id="2252" r:id="rId362"/>
    <p:sldId id="2253" r:id="rId363"/>
    <p:sldId id="2254" r:id="rId364"/>
    <p:sldId id="2255" r:id="rId365"/>
    <p:sldId id="2726" r:id="rId366"/>
    <p:sldId id="2285" r:id="rId367"/>
    <p:sldId id="2258" r:id="rId368"/>
    <p:sldId id="2247" r:id="rId369"/>
    <p:sldId id="2248" r:id="rId370"/>
    <p:sldId id="2259" r:id="rId371"/>
    <p:sldId id="2260" r:id="rId372"/>
    <p:sldId id="2262" r:id="rId373"/>
    <p:sldId id="2261" r:id="rId374"/>
    <p:sldId id="2263" r:id="rId375"/>
    <p:sldId id="2266" r:id="rId376"/>
    <p:sldId id="2728" r:id="rId377"/>
    <p:sldId id="2475" r:id="rId378"/>
    <p:sldId id="2721" r:id="rId379"/>
    <p:sldId id="2720" r:id="rId380"/>
    <p:sldId id="2689" r:id="rId381"/>
    <p:sldId id="2273" r:id="rId382"/>
    <p:sldId id="2493" r:id="rId383"/>
    <p:sldId id="2492" r:id="rId384"/>
    <p:sldId id="2274" r:id="rId385"/>
    <p:sldId id="2276" r:id="rId386"/>
    <p:sldId id="2278" r:id="rId387"/>
    <p:sldId id="2279" r:id="rId388"/>
    <p:sldId id="2280" r:id="rId389"/>
    <p:sldId id="2281" r:id="rId390"/>
    <p:sldId id="2727" r:id="rId391"/>
    <p:sldId id="2725" r:id="rId392"/>
    <p:sldId id="2286" r:id="rId393"/>
    <p:sldId id="2284" r:id="rId394"/>
    <p:sldId id="2287" r:id="rId395"/>
    <p:sldId id="2534" r:id="rId396"/>
    <p:sldId id="2265" r:id="rId397"/>
    <p:sldId id="2483" r:id="rId398"/>
    <p:sldId id="2288" r:id="rId399"/>
    <p:sldId id="2713" r:id="rId400"/>
    <p:sldId id="2874" r:id="rId401"/>
    <p:sldId id="2722" r:id="rId402"/>
    <p:sldId id="2291" r:id="rId403"/>
    <p:sldId id="2494" r:id="rId404"/>
    <p:sldId id="1130" r:id="rId405"/>
    <p:sldId id="2425" r:id="rId406"/>
    <p:sldId id="2424" r:id="rId407"/>
    <p:sldId id="2416" r:id="rId408"/>
    <p:sldId id="2417" r:id="rId409"/>
    <p:sldId id="2130" r:id="rId410"/>
    <p:sldId id="2419" r:id="rId411"/>
    <p:sldId id="2420" r:id="rId412"/>
    <p:sldId id="2421" r:id="rId413"/>
    <p:sldId id="2422" r:id="rId414"/>
    <p:sldId id="1709" r:id="rId415"/>
    <p:sldId id="1131" r:id="rId416"/>
    <p:sldId id="1738" r:id="rId417"/>
    <p:sldId id="1739" r:id="rId418"/>
    <p:sldId id="1740" r:id="rId419"/>
    <p:sldId id="2691" r:id="rId420"/>
    <p:sldId id="1132" r:id="rId421"/>
    <p:sldId id="1133" r:id="rId422"/>
    <p:sldId id="1134" r:id="rId423"/>
    <p:sldId id="2736" r:id="rId424"/>
    <p:sldId id="1805" r:id="rId425"/>
    <p:sldId id="1806" r:id="rId426"/>
    <p:sldId id="1807" r:id="rId427"/>
    <p:sldId id="1808" r:id="rId428"/>
    <p:sldId id="1135" r:id="rId429"/>
    <p:sldId id="1136" r:id="rId430"/>
    <p:sldId id="1137" r:id="rId431"/>
    <p:sldId id="2139" r:id="rId432"/>
    <p:sldId id="2676" r:id="rId433"/>
    <p:sldId id="2145" r:id="rId434"/>
    <p:sldId id="2622" r:id="rId435"/>
    <p:sldId id="2790" r:id="rId436"/>
    <p:sldId id="2791" r:id="rId437"/>
    <p:sldId id="2792" r:id="rId438"/>
    <p:sldId id="2793" r:id="rId439"/>
    <p:sldId id="2794" r:id="rId440"/>
    <p:sldId id="2795" r:id="rId441"/>
    <p:sldId id="2796" r:id="rId442"/>
    <p:sldId id="2797" r:id="rId443"/>
    <p:sldId id="2798" r:id="rId444"/>
    <p:sldId id="2800" r:id="rId445"/>
    <p:sldId id="2801" r:id="rId446"/>
    <p:sldId id="2802" r:id="rId447"/>
    <p:sldId id="2804" r:id="rId448"/>
    <p:sldId id="2806" r:id="rId449"/>
    <p:sldId id="2808" r:id="rId450"/>
    <p:sldId id="2809" r:id="rId451"/>
    <p:sldId id="2810" r:id="rId452"/>
    <p:sldId id="2812" r:id="rId453"/>
    <p:sldId id="2815" r:id="rId454"/>
    <p:sldId id="2817" r:id="rId455"/>
    <p:sldId id="2818" r:id="rId456"/>
    <p:sldId id="2827" r:id="rId457"/>
    <p:sldId id="2828" r:id="rId458"/>
    <p:sldId id="2829" r:id="rId459"/>
    <p:sldId id="2832" r:id="rId460"/>
    <p:sldId id="2833" r:id="rId461"/>
    <p:sldId id="2834" r:id="rId462"/>
    <p:sldId id="2835" r:id="rId463"/>
    <p:sldId id="2536" r:id="rId464"/>
    <p:sldId id="2623" r:id="rId465"/>
    <p:sldId id="2538" r:id="rId466"/>
    <p:sldId id="2539" r:id="rId467"/>
    <p:sldId id="2540" r:id="rId468"/>
    <p:sldId id="2541" r:id="rId469"/>
    <p:sldId id="2542" r:id="rId470"/>
    <p:sldId id="2759" r:id="rId471"/>
    <p:sldId id="2550" r:id="rId472"/>
    <p:sldId id="2692" r:id="rId473"/>
    <p:sldId id="2724" r:id="rId474"/>
    <p:sldId id="2545" r:id="rId475"/>
    <p:sldId id="2548" r:id="rId476"/>
    <p:sldId id="2549" r:id="rId477"/>
    <p:sldId id="2785" r:id="rId478"/>
    <p:sldId id="2551" r:id="rId479"/>
    <p:sldId id="2766" r:id="rId480"/>
    <p:sldId id="2786" r:id="rId481"/>
    <p:sldId id="2552" r:id="rId482"/>
    <p:sldId id="2838" r:id="rId483"/>
    <p:sldId id="2554" r:id="rId484"/>
    <p:sldId id="2555" r:id="rId485"/>
    <p:sldId id="2752" r:id="rId486"/>
    <p:sldId id="2774" r:id="rId487"/>
    <p:sldId id="2775" r:id="rId488"/>
    <p:sldId id="2776" r:id="rId489"/>
    <p:sldId id="2777" r:id="rId490"/>
    <p:sldId id="2778" r:id="rId491"/>
    <p:sldId id="2780" r:id="rId492"/>
    <p:sldId id="2783" r:id="rId493"/>
    <p:sldId id="2773" r:id="rId494"/>
    <p:sldId id="2561" r:id="rId495"/>
    <p:sldId id="2557" r:id="rId496"/>
    <p:sldId id="2680" r:id="rId497"/>
    <p:sldId id="2556" r:id="rId498"/>
    <p:sldId id="2562" r:id="rId499"/>
    <p:sldId id="2768" r:id="rId500"/>
    <p:sldId id="2679" r:id="rId501"/>
    <p:sldId id="2563" r:id="rId502"/>
    <p:sldId id="2737" r:id="rId503"/>
    <p:sldId id="2566" r:id="rId504"/>
    <p:sldId id="2696" r:id="rId505"/>
    <p:sldId id="2567" r:id="rId506"/>
    <p:sldId id="2568" r:id="rId507"/>
    <p:sldId id="2569" r:id="rId508"/>
    <p:sldId id="2570" r:id="rId509"/>
    <p:sldId id="2571" r:id="rId510"/>
    <p:sldId id="2150" r:id="rId511"/>
    <p:sldId id="2151" r:id="rId512"/>
    <p:sldId id="2152" r:id="rId513"/>
    <p:sldId id="2154" r:id="rId514"/>
    <p:sldId id="2153" r:id="rId515"/>
    <p:sldId id="2158" r:id="rId516"/>
    <p:sldId id="2157" r:id="rId517"/>
    <p:sldId id="2628" r:id="rId518"/>
    <p:sldId id="2629" r:id="rId519"/>
    <p:sldId id="2734" r:id="rId520"/>
    <p:sldId id="2744" r:id="rId521"/>
    <p:sldId id="2630" r:id="rId522"/>
    <p:sldId id="2164" r:id="rId523"/>
    <p:sldId id="2236" r:id="rId524"/>
    <p:sldId id="2632" r:id="rId525"/>
    <p:sldId id="2762" r:id="rId526"/>
    <p:sldId id="2763" r:id="rId527"/>
    <p:sldId id="2235" r:id="rId528"/>
    <p:sldId id="2764" r:id="rId529"/>
    <p:sldId id="2771" r:id="rId530"/>
    <p:sldId id="2155" r:id="rId531"/>
    <p:sldId id="2230" r:id="rId532"/>
    <p:sldId id="2733" r:id="rId533"/>
    <p:sldId id="2162" r:id="rId534"/>
    <p:sldId id="2163" r:id="rId535"/>
    <p:sldId id="2175" r:id="rId536"/>
    <p:sldId id="2755" r:id="rId537"/>
    <p:sldId id="2234" r:id="rId538"/>
    <p:sldId id="2756" r:id="rId539"/>
    <p:sldId id="2765" r:id="rId540"/>
    <p:sldId id="2772" r:id="rId541"/>
    <p:sldId id="2237" r:id="rId542"/>
    <p:sldId id="2746" r:id="rId543"/>
    <p:sldId id="2176" r:id="rId544"/>
    <p:sldId id="1460" r:id="rId545"/>
    <p:sldId id="1461" r:id="rId546"/>
    <p:sldId id="1462" r:id="rId547"/>
    <p:sldId id="1463" r:id="rId548"/>
    <p:sldId id="2508" r:id="rId549"/>
    <p:sldId id="2648" r:id="rId550"/>
    <p:sldId id="1466" r:id="rId551"/>
    <p:sldId id="1468" r:id="rId552"/>
    <p:sldId id="1469" r:id="rId553"/>
    <p:sldId id="1472" r:id="rId554"/>
    <p:sldId id="1473" r:id="rId555"/>
    <p:sldId id="1770" r:id="rId556"/>
    <p:sldId id="1475" r:id="rId557"/>
    <p:sldId id="2837" r:id="rId558"/>
    <p:sldId id="1476" r:id="rId559"/>
    <p:sldId id="2741" r:id="rId560"/>
    <p:sldId id="2742" r:id="rId561"/>
    <p:sldId id="2743" r:id="rId562"/>
    <p:sldId id="2636" r:id="rId563"/>
    <p:sldId id="2750" r:id="rId564"/>
    <p:sldId id="2456" r:id="rId565"/>
    <p:sldId id="2735" r:id="rId566"/>
    <p:sldId id="2458" r:id="rId567"/>
    <p:sldId id="1483" r:id="rId568"/>
    <p:sldId id="1484" r:id="rId569"/>
    <p:sldId id="2505" r:id="rId570"/>
    <p:sldId id="1485" r:id="rId571"/>
    <p:sldId id="2747" r:id="rId572"/>
    <p:sldId id="1491" r:id="rId573"/>
    <p:sldId id="2489" r:id="rId574"/>
    <p:sldId id="2500" r:id="rId575"/>
    <p:sldId id="2788" r:id="rId576"/>
    <p:sldId id="1487" r:id="rId577"/>
    <p:sldId id="2748" r:id="rId578"/>
    <p:sldId id="1490" r:id="rId579"/>
    <p:sldId id="2506" r:id="rId580"/>
    <p:sldId id="2507" r:id="rId581"/>
    <p:sldId id="1492" r:id="rId582"/>
    <p:sldId id="1523" r:id="rId583"/>
    <p:sldId id="2846" r:id="rId584"/>
    <p:sldId id="2847" r:id="rId585"/>
    <p:sldId id="2848" r:id="rId586"/>
    <p:sldId id="2849" r:id="rId587"/>
    <p:sldId id="2850" r:id="rId588"/>
    <p:sldId id="2851" r:id="rId589"/>
    <p:sldId id="2852" r:id="rId590"/>
    <p:sldId id="2853" r:id="rId591"/>
    <p:sldId id="2854" r:id="rId592"/>
    <p:sldId id="2855" r:id="rId593"/>
    <p:sldId id="2856" r:id="rId594"/>
    <p:sldId id="2857" r:id="rId595"/>
    <p:sldId id="2858" r:id="rId596"/>
    <p:sldId id="2859" r:id="rId597"/>
    <p:sldId id="2860" r:id="rId598"/>
    <p:sldId id="2861" r:id="rId599"/>
    <p:sldId id="2862" r:id="rId600"/>
    <p:sldId id="2863" r:id="rId601"/>
    <p:sldId id="2864" r:id="rId602"/>
    <p:sldId id="2865" r:id="rId603"/>
    <p:sldId id="2866" r:id="rId604"/>
    <p:sldId id="2867" r:id="rId605"/>
    <p:sldId id="2868" r:id="rId606"/>
    <p:sldId id="2869" r:id="rId607"/>
    <p:sldId id="2870" r:id="rId608"/>
    <p:sldId id="1563" r:id="rId609"/>
    <p:sldId id="2871" r:id="rId610"/>
    <p:sldId id="1562" r:id="rId611"/>
    <p:sldId id="2872" r:id="rId612"/>
    <p:sldId id="2873" r:id="rId613"/>
    <p:sldId id="1566" r:id="rId614"/>
    <p:sldId id="1567" r:id="rId615"/>
    <p:sldId id="1568" r:id="rId616"/>
    <p:sldId id="1569" r:id="rId617"/>
    <p:sldId id="1571" r:id="rId618"/>
    <p:sldId id="1572" r:id="rId619"/>
    <p:sldId id="1573" r:id="rId620"/>
    <p:sldId id="1575" r:id="rId621"/>
    <p:sldId id="1576" r:id="rId622"/>
    <p:sldId id="1581" r:id="rId623"/>
    <p:sldId id="1582" r:id="rId624"/>
    <p:sldId id="2836" r:id="rId625"/>
    <p:sldId id="2651" r:id="rId626"/>
    <p:sldId id="2652" r:id="rId627"/>
    <p:sldId id="2653" r:id="rId628"/>
    <p:sldId id="2654" r:id="rId629"/>
    <p:sldId id="2655" r:id="rId630"/>
    <p:sldId id="2656" r:id="rId631"/>
    <p:sldId id="2657" r:id="rId632"/>
  </p:sldIdLst>
  <p:sldSz cx="16257588" cy="9144000"/>
  <p:notesSz cx="6858000" cy="9144000"/>
  <p:custShowLst>
    <p:custShow name="Slide Instructions" id="0">
      <p:sldLst>
        <p:sld r:id="rId25"/>
      </p:sldLst>
    </p:custShow>
    <p:custShow name="Linux Part 1" id="1">
      <p:sldLst>
        <p:sld r:id="rId26"/>
        <p:sld r:id="rId27"/>
        <p:sld r:id="rId28"/>
        <p:sld r:id="rId29"/>
        <p:sld r:id="rId30"/>
        <p:sld r:id="rId31"/>
        <p:sld r:id="rId32"/>
        <p:sld r:id="rId33"/>
        <p:sld r:id="rId34"/>
        <p:sld r:id="rId35"/>
        <p:sld r:id="rId36"/>
        <p:sld r:id="rId37"/>
        <p:sld r:id="rId38"/>
        <p:sld r:id="rId39"/>
        <p:sld r:id="rId40"/>
        <p:sld r:id="rId41"/>
        <p:sld r:id="rId42"/>
        <p:sld r:id="rId43"/>
        <p:sld r:id="rId44"/>
        <p:sld r:id="rId45"/>
        <p:sld r:id="rId46"/>
        <p:sld r:id="rId47"/>
        <p:sld r:id="rId48"/>
        <p:sld r:id="rId49"/>
        <p:sld r:id="rId50"/>
        <p:sld r:id="rId51"/>
        <p:sld r:id="rId52"/>
        <p:sld r:id="rId53"/>
        <p:sld r:id="rId54"/>
        <p:sld r:id="rId55"/>
        <p:sld r:id="rId56"/>
        <p:sld r:id="rId57"/>
        <p:sld r:id="rId58"/>
        <p:sld r:id="rId59"/>
        <p:sld r:id="rId60"/>
        <p:sld r:id="rId61"/>
        <p:sld r:id="rId63"/>
        <p:sld r:id="rId64"/>
        <p:sld r:id="rId65"/>
        <p:sld r:id="rId66"/>
        <p:sld r:id="rId67"/>
        <p:sld r:id="rId68"/>
        <p:sld r:id="rId69"/>
        <p:sld r:id="rId70"/>
        <p:sld r:id="rId71"/>
        <p:sld r:id="rId72"/>
        <p:sld r:id="rId73"/>
        <p:sld r:id="rId75"/>
        <p:sld r:id="rId76"/>
        <p:sld r:id="rId77"/>
        <p:sld r:id="rId78"/>
        <p:sld r:id="rId79"/>
        <p:sld r:id="rId80"/>
        <p:sld r:id="rId81"/>
        <p:sld r:id="rId82"/>
        <p:sld r:id="rId83"/>
        <p:sld r:id="rId84"/>
        <p:sld r:id="rId85"/>
        <p:sld r:id="rId86"/>
        <p:sld r:id="rId87"/>
        <p:sld r:id="rId88"/>
        <p:sld r:id="rId89"/>
        <p:sld r:id="rId90"/>
        <p:sld r:id="rId91"/>
        <p:sld r:id="rId93"/>
        <p:sld r:id="rId94"/>
        <p:sld r:id="rId95"/>
        <p:sld r:id="rId96"/>
        <p:sld r:id="rId97"/>
        <p:sld r:id="rId98"/>
        <p:sld r:id="rId99"/>
        <p:sld r:id="rId100"/>
        <p:sld r:id="rId101"/>
        <p:sld r:id="rId102"/>
        <p:sld r:id="rId103"/>
        <p:sld r:id="rId104"/>
        <p:sld r:id="rId106"/>
        <p:sld r:id="rId107"/>
        <p:sld r:id="rId108"/>
        <p:sld r:id="rId109"/>
        <p:sld r:id="rId110"/>
        <p:sld r:id="rId111"/>
        <p:sld r:id="rId112"/>
        <p:sld r:id="rId113"/>
        <p:sld r:id="rId222"/>
        <p:sld r:id="rId118"/>
        <p:sld r:id="rId119"/>
        <p:sld r:id="rId120"/>
        <p:sld r:id="rId123"/>
        <p:sld r:id="rId124"/>
        <p:sld r:id="rId121"/>
        <p:sld r:id="rId122"/>
        <p:sld r:id="rId125"/>
        <p:sld r:id="rId126"/>
        <p:sld r:id="rId127"/>
        <p:sld r:id="rId128"/>
        <p:sld r:id="rId129"/>
        <p:sld r:id="rId130"/>
        <p:sld r:id="rId131"/>
        <p:sld r:id="rId132"/>
        <p:sld r:id="rId134"/>
        <p:sld r:id="rId135"/>
        <p:sld r:id="rId136"/>
        <p:sld r:id="rId137"/>
        <p:sld r:id="rId138"/>
        <p:sld r:id="rId139"/>
        <p:sld r:id="rId140"/>
        <p:sld r:id="rId141"/>
        <p:sld r:id="rId142"/>
        <p:sld r:id="rId143"/>
        <p:sld r:id="rId144"/>
        <p:sld r:id="rId145"/>
        <p:sld r:id="rId146"/>
        <p:sld r:id="rId147"/>
        <p:sld r:id="rId148"/>
        <p:sld r:id="rId149"/>
        <p:sld r:id="rId150"/>
        <p:sld r:id="rId151"/>
        <p:sld r:id="rId152"/>
        <p:sld r:id="rId153"/>
        <p:sld r:id="rId154"/>
        <p:sld r:id="rId155"/>
        <p:sld r:id="rId156"/>
        <p:sld r:id="rId157"/>
        <p:sld r:id="rId158"/>
        <p:sld r:id="rId159"/>
        <p:sld r:id="rId160"/>
        <p:sld r:id="rId161"/>
        <p:sld r:id="rId162"/>
        <p:sld r:id="rId163"/>
        <p:sld r:id="rId164"/>
        <p:sld r:id="rId165"/>
        <p:sld r:id="rId166"/>
        <p:sld r:id="rId167"/>
        <p:sld r:id="rId169"/>
        <p:sld r:id="rId168"/>
        <p:sld r:id="rId133"/>
        <p:sld r:id="rId171"/>
        <p:sld r:id="rId172"/>
        <p:sld r:id="rId174"/>
        <p:sld r:id="rId175"/>
        <p:sld r:id="rId176"/>
        <p:sld r:id="rId177"/>
        <p:sld r:id="rId178"/>
        <p:sld r:id="rId179"/>
        <p:sld r:id="rId180"/>
        <p:sld r:id="rId206"/>
        <p:sld r:id="rId207"/>
        <p:sld r:id="rId208"/>
        <p:sld r:id="rId209"/>
        <p:sld r:id="rId210"/>
        <p:sld r:id="rId211"/>
        <p:sld r:id="rId212"/>
        <p:sld r:id="rId213"/>
        <p:sld r:id="rId214"/>
        <p:sld r:id="rId215"/>
        <p:sld r:id="rId216"/>
        <p:sld r:id="rId217"/>
        <p:sld r:id="rId218"/>
        <p:sld r:id="rId219"/>
        <p:sld r:id="rId220"/>
        <p:sld r:id="rId221"/>
        <p:sld r:id="rId223"/>
        <p:sld r:id="rId225"/>
        <p:sld r:id="rId227"/>
        <p:sld r:id="rId229"/>
        <p:sld r:id="rId230"/>
        <p:sld r:id="rId231"/>
        <p:sld r:id="rId233"/>
        <p:sld r:id="rId234"/>
        <p:sld r:id="rId232"/>
        <p:sld r:id="rId236"/>
        <p:sld r:id="rId235"/>
        <p:sld r:id="rId237"/>
        <p:sld r:id="rId238"/>
        <p:sld r:id="rId239"/>
        <p:sld r:id="rId240"/>
        <p:sld r:id="rId241"/>
        <p:sld r:id="rId242"/>
        <p:sld r:id="rId245"/>
        <p:sld r:id="rId246"/>
        <p:sld r:id="rId247"/>
        <p:sld r:id="rId248"/>
        <p:sld r:id="rId249"/>
        <p:sld r:id="rId250"/>
        <p:sld r:id="rId251"/>
        <p:sld r:id="rId252"/>
        <p:sld r:id="rId253"/>
        <p:sld r:id="rId254"/>
        <p:sld r:id="rId255"/>
        <p:sld r:id="rId256"/>
        <p:sld r:id="rId257"/>
        <p:sld r:id="rId258"/>
        <p:sld r:id="rId259"/>
        <p:sld r:id="rId260"/>
        <p:sld r:id="rId273"/>
        <p:sld r:id="rId274"/>
        <p:sld r:id="rId275"/>
        <p:sld r:id="rId276"/>
        <p:sld r:id="rId277"/>
        <p:sld r:id="rId278"/>
        <p:sld r:id="rId279"/>
        <p:sld r:id="rId280"/>
        <p:sld r:id="rId281"/>
        <p:sld r:id="rId283"/>
        <p:sld r:id="rId284"/>
        <p:sld r:id="rId285"/>
        <p:sld r:id="rId286"/>
        <p:sld r:id="rId287"/>
        <p:sld r:id="rId288"/>
        <p:sld r:id="rId290"/>
        <p:sld r:id="rId292"/>
        <p:sld r:id="rId293"/>
        <p:sld r:id="rId294"/>
        <p:sld r:id="rId295"/>
        <p:sld r:id="rId296"/>
        <p:sld r:id="rId297"/>
        <p:sld r:id="rId298"/>
        <p:sld r:id="rId300"/>
        <p:sld r:id="rId301"/>
        <p:sld r:id="rId302"/>
        <p:sld r:id="rId289"/>
        <p:sld r:id="rId291"/>
        <p:sld r:id="rId303"/>
        <p:sld r:id="rId304"/>
        <p:sld r:id="rId305"/>
        <p:sld r:id="rId306"/>
        <p:sld r:id="rId307"/>
        <p:sld r:id="rId308"/>
        <p:sld r:id="rId309"/>
        <p:sld r:id="rId310"/>
        <p:sld r:id="rId311"/>
        <p:sld r:id="rId312"/>
        <p:sld r:id="rId313"/>
        <p:sld r:id="rId314"/>
        <p:sld r:id="rId315"/>
        <p:sld r:id="rId318"/>
        <p:sld r:id="rId316"/>
        <p:sld r:id="rId317"/>
        <p:sld r:id="rId319"/>
        <p:sld r:id="rId382"/>
        <p:sld r:id="rId383"/>
        <p:sld r:id="rId384"/>
        <p:sld r:id="rId385"/>
        <p:sld r:id="rId386"/>
        <p:sld r:id="rId387"/>
        <p:sld r:id="rId388"/>
        <p:sld r:id="rId389"/>
        <p:sld r:id="rId390"/>
        <p:sld r:id="rId393"/>
        <p:sld r:id="rId394"/>
        <p:sld r:id="rId395"/>
        <p:sld r:id="rId396"/>
        <p:sld r:id="rId397"/>
        <p:sld r:id="rId398"/>
        <p:sld r:id="rId399"/>
        <p:sld r:id="rId400"/>
        <p:sld r:id="rId402"/>
        <p:sld r:id="rId403"/>
        <p:sld r:id="rId404"/>
        <p:sld r:id="rId405"/>
        <p:sld r:id="rId406"/>
        <p:sld r:id="rId407"/>
        <p:sld r:id="rId408"/>
        <p:sld r:id="rId409"/>
        <p:sld r:id="rId410"/>
        <p:sld r:id="rId411"/>
        <p:sld r:id="rId412"/>
        <p:sld r:id="rId413"/>
        <p:sld r:id="rId414"/>
        <p:sld r:id="rId415"/>
        <p:sld r:id="rId416"/>
        <p:sld r:id="rId417"/>
        <p:sld r:id="rId418"/>
        <p:sld r:id="rId419"/>
        <p:sld r:id="rId420"/>
        <p:sld r:id="rId421"/>
        <p:sld r:id="rId422"/>
        <p:sld r:id="rId423"/>
        <p:sld r:id="rId425"/>
        <p:sld r:id="rId426"/>
        <p:sld r:id="rId427"/>
        <p:sld r:id="rId428"/>
        <p:sld r:id="rId429"/>
        <p:sld r:id="rId430"/>
        <p:sld r:id="rId431"/>
        <p:sld r:id="rId432"/>
        <p:sld r:id="rId433"/>
        <p:sld r:id="rId434"/>
        <p:sld r:id="rId435"/>
        <p:sld r:id="rId464"/>
        <p:sld r:id="rId465"/>
        <p:sld r:id="rId466"/>
        <p:sld r:id="rId467"/>
        <p:sld r:id="rId468"/>
        <p:sld r:id="rId469"/>
        <p:sld r:id="rId470"/>
        <p:sld r:id="rId473"/>
        <p:sld r:id="rId475"/>
        <p:sld r:id="rId476"/>
        <p:sld r:id="rId477"/>
        <p:sld r:id="rId472"/>
        <p:sld r:id="rId484"/>
        <p:sld r:id="rId498"/>
        <p:sld r:id="rId496"/>
        <p:sld r:id="rId501"/>
        <p:sld r:id="rId499"/>
        <p:sld r:id="rId502"/>
        <p:sld r:id="rId504"/>
        <p:sld r:id="rId507"/>
        <p:sld r:id="rId508"/>
        <p:sld r:id="rId532"/>
        <p:sld r:id="rId534"/>
        <p:sld r:id="rId535"/>
        <p:sld r:id="rId522"/>
        <p:sld r:id="rId523"/>
        <p:sld r:id="rId524"/>
        <p:sld r:id="rId538"/>
        <p:sld r:id="rId528"/>
        <p:sld r:id="rId542"/>
        <p:sld r:id="rId536"/>
        <p:sld r:id="rId544"/>
      </p:sldLst>
    </p:custShow>
    <p:custShow name="Linux Part1-b" id="2">
      <p:sldLst>
        <p:sld r:id="rId26"/>
        <p:sld r:id="rId27"/>
        <p:sld r:id="rId28"/>
        <p:sld r:id="rId29"/>
        <p:sld r:id="rId30"/>
        <p:sld r:id="rId31"/>
        <p:sld r:id="rId32"/>
        <p:sld r:id="rId33"/>
        <p:sld r:id="rId34"/>
        <p:sld r:id="rId35"/>
        <p:sld r:id="rId36"/>
        <p:sld r:id="rId37"/>
        <p:sld r:id="rId38"/>
        <p:sld r:id="rId39"/>
        <p:sld r:id="rId40"/>
        <p:sld r:id="rId41"/>
        <p:sld r:id="rId42"/>
        <p:sld r:id="rId43"/>
        <p:sld r:id="rId44"/>
        <p:sld r:id="rId45"/>
        <p:sld r:id="rId46"/>
        <p:sld r:id="rId47"/>
        <p:sld r:id="rId48"/>
        <p:sld r:id="rId49"/>
        <p:sld r:id="rId50"/>
        <p:sld r:id="rId51"/>
        <p:sld r:id="rId52"/>
        <p:sld r:id="rId53"/>
        <p:sld r:id="rId54"/>
        <p:sld r:id="rId55"/>
        <p:sld r:id="rId56"/>
        <p:sld r:id="rId57"/>
        <p:sld r:id="rId58"/>
        <p:sld r:id="rId59"/>
        <p:sld r:id="rId60"/>
        <p:sld r:id="rId61"/>
        <p:sld r:id="rId63"/>
        <p:sld r:id="rId64"/>
        <p:sld r:id="rId65"/>
        <p:sld r:id="rId66"/>
        <p:sld r:id="rId67"/>
        <p:sld r:id="rId68"/>
        <p:sld r:id="rId69"/>
        <p:sld r:id="rId70"/>
        <p:sld r:id="rId71"/>
        <p:sld r:id="rId72"/>
        <p:sld r:id="rId73"/>
        <p:sld r:id="rId75"/>
        <p:sld r:id="rId76"/>
        <p:sld r:id="rId77"/>
        <p:sld r:id="rId78"/>
        <p:sld r:id="rId79"/>
        <p:sld r:id="rId80"/>
        <p:sld r:id="rId81"/>
        <p:sld r:id="rId82"/>
        <p:sld r:id="rId83"/>
        <p:sld r:id="rId84"/>
        <p:sld r:id="rId85"/>
        <p:sld r:id="rId86"/>
        <p:sld r:id="rId87"/>
        <p:sld r:id="rId88"/>
        <p:sld r:id="rId89"/>
        <p:sld r:id="rId90"/>
        <p:sld r:id="rId91"/>
        <p:sld r:id="rId93"/>
        <p:sld r:id="rId94"/>
        <p:sld r:id="rId95"/>
        <p:sld r:id="rId96"/>
        <p:sld r:id="rId97"/>
        <p:sld r:id="rId98"/>
        <p:sld r:id="rId99"/>
        <p:sld r:id="rId100"/>
        <p:sld r:id="rId101"/>
        <p:sld r:id="rId102"/>
        <p:sld r:id="rId103"/>
        <p:sld r:id="rId104"/>
        <p:sld r:id="rId106"/>
        <p:sld r:id="rId107"/>
        <p:sld r:id="rId108"/>
        <p:sld r:id="rId109"/>
        <p:sld r:id="rId110"/>
        <p:sld r:id="rId111"/>
        <p:sld r:id="rId112"/>
        <p:sld r:id="rId113"/>
        <p:sld r:id="rId222"/>
      </p:sldLst>
    </p:custShow>
  </p:custShowLst>
  <p:defaultTextStyle>
    <a:defPPr>
      <a:defRPr lang="en-US"/>
    </a:defPPr>
    <a:lvl1pPr marL="0" algn="l" defTabSz="1408061" rtl="0" eaLnBrk="1" latinLnBrk="0" hangingPunct="1">
      <a:defRPr sz="2800" kern="1200">
        <a:solidFill>
          <a:schemeClr val="tx1"/>
        </a:solidFill>
        <a:latin typeface="+mn-lt"/>
        <a:ea typeface="+mn-ea"/>
        <a:cs typeface="+mn-cs"/>
      </a:defRPr>
    </a:lvl1pPr>
    <a:lvl2pPr marL="704033" algn="l" defTabSz="1408061" rtl="0" eaLnBrk="1" latinLnBrk="0" hangingPunct="1">
      <a:defRPr sz="2800" kern="1200">
        <a:solidFill>
          <a:schemeClr val="tx1"/>
        </a:solidFill>
        <a:latin typeface="+mn-lt"/>
        <a:ea typeface="+mn-ea"/>
        <a:cs typeface="+mn-cs"/>
      </a:defRPr>
    </a:lvl2pPr>
    <a:lvl3pPr marL="1408061" algn="l" defTabSz="1408061" rtl="0" eaLnBrk="1" latinLnBrk="0" hangingPunct="1">
      <a:defRPr sz="2800" kern="1200">
        <a:solidFill>
          <a:schemeClr val="tx1"/>
        </a:solidFill>
        <a:latin typeface="+mn-lt"/>
        <a:ea typeface="+mn-ea"/>
        <a:cs typeface="+mn-cs"/>
      </a:defRPr>
    </a:lvl3pPr>
    <a:lvl4pPr marL="2112093" algn="l" defTabSz="1408061" rtl="0" eaLnBrk="1" latinLnBrk="0" hangingPunct="1">
      <a:defRPr sz="2800" kern="1200">
        <a:solidFill>
          <a:schemeClr val="tx1"/>
        </a:solidFill>
        <a:latin typeface="+mn-lt"/>
        <a:ea typeface="+mn-ea"/>
        <a:cs typeface="+mn-cs"/>
      </a:defRPr>
    </a:lvl4pPr>
    <a:lvl5pPr marL="2816121" algn="l" defTabSz="1408061" rtl="0" eaLnBrk="1" latinLnBrk="0" hangingPunct="1">
      <a:defRPr sz="2800" kern="1200">
        <a:solidFill>
          <a:schemeClr val="tx1"/>
        </a:solidFill>
        <a:latin typeface="+mn-lt"/>
        <a:ea typeface="+mn-ea"/>
        <a:cs typeface="+mn-cs"/>
      </a:defRPr>
    </a:lvl5pPr>
    <a:lvl6pPr marL="3520152" algn="l" defTabSz="1408061" rtl="0" eaLnBrk="1" latinLnBrk="0" hangingPunct="1">
      <a:defRPr sz="2800" kern="1200">
        <a:solidFill>
          <a:schemeClr val="tx1"/>
        </a:solidFill>
        <a:latin typeface="+mn-lt"/>
        <a:ea typeface="+mn-ea"/>
        <a:cs typeface="+mn-cs"/>
      </a:defRPr>
    </a:lvl6pPr>
    <a:lvl7pPr marL="4224182" algn="l" defTabSz="1408061" rtl="0" eaLnBrk="1" latinLnBrk="0" hangingPunct="1">
      <a:defRPr sz="2800" kern="1200">
        <a:solidFill>
          <a:schemeClr val="tx1"/>
        </a:solidFill>
        <a:latin typeface="+mn-lt"/>
        <a:ea typeface="+mn-ea"/>
        <a:cs typeface="+mn-cs"/>
      </a:defRPr>
    </a:lvl7pPr>
    <a:lvl8pPr marL="4928214" algn="l" defTabSz="1408061" rtl="0" eaLnBrk="1" latinLnBrk="0" hangingPunct="1">
      <a:defRPr sz="2800" kern="1200">
        <a:solidFill>
          <a:schemeClr val="tx1"/>
        </a:solidFill>
        <a:latin typeface="+mn-lt"/>
        <a:ea typeface="+mn-ea"/>
        <a:cs typeface="+mn-cs"/>
      </a:defRPr>
    </a:lvl8pPr>
    <a:lvl9pPr marL="5632239" algn="l" defTabSz="1408061"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512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 Vinya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66"/>
    <a:srgbClr val="808000"/>
    <a:srgbClr val="996633"/>
    <a:srgbClr val="FF8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1" autoAdjust="0"/>
    <p:restoredTop sz="78106" autoAdjust="0"/>
  </p:normalViewPr>
  <p:slideViewPr>
    <p:cSldViewPr>
      <p:cViewPr varScale="1">
        <p:scale>
          <a:sx n="119" d="100"/>
          <a:sy n="119" d="100"/>
        </p:scale>
        <p:origin x="-1960" y="-96"/>
      </p:cViewPr>
      <p:guideLst>
        <p:guide orient="horz" pos="2880"/>
        <p:guide pos="5121"/>
      </p:guideLst>
    </p:cSldViewPr>
  </p:slideViewPr>
  <p:outlineViewPr>
    <p:cViewPr>
      <p:scale>
        <a:sx n="33" d="100"/>
        <a:sy n="33" d="100"/>
      </p:scale>
      <p:origin x="53" y="35760"/>
    </p:cViewPr>
  </p:outlineViewPr>
  <p:notesTextViewPr>
    <p:cViewPr>
      <p:scale>
        <a:sx n="1" d="1"/>
        <a:sy n="1" d="1"/>
      </p:scale>
      <p:origin x="0" y="0"/>
    </p:cViewPr>
  </p:notesTextViewPr>
  <p:sorterViewPr>
    <p:cViewPr>
      <p:scale>
        <a:sx n="98" d="100"/>
        <a:sy n="98" d="100"/>
      </p:scale>
      <p:origin x="0" y="189224"/>
    </p:cViewPr>
  </p:sorterViewPr>
  <p:notesViewPr>
    <p:cSldViewPr snapToGrid="0" snapToObjects="1">
      <p:cViewPr varScale="1">
        <p:scale>
          <a:sx n="91" d="100"/>
          <a:sy n="91" d="100"/>
        </p:scale>
        <p:origin x="-3696"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59" Type="http://schemas.openxmlformats.org/officeDocument/2006/relationships/slide" Target="slides/slide435.xml"/><Relationship Id="rId510" Type="http://schemas.openxmlformats.org/officeDocument/2006/relationships/slide" Target="slides/slide486.xml"/><Relationship Id="rId511" Type="http://schemas.openxmlformats.org/officeDocument/2006/relationships/slide" Target="slides/slide487.xml"/><Relationship Id="rId512" Type="http://schemas.openxmlformats.org/officeDocument/2006/relationships/slide" Target="slides/slide488.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 Target="slides/slide1.xml"/><Relationship Id="rId26" Type="http://schemas.openxmlformats.org/officeDocument/2006/relationships/slide" Target="slides/slide2.xml"/><Relationship Id="rId27" Type="http://schemas.openxmlformats.org/officeDocument/2006/relationships/slide" Target="slides/slide3.xml"/><Relationship Id="rId28" Type="http://schemas.openxmlformats.org/officeDocument/2006/relationships/slide" Target="slides/slide4.xml"/><Relationship Id="rId29" Type="http://schemas.openxmlformats.org/officeDocument/2006/relationships/slide" Target="slides/slide5.xml"/><Relationship Id="rId513" Type="http://schemas.openxmlformats.org/officeDocument/2006/relationships/slide" Target="slides/slide489.xml"/><Relationship Id="rId514" Type="http://schemas.openxmlformats.org/officeDocument/2006/relationships/slide" Target="slides/slide490.xml"/><Relationship Id="rId515" Type="http://schemas.openxmlformats.org/officeDocument/2006/relationships/slide" Target="slides/slide491.xml"/><Relationship Id="rId516" Type="http://schemas.openxmlformats.org/officeDocument/2006/relationships/slide" Target="slides/slide492.xml"/><Relationship Id="rId517" Type="http://schemas.openxmlformats.org/officeDocument/2006/relationships/slide" Target="slides/slide493.xml"/><Relationship Id="rId518" Type="http://schemas.openxmlformats.org/officeDocument/2006/relationships/slide" Target="slides/slide494.xml"/><Relationship Id="rId519" Type="http://schemas.openxmlformats.org/officeDocument/2006/relationships/slide" Target="slides/slide495.xml"/><Relationship Id="rId170" Type="http://schemas.openxmlformats.org/officeDocument/2006/relationships/slide" Target="slides/slide146.xml"/><Relationship Id="rId171" Type="http://schemas.openxmlformats.org/officeDocument/2006/relationships/slide" Target="slides/slide147.xml"/><Relationship Id="rId172" Type="http://schemas.openxmlformats.org/officeDocument/2006/relationships/slide" Target="slides/slide148.xml"/><Relationship Id="rId173" Type="http://schemas.openxmlformats.org/officeDocument/2006/relationships/slide" Target="slides/slide149.xml"/><Relationship Id="rId174" Type="http://schemas.openxmlformats.org/officeDocument/2006/relationships/slide" Target="slides/slide150.xml"/><Relationship Id="rId175" Type="http://schemas.openxmlformats.org/officeDocument/2006/relationships/slide" Target="slides/slide151.xml"/><Relationship Id="rId176" Type="http://schemas.openxmlformats.org/officeDocument/2006/relationships/slide" Target="slides/slide152.xml"/><Relationship Id="rId177" Type="http://schemas.openxmlformats.org/officeDocument/2006/relationships/slide" Target="slides/slide153.xml"/><Relationship Id="rId178" Type="http://schemas.openxmlformats.org/officeDocument/2006/relationships/slide" Target="slides/slide154.xml"/><Relationship Id="rId179" Type="http://schemas.openxmlformats.org/officeDocument/2006/relationships/slide" Target="slides/slide155.xml"/><Relationship Id="rId230" Type="http://schemas.openxmlformats.org/officeDocument/2006/relationships/slide" Target="slides/slide206.xml"/><Relationship Id="rId231" Type="http://schemas.openxmlformats.org/officeDocument/2006/relationships/slide" Target="slides/slide207.xml"/><Relationship Id="rId232" Type="http://schemas.openxmlformats.org/officeDocument/2006/relationships/slide" Target="slides/slide208.xml"/><Relationship Id="rId233" Type="http://schemas.openxmlformats.org/officeDocument/2006/relationships/slide" Target="slides/slide209.xml"/><Relationship Id="rId234" Type="http://schemas.openxmlformats.org/officeDocument/2006/relationships/slide" Target="slides/slide210.xml"/><Relationship Id="rId235" Type="http://schemas.openxmlformats.org/officeDocument/2006/relationships/slide" Target="slides/slide211.xml"/><Relationship Id="rId236" Type="http://schemas.openxmlformats.org/officeDocument/2006/relationships/slide" Target="slides/slide212.xml"/><Relationship Id="rId237" Type="http://schemas.openxmlformats.org/officeDocument/2006/relationships/slide" Target="slides/slide213.xml"/><Relationship Id="rId238" Type="http://schemas.openxmlformats.org/officeDocument/2006/relationships/slide" Target="slides/slide214.xml"/><Relationship Id="rId239" Type="http://schemas.openxmlformats.org/officeDocument/2006/relationships/slide" Target="slides/slide215.xml"/><Relationship Id="rId460" Type="http://schemas.openxmlformats.org/officeDocument/2006/relationships/slide" Target="slides/slide436.xml"/><Relationship Id="rId461" Type="http://schemas.openxmlformats.org/officeDocument/2006/relationships/slide" Target="slides/slide437.xml"/><Relationship Id="rId462" Type="http://schemas.openxmlformats.org/officeDocument/2006/relationships/slide" Target="slides/slide438.xml"/><Relationship Id="rId463" Type="http://schemas.openxmlformats.org/officeDocument/2006/relationships/slide" Target="slides/slide439.xml"/><Relationship Id="rId464" Type="http://schemas.openxmlformats.org/officeDocument/2006/relationships/slide" Target="slides/slide440.xml"/><Relationship Id="rId465" Type="http://schemas.openxmlformats.org/officeDocument/2006/relationships/slide" Target="slides/slide441.xml"/><Relationship Id="rId466" Type="http://schemas.openxmlformats.org/officeDocument/2006/relationships/slide" Target="slides/slide442.xml"/><Relationship Id="rId467" Type="http://schemas.openxmlformats.org/officeDocument/2006/relationships/slide" Target="slides/slide443.xml"/><Relationship Id="rId468" Type="http://schemas.openxmlformats.org/officeDocument/2006/relationships/slide" Target="slides/slide444.xml"/><Relationship Id="rId469" Type="http://schemas.openxmlformats.org/officeDocument/2006/relationships/slide" Target="slides/slide445.xml"/><Relationship Id="rId520" Type="http://schemas.openxmlformats.org/officeDocument/2006/relationships/slide" Target="slides/slide496.xml"/><Relationship Id="rId521" Type="http://schemas.openxmlformats.org/officeDocument/2006/relationships/slide" Target="slides/slide497.xml"/><Relationship Id="rId522" Type="http://schemas.openxmlformats.org/officeDocument/2006/relationships/slide" Target="slides/slide498.xml"/><Relationship Id="rId30" Type="http://schemas.openxmlformats.org/officeDocument/2006/relationships/slide" Target="slides/slide6.xml"/><Relationship Id="rId31" Type="http://schemas.openxmlformats.org/officeDocument/2006/relationships/slide" Target="slides/slide7.xml"/><Relationship Id="rId32" Type="http://schemas.openxmlformats.org/officeDocument/2006/relationships/slide" Target="slides/slide8.xml"/><Relationship Id="rId33" Type="http://schemas.openxmlformats.org/officeDocument/2006/relationships/slide" Target="slides/slide9.xml"/><Relationship Id="rId34" Type="http://schemas.openxmlformats.org/officeDocument/2006/relationships/slide" Target="slides/slide10.xml"/><Relationship Id="rId35" Type="http://schemas.openxmlformats.org/officeDocument/2006/relationships/slide" Target="slides/slide11.xml"/><Relationship Id="rId36" Type="http://schemas.openxmlformats.org/officeDocument/2006/relationships/slide" Target="slides/slide12.xml"/><Relationship Id="rId37" Type="http://schemas.openxmlformats.org/officeDocument/2006/relationships/slide" Target="slides/slide13.xml"/><Relationship Id="rId38" Type="http://schemas.openxmlformats.org/officeDocument/2006/relationships/slide" Target="slides/slide14.xml"/><Relationship Id="rId39" Type="http://schemas.openxmlformats.org/officeDocument/2006/relationships/slide" Target="slides/slide15.xml"/><Relationship Id="rId523" Type="http://schemas.openxmlformats.org/officeDocument/2006/relationships/slide" Target="slides/slide499.xml"/><Relationship Id="rId524" Type="http://schemas.openxmlformats.org/officeDocument/2006/relationships/slide" Target="slides/slide500.xml"/><Relationship Id="rId525" Type="http://schemas.openxmlformats.org/officeDocument/2006/relationships/slide" Target="slides/slide501.xml"/><Relationship Id="rId526" Type="http://schemas.openxmlformats.org/officeDocument/2006/relationships/slide" Target="slides/slide502.xml"/><Relationship Id="rId527" Type="http://schemas.openxmlformats.org/officeDocument/2006/relationships/slide" Target="slides/slide503.xml"/><Relationship Id="rId528" Type="http://schemas.openxmlformats.org/officeDocument/2006/relationships/slide" Target="slides/slide504.xml"/><Relationship Id="rId529" Type="http://schemas.openxmlformats.org/officeDocument/2006/relationships/slide" Target="slides/slide505.xml"/><Relationship Id="rId180" Type="http://schemas.openxmlformats.org/officeDocument/2006/relationships/slide" Target="slides/slide156.xml"/><Relationship Id="rId181" Type="http://schemas.openxmlformats.org/officeDocument/2006/relationships/slide" Target="slides/slide157.xml"/><Relationship Id="rId182" Type="http://schemas.openxmlformats.org/officeDocument/2006/relationships/slide" Target="slides/slide158.xml"/><Relationship Id="rId183" Type="http://schemas.openxmlformats.org/officeDocument/2006/relationships/slide" Target="slides/slide159.xml"/><Relationship Id="rId184" Type="http://schemas.openxmlformats.org/officeDocument/2006/relationships/slide" Target="slides/slide160.xml"/><Relationship Id="rId185" Type="http://schemas.openxmlformats.org/officeDocument/2006/relationships/slide" Target="slides/slide161.xml"/><Relationship Id="rId186" Type="http://schemas.openxmlformats.org/officeDocument/2006/relationships/slide" Target="slides/slide162.xml"/><Relationship Id="rId187" Type="http://schemas.openxmlformats.org/officeDocument/2006/relationships/slide" Target="slides/slide163.xml"/><Relationship Id="rId188" Type="http://schemas.openxmlformats.org/officeDocument/2006/relationships/slide" Target="slides/slide164.xml"/><Relationship Id="rId189" Type="http://schemas.openxmlformats.org/officeDocument/2006/relationships/slide" Target="slides/slide165.xml"/><Relationship Id="rId240" Type="http://schemas.openxmlformats.org/officeDocument/2006/relationships/slide" Target="slides/slide216.xml"/><Relationship Id="rId241" Type="http://schemas.openxmlformats.org/officeDocument/2006/relationships/slide" Target="slides/slide217.xml"/><Relationship Id="rId242" Type="http://schemas.openxmlformats.org/officeDocument/2006/relationships/slide" Target="slides/slide218.xml"/><Relationship Id="rId243" Type="http://schemas.openxmlformats.org/officeDocument/2006/relationships/slide" Target="slides/slide219.xml"/><Relationship Id="rId244" Type="http://schemas.openxmlformats.org/officeDocument/2006/relationships/slide" Target="slides/slide220.xml"/><Relationship Id="rId245" Type="http://schemas.openxmlformats.org/officeDocument/2006/relationships/slide" Target="slides/slide221.xml"/><Relationship Id="rId246" Type="http://schemas.openxmlformats.org/officeDocument/2006/relationships/slide" Target="slides/slide222.xml"/><Relationship Id="rId247" Type="http://schemas.openxmlformats.org/officeDocument/2006/relationships/slide" Target="slides/slide223.xml"/><Relationship Id="rId248" Type="http://schemas.openxmlformats.org/officeDocument/2006/relationships/slide" Target="slides/slide224.xml"/><Relationship Id="rId249" Type="http://schemas.openxmlformats.org/officeDocument/2006/relationships/slide" Target="slides/slide225.xml"/><Relationship Id="rId300" Type="http://schemas.openxmlformats.org/officeDocument/2006/relationships/slide" Target="slides/slide276.xml"/><Relationship Id="rId301" Type="http://schemas.openxmlformats.org/officeDocument/2006/relationships/slide" Target="slides/slide277.xml"/><Relationship Id="rId302" Type="http://schemas.openxmlformats.org/officeDocument/2006/relationships/slide" Target="slides/slide278.xml"/><Relationship Id="rId303" Type="http://schemas.openxmlformats.org/officeDocument/2006/relationships/slide" Target="slides/slide279.xml"/><Relationship Id="rId304" Type="http://schemas.openxmlformats.org/officeDocument/2006/relationships/slide" Target="slides/slide280.xml"/><Relationship Id="rId305" Type="http://schemas.openxmlformats.org/officeDocument/2006/relationships/slide" Target="slides/slide281.xml"/><Relationship Id="rId306" Type="http://schemas.openxmlformats.org/officeDocument/2006/relationships/slide" Target="slides/slide282.xml"/><Relationship Id="rId307" Type="http://schemas.openxmlformats.org/officeDocument/2006/relationships/slide" Target="slides/slide283.xml"/><Relationship Id="rId308" Type="http://schemas.openxmlformats.org/officeDocument/2006/relationships/slide" Target="slides/slide284.xml"/><Relationship Id="rId309" Type="http://schemas.openxmlformats.org/officeDocument/2006/relationships/slide" Target="slides/slide285.xml"/><Relationship Id="rId470" Type="http://schemas.openxmlformats.org/officeDocument/2006/relationships/slide" Target="slides/slide446.xml"/><Relationship Id="rId471" Type="http://schemas.openxmlformats.org/officeDocument/2006/relationships/slide" Target="slides/slide447.xml"/><Relationship Id="rId472" Type="http://schemas.openxmlformats.org/officeDocument/2006/relationships/slide" Target="slides/slide448.xml"/><Relationship Id="rId473" Type="http://schemas.openxmlformats.org/officeDocument/2006/relationships/slide" Target="slides/slide449.xml"/><Relationship Id="rId474" Type="http://schemas.openxmlformats.org/officeDocument/2006/relationships/slide" Target="slides/slide450.xml"/><Relationship Id="rId475" Type="http://schemas.openxmlformats.org/officeDocument/2006/relationships/slide" Target="slides/slide451.xml"/><Relationship Id="rId476" Type="http://schemas.openxmlformats.org/officeDocument/2006/relationships/slide" Target="slides/slide452.xml"/><Relationship Id="rId477" Type="http://schemas.openxmlformats.org/officeDocument/2006/relationships/slide" Target="slides/slide453.xml"/><Relationship Id="rId478" Type="http://schemas.openxmlformats.org/officeDocument/2006/relationships/slide" Target="slides/slide454.xml"/><Relationship Id="rId479" Type="http://schemas.openxmlformats.org/officeDocument/2006/relationships/slide" Target="slides/slide455.xml"/><Relationship Id="rId530" Type="http://schemas.openxmlformats.org/officeDocument/2006/relationships/slide" Target="slides/slide506.xml"/><Relationship Id="rId531" Type="http://schemas.openxmlformats.org/officeDocument/2006/relationships/slide" Target="slides/slide507.xml"/><Relationship Id="rId532" Type="http://schemas.openxmlformats.org/officeDocument/2006/relationships/slide" Target="slides/slide508.xml"/><Relationship Id="rId40" Type="http://schemas.openxmlformats.org/officeDocument/2006/relationships/slide" Target="slides/slide16.xml"/><Relationship Id="rId41" Type="http://schemas.openxmlformats.org/officeDocument/2006/relationships/slide" Target="slides/slide17.xml"/><Relationship Id="rId42" Type="http://schemas.openxmlformats.org/officeDocument/2006/relationships/slide" Target="slides/slide18.xml"/><Relationship Id="rId43" Type="http://schemas.openxmlformats.org/officeDocument/2006/relationships/slide" Target="slides/slide19.xml"/><Relationship Id="rId44" Type="http://schemas.openxmlformats.org/officeDocument/2006/relationships/slide" Target="slides/slide20.xml"/><Relationship Id="rId45" Type="http://schemas.openxmlformats.org/officeDocument/2006/relationships/slide" Target="slides/slide21.xml"/><Relationship Id="rId46" Type="http://schemas.openxmlformats.org/officeDocument/2006/relationships/slide" Target="slides/slide22.xml"/><Relationship Id="rId47" Type="http://schemas.openxmlformats.org/officeDocument/2006/relationships/slide" Target="slides/slide23.xml"/><Relationship Id="rId48" Type="http://schemas.openxmlformats.org/officeDocument/2006/relationships/slide" Target="slides/slide24.xml"/><Relationship Id="rId49" Type="http://schemas.openxmlformats.org/officeDocument/2006/relationships/slide" Target="slides/slide25.xml"/><Relationship Id="rId533" Type="http://schemas.openxmlformats.org/officeDocument/2006/relationships/slide" Target="slides/slide509.xml"/><Relationship Id="rId534" Type="http://schemas.openxmlformats.org/officeDocument/2006/relationships/slide" Target="slides/slide51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90" Type="http://schemas.openxmlformats.org/officeDocument/2006/relationships/slide" Target="slides/slide166.xml"/><Relationship Id="rId191" Type="http://schemas.openxmlformats.org/officeDocument/2006/relationships/slide" Target="slides/slide167.xml"/><Relationship Id="rId192" Type="http://schemas.openxmlformats.org/officeDocument/2006/relationships/slide" Target="slides/slide168.xml"/><Relationship Id="rId193" Type="http://schemas.openxmlformats.org/officeDocument/2006/relationships/slide" Target="slides/slide169.xml"/><Relationship Id="rId194" Type="http://schemas.openxmlformats.org/officeDocument/2006/relationships/slide" Target="slides/slide170.xml"/><Relationship Id="rId195" Type="http://schemas.openxmlformats.org/officeDocument/2006/relationships/slide" Target="slides/slide171.xml"/><Relationship Id="rId196" Type="http://schemas.openxmlformats.org/officeDocument/2006/relationships/slide" Target="slides/slide172.xml"/><Relationship Id="rId197" Type="http://schemas.openxmlformats.org/officeDocument/2006/relationships/slide" Target="slides/slide173.xml"/><Relationship Id="rId198" Type="http://schemas.openxmlformats.org/officeDocument/2006/relationships/slide" Target="slides/slide174.xml"/><Relationship Id="rId199" Type="http://schemas.openxmlformats.org/officeDocument/2006/relationships/slide" Target="slides/slide175.xml"/><Relationship Id="rId535" Type="http://schemas.openxmlformats.org/officeDocument/2006/relationships/slide" Target="slides/slide511.xml"/><Relationship Id="rId250" Type="http://schemas.openxmlformats.org/officeDocument/2006/relationships/slide" Target="slides/slide226.xml"/><Relationship Id="rId251" Type="http://schemas.openxmlformats.org/officeDocument/2006/relationships/slide" Target="slides/slide227.xml"/><Relationship Id="rId252" Type="http://schemas.openxmlformats.org/officeDocument/2006/relationships/slide" Target="slides/slide228.xml"/><Relationship Id="rId253" Type="http://schemas.openxmlformats.org/officeDocument/2006/relationships/slide" Target="slides/slide229.xml"/><Relationship Id="rId254" Type="http://schemas.openxmlformats.org/officeDocument/2006/relationships/slide" Target="slides/slide230.xml"/><Relationship Id="rId255" Type="http://schemas.openxmlformats.org/officeDocument/2006/relationships/slide" Target="slides/slide231.xml"/><Relationship Id="rId256" Type="http://schemas.openxmlformats.org/officeDocument/2006/relationships/slide" Target="slides/slide232.xml"/><Relationship Id="rId257" Type="http://schemas.openxmlformats.org/officeDocument/2006/relationships/slide" Target="slides/slide233.xml"/><Relationship Id="rId258" Type="http://schemas.openxmlformats.org/officeDocument/2006/relationships/slide" Target="slides/slide234.xml"/><Relationship Id="rId259" Type="http://schemas.openxmlformats.org/officeDocument/2006/relationships/slide" Target="slides/slide235.xml"/><Relationship Id="rId536" Type="http://schemas.openxmlformats.org/officeDocument/2006/relationships/slide" Target="slides/slide512.xml"/><Relationship Id="rId537" Type="http://schemas.openxmlformats.org/officeDocument/2006/relationships/slide" Target="slides/slide513.xml"/><Relationship Id="rId538" Type="http://schemas.openxmlformats.org/officeDocument/2006/relationships/slide" Target="slides/slide514.xml"/><Relationship Id="rId539" Type="http://schemas.openxmlformats.org/officeDocument/2006/relationships/slide" Target="slides/slide515.xml"/><Relationship Id="rId310" Type="http://schemas.openxmlformats.org/officeDocument/2006/relationships/slide" Target="slides/slide286.xml"/><Relationship Id="rId311" Type="http://schemas.openxmlformats.org/officeDocument/2006/relationships/slide" Target="slides/slide287.xml"/><Relationship Id="rId312" Type="http://schemas.openxmlformats.org/officeDocument/2006/relationships/slide" Target="slides/slide288.xml"/><Relationship Id="rId313" Type="http://schemas.openxmlformats.org/officeDocument/2006/relationships/slide" Target="slides/slide289.xml"/><Relationship Id="rId314" Type="http://schemas.openxmlformats.org/officeDocument/2006/relationships/slide" Target="slides/slide290.xml"/><Relationship Id="rId315" Type="http://schemas.openxmlformats.org/officeDocument/2006/relationships/slide" Target="slides/slide291.xml"/><Relationship Id="rId316" Type="http://schemas.openxmlformats.org/officeDocument/2006/relationships/slide" Target="slides/slide292.xml"/><Relationship Id="rId317" Type="http://schemas.openxmlformats.org/officeDocument/2006/relationships/slide" Target="slides/slide293.xml"/><Relationship Id="rId318" Type="http://schemas.openxmlformats.org/officeDocument/2006/relationships/slide" Target="slides/slide294.xml"/><Relationship Id="rId319" Type="http://schemas.openxmlformats.org/officeDocument/2006/relationships/slide" Target="slides/slide295.xml"/><Relationship Id="rId480" Type="http://schemas.openxmlformats.org/officeDocument/2006/relationships/slide" Target="slides/slide456.xml"/><Relationship Id="rId481" Type="http://schemas.openxmlformats.org/officeDocument/2006/relationships/slide" Target="slides/slide457.xml"/><Relationship Id="rId482" Type="http://schemas.openxmlformats.org/officeDocument/2006/relationships/slide" Target="slides/slide458.xml"/><Relationship Id="rId483" Type="http://schemas.openxmlformats.org/officeDocument/2006/relationships/slide" Target="slides/slide459.xml"/><Relationship Id="rId484" Type="http://schemas.openxmlformats.org/officeDocument/2006/relationships/slide" Target="slides/slide460.xml"/><Relationship Id="rId485" Type="http://schemas.openxmlformats.org/officeDocument/2006/relationships/slide" Target="slides/slide461.xml"/><Relationship Id="rId486" Type="http://schemas.openxmlformats.org/officeDocument/2006/relationships/slide" Target="slides/slide462.xml"/><Relationship Id="rId487" Type="http://schemas.openxmlformats.org/officeDocument/2006/relationships/slide" Target="slides/slide463.xml"/><Relationship Id="rId488" Type="http://schemas.openxmlformats.org/officeDocument/2006/relationships/slide" Target="slides/slide464.xml"/><Relationship Id="rId489" Type="http://schemas.openxmlformats.org/officeDocument/2006/relationships/slide" Target="slides/slide465.xml"/><Relationship Id="rId540" Type="http://schemas.openxmlformats.org/officeDocument/2006/relationships/slide" Target="slides/slide516.xml"/><Relationship Id="rId541" Type="http://schemas.openxmlformats.org/officeDocument/2006/relationships/slide" Target="slides/slide517.xml"/><Relationship Id="rId542" Type="http://schemas.openxmlformats.org/officeDocument/2006/relationships/slide" Target="slides/slide518.xml"/><Relationship Id="rId50" Type="http://schemas.openxmlformats.org/officeDocument/2006/relationships/slide" Target="slides/slide26.xml"/><Relationship Id="rId51" Type="http://schemas.openxmlformats.org/officeDocument/2006/relationships/slide" Target="slides/slide27.xml"/><Relationship Id="rId52" Type="http://schemas.openxmlformats.org/officeDocument/2006/relationships/slide" Target="slides/slide28.xml"/><Relationship Id="rId53" Type="http://schemas.openxmlformats.org/officeDocument/2006/relationships/slide" Target="slides/slide29.xml"/><Relationship Id="rId54" Type="http://schemas.openxmlformats.org/officeDocument/2006/relationships/slide" Target="slides/slide30.xml"/><Relationship Id="rId55" Type="http://schemas.openxmlformats.org/officeDocument/2006/relationships/slide" Target="slides/slide31.xml"/><Relationship Id="rId56" Type="http://schemas.openxmlformats.org/officeDocument/2006/relationships/slide" Target="slides/slide32.xml"/><Relationship Id="rId57" Type="http://schemas.openxmlformats.org/officeDocument/2006/relationships/slide" Target="slides/slide33.xml"/><Relationship Id="rId58" Type="http://schemas.openxmlformats.org/officeDocument/2006/relationships/slide" Target="slides/slide34.xml"/><Relationship Id="rId59" Type="http://schemas.openxmlformats.org/officeDocument/2006/relationships/slide" Target="slides/slide35.xml"/><Relationship Id="rId543" Type="http://schemas.openxmlformats.org/officeDocument/2006/relationships/slide" Target="slides/slide519.xml"/><Relationship Id="rId544" Type="http://schemas.openxmlformats.org/officeDocument/2006/relationships/slide" Target="slides/slide520.xml"/><Relationship Id="rId545" Type="http://schemas.openxmlformats.org/officeDocument/2006/relationships/slide" Target="slides/slide521.xml"/><Relationship Id="rId546" Type="http://schemas.openxmlformats.org/officeDocument/2006/relationships/slide" Target="slides/slide522.xml"/><Relationship Id="rId547" Type="http://schemas.openxmlformats.org/officeDocument/2006/relationships/slide" Target="slides/slide523.xml"/><Relationship Id="rId548" Type="http://schemas.openxmlformats.org/officeDocument/2006/relationships/slide" Target="slides/slide524.xml"/><Relationship Id="rId549" Type="http://schemas.openxmlformats.org/officeDocument/2006/relationships/slide" Target="slides/slide525.xml"/><Relationship Id="rId600" Type="http://schemas.openxmlformats.org/officeDocument/2006/relationships/slide" Target="slides/slide576.xml"/><Relationship Id="rId601" Type="http://schemas.openxmlformats.org/officeDocument/2006/relationships/slide" Target="slides/slide577.xml"/><Relationship Id="rId602" Type="http://schemas.openxmlformats.org/officeDocument/2006/relationships/slide" Target="slides/slide578.xml"/><Relationship Id="rId603" Type="http://schemas.openxmlformats.org/officeDocument/2006/relationships/slide" Target="slides/slide579.xml"/><Relationship Id="rId604" Type="http://schemas.openxmlformats.org/officeDocument/2006/relationships/slide" Target="slides/slide580.xml"/><Relationship Id="rId605" Type="http://schemas.openxmlformats.org/officeDocument/2006/relationships/slide" Target="slides/slide581.xml"/><Relationship Id="rId606" Type="http://schemas.openxmlformats.org/officeDocument/2006/relationships/slide" Target="slides/slide582.xml"/><Relationship Id="rId607" Type="http://schemas.openxmlformats.org/officeDocument/2006/relationships/slide" Target="slides/slide583.xml"/><Relationship Id="rId608" Type="http://schemas.openxmlformats.org/officeDocument/2006/relationships/slide" Target="slides/slide584.xml"/><Relationship Id="rId609" Type="http://schemas.openxmlformats.org/officeDocument/2006/relationships/slide" Target="slides/slide585.xml"/><Relationship Id="rId260" Type="http://schemas.openxmlformats.org/officeDocument/2006/relationships/slide" Target="slides/slide236.xml"/><Relationship Id="rId261" Type="http://schemas.openxmlformats.org/officeDocument/2006/relationships/slide" Target="slides/slide237.xml"/><Relationship Id="rId262" Type="http://schemas.openxmlformats.org/officeDocument/2006/relationships/slide" Target="slides/slide238.xml"/><Relationship Id="rId263" Type="http://schemas.openxmlformats.org/officeDocument/2006/relationships/slide" Target="slides/slide239.xml"/><Relationship Id="rId264" Type="http://schemas.openxmlformats.org/officeDocument/2006/relationships/slide" Target="slides/slide240.xml"/><Relationship Id="rId265" Type="http://schemas.openxmlformats.org/officeDocument/2006/relationships/slide" Target="slides/slide241.xml"/><Relationship Id="rId266" Type="http://schemas.openxmlformats.org/officeDocument/2006/relationships/slide" Target="slides/slide242.xml"/><Relationship Id="rId267" Type="http://schemas.openxmlformats.org/officeDocument/2006/relationships/slide" Target="slides/slide243.xml"/><Relationship Id="rId268" Type="http://schemas.openxmlformats.org/officeDocument/2006/relationships/slide" Target="slides/slide244.xml"/><Relationship Id="rId269" Type="http://schemas.openxmlformats.org/officeDocument/2006/relationships/slide" Target="slides/slide245.xml"/><Relationship Id="rId320" Type="http://schemas.openxmlformats.org/officeDocument/2006/relationships/slide" Target="slides/slide296.xml"/><Relationship Id="rId321" Type="http://schemas.openxmlformats.org/officeDocument/2006/relationships/slide" Target="slides/slide297.xml"/><Relationship Id="rId322" Type="http://schemas.openxmlformats.org/officeDocument/2006/relationships/slide" Target="slides/slide298.xml"/><Relationship Id="rId323" Type="http://schemas.openxmlformats.org/officeDocument/2006/relationships/slide" Target="slides/slide299.xml"/><Relationship Id="rId324" Type="http://schemas.openxmlformats.org/officeDocument/2006/relationships/slide" Target="slides/slide300.xml"/><Relationship Id="rId325" Type="http://schemas.openxmlformats.org/officeDocument/2006/relationships/slide" Target="slides/slide301.xml"/><Relationship Id="rId326" Type="http://schemas.openxmlformats.org/officeDocument/2006/relationships/slide" Target="slides/slide302.xml"/><Relationship Id="rId327" Type="http://schemas.openxmlformats.org/officeDocument/2006/relationships/slide" Target="slides/slide303.xml"/><Relationship Id="rId328" Type="http://schemas.openxmlformats.org/officeDocument/2006/relationships/slide" Target="slides/slide304.xml"/><Relationship Id="rId329" Type="http://schemas.openxmlformats.org/officeDocument/2006/relationships/slide" Target="slides/slide305.xml"/><Relationship Id="rId490" Type="http://schemas.openxmlformats.org/officeDocument/2006/relationships/slide" Target="slides/slide466.xml"/><Relationship Id="rId491" Type="http://schemas.openxmlformats.org/officeDocument/2006/relationships/slide" Target="slides/slide467.xml"/><Relationship Id="rId492" Type="http://schemas.openxmlformats.org/officeDocument/2006/relationships/slide" Target="slides/slide468.xml"/><Relationship Id="rId493" Type="http://schemas.openxmlformats.org/officeDocument/2006/relationships/slide" Target="slides/slide469.xml"/><Relationship Id="rId494" Type="http://schemas.openxmlformats.org/officeDocument/2006/relationships/slide" Target="slides/slide470.xml"/><Relationship Id="rId495" Type="http://schemas.openxmlformats.org/officeDocument/2006/relationships/slide" Target="slides/slide471.xml"/><Relationship Id="rId496" Type="http://schemas.openxmlformats.org/officeDocument/2006/relationships/slide" Target="slides/slide472.xml"/><Relationship Id="rId497" Type="http://schemas.openxmlformats.org/officeDocument/2006/relationships/slide" Target="slides/slide473.xml"/><Relationship Id="rId498" Type="http://schemas.openxmlformats.org/officeDocument/2006/relationships/slide" Target="slides/slide474.xml"/><Relationship Id="rId499" Type="http://schemas.openxmlformats.org/officeDocument/2006/relationships/slide" Target="slides/slide475.xml"/><Relationship Id="rId100" Type="http://schemas.openxmlformats.org/officeDocument/2006/relationships/slide" Target="slides/slide76.xml"/><Relationship Id="rId101" Type="http://schemas.openxmlformats.org/officeDocument/2006/relationships/slide" Target="slides/slide77.xml"/><Relationship Id="rId102" Type="http://schemas.openxmlformats.org/officeDocument/2006/relationships/slide" Target="slides/slide78.xml"/><Relationship Id="rId103" Type="http://schemas.openxmlformats.org/officeDocument/2006/relationships/slide" Target="slides/slide79.xml"/><Relationship Id="rId104" Type="http://schemas.openxmlformats.org/officeDocument/2006/relationships/slide" Target="slides/slide80.xml"/><Relationship Id="rId105" Type="http://schemas.openxmlformats.org/officeDocument/2006/relationships/slide" Target="slides/slide81.xml"/><Relationship Id="rId106" Type="http://schemas.openxmlformats.org/officeDocument/2006/relationships/slide" Target="slides/slide82.xml"/><Relationship Id="rId107" Type="http://schemas.openxmlformats.org/officeDocument/2006/relationships/slide" Target="slides/slide83.xml"/><Relationship Id="rId108" Type="http://schemas.openxmlformats.org/officeDocument/2006/relationships/slide" Target="slides/slide84.xml"/><Relationship Id="rId109" Type="http://schemas.openxmlformats.org/officeDocument/2006/relationships/slide" Target="slides/slide85.xml"/><Relationship Id="rId60" Type="http://schemas.openxmlformats.org/officeDocument/2006/relationships/slide" Target="slides/slide36.xml"/><Relationship Id="rId61" Type="http://schemas.openxmlformats.org/officeDocument/2006/relationships/slide" Target="slides/slide37.xml"/><Relationship Id="rId62" Type="http://schemas.openxmlformats.org/officeDocument/2006/relationships/slide" Target="slides/slide38.xml"/><Relationship Id="rId63" Type="http://schemas.openxmlformats.org/officeDocument/2006/relationships/slide" Target="slides/slide39.xml"/><Relationship Id="rId64" Type="http://schemas.openxmlformats.org/officeDocument/2006/relationships/slide" Target="slides/slide40.xml"/><Relationship Id="rId65" Type="http://schemas.openxmlformats.org/officeDocument/2006/relationships/slide" Target="slides/slide41.xml"/><Relationship Id="rId66" Type="http://schemas.openxmlformats.org/officeDocument/2006/relationships/slide" Target="slides/slide42.xml"/><Relationship Id="rId67" Type="http://schemas.openxmlformats.org/officeDocument/2006/relationships/slide" Target="slides/slide43.xml"/><Relationship Id="rId68" Type="http://schemas.openxmlformats.org/officeDocument/2006/relationships/slide" Target="slides/slide44.xml"/><Relationship Id="rId69" Type="http://schemas.openxmlformats.org/officeDocument/2006/relationships/slide" Target="slides/slide45.xml"/><Relationship Id="rId550" Type="http://schemas.openxmlformats.org/officeDocument/2006/relationships/slide" Target="slides/slide526.xml"/><Relationship Id="rId551" Type="http://schemas.openxmlformats.org/officeDocument/2006/relationships/slide" Target="slides/slide527.xml"/><Relationship Id="rId552" Type="http://schemas.openxmlformats.org/officeDocument/2006/relationships/slide" Target="slides/slide528.xml"/><Relationship Id="rId553" Type="http://schemas.openxmlformats.org/officeDocument/2006/relationships/slide" Target="slides/slide529.xml"/><Relationship Id="rId554" Type="http://schemas.openxmlformats.org/officeDocument/2006/relationships/slide" Target="slides/slide530.xml"/><Relationship Id="rId555" Type="http://schemas.openxmlformats.org/officeDocument/2006/relationships/slide" Target="slides/slide531.xml"/><Relationship Id="rId556" Type="http://schemas.openxmlformats.org/officeDocument/2006/relationships/slide" Target="slides/slide532.xml"/><Relationship Id="rId557" Type="http://schemas.openxmlformats.org/officeDocument/2006/relationships/slide" Target="slides/slide533.xml"/><Relationship Id="rId558" Type="http://schemas.openxmlformats.org/officeDocument/2006/relationships/slide" Target="slides/slide534.xml"/><Relationship Id="rId559" Type="http://schemas.openxmlformats.org/officeDocument/2006/relationships/slide" Target="slides/slide535.xml"/><Relationship Id="rId610" Type="http://schemas.openxmlformats.org/officeDocument/2006/relationships/slide" Target="slides/slide586.xml"/><Relationship Id="rId611" Type="http://schemas.openxmlformats.org/officeDocument/2006/relationships/slide" Target="slides/slide587.xml"/><Relationship Id="rId612" Type="http://schemas.openxmlformats.org/officeDocument/2006/relationships/slide" Target="slides/slide588.xml"/><Relationship Id="rId613" Type="http://schemas.openxmlformats.org/officeDocument/2006/relationships/slide" Target="slides/slide589.xml"/><Relationship Id="rId614" Type="http://schemas.openxmlformats.org/officeDocument/2006/relationships/slide" Target="slides/slide590.xml"/><Relationship Id="rId615" Type="http://schemas.openxmlformats.org/officeDocument/2006/relationships/slide" Target="slides/slide591.xml"/><Relationship Id="rId616" Type="http://schemas.openxmlformats.org/officeDocument/2006/relationships/slide" Target="slides/slide592.xml"/><Relationship Id="rId617" Type="http://schemas.openxmlformats.org/officeDocument/2006/relationships/slide" Target="slides/slide593.xml"/><Relationship Id="rId270" Type="http://schemas.openxmlformats.org/officeDocument/2006/relationships/slide" Target="slides/slide246.xml"/><Relationship Id="rId271" Type="http://schemas.openxmlformats.org/officeDocument/2006/relationships/slide" Target="slides/slide247.xml"/><Relationship Id="rId272" Type="http://schemas.openxmlformats.org/officeDocument/2006/relationships/slide" Target="slides/slide248.xml"/><Relationship Id="rId273" Type="http://schemas.openxmlformats.org/officeDocument/2006/relationships/slide" Target="slides/slide249.xml"/><Relationship Id="rId274" Type="http://schemas.openxmlformats.org/officeDocument/2006/relationships/slide" Target="slides/slide250.xml"/><Relationship Id="rId275" Type="http://schemas.openxmlformats.org/officeDocument/2006/relationships/slide" Target="slides/slide251.xml"/><Relationship Id="rId276" Type="http://schemas.openxmlformats.org/officeDocument/2006/relationships/slide" Target="slides/slide252.xml"/><Relationship Id="rId277" Type="http://schemas.openxmlformats.org/officeDocument/2006/relationships/slide" Target="slides/slide253.xml"/><Relationship Id="rId278" Type="http://schemas.openxmlformats.org/officeDocument/2006/relationships/slide" Target="slides/slide254.xml"/><Relationship Id="rId279" Type="http://schemas.openxmlformats.org/officeDocument/2006/relationships/slide" Target="slides/slide255.xml"/><Relationship Id="rId618" Type="http://schemas.openxmlformats.org/officeDocument/2006/relationships/slide" Target="slides/slide594.xml"/><Relationship Id="rId619" Type="http://schemas.openxmlformats.org/officeDocument/2006/relationships/slide" Target="slides/slide595.xml"/><Relationship Id="rId330" Type="http://schemas.openxmlformats.org/officeDocument/2006/relationships/slide" Target="slides/slide306.xml"/><Relationship Id="rId331" Type="http://schemas.openxmlformats.org/officeDocument/2006/relationships/slide" Target="slides/slide307.xml"/><Relationship Id="rId332" Type="http://schemas.openxmlformats.org/officeDocument/2006/relationships/slide" Target="slides/slide308.xml"/><Relationship Id="rId333" Type="http://schemas.openxmlformats.org/officeDocument/2006/relationships/slide" Target="slides/slide309.xml"/><Relationship Id="rId334" Type="http://schemas.openxmlformats.org/officeDocument/2006/relationships/slide" Target="slides/slide310.xml"/><Relationship Id="rId335" Type="http://schemas.openxmlformats.org/officeDocument/2006/relationships/slide" Target="slides/slide311.xml"/><Relationship Id="rId336" Type="http://schemas.openxmlformats.org/officeDocument/2006/relationships/slide" Target="slides/slide312.xml"/><Relationship Id="rId337" Type="http://schemas.openxmlformats.org/officeDocument/2006/relationships/slide" Target="slides/slide313.xml"/><Relationship Id="rId338" Type="http://schemas.openxmlformats.org/officeDocument/2006/relationships/slide" Target="slides/slide314.xml"/><Relationship Id="rId339" Type="http://schemas.openxmlformats.org/officeDocument/2006/relationships/slide" Target="slides/slide315.xml"/><Relationship Id="rId110" Type="http://schemas.openxmlformats.org/officeDocument/2006/relationships/slide" Target="slides/slide86.xml"/><Relationship Id="rId111" Type="http://schemas.openxmlformats.org/officeDocument/2006/relationships/slide" Target="slides/slide87.xml"/><Relationship Id="rId112" Type="http://schemas.openxmlformats.org/officeDocument/2006/relationships/slide" Target="slides/slide88.xml"/><Relationship Id="rId113" Type="http://schemas.openxmlformats.org/officeDocument/2006/relationships/slide" Target="slides/slide89.xml"/><Relationship Id="rId114" Type="http://schemas.openxmlformats.org/officeDocument/2006/relationships/slide" Target="slides/slide90.xml"/><Relationship Id="rId115" Type="http://schemas.openxmlformats.org/officeDocument/2006/relationships/slide" Target="slides/slide91.xml"/><Relationship Id="rId70" Type="http://schemas.openxmlformats.org/officeDocument/2006/relationships/slide" Target="slides/slide46.xml"/><Relationship Id="rId71" Type="http://schemas.openxmlformats.org/officeDocument/2006/relationships/slide" Target="slides/slide47.xml"/><Relationship Id="rId72" Type="http://schemas.openxmlformats.org/officeDocument/2006/relationships/slide" Target="slides/slide48.xml"/><Relationship Id="rId73" Type="http://schemas.openxmlformats.org/officeDocument/2006/relationships/slide" Target="slides/slide49.xml"/><Relationship Id="rId74" Type="http://schemas.openxmlformats.org/officeDocument/2006/relationships/slide" Target="slides/slide50.xml"/><Relationship Id="rId75" Type="http://schemas.openxmlformats.org/officeDocument/2006/relationships/slide" Target="slides/slide51.xml"/><Relationship Id="rId76" Type="http://schemas.openxmlformats.org/officeDocument/2006/relationships/slide" Target="slides/slide52.xml"/><Relationship Id="rId77" Type="http://schemas.openxmlformats.org/officeDocument/2006/relationships/slide" Target="slides/slide53.xml"/><Relationship Id="rId78" Type="http://schemas.openxmlformats.org/officeDocument/2006/relationships/slide" Target="slides/slide54.xml"/><Relationship Id="rId79" Type="http://schemas.openxmlformats.org/officeDocument/2006/relationships/slide" Target="slides/slide55.xml"/><Relationship Id="rId116" Type="http://schemas.openxmlformats.org/officeDocument/2006/relationships/slide" Target="slides/slide92.xml"/><Relationship Id="rId117" Type="http://schemas.openxmlformats.org/officeDocument/2006/relationships/slide" Target="slides/slide93.xml"/><Relationship Id="rId118" Type="http://schemas.openxmlformats.org/officeDocument/2006/relationships/slide" Target="slides/slide94.xml"/><Relationship Id="rId119" Type="http://schemas.openxmlformats.org/officeDocument/2006/relationships/slide" Target="slides/slide95.xml"/><Relationship Id="rId560" Type="http://schemas.openxmlformats.org/officeDocument/2006/relationships/slide" Target="slides/slide536.xml"/><Relationship Id="rId561" Type="http://schemas.openxmlformats.org/officeDocument/2006/relationships/slide" Target="slides/slide537.xml"/><Relationship Id="rId562" Type="http://schemas.openxmlformats.org/officeDocument/2006/relationships/slide" Target="slides/slide538.xml"/><Relationship Id="rId563" Type="http://schemas.openxmlformats.org/officeDocument/2006/relationships/slide" Target="slides/slide539.xml"/><Relationship Id="rId564" Type="http://schemas.openxmlformats.org/officeDocument/2006/relationships/slide" Target="slides/slide540.xml"/><Relationship Id="rId565" Type="http://schemas.openxmlformats.org/officeDocument/2006/relationships/slide" Target="slides/slide541.xml"/><Relationship Id="rId566" Type="http://schemas.openxmlformats.org/officeDocument/2006/relationships/slide" Target="slides/slide542.xml"/><Relationship Id="rId567" Type="http://schemas.openxmlformats.org/officeDocument/2006/relationships/slide" Target="slides/slide543.xml"/><Relationship Id="rId568" Type="http://schemas.openxmlformats.org/officeDocument/2006/relationships/slide" Target="slides/slide544.xml"/><Relationship Id="rId569" Type="http://schemas.openxmlformats.org/officeDocument/2006/relationships/slide" Target="slides/slide545.xml"/><Relationship Id="rId620" Type="http://schemas.openxmlformats.org/officeDocument/2006/relationships/slide" Target="slides/slide596.xml"/><Relationship Id="rId621" Type="http://schemas.openxmlformats.org/officeDocument/2006/relationships/slide" Target="slides/slide597.xml"/><Relationship Id="rId622" Type="http://schemas.openxmlformats.org/officeDocument/2006/relationships/slide" Target="slides/slide598.xml"/><Relationship Id="rId623" Type="http://schemas.openxmlformats.org/officeDocument/2006/relationships/slide" Target="slides/slide599.xml"/><Relationship Id="rId624" Type="http://schemas.openxmlformats.org/officeDocument/2006/relationships/slide" Target="slides/slide600.xml"/><Relationship Id="rId625" Type="http://schemas.openxmlformats.org/officeDocument/2006/relationships/slide" Target="slides/slide601.xml"/><Relationship Id="rId626" Type="http://schemas.openxmlformats.org/officeDocument/2006/relationships/slide" Target="slides/slide602.xml"/><Relationship Id="rId627" Type="http://schemas.openxmlformats.org/officeDocument/2006/relationships/slide" Target="slides/slide603.xml"/><Relationship Id="rId280" Type="http://schemas.openxmlformats.org/officeDocument/2006/relationships/slide" Target="slides/slide256.xml"/><Relationship Id="rId281" Type="http://schemas.openxmlformats.org/officeDocument/2006/relationships/slide" Target="slides/slide257.xml"/><Relationship Id="rId282" Type="http://schemas.openxmlformats.org/officeDocument/2006/relationships/slide" Target="slides/slide258.xml"/><Relationship Id="rId283" Type="http://schemas.openxmlformats.org/officeDocument/2006/relationships/slide" Target="slides/slide259.xml"/><Relationship Id="rId284" Type="http://schemas.openxmlformats.org/officeDocument/2006/relationships/slide" Target="slides/slide260.xml"/><Relationship Id="rId285" Type="http://schemas.openxmlformats.org/officeDocument/2006/relationships/slide" Target="slides/slide261.xml"/><Relationship Id="rId286" Type="http://schemas.openxmlformats.org/officeDocument/2006/relationships/slide" Target="slides/slide262.xml"/><Relationship Id="rId287" Type="http://schemas.openxmlformats.org/officeDocument/2006/relationships/slide" Target="slides/slide263.xml"/><Relationship Id="rId288" Type="http://schemas.openxmlformats.org/officeDocument/2006/relationships/slide" Target="slides/slide264.xml"/><Relationship Id="rId289" Type="http://schemas.openxmlformats.org/officeDocument/2006/relationships/slide" Target="slides/slide265.xml"/><Relationship Id="rId628" Type="http://schemas.openxmlformats.org/officeDocument/2006/relationships/slide" Target="slides/slide604.xml"/><Relationship Id="rId629" Type="http://schemas.openxmlformats.org/officeDocument/2006/relationships/slide" Target="slides/slide605.xml"/><Relationship Id="rId340" Type="http://schemas.openxmlformats.org/officeDocument/2006/relationships/slide" Target="slides/slide316.xml"/><Relationship Id="rId341" Type="http://schemas.openxmlformats.org/officeDocument/2006/relationships/slide" Target="slides/slide317.xml"/><Relationship Id="rId342" Type="http://schemas.openxmlformats.org/officeDocument/2006/relationships/slide" Target="slides/slide318.xml"/><Relationship Id="rId343" Type="http://schemas.openxmlformats.org/officeDocument/2006/relationships/slide" Target="slides/slide319.xml"/><Relationship Id="rId344" Type="http://schemas.openxmlformats.org/officeDocument/2006/relationships/slide" Target="slides/slide320.xml"/><Relationship Id="rId345" Type="http://schemas.openxmlformats.org/officeDocument/2006/relationships/slide" Target="slides/slide321.xml"/><Relationship Id="rId346" Type="http://schemas.openxmlformats.org/officeDocument/2006/relationships/slide" Target="slides/slide322.xml"/><Relationship Id="rId347" Type="http://schemas.openxmlformats.org/officeDocument/2006/relationships/slide" Target="slides/slide323.xml"/><Relationship Id="rId348" Type="http://schemas.openxmlformats.org/officeDocument/2006/relationships/slide" Target="slides/slide324.xml"/><Relationship Id="rId349" Type="http://schemas.openxmlformats.org/officeDocument/2006/relationships/slide" Target="slides/slide325.xml"/><Relationship Id="rId400" Type="http://schemas.openxmlformats.org/officeDocument/2006/relationships/slide" Target="slides/slide376.xml"/><Relationship Id="rId401" Type="http://schemas.openxmlformats.org/officeDocument/2006/relationships/slide" Target="slides/slide377.xml"/><Relationship Id="rId402" Type="http://schemas.openxmlformats.org/officeDocument/2006/relationships/slide" Target="slides/slide378.xml"/><Relationship Id="rId403" Type="http://schemas.openxmlformats.org/officeDocument/2006/relationships/slide" Target="slides/slide379.xml"/><Relationship Id="rId404" Type="http://schemas.openxmlformats.org/officeDocument/2006/relationships/slide" Target="slides/slide380.xml"/><Relationship Id="rId405" Type="http://schemas.openxmlformats.org/officeDocument/2006/relationships/slide" Target="slides/slide381.xml"/><Relationship Id="rId406" Type="http://schemas.openxmlformats.org/officeDocument/2006/relationships/slide" Target="slides/slide382.xml"/><Relationship Id="rId407" Type="http://schemas.openxmlformats.org/officeDocument/2006/relationships/slide" Target="slides/slide383.xml"/><Relationship Id="rId408" Type="http://schemas.openxmlformats.org/officeDocument/2006/relationships/slide" Target="slides/slide384.xml"/><Relationship Id="rId409" Type="http://schemas.openxmlformats.org/officeDocument/2006/relationships/slide" Target="slides/slide385.xml"/><Relationship Id="rId120" Type="http://schemas.openxmlformats.org/officeDocument/2006/relationships/slide" Target="slides/slide96.xml"/><Relationship Id="rId121" Type="http://schemas.openxmlformats.org/officeDocument/2006/relationships/slide" Target="slides/slide97.xml"/><Relationship Id="rId122" Type="http://schemas.openxmlformats.org/officeDocument/2006/relationships/slide" Target="slides/slide98.xml"/><Relationship Id="rId123" Type="http://schemas.openxmlformats.org/officeDocument/2006/relationships/slide" Target="slides/slide99.xml"/><Relationship Id="rId124" Type="http://schemas.openxmlformats.org/officeDocument/2006/relationships/slide" Target="slides/slide100.xml"/><Relationship Id="rId125" Type="http://schemas.openxmlformats.org/officeDocument/2006/relationships/slide" Target="slides/slide101.xml"/><Relationship Id="rId80" Type="http://schemas.openxmlformats.org/officeDocument/2006/relationships/slide" Target="slides/slide56.xml"/><Relationship Id="rId81" Type="http://schemas.openxmlformats.org/officeDocument/2006/relationships/slide" Target="slides/slide57.xml"/><Relationship Id="rId82" Type="http://schemas.openxmlformats.org/officeDocument/2006/relationships/slide" Target="slides/slide58.xml"/><Relationship Id="rId83" Type="http://schemas.openxmlformats.org/officeDocument/2006/relationships/slide" Target="slides/slide59.xml"/><Relationship Id="rId84" Type="http://schemas.openxmlformats.org/officeDocument/2006/relationships/slide" Target="slides/slide60.xml"/><Relationship Id="rId85" Type="http://schemas.openxmlformats.org/officeDocument/2006/relationships/slide" Target="slides/slide61.xml"/><Relationship Id="rId86" Type="http://schemas.openxmlformats.org/officeDocument/2006/relationships/slide" Target="slides/slide62.xml"/><Relationship Id="rId87" Type="http://schemas.openxmlformats.org/officeDocument/2006/relationships/slide" Target="slides/slide63.xml"/><Relationship Id="rId88" Type="http://schemas.openxmlformats.org/officeDocument/2006/relationships/slide" Target="slides/slide64.xml"/><Relationship Id="rId89" Type="http://schemas.openxmlformats.org/officeDocument/2006/relationships/slide" Target="slides/slide65.xml"/><Relationship Id="rId126" Type="http://schemas.openxmlformats.org/officeDocument/2006/relationships/slide" Target="slides/slide102.xml"/><Relationship Id="rId127" Type="http://schemas.openxmlformats.org/officeDocument/2006/relationships/slide" Target="slides/slide103.xml"/><Relationship Id="rId128" Type="http://schemas.openxmlformats.org/officeDocument/2006/relationships/slide" Target="slides/slide104.xml"/><Relationship Id="rId129" Type="http://schemas.openxmlformats.org/officeDocument/2006/relationships/slide" Target="slides/slide105.xml"/><Relationship Id="rId570" Type="http://schemas.openxmlformats.org/officeDocument/2006/relationships/slide" Target="slides/slide546.xml"/><Relationship Id="rId571" Type="http://schemas.openxmlformats.org/officeDocument/2006/relationships/slide" Target="slides/slide547.xml"/><Relationship Id="rId572" Type="http://schemas.openxmlformats.org/officeDocument/2006/relationships/slide" Target="slides/slide548.xml"/><Relationship Id="rId573" Type="http://schemas.openxmlformats.org/officeDocument/2006/relationships/slide" Target="slides/slide549.xml"/><Relationship Id="rId574" Type="http://schemas.openxmlformats.org/officeDocument/2006/relationships/slide" Target="slides/slide550.xml"/><Relationship Id="rId575" Type="http://schemas.openxmlformats.org/officeDocument/2006/relationships/slide" Target="slides/slide551.xml"/><Relationship Id="rId576" Type="http://schemas.openxmlformats.org/officeDocument/2006/relationships/slide" Target="slides/slide552.xml"/><Relationship Id="rId577" Type="http://schemas.openxmlformats.org/officeDocument/2006/relationships/slide" Target="slides/slide553.xml"/><Relationship Id="rId578" Type="http://schemas.openxmlformats.org/officeDocument/2006/relationships/slide" Target="slides/slide554.xml"/><Relationship Id="rId579" Type="http://schemas.openxmlformats.org/officeDocument/2006/relationships/slide" Target="slides/slide555.xml"/><Relationship Id="rId630" Type="http://schemas.openxmlformats.org/officeDocument/2006/relationships/slide" Target="slides/slide606.xml"/><Relationship Id="rId631" Type="http://schemas.openxmlformats.org/officeDocument/2006/relationships/slide" Target="slides/slide607.xml"/><Relationship Id="rId632" Type="http://schemas.openxmlformats.org/officeDocument/2006/relationships/slide" Target="slides/slide608.xml"/><Relationship Id="rId633" Type="http://schemas.openxmlformats.org/officeDocument/2006/relationships/notesMaster" Target="notesMasters/notesMaster1.xml"/><Relationship Id="rId634" Type="http://schemas.openxmlformats.org/officeDocument/2006/relationships/handoutMaster" Target="handoutMasters/handoutMaster1.xml"/><Relationship Id="rId635" Type="http://schemas.openxmlformats.org/officeDocument/2006/relationships/printerSettings" Target="printerSettings/printerSettings1.bin"/><Relationship Id="rId636" Type="http://schemas.openxmlformats.org/officeDocument/2006/relationships/commentAuthors" Target="commentAuthors.xml"/><Relationship Id="rId637" Type="http://schemas.openxmlformats.org/officeDocument/2006/relationships/presProps" Target="presProps.xml"/><Relationship Id="rId290" Type="http://schemas.openxmlformats.org/officeDocument/2006/relationships/slide" Target="slides/slide266.xml"/><Relationship Id="rId291" Type="http://schemas.openxmlformats.org/officeDocument/2006/relationships/slide" Target="slides/slide267.xml"/><Relationship Id="rId292" Type="http://schemas.openxmlformats.org/officeDocument/2006/relationships/slide" Target="slides/slide268.xml"/><Relationship Id="rId293" Type="http://schemas.openxmlformats.org/officeDocument/2006/relationships/slide" Target="slides/slide269.xml"/><Relationship Id="rId294" Type="http://schemas.openxmlformats.org/officeDocument/2006/relationships/slide" Target="slides/slide270.xml"/><Relationship Id="rId295" Type="http://schemas.openxmlformats.org/officeDocument/2006/relationships/slide" Target="slides/slide271.xml"/><Relationship Id="rId296" Type="http://schemas.openxmlformats.org/officeDocument/2006/relationships/slide" Target="slides/slide272.xml"/><Relationship Id="rId297" Type="http://schemas.openxmlformats.org/officeDocument/2006/relationships/slide" Target="slides/slide273.xml"/><Relationship Id="rId298" Type="http://schemas.openxmlformats.org/officeDocument/2006/relationships/slide" Target="slides/slide274.xml"/><Relationship Id="rId299" Type="http://schemas.openxmlformats.org/officeDocument/2006/relationships/slide" Target="slides/slide275.xml"/><Relationship Id="rId638" Type="http://schemas.openxmlformats.org/officeDocument/2006/relationships/viewProps" Target="viewProps.xml"/><Relationship Id="rId639" Type="http://schemas.openxmlformats.org/officeDocument/2006/relationships/theme" Target="theme/theme1.xml"/><Relationship Id="rId350" Type="http://schemas.openxmlformats.org/officeDocument/2006/relationships/slide" Target="slides/slide326.xml"/><Relationship Id="rId351" Type="http://schemas.openxmlformats.org/officeDocument/2006/relationships/slide" Target="slides/slide327.xml"/><Relationship Id="rId352" Type="http://schemas.openxmlformats.org/officeDocument/2006/relationships/slide" Target="slides/slide328.xml"/><Relationship Id="rId353" Type="http://schemas.openxmlformats.org/officeDocument/2006/relationships/slide" Target="slides/slide329.xml"/><Relationship Id="rId354" Type="http://schemas.openxmlformats.org/officeDocument/2006/relationships/slide" Target="slides/slide330.xml"/><Relationship Id="rId355" Type="http://schemas.openxmlformats.org/officeDocument/2006/relationships/slide" Target="slides/slide331.xml"/><Relationship Id="rId356" Type="http://schemas.openxmlformats.org/officeDocument/2006/relationships/slide" Target="slides/slide332.xml"/><Relationship Id="rId357" Type="http://schemas.openxmlformats.org/officeDocument/2006/relationships/slide" Target="slides/slide333.xml"/><Relationship Id="rId358" Type="http://schemas.openxmlformats.org/officeDocument/2006/relationships/slide" Target="slides/slide334.xml"/><Relationship Id="rId359" Type="http://schemas.openxmlformats.org/officeDocument/2006/relationships/slide" Target="slides/slide335.xml"/><Relationship Id="rId410" Type="http://schemas.openxmlformats.org/officeDocument/2006/relationships/slide" Target="slides/slide386.xml"/><Relationship Id="rId411" Type="http://schemas.openxmlformats.org/officeDocument/2006/relationships/slide" Target="slides/slide387.xml"/><Relationship Id="rId412" Type="http://schemas.openxmlformats.org/officeDocument/2006/relationships/slide" Target="slides/slide388.xml"/><Relationship Id="rId413" Type="http://schemas.openxmlformats.org/officeDocument/2006/relationships/slide" Target="slides/slide389.xml"/><Relationship Id="rId414" Type="http://schemas.openxmlformats.org/officeDocument/2006/relationships/slide" Target="slides/slide390.xml"/><Relationship Id="rId415" Type="http://schemas.openxmlformats.org/officeDocument/2006/relationships/slide" Target="slides/slide391.xml"/><Relationship Id="rId416" Type="http://schemas.openxmlformats.org/officeDocument/2006/relationships/slide" Target="slides/slide392.xml"/><Relationship Id="rId417" Type="http://schemas.openxmlformats.org/officeDocument/2006/relationships/slide" Target="slides/slide393.xml"/><Relationship Id="rId418" Type="http://schemas.openxmlformats.org/officeDocument/2006/relationships/slide" Target="slides/slide394.xml"/><Relationship Id="rId419" Type="http://schemas.openxmlformats.org/officeDocument/2006/relationships/slide" Target="slides/slide395.xml"/><Relationship Id="rId130" Type="http://schemas.openxmlformats.org/officeDocument/2006/relationships/slide" Target="slides/slide106.xml"/><Relationship Id="rId131" Type="http://schemas.openxmlformats.org/officeDocument/2006/relationships/slide" Target="slides/slide107.xml"/><Relationship Id="rId132" Type="http://schemas.openxmlformats.org/officeDocument/2006/relationships/slide" Target="slides/slide108.xml"/><Relationship Id="rId133" Type="http://schemas.openxmlformats.org/officeDocument/2006/relationships/slide" Target="slides/slide109.xml"/><Relationship Id="rId134" Type="http://schemas.openxmlformats.org/officeDocument/2006/relationships/slide" Target="slides/slide110.xml"/><Relationship Id="rId135" Type="http://schemas.openxmlformats.org/officeDocument/2006/relationships/slide" Target="slides/slide111.xml"/><Relationship Id="rId90" Type="http://schemas.openxmlformats.org/officeDocument/2006/relationships/slide" Target="slides/slide66.xml"/><Relationship Id="rId91" Type="http://schemas.openxmlformats.org/officeDocument/2006/relationships/slide" Target="slides/slide67.xml"/><Relationship Id="rId92" Type="http://schemas.openxmlformats.org/officeDocument/2006/relationships/slide" Target="slides/slide68.xml"/><Relationship Id="rId93" Type="http://schemas.openxmlformats.org/officeDocument/2006/relationships/slide" Target="slides/slide69.xml"/><Relationship Id="rId94" Type="http://schemas.openxmlformats.org/officeDocument/2006/relationships/slide" Target="slides/slide70.xml"/><Relationship Id="rId95" Type="http://schemas.openxmlformats.org/officeDocument/2006/relationships/slide" Target="slides/slide71.xml"/><Relationship Id="rId96" Type="http://schemas.openxmlformats.org/officeDocument/2006/relationships/slide" Target="slides/slide72.xml"/><Relationship Id="rId97" Type="http://schemas.openxmlformats.org/officeDocument/2006/relationships/slide" Target="slides/slide73.xml"/><Relationship Id="rId98" Type="http://schemas.openxmlformats.org/officeDocument/2006/relationships/slide" Target="slides/slide74.xml"/><Relationship Id="rId99" Type="http://schemas.openxmlformats.org/officeDocument/2006/relationships/slide" Target="slides/slide75.xml"/><Relationship Id="rId136" Type="http://schemas.openxmlformats.org/officeDocument/2006/relationships/slide" Target="slides/slide112.xml"/><Relationship Id="rId137" Type="http://schemas.openxmlformats.org/officeDocument/2006/relationships/slide" Target="slides/slide113.xml"/><Relationship Id="rId138" Type="http://schemas.openxmlformats.org/officeDocument/2006/relationships/slide" Target="slides/slide114.xml"/><Relationship Id="rId139" Type="http://schemas.openxmlformats.org/officeDocument/2006/relationships/slide" Target="slides/slide115.xml"/><Relationship Id="rId580" Type="http://schemas.openxmlformats.org/officeDocument/2006/relationships/slide" Target="slides/slide556.xml"/><Relationship Id="rId581" Type="http://schemas.openxmlformats.org/officeDocument/2006/relationships/slide" Target="slides/slide557.xml"/><Relationship Id="rId582" Type="http://schemas.openxmlformats.org/officeDocument/2006/relationships/slide" Target="slides/slide558.xml"/><Relationship Id="rId583" Type="http://schemas.openxmlformats.org/officeDocument/2006/relationships/slide" Target="slides/slide559.xml"/><Relationship Id="rId584" Type="http://schemas.openxmlformats.org/officeDocument/2006/relationships/slide" Target="slides/slide560.xml"/><Relationship Id="rId585" Type="http://schemas.openxmlformats.org/officeDocument/2006/relationships/slide" Target="slides/slide561.xml"/><Relationship Id="rId586" Type="http://schemas.openxmlformats.org/officeDocument/2006/relationships/slide" Target="slides/slide562.xml"/><Relationship Id="rId587" Type="http://schemas.openxmlformats.org/officeDocument/2006/relationships/slide" Target="slides/slide563.xml"/><Relationship Id="rId588" Type="http://schemas.openxmlformats.org/officeDocument/2006/relationships/slide" Target="slides/slide564.xml"/><Relationship Id="rId589" Type="http://schemas.openxmlformats.org/officeDocument/2006/relationships/slide" Target="slides/slide565.xml"/><Relationship Id="rId640" Type="http://schemas.openxmlformats.org/officeDocument/2006/relationships/tableStyles" Target="tableStyles.xml"/><Relationship Id="rId360" Type="http://schemas.openxmlformats.org/officeDocument/2006/relationships/slide" Target="slides/slide336.xml"/><Relationship Id="rId361" Type="http://schemas.openxmlformats.org/officeDocument/2006/relationships/slide" Target="slides/slide337.xml"/><Relationship Id="rId362" Type="http://schemas.openxmlformats.org/officeDocument/2006/relationships/slide" Target="slides/slide338.xml"/><Relationship Id="rId363" Type="http://schemas.openxmlformats.org/officeDocument/2006/relationships/slide" Target="slides/slide339.xml"/><Relationship Id="rId364" Type="http://schemas.openxmlformats.org/officeDocument/2006/relationships/slide" Target="slides/slide340.xml"/><Relationship Id="rId365" Type="http://schemas.openxmlformats.org/officeDocument/2006/relationships/slide" Target="slides/slide341.xml"/><Relationship Id="rId366" Type="http://schemas.openxmlformats.org/officeDocument/2006/relationships/slide" Target="slides/slide342.xml"/><Relationship Id="rId367" Type="http://schemas.openxmlformats.org/officeDocument/2006/relationships/slide" Target="slides/slide343.xml"/><Relationship Id="rId368" Type="http://schemas.openxmlformats.org/officeDocument/2006/relationships/slide" Target="slides/slide344.xml"/><Relationship Id="rId369" Type="http://schemas.openxmlformats.org/officeDocument/2006/relationships/slide" Target="slides/slide345.xml"/><Relationship Id="rId420" Type="http://schemas.openxmlformats.org/officeDocument/2006/relationships/slide" Target="slides/slide396.xml"/><Relationship Id="rId421" Type="http://schemas.openxmlformats.org/officeDocument/2006/relationships/slide" Target="slides/slide397.xml"/><Relationship Id="rId422" Type="http://schemas.openxmlformats.org/officeDocument/2006/relationships/slide" Target="slides/slide398.xml"/><Relationship Id="rId423" Type="http://schemas.openxmlformats.org/officeDocument/2006/relationships/slide" Target="slides/slide399.xml"/><Relationship Id="rId424" Type="http://schemas.openxmlformats.org/officeDocument/2006/relationships/slide" Target="slides/slide400.xml"/><Relationship Id="rId425" Type="http://schemas.openxmlformats.org/officeDocument/2006/relationships/slide" Target="slides/slide401.xml"/><Relationship Id="rId426" Type="http://schemas.openxmlformats.org/officeDocument/2006/relationships/slide" Target="slides/slide402.xml"/><Relationship Id="rId427" Type="http://schemas.openxmlformats.org/officeDocument/2006/relationships/slide" Target="slides/slide403.xml"/><Relationship Id="rId428" Type="http://schemas.openxmlformats.org/officeDocument/2006/relationships/slide" Target="slides/slide404.xml"/><Relationship Id="rId429" Type="http://schemas.openxmlformats.org/officeDocument/2006/relationships/slide" Target="slides/slide405.xml"/><Relationship Id="rId140" Type="http://schemas.openxmlformats.org/officeDocument/2006/relationships/slide" Target="slides/slide116.xml"/><Relationship Id="rId141" Type="http://schemas.openxmlformats.org/officeDocument/2006/relationships/slide" Target="slides/slide117.xml"/><Relationship Id="rId142" Type="http://schemas.openxmlformats.org/officeDocument/2006/relationships/slide" Target="slides/slide118.xml"/><Relationship Id="rId143" Type="http://schemas.openxmlformats.org/officeDocument/2006/relationships/slide" Target="slides/slide119.xml"/><Relationship Id="rId144" Type="http://schemas.openxmlformats.org/officeDocument/2006/relationships/slide" Target="slides/slide120.xml"/><Relationship Id="rId145" Type="http://schemas.openxmlformats.org/officeDocument/2006/relationships/slide" Target="slides/slide121.xml"/><Relationship Id="rId146" Type="http://schemas.openxmlformats.org/officeDocument/2006/relationships/slide" Target="slides/slide122.xml"/><Relationship Id="rId147" Type="http://schemas.openxmlformats.org/officeDocument/2006/relationships/slide" Target="slides/slide123.xml"/><Relationship Id="rId148" Type="http://schemas.openxmlformats.org/officeDocument/2006/relationships/slide" Target="slides/slide124.xml"/><Relationship Id="rId149" Type="http://schemas.openxmlformats.org/officeDocument/2006/relationships/slide" Target="slides/slide125.xml"/><Relationship Id="rId590" Type="http://schemas.openxmlformats.org/officeDocument/2006/relationships/slide" Target="slides/slide566.xml"/><Relationship Id="rId591" Type="http://schemas.openxmlformats.org/officeDocument/2006/relationships/slide" Target="slides/slide567.xml"/><Relationship Id="rId592" Type="http://schemas.openxmlformats.org/officeDocument/2006/relationships/slide" Target="slides/slide568.xml"/><Relationship Id="rId593" Type="http://schemas.openxmlformats.org/officeDocument/2006/relationships/slide" Target="slides/slide569.xml"/><Relationship Id="rId200" Type="http://schemas.openxmlformats.org/officeDocument/2006/relationships/slide" Target="slides/slide176.xml"/><Relationship Id="rId201" Type="http://schemas.openxmlformats.org/officeDocument/2006/relationships/slide" Target="slides/slide177.xml"/><Relationship Id="rId202" Type="http://schemas.openxmlformats.org/officeDocument/2006/relationships/slide" Target="slides/slide178.xml"/><Relationship Id="rId203" Type="http://schemas.openxmlformats.org/officeDocument/2006/relationships/slide" Target="slides/slide179.xml"/><Relationship Id="rId204" Type="http://schemas.openxmlformats.org/officeDocument/2006/relationships/slide" Target="slides/slide180.xml"/><Relationship Id="rId205" Type="http://schemas.openxmlformats.org/officeDocument/2006/relationships/slide" Target="slides/slide181.xml"/><Relationship Id="rId206" Type="http://schemas.openxmlformats.org/officeDocument/2006/relationships/slide" Target="slides/slide182.xml"/><Relationship Id="rId207" Type="http://schemas.openxmlformats.org/officeDocument/2006/relationships/slide" Target="slides/slide183.xml"/><Relationship Id="rId208" Type="http://schemas.openxmlformats.org/officeDocument/2006/relationships/slide" Target="slides/slide184.xml"/><Relationship Id="rId209" Type="http://schemas.openxmlformats.org/officeDocument/2006/relationships/slide" Target="slides/slide185.xml"/><Relationship Id="rId594" Type="http://schemas.openxmlformats.org/officeDocument/2006/relationships/slide" Target="slides/slide570.xml"/><Relationship Id="rId595" Type="http://schemas.openxmlformats.org/officeDocument/2006/relationships/slide" Target="slides/slide571.xml"/><Relationship Id="rId596" Type="http://schemas.openxmlformats.org/officeDocument/2006/relationships/slide" Target="slides/slide572.xml"/><Relationship Id="rId597" Type="http://schemas.openxmlformats.org/officeDocument/2006/relationships/slide" Target="slides/slide573.xml"/><Relationship Id="rId598" Type="http://schemas.openxmlformats.org/officeDocument/2006/relationships/slide" Target="slides/slide574.xml"/><Relationship Id="rId599" Type="http://schemas.openxmlformats.org/officeDocument/2006/relationships/slide" Target="slides/slide575.xml"/><Relationship Id="rId370" Type="http://schemas.openxmlformats.org/officeDocument/2006/relationships/slide" Target="slides/slide346.xml"/><Relationship Id="rId371" Type="http://schemas.openxmlformats.org/officeDocument/2006/relationships/slide" Target="slides/slide347.xml"/><Relationship Id="rId372" Type="http://schemas.openxmlformats.org/officeDocument/2006/relationships/slide" Target="slides/slide348.xml"/><Relationship Id="rId373" Type="http://schemas.openxmlformats.org/officeDocument/2006/relationships/slide" Target="slides/slide349.xml"/><Relationship Id="rId374" Type="http://schemas.openxmlformats.org/officeDocument/2006/relationships/slide" Target="slides/slide350.xml"/><Relationship Id="rId375" Type="http://schemas.openxmlformats.org/officeDocument/2006/relationships/slide" Target="slides/slide351.xml"/><Relationship Id="rId376" Type="http://schemas.openxmlformats.org/officeDocument/2006/relationships/slide" Target="slides/slide352.xml"/><Relationship Id="rId377" Type="http://schemas.openxmlformats.org/officeDocument/2006/relationships/slide" Target="slides/slide353.xml"/><Relationship Id="rId378" Type="http://schemas.openxmlformats.org/officeDocument/2006/relationships/slide" Target="slides/slide354.xml"/><Relationship Id="rId379" Type="http://schemas.openxmlformats.org/officeDocument/2006/relationships/slide" Target="slides/slide355.xml"/><Relationship Id="rId430" Type="http://schemas.openxmlformats.org/officeDocument/2006/relationships/slide" Target="slides/slide406.xml"/><Relationship Id="rId431" Type="http://schemas.openxmlformats.org/officeDocument/2006/relationships/slide" Target="slides/slide407.xml"/><Relationship Id="rId432" Type="http://schemas.openxmlformats.org/officeDocument/2006/relationships/slide" Target="slides/slide408.xml"/><Relationship Id="rId433" Type="http://schemas.openxmlformats.org/officeDocument/2006/relationships/slide" Target="slides/slide409.xml"/><Relationship Id="rId434" Type="http://schemas.openxmlformats.org/officeDocument/2006/relationships/slide" Target="slides/slide410.xml"/><Relationship Id="rId435" Type="http://schemas.openxmlformats.org/officeDocument/2006/relationships/slide" Target="slides/slide411.xml"/><Relationship Id="rId436" Type="http://schemas.openxmlformats.org/officeDocument/2006/relationships/slide" Target="slides/slide412.xml"/><Relationship Id="rId437" Type="http://schemas.openxmlformats.org/officeDocument/2006/relationships/slide" Target="slides/slide413.xml"/><Relationship Id="rId438" Type="http://schemas.openxmlformats.org/officeDocument/2006/relationships/slide" Target="slides/slide414.xml"/><Relationship Id="rId439" Type="http://schemas.openxmlformats.org/officeDocument/2006/relationships/slide" Target="slides/slide415.xml"/><Relationship Id="rId150" Type="http://schemas.openxmlformats.org/officeDocument/2006/relationships/slide" Target="slides/slide126.xml"/><Relationship Id="rId151" Type="http://schemas.openxmlformats.org/officeDocument/2006/relationships/slide" Target="slides/slide127.xml"/><Relationship Id="rId152" Type="http://schemas.openxmlformats.org/officeDocument/2006/relationships/slide" Target="slides/slide128.xml"/><Relationship Id="rId153" Type="http://schemas.openxmlformats.org/officeDocument/2006/relationships/slide" Target="slides/slide129.xml"/><Relationship Id="rId154" Type="http://schemas.openxmlformats.org/officeDocument/2006/relationships/slide" Target="slides/slide130.xml"/><Relationship Id="rId155" Type="http://schemas.openxmlformats.org/officeDocument/2006/relationships/slide" Target="slides/slide131.xml"/><Relationship Id="rId156" Type="http://schemas.openxmlformats.org/officeDocument/2006/relationships/slide" Target="slides/slide132.xml"/><Relationship Id="rId157" Type="http://schemas.openxmlformats.org/officeDocument/2006/relationships/slide" Target="slides/slide133.xml"/><Relationship Id="rId158" Type="http://schemas.openxmlformats.org/officeDocument/2006/relationships/slide" Target="slides/slide134.xml"/><Relationship Id="rId159" Type="http://schemas.openxmlformats.org/officeDocument/2006/relationships/slide" Target="slides/slide135.xml"/><Relationship Id="rId210" Type="http://schemas.openxmlformats.org/officeDocument/2006/relationships/slide" Target="slides/slide186.xml"/><Relationship Id="rId211" Type="http://schemas.openxmlformats.org/officeDocument/2006/relationships/slide" Target="slides/slide187.xml"/><Relationship Id="rId212" Type="http://schemas.openxmlformats.org/officeDocument/2006/relationships/slide" Target="slides/slide188.xml"/><Relationship Id="rId213" Type="http://schemas.openxmlformats.org/officeDocument/2006/relationships/slide" Target="slides/slide189.xml"/><Relationship Id="rId214" Type="http://schemas.openxmlformats.org/officeDocument/2006/relationships/slide" Target="slides/slide190.xml"/><Relationship Id="rId215" Type="http://schemas.openxmlformats.org/officeDocument/2006/relationships/slide" Target="slides/slide191.xml"/><Relationship Id="rId216" Type="http://schemas.openxmlformats.org/officeDocument/2006/relationships/slide" Target="slides/slide192.xml"/><Relationship Id="rId217" Type="http://schemas.openxmlformats.org/officeDocument/2006/relationships/slide" Target="slides/slide193.xml"/><Relationship Id="rId218" Type="http://schemas.openxmlformats.org/officeDocument/2006/relationships/slide" Target="slides/slide194.xml"/><Relationship Id="rId219" Type="http://schemas.openxmlformats.org/officeDocument/2006/relationships/slide" Target="slides/slide195.xml"/><Relationship Id="rId380" Type="http://schemas.openxmlformats.org/officeDocument/2006/relationships/slide" Target="slides/slide356.xml"/><Relationship Id="rId381" Type="http://schemas.openxmlformats.org/officeDocument/2006/relationships/slide" Target="slides/slide357.xml"/><Relationship Id="rId382" Type="http://schemas.openxmlformats.org/officeDocument/2006/relationships/slide" Target="slides/slide358.xml"/><Relationship Id="rId383" Type="http://schemas.openxmlformats.org/officeDocument/2006/relationships/slide" Target="slides/slide359.xml"/><Relationship Id="rId384" Type="http://schemas.openxmlformats.org/officeDocument/2006/relationships/slide" Target="slides/slide360.xml"/><Relationship Id="rId385" Type="http://schemas.openxmlformats.org/officeDocument/2006/relationships/slide" Target="slides/slide361.xml"/><Relationship Id="rId386" Type="http://schemas.openxmlformats.org/officeDocument/2006/relationships/slide" Target="slides/slide362.xml"/><Relationship Id="rId387" Type="http://schemas.openxmlformats.org/officeDocument/2006/relationships/slide" Target="slides/slide363.xml"/><Relationship Id="rId388" Type="http://schemas.openxmlformats.org/officeDocument/2006/relationships/slide" Target="slides/slide364.xml"/><Relationship Id="rId389" Type="http://schemas.openxmlformats.org/officeDocument/2006/relationships/slide" Target="slides/slide365.xml"/><Relationship Id="rId440" Type="http://schemas.openxmlformats.org/officeDocument/2006/relationships/slide" Target="slides/slide416.xml"/><Relationship Id="rId441" Type="http://schemas.openxmlformats.org/officeDocument/2006/relationships/slide" Target="slides/slide417.xml"/><Relationship Id="rId442" Type="http://schemas.openxmlformats.org/officeDocument/2006/relationships/slide" Target="slides/slide418.xml"/><Relationship Id="rId443" Type="http://schemas.openxmlformats.org/officeDocument/2006/relationships/slide" Target="slides/slide419.xml"/><Relationship Id="rId444" Type="http://schemas.openxmlformats.org/officeDocument/2006/relationships/slide" Target="slides/slide420.xml"/><Relationship Id="rId445" Type="http://schemas.openxmlformats.org/officeDocument/2006/relationships/slide" Target="slides/slide421.xml"/><Relationship Id="rId446" Type="http://schemas.openxmlformats.org/officeDocument/2006/relationships/slide" Target="slides/slide422.xml"/><Relationship Id="rId447" Type="http://schemas.openxmlformats.org/officeDocument/2006/relationships/slide" Target="slides/slide423.xml"/><Relationship Id="rId448" Type="http://schemas.openxmlformats.org/officeDocument/2006/relationships/slide" Target="slides/slide424.xml"/><Relationship Id="rId449" Type="http://schemas.openxmlformats.org/officeDocument/2006/relationships/slide" Target="slides/slide425.xml"/><Relationship Id="rId500" Type="http://schemas.openxmlformats.org/officeDocument/2006/relationships/slide" Target="slides/slide476.xml"/><Relationship Id="rId501" Type="http://schemas.openxmlformats.org/officeDocument/2006/relationships/slide" Target="slides/slide477.xml"/><Relationship Id="rId502" Type="http://schemas.openxmlformats.org/officeDocument/2006/relationships/slide" Target="slides/slide478.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503" Type="http://schemas.openxmlformats.org/officeDocument/2006/relationships/slide" Target="slides/slide479.xml"/><Relationship Id="rId504" Type="http://schemas.openxmlformats.org/officeDocument/2006/relationships/slide" Target="slides/slide480.xml"/><Relationship Id="rId505" Type="http://schemas.openxmlformats.org/officeDocument/2006/relationships/slide" Target="slides/slide481.xml"/><Relationship Id="rId506" Type="http://schemas.openxmlformats.org/officeDocument/2006/relationships/slide" Target="slides/slide482.xml"/><Relationship Id="rId507" Type="http://schemas.openxmlformats.org/officeDocument/2006/relationships/slide" Target="slides/slide483.xml"/><Relationship Id="rId508" Type="http://schemas.openxmlformats.org/officeDocument/2006/relationships/slide" Target="slides/slide484.xml"/><Relationship Id="rId509" Type="http://schemas.openxmlformats.org/officeDocument/2006/relationships/slide" Target="slides/slide485.xml"/><Relationship Id="rId160" Type="http://schemas.openxmlformats.org/officeDocument/2006/relationships/slide" Target="slides/slide136.xml"/><Relationship Id="rId161" Type="http://schemas.openxmlformats.org/officeDocument/2006/relationships/slide" Target="slides/slide137.xml"/><Relationship Id="rId162" Type="http://schemas.openxmlformats.org/officeDocument/2006/relationships/slide" Target="slides/slide138.xml"/><Relationship Id="rId163" Type="http://schemas.openxmlformats.org/officeDocument/2006/relationships/slide" Target="slides/slide139.xml"/><Relationship Id="rId164" Type="http://schemas.openxmlformats.org/officeDocument/2006/relationships/slide" Target="slides/slide140.xml"/><Relationship Id="rId165" Type="http://schemas.openxmlformats.org/officeDocument/2006/relationships/slide" Target="slides/slide141.xml"/><Relationship Id="rId166" Type="http://schemas.openxmlformats.org/officeDocument/2006/relationships/slide" Target="slides/slide142.xml"/><Relationship Id="rId167" Type="http://schemas.openxmlformats.org/officeDocument/2006/relationships/slide" Target="slides/slide143.xml"/><Relationship Id="rId168" Type="http://schemas.openxmlformats.org/officeDocument/2006/relationships/slide" Target="slides/slide144.xml"/><Relationship Id="rId169" Type="http://schemas.openxmlformats.org/officeDocument/2006/relationships/slide" Target="slides/slide145.xml"/><Relationship Id="rId220" Type="http://schemas.openxmlformats.org/officeDocument/2006/relationships/slide" Target="slides/slide196.xml"/><Relationship Id="rId221" Type="http://schemas.openxmlformats.org/officeDocument/2006/relationships/slide" Target="slides/slide197.xml"/><Relationship Id="rId222" Type="http://schemas.openxmlformats.org/officeDocument/2006/relationships/slide" Target="slides/slide198.xml"/><Relationship Id="rId223" Type="http://schemas.openxmlformats.org/officeDocument/2006/relationships/slide" Target="slides/slide199.xml"/><Relationship Id="rId224" Type="http://schemas.openxmlformats.org/officeDocument/2006/relationships/slide" Target="slides/slide200.xml"/><Relationship Id="rId225" Type="http://schemas.openxmlformats.org/officeDocument/2006/relationships/slide" Target="slides/slide201.xml"/><Relationship Id="rId226" Type="http://schemas.openxmlformats.org/officeDocument/2006/relationships/slide" Target="slides/slide202.xml"/><Relationship Id="rId227" Type="http://schemas.openxmlformats.org/officeDocument/2006/relationships/slide" Target="slides/slide203.xml"/><Relationship Id="rId228" Type="http://schemas.openxmlformats.org/officeDocument/2006/relationships/slide" Target="slides/slide204.xml"/><Relationship Id="rId229" Type="http://schemas.openxmlformats.org/officeDocument/2006/relationships/slide" Target="slides/slide205.xml"/><Relationship Id="rId390" Type="http://schemas.openxmlformats.org/officeDocument/2006/relationships/slide" Target="slides/slide366.xml"/><Relationship Id="rId391" Type="http://schemas.openxmlformats.org/officeDocument/2006/relationships/slide" Target="slides/slide367.xml"/><Relationship Id="rId392" Type="http://schemas.openxmlformats.org/officeDocument/2006/relationships/slide" Target="slides/slide368.xml"/><Relationship Id="rId393" Type="http://schemas.openxmlformats.org/officeDocument/2006/relationships/slide" Target="slides/slide369.xml"/><Relationship Id="rId394" Type="http://schemas.openxmlformats.org/officeDocument/2006/relationships/slide" Target="slides/slide370.xml"/><Relationship Id="rId395" Type="http://schemas.openxmlformats.org/officeDocument/2006/relationships/slide" Target="slides/slide371.xml"/><Relationship Id="rId396" Type="http://schemas.openxmlformats.org/officeDocument/2006/relationships/slide" Target="slides/slide372.xml"/><Relationship Id="rId397" Type="http://schemas.openxmlformats.org/officeDocument/2006/relationships/slide" Target="slides/slide373.xml"/><Relationship Id="rId398" Type="http://schemas.openxmlformats.org/officeDocument/2006/relationships/slide" Target="slides/slide374.xml"/><Relationship Id="rId399" Type="http://schemas.openxmlformats.org/officeDocument/2006/relationships/slide" Target="slides/slide375.xml"/><Relationship Id="rId450" Type="http://schemas.openxmlformats.org/officeDocument/2006/relationships/slide" Target="slides/slide426.xml"/><Relationship Id="rId451" Type="http://schemas.openxmlformats.org/officeDocument/2006/relationships/slide" Target="slides/slide427.xml"/><Relationship Id="rId452" Type="http://schemas.openxmlformats.org/officeDocument/2006/relationships/slide" Target="slides/slide428.xml"/><Relationship Id="rId453" Type="http://schemas.openxmlformats.org/officeDocument/2006/relationships/slide" Target="slides/slide429.xml"/><Relationship Id="rId454" Type="http://schemas.openxmlformats.org/officeDocument/2006/relationships/slide" Target="slides/slide430.xml"/><Relationship Id="rId455" Type="http://schemas.openxmlformats.org/officeDocument/2006/relationships/slide" Target="slides/slide431.xml"/><Relationship Id="rId456" Type="http://schemas.openxmlformats.org/officeDocument/2006/relationships/slide" Target="slides/slide432.xml"/><Relationship Id="rId457" Type="http://schemas.openxmlformats.org/officeDocument/2006/relationships/slide" Target="slides/slide433.xml"/><Relationship Id="rId458" Type="http://schemas.openxmlformats.org/officeDocument/2006/relationships/slide" Target="slides/slide4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CF693B0-7CDE-944F-AFAE-FB9859A157D4}" type="datetime1">
              <a:rPr lang="en-US" smtClean="0"/>
              <a:t>6/17/15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6A4AAF-FD0F-9D47-869D-739258489200}" type="slidenum">
              <a:rPr lang="en-US" smtClean="0"/>
              <a:t>‹#›</a:t>
            </a:fld>
            <a:endParaRPr lang="en-US"/>
          </a:p>
        </p:txBody>
      </p:sp>
    </p:spTree>
    <p:extLst>
      <p:ext uri="{BB962C8B-B14F-4D97-AF65-F5344CB8AC3E}">
        <p14:creationId xmlns:p14="http://schemas.microsoft.com/office/powerpoint/2010/main" val="2545146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83350A-91EC-F94A-BD09-818907CEFBFD}" type="datetime1">
              <a:rPr lang="en-US" smtClean="0"/>
              <a:t>6/17/15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EA22A5-3891-4C7D-9BEC-1B591C1D46DE}" type="slidenum">
              <a:rPr lang="en-US" smtClean="0"/>
              <a:t>‹#›</a:t>
            </a:fld>
            <a:endParaRPr lang="en-US"/>
          </a:p>
        </p:txBody>
      </p:sp>
    </p:spTree>
    <p:extLst>
      <p:ext uri="{BB962C8B-B14F-4D97-AF65-F5344CB8AC3E}">
        <p14:creationId xmlns:p14="http://schemas.microsoft.com/office/powerpoint/2010/main" val="2992074171"/>
      </p:ext>
    </p:extLst>
  </p:cSld>
  <p:clrMap bg1="lt1" tx1="dk1" bg2="lt2" tx2="dk2" accent1="accent1" accent2="accent2" accent3="accent3" accent4="accent4" accent5="accent5" accent6="accent6" hlink="hlink" folHlink="folHlink"/>
  <p:hf hdr="0" ftr="0" dt="0"/>
  <p:notesStyle>
    <a:lvl1pPr marL="0" algn="l" defTabSz="1408061" rtl="0" eaLnBrk="1" latinLnBrk="0" hangingPunct="1">
      <a:defRPr sz="1800" kern="1200">
        <a:solidFill>
          <a:schemeClr val="tx1"/>
        </a:solidFill>
        <a:latin typeface="+mn-lt"/>
        <a:ea typeface="+mn-ea"/>
        <a:cs typeface="+mn-cs"/>
      </a:defRPr>
    </a:lvl1pPr>
    <a:lvl2pPr marL="704033" algn="l" defTabSz="1408061" rtl="0" eaLnBrk="1" latinLnBrk="0" hangingPunct="1">
      <a:defRPr sz="1800" kern="1200">
        <a:solidFill>
          <a:schemeClr val="tx1"/>
        </a:solidFill>
        <a:latin typeface="+mn-lt"/>
        <a:ea typeface="+mn-ea"/>
        <a:cs typeface="+mn-cs"/>
      </a:defRPr>
    </a:lvl2pPr>
    <a:lvl3pPr marL="1408061" algn="l" defTabSz="1408061" rtl="0" eaLnBrk="1" latinLnBrk="0" hangingPunct="1">
      <a:defRPr sz="1800" kern="1200">
        <a:solidFill>
          <a:schemeClr val="tx1"/>
        </a:solidFill>
        <a:latin typeface="+mn-lt"/>
        <a:ea typeface="+mn-ea"/>
        <a:cs typeface="+mn-cs"/>
      </a:defRPr>
    </a:lvl3pPr>
    <a:lvl4pPr marL="2112093" algn="l" defTabSz="1408061" rtl="0" eaLnBrk="1" latinLnBrk="0" hangingPunct="1">
      <a:defRPr sz="1800" kern="1200">
        <a:solidFill>
          <a:schemeClr val="tx1"/>
        </a:solidFill>
        <a:latin typeface="+mn-lt"/>
        <a:ea typeface="+mn-ea"/>
        <a:cs typeface="+mn-cs"/>
      </a:defRPr>
    </a:lvl4pPr>
    <a:lvl5pPr marL="2816121" algn="l" defTabSz="1408061" rtl="0" eaLnBrk="1" latinLnBrk="0" hangingPunct="1">
      <a:defRPr sz="1800" kern="1200">
        <a:solidFill>
          <a:schemeClr val="tx1"/>
        </a:solidFill>
        <a:latin typeface="+mn-lt"/>
        <a:ea typeface="+mn-ea"/>
        <a:cs typeface="+mn-cs"/>
      </a:defRPr>
    </a:lvl5pPr>
    <a:lvl6pPr marL="3520152" algn="l" defTabSz="1408061" rtl="0" eaLnBrk="1" latinLnBrk="0" hangingPunct="1">
      <a:defRPr sz="1800" kern="1200">
        <a:solidFill>
          <a:schemeClr val="tx1"/>
        </a:solidFill>
        <a:latin typeface="+mn-lt"/>
        <a:ea typeface="+mn-ea"/>
        <a:cs typeface="+mn-cs"/>
      </a:defRPr>
    </a:lvl6pPr>
    <a:lvl7pPr marL="4224182" algn="l" defTabSz="1408061" rtl="0" eaLnBrk="1" latinLnBrk="0" hangingPunct="1">
      <a:defRPr sz="1800" kern="1200">
        <a:solidFill>
          <a:schemeClr val="tx1"/>
        </a:solidFill>
        <a:latin typeface="+mn-lt"/>
        <a:ea typeface="+mn-ea"/>
        <a:cs typeface="+mn-cs"/>
      </a:defRPr>
    </a:lvl7pPr>
    <a:lvl8pPr marL="4928214" algn="l" defTabSz="1408061" rtl="0" eaLnBrk="1" latinLnBrk="0" hangingPunct="1">
      <a:defRPr sz="1800" kern="1200">
        <a:solidFill>
          <a:schemeClr val="tx1"/>
        </a:solidFill>
        <a:latin typeface="+mn-lt"/>
        <a:ea typeface="+mn-ea"/>
        <a:cs typeface="+mn-cs"/>
      </a:defRPr>
    </a:lvl8pPr>
    <a:lvl9pPr marL="5632239" algn="l" defTabSz="1408061"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 Id="rId3" Type="http://schemas.openxmlformats.org/officeDocument/2006/relationships/hyperlink" Target="http://docs.opscode.com/chef_overview_attributes.html" TargetMode="Externa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6.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2.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3.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6.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7.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8.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9.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0.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2.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3.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4.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5.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6.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7.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8.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9.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5.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6.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8.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0.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2.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3.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4.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5.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6.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8.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9.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0.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2.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3.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4.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5.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6.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8.xml"/><Relationship Id="rId3" Type="http://schemas.openxmlformats.org/officeDocument/2006/relationships/hyperlink" Target="https://en.wikipedia.org/wiki/Here_document" TargetMode="Externa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9.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0.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2.xml"/><Relationship Id="rId3" Type="http://schemas.openxmlformats.org/officeDocument/2006/relationships/hyperlink" Target="https://gist.github.com/2866421" TargetMode="Externa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3.xml"/><Relationship Id="rId3" Type="http://schemas.openxmlformats.org/officeDocument/2006/relationships/hyperlink" Target="https://gist.github.com/2866421" TargetMode="Externa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4.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5.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6.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0.xml"/><Relationship Id="rId3" Type="http://schemas.openxmlformats.org/officeDocument/2006/relationships/hyperlink" Target="http://localhost:81" TargetMode="Externa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2.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3.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4.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5.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6.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7.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8.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0.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1.xml"/><Relationship Id="rId3" Type="http://schemas.openxmlformats.org/officeDocument/2006/relationships/hyperlink" Target="https://en.wikipedia.org/wiki/Here_document" TargetMode="Externa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2.xml"/><Relationship Id="rId3" Type="http://schemas.openxmlformats.org/officeDocument/2006/relationships/hyperlink" Target="https://en.wikipedia.org/wiki/Here_document" TargetMode="Externa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3.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4.xml"/><Relationship Id="rId3" Type="http://schemas.openxmlformats.org/officeDocument/2006/relationships/hyperlink" Target="https://gist.github.com/2866421" TargetMode="Externa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5.xml"/><Relationship Id="rId3" Type="http://schemas.openxmlformats.org/officeDocument/2006/relationships/hyperlink" Target="https://gist.github.com/2866421" TargetMode="Externa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6.xml"/><Relationship Id="rId3" Type="http://schemas.openxmlformats.org/officeDocument/2006/relationships/hyperlink" Target="https://gist.github.com/2866421" TargetMode="Externa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7.xml"/><Relationship Id="rId3" Type="http://schemas.openxmlformats.org/officeDocument/2006/relationships/hyperlink" Target="https://gist.github.com/2866421" TargetMode="Externa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8.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2.xml"/><Relationship Id="rId3" Type="http://schemas.openxmlformats.org/officeDocument/2006/relationships/hyperlink" Target="http://docs.opscode.com/chef_overview_attributes.html" TargetMode="Externa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4.xml"/><Relationship Id="rId3" Type="http://schemas.openxmlformats.org/officeDocument/2006/relationships/hyperlink" Target="http://wiki.apache.org/solr/SolrQuerySyntax" TargetMode="Externa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5.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6.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7.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8.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9.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0.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3.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4.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5.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6.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3.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2.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5.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3.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5.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8.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9.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0.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2.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4.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5.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6.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0.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3.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9.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0.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2.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3.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4.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5.xml"/><Relationship Id="rId3" Type="http://schemas.openxmlformats.org/officeDocument/2006/relationships/hyperlink" Target="https://gist.github.com/vinyar/6616444" TargetMode="Externa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6.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2.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3.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4.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5.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6.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7.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8.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9.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2.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3.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4.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6.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7.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9.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0.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2.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4.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7.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0.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2.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4.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5.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6.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9.xml"/><Relationship Id="rId3" Type="http://schemas.openxmlformats.org/officeDocument/2006/relationships/hyperlink" Target="https://github.com/jonlives/knife-flip" TargetMode="Externa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0.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2.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3.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6.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7.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8.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9.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3.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4.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7.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5.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6.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3.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5.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0.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2.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3.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5.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6.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7.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8.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9.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0.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2.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3.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5.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6.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7.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2.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3.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7.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8.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9.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0.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6.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0.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3.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4.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6.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7.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8.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 Id="rId3" Type="http://schemas.openxmlformats.org/officeDocument/2006/relationships/hyperlink" Target="http://docs.opscode.com/essentials_repository.html" TargetMode="Externa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9.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2.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3.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4.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5.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6.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7.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a:t>
            </a:fld>
            <a:endParaRPr lang="en-US"/>
          </a:p>
        </p:txBody>
      </p:sp>
    </p:spTree>
    <p:extLst>
      <p:ext uri="{BB962C8B-B14F-4D97-AF65-F5344CB8AC3E}">
        <p14:creationId xmlns:p14="http://schemas.microsoft.com/office/powerpoint/2010/main" val="4272780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51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We need a load balancer in front of all these app servers</a:t>
            </a:r>
          </a:p>
        </p:txBody>
      </p:sp>
    </p:spTree>
    <p:extLst>
      <p:ext uri="{BB962C8B-B14F-4D97-AF65-F5344CB8AC3E}">
        <p14:creationId xmlns:p14="http://schemas.microsoft.com/office/powerpoint/2010/main" val="15403834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54339"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Typical errors:</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 The file is not in the ‘default’ subdirectory</a:t>
            </a:r>
          </a:p>
          <a:p>
            <a:pPr eaLnBrk="1" hangingPunct="1"/>
            <a:r>
              <a:rPr lang="en-US" sz="2000" dirty="0" smtClean="0">
                <a:latin typeface="Lucida Grande"/>
                <a:ea typeface="Lucida Grande"/>
                <a:cs typeface="Lucida Grande"/>
                <a:sym typeface="Lucida Grande"/>
              </a:rPr>
              <a:t>* The name of the package or service is wrong</a:t>
            </a:r>
          </a:p>
          <a:p>
            <a:pPr eaLnBrk="1" hangingPunct="1"/>
            <a:r>
              <a:rPr lang="en-US" sz="2000" dirty="0" smtClean="0">
                <a:latin typeface="Lucida Grande"/>
                <a:ea typeface="Lucida Grande"/>
                <a:cs typeface="Lucida Grande"/>
                <a:sym typeface="Lucida Grande"/>
              </a:rPr>
              <a:t>* The site was created during a previous Chef run that eventually aborted due to an error.  To resolve the error, remove c:\inetpub\wwwroot\test (and it’s contents), remove the test web site using the IIS manager, and clear the Chef cache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CLI IIS manager</a:t>
            </a:r>
          </a:p>
          <a:p>
            <a:pPr eaLnBrk="1" hangingPunct="1"/>
            <a:r>
              <a:rPr lang="en-US" sz="2000" dirty="0" smtClean="0">
                <a:latin typeface="Lucida Grande"/>
                <a:ea typeface="Lucida Grande"/>
                <a:cs typeface="Lucida Grande"/>
                <a:sym typeface="Lucida Grande"/>
              </a:rPr>
              <a:t>c:\Windows\System32\inetsrv\appcmd.exe stop site site.name:/”Test Web Site”</a:t>
            </a:r>
          </a:p>
          <a:p>
            <a:pPr eaLnBrk="1" hangingPunct="1"/>
            <a:r>
              <a:rPr lang="en-US" sz="2000" dirty="0" smtClean="0">
                <a:latin typeface="Lucida Grande"/>
                <a:ea typeface="Lucida Grande"/>
                <a:cs typeface="Lucida Grande"/>
                <a:sym typeface="Lucida Grande"/>
              </a:rPr>
              <a:t>c:\Windows\System32\inetsrv\appcmd.exe start site site.name:/”Test Web Site”</a:t>
            </a:r>
          </a:p>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7602819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1923" name="Rectangle 2"/>
          <p:cNvSpPr>
            <a:spLocks noGrp="1" noChangeArrowheads="1"/>
          </p:cNvSpPr>
          <p:nvPr>
            <p:ph type="body" idx="1"/>
          </p:nvPr>
        </p:nvSpPr>
        <p:spPr>
          <a:noFill/>
        </p:spPr>
        <p:txBody>
          <a:bodyPr/>
          <a:lstStyle/>
          <a:p>
            <a:pPr eaLnBrk="1" hangingPunct="1">
              <a:spcBef>
                <a:spcPts val="1200"/>
              </a:spcBef>
            </a:pPr>
            <a:endParaRPr lang="en-US" sz="5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969877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089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Idempotence, in math, means an operation can be applied multiple times without changing the result. 1 x 1 = 1 is an idempotent operation of multiplication.</a:t>
            </a:r>
          </a:p>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802984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3971" name="Rectangle 2"/>
          <p:cNvSpPr>
            <a:spLocks noGrp="1" noChangeArrowheads="1"/>
          </p:cNvSpPr>
          <p:nvPr>
            <p:ph type="body" idx="1"/>
          </p:nvPr>
        </p:nvSpPr>
        <p:spPr>
          <a:noFill/>
        </p:spPr>
        <p:txBody>
          <a:bodyPr/>
          <a:lstStyle/>
          <a:p>
            <a:pPr eaLnBrk="1" hangingPunct="1">
              <a:spcBef>
                <a:spcPts val="1200"/>
              </a:spcBef>
            </a:pPr>
            <a:r>
              <a:rPr lang="en-US" sz="2200" dirty="0" smtClean="0">
                <a:latin typeface="Lucida Grande"/>
                <a:ea typeface="Lucida Grande"/>
                <a:cs typeface="Lucida Grande"/>
                <a:sym typeface="Lucida Grande"/>
              </a:rPr>
              <a:t>Note that it didn’t do anything - </a:t>
            </a:r>
            <a:r>
              <a:rPr lang="en-US" sz="2200" dirty="0" err="1" smtClean="0">
                <a:latin typeface="Lucida Grande"/>
                <a:ea typeface="Lucida Grande"/>
                <a:cs typeface="Lucida Grande"/>
                <a:sym typeface="Lucida Grande"/>
              </a:rPr>
              <a:t>idempotency</a:t>
            </a:r>
            <a:r>
              <a:rPr lang="en-US" sz="2200" dirty="0" smtClean="0">
                <a:latin typeface="Lucida Grande"/>
                <a:ea typeface="Lucida Grande"/>
                <a:cs typeface="Lucida Grande"/>
                <a:sym typeface="Lucida Grande"/>
              </a:rPr>
              <a:t> at its best.</a:t>
            </a:r>
            <a:endParaRPr lang="en-US" sz="700" dirty="0" smtClean="0">
              <a:latin typeface="Times" pitchFamily="18" charset="0"/>
              <a:cs typeface="Times" pitchFamily="18" charset="0"/>
              <a:sym typeface="Times" pitchFamily="18" charset="0"/>
            </a:endParaRPr>
          </a:p>
          <a:p>
            <a:pPr eaLnBrk="1" hangingPunct="1">
              <a:spcBef>
                <a:spcPts val="1200"/>
              </a:spcBef>
            </a:pPr>
            <a:endParaRPr lang="en-US" sz="11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3982954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9635"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2724697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182</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196</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17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 quick mention that we just used the omnibus installer which puts Chef and all of its dependencies on the workstation.  The tools are installed under /opt/chef (</a:t>
            </a:r>
            <a:r>
              <a:rPr lang="en-US" sz="1600" dirty="0" err="1">
                <a:latin typeface="Lucida Grande" charset="0"/>
                <a:cs typeface="Lucida Grande" charset="0"/>
                <a:sym typeface="Lucida Grande" charset="0"/>
              </a:rPr>
              <a:t>linux</a:t>
            </a:r>
            <a:r>
              <a:rPr lang="en-US" sz="1600" dirty="0">
                <a:latin typeface="Lucida Grande" charset="0"/>
                <a:cs typeface="Lucida Grande" charset="0"/>
                <a:sym typeface="Lucida Grande" charset="0"/>
              </a:rPr>
              <a:t>/mac) or C:\Chef (Windows).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Also mention that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gem install chef</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is also a valid installation method if students are already using </a:t>
            </a:r>
            <a:r>
              <a:rPr lang="en-US" sz="1600" dirty="0" err="1">
                <a:latin typeface="Lucida Grande" charset="0"/>
                <a:cs typeface="Lucida Grande" charset="0"/>
                <a:sym typeface="Lucida Grande" charset="0"/>
              </a:rPr>
              <a:t>rvm</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rbevn</a:t>
            </a:r>
            <a:r>
              <a:rPr lang="en-US" sz="1600" dirty="0">
                <a:latin typeface="Lucida Grande" charset="0"/>
                <a:cs typeface="Lucida Grande" charset="0"/>
                <a:sym typeface="Lucida Grande" charset="0"/>
              </a:rPr>
              <a:t>, or </a:t>
            </a:r>
            <a:r>
              <a:rPr lang="en-US" sz="1600" dirty="0" err="1">
                <a:latin typeface="Lucida Grande" charset="0"/>
                <a:cs typeface="Lucida Grande" charset="0"/>
                <a:sym typeface="Lucida Grande" charset="0"/>
              </a:rPr>
              <a:t>chruby</a:t>
            </a:r>
            <a:r>
              <a:rPr lang="en-US" sz="1600" dirty="0">
                <a:latin typeface="Lucida Grande" charset="0"/>
                <a:cs typeface="Lucida Grande" charset="0"/>
                <a:sym typeface="Lucida Grande" charset="0"/>
              </a:rPr>
              <a:t> to manage their Ruby installations or if they</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d prefer to use the system ruby (which should be at version 1.9 or better to use this method).</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Opscode manages an open source project called "Omnibus".  Use omnibus to create OS-specific packages.</a:t>
            </a:r>
          </a:p>
        </p:txBody>
      </p:sp>
    </p:spTree>
    <p:extLst>
      <p:ext uri="{BB962C8B-B14F-4D97-AF65-F5344CB8AC3E}">
        <p14:creationId xmlns:p14="http://schemas.microsoft.com/office/powerpoint/2010/main" val="200790577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608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You can "cat" these if you want :).</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There are two .pem private key files on the system. The client.pem was created during the authentication cycle we just discussed. It is the private key for *this* node. The public key is stored on the Chef server.</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validation.pem is the private key for the validation client, also called the organization key. The validation.pem file can be deleted.</a:t>
            </a:r>
          </a:p>
          <a:p>
            <a:pPr eaLnBrk="1" hangingPunct="1"/>
            <a:endParaRPr 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3920355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608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You can "cat" these if you want :).</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There are two .pem private key files on the system. The client.pem was created during the authentication cycle we just discussed. It is the private key for *this* node. The public key is stored on the Chef server.</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validation.pem is the private key for the validation client, also called the organization key. The validation.pem file can be deleted.</a:t>
            </a:r>
          </a:p>
          <a:p>
            <a:pPr eaLnBrk="1" hangingPunct="1"/>
            <a:endParaRPr 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392035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72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Scaling out the app layer, redundant LB</a:t>
            </a:r>
          </a:p>
        </p:txBody>
      </p:sp>
    </p:spTree>
    <p:extLst>
      <p:ext uri="{BB962C8B-B14F-4D97-AF65-F5344CB8AC3E}">
        <p14:creationId xmlns:p14="http://schemas.microsoft.com/office/powerpoint/2010/main" val="30408917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710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Take a minute to talk about how chef does authentication: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We digitally sign each request with a private key</a:t>
            </a:r>
          </a:p>
          <a:p>
            <a:pPr eaLnBrk="1" hangingPunct="1"/>
            <a:r>
              <a:rPr lang="en-US" sz="1600" dirty="0" smtClean="0">
                <a:latin typeface="Lucida Grande"/>
                <a:ea typeface="Lucida Grande"/>
                <a:cs typeface="Lucida Grande"/>
                <a:sym typeface="Lucida Grande"/>
              </a:rPr>
              <a:t>* We verify that signature</a:t>
            </a:r>
          </a:p>
          <a:p>
            <a:pPr eaLnBrk="1" hangingPunct="1"/>
            <a:r>
              <a:rPr lang="en-US" sz="1600" dirty="0" smtClean="0">
                <a:latin typeface="Lucida Grande"/>
                <a:ea typeface="Lucida Grande"/>
                <a:cs typeface="Lucida Grande"/>
                <a:sym typeface="Lucida Grande"/>
              </a:rPr>
              <a:t>* We protect against replay attacks as well</a:t>
            </a:r>
          </a:p>
          <a:p>
            <a:pPr eaLnBrk="1" hangingPunct="1"/>
            <a:r>
              <a:rPr lang="en-US" sz="1600" dirty="0" smtClean="0">
                <a:latin typeface="Lucida Grande"/>
                <a:ea typeface="Lucida Grande"/>
                <a:cs typeface="Lucida Grande"/>
                <a:sym typeface="Lucida Grande"/>
              </a:rPr>
              <a:t>* There is no central store for Private Keys - meaning you have to keep them safe. It also means no attacker can compromise your security credentials centrally.</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Lets take a detailed look at the authentication cycle. When Chef client starts, it first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1.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exists, chef will use it to sign requests with the chef server API.</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2.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does not exist, chef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validation.pem</a:t>
            </a:r>
            <a:r>
              <a:rPr lang="en-US" sz="1600" dirty="0" smtClean="0">
                <a:latin typeface="Lucida Grande"/>
                <a:ea typeface="Lucida Grande"/>
                <a:cs typeface="Lucida Grande"/>
                <a:sym typeface="Lucida Grande"/>
              </a:rPr>
              <a:t>, the </a:t>
            </a:r>
            <a:r>
              <a:rPr lang="en-US" sz="1600" dirty="0" err="1" smtClean="0">
                <a:latin typeface="Lucida Grande"/>
                <a:ea typeface="Lucida Grande"/>
                <a:cs typeface="Lucida Grande"/>
                <a:sym typeface="Lucida Grande"/>
              </a:rPr>
              <a:t>validation_key</a:t>
            </a:r>
            <a:r>
              <a:rPr lang="en-US" sz="1600" dirty="0" smtClean="0">
                <a:latin typeface="Lucida Grande"/>
                <a:ea typeface="Lucida Grande"/>
                <a:cs typeface="Lucida Grande"/>
                <a:sym typeface="Lucida Grande"/>
              </a:rPr>
              <a:t>.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3. If the validation key does not exist, then chef exits, or if the key does not match for the validation API client, chef reports a 401 and exits.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4. If the validation key exists, and it matches for the validation API client, chef requests a new API client for this </a:t>
            </a:r>
            <a:r>
              <a:rPr lang="en-US" sz="1600" dirty="0" err="1" smtClean="0">
                <a:latin typeface="Lucida Grande"/>
                <a:ea typeface="Lucida Grande"/>
                <a:cs typeface="Lucida Grande"/>
                <a:sym typeface="Lucida Grande"/>
              </a:rPr>
              <a:t>node_name</a:t>
            </a:r>
            <a:r>
              <a:rPr lang="en-US" sz="1600" dirty="0" smtClean="0">
                <a:latin typeface="Lucida Grande"/>
                <a:ea typeface="Lucida Grande"/>
                <a:cs typeface="Lucida Grande"/>
                <a:sym typeface="Lucida Grande"/>
              </a:rPr>
              <a:t> and writes this to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5. Chef will use the newly created client to sign requests with the chef server API for all further requests.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key lost: must delete node &amp; regenerate</a:t>
            </a:r>
          </a:p>
        </p:txBody>
      </p:sp>
    </p:spTree>
    <p:extLst>
      <p:ext uri="{BB962C8B-B14F-4D97-AF65-F5344CB8AC3E}">
        <p14:creationId xmlns:p14="http://schemas.microsoft.com/office/powerpoint/2010/main" val="8775542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710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Take a minute to talk about how chef does authentication: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We digitally sign each request with a private key</a:t>
            </a:r>
          </a:p>
          <a:p>
            <a:pPr eaLnBrk="1" hangingPunct="1"/>
            <a:r>
              <a:rPr lang="en-US" sz="1600" dirty="0" smtClean="0">
                <a:latin typeface="Lucida Grande"/>
                <a:ea typeface="Lucida Grande"/>
                <a:cs typeface="Lucida Grande"/>
                <a:sym typeface="Lucida Grande"/>
              </a:rPr>
              <a:t>* We verify that signature</a:t>
            </a:r>
          </a:p>
          <a:p>
            <a:pPr eaLnBrk="1" hangingPunct="1"/>
            <a:r>
              <a:rPr lang="en-US" sz="1600" dirty="0" smtClean="0">
                <a:latin typeface="Lucida Grande"/>
                <a:ea typeface="Lucida Grande"/>
                <a:cs typeface="Lucida Grande"/>
                <a:sym typeface="Lucida Grande"/>
              </a:rPr>
              <a:t>* We protect against replay attacks as well</a:t>
            </a:r>
          </a:p>
          <a:p>
            <a:pPr eaLnBrk="1" hangingPunct="1"/>
            <a:r>
              <a:rPr lang="en-US" sz="1600" dirty="0" smtClean="0">
                <a:latin typeface="Lucida Grande"/>
                <a:ea typeface="Lucida Grande"/>
                <a:cs typeface="Lucida Grande"/>
                <a:sym typeface="Lucida Grande"/>
              </a:rPr>
              <a:t>* There is no central store for Private Keys - meaning you have to keep them safe. It also means no attacker can compromise your security credentials centrally.</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Lets take a detailed look at the authentication cycle. When Chef client starts, it first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1.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exists, chef will use it to sign requests with the chef server API.</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2.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does not exist, chef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validation.pem</a:t>
            </a:r>
            <a:r>
              <a:rPr lang="en-US" sz="1600" dirty="0" smtClean="0">
                <a:latin typeface="Lucida Grande"/>
                <a:ea typeface="Lucida Grande"/>
                <a:cs typeface="Lucida Grande"/>
                <a:sym typeface="Lucida Grande"/>
              </a:rPr>
              <a:t>, the </a:t>
            </a:r>
            <a:r>
              <a:rPr lang="en-US" sz="1600" dirty="0" err="1" smtClean="0">
                <a:latin typeface="Lucida Grande"/>
                <a:ea typeface="Lucida Grande"/>
                <a:cs typeface="Lucida Grande"/>
                <a:sym typeface="Lucida Grande"/>
              </a:rPr>
              <a:t>validation_key</a:t>
            </a:r>
            <a:r>
              <a:rPr lang="en-US" sz="1600" dirty="0" smtClean="0">
                <a:latin typeface="Lucida Grande"/>
                <a:ea typeface="Lucida Grande"/>
                <a:cs typeface="Lucida Grande"/>
                <a:sym typeface="Lucida Grande"/>
              </a:rPr>
              <a:t>.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3. If the validation key does not exist, then chef exits, or if the key does not match for the validation API client, chef reports a 401 and exits.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4. If the validation key exists, and it matches for the validation API client, chef requests a new API client for this </a:t>
            </a:r>
            <a:r>
              <a:rPr lang="en-US" sz="1600" dirty="0" err="1" smtClean="0">
                <a:latin typeface="Lucida Grande"/>
                <a:ea typeface="Lucida Grande"/>
                <a:cs typeface="Lucida Grande"/>
                <a:sym typeface="Lucida Grande"/>
              </a:rPr>
              <a:t>node_name</a:t>
            </a:r>
            <a:r>
              <a:rPr lang="en-US" sz="1600" dirty="0" smtClean="0">
                <a:latin typeface="Lucida Grande"/>
                <a:ea typeface="Lucida Grande"/>
                <a:cs typeface="Lucida Grande"/>
                <a:sym typeface="Lucida Grande"/>
              </a:rPr>
              <a:t> and writes this to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5. Chef will use the newly created client to sign requests with the chef server API for all further requests.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key lost: must delete node &amp; regenerate</a:t>
            </a:r>
          </a:p>
        </p:txBody>
      </p:sp>
    </p:spTree>
    <p:extLst>
      <p:ext uri="{BB962C8B-B14F-4D97-AF65-F5344CB8AC3E}">
        <p14:creationId xmlns:p14="http://schemas.microsoft.com/office/powerpoint/2010/main" val="877554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608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You can "cat" these if you want :).</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There are two .pem private key files on the system. The client.pem was created during the authentication cycle we just discussed. It is the private key for *this* node. The public key is stored on the Chef server.</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validation.pem is the private key for the validation client, also called the organization key. The validation.pem file can be deleted.</a:t>
            </a:r>
          </a:p>
          <a:p>
            <a:pPr eaLnBrk="1" hangingPunct="1"/>
            <a:endParaRPr 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39647373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608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3080448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205</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91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The node object is the global context in which recipes, attribute files, etc are operating in</a:t>
            </a:r>
          </a:p>
        </p:txBody>
      </p:sp>
    </p:spTree>
    <p:extLst>
      <p:ext uri="{BB962C8B-B14F-4D97-AF65-F5344CB8AC3E}">
        <p14:creationId xmlns:p14="http://schemas.microsoft.com/office/powerpoint/2010/main" val="15692293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91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The node object is the global context in which recipes, attribute files, etc are operating in</a:t>
            </a:r>
          </a:p>
        </p:txBody>
      </p:sp>
    </p:spTree>
    <p:extLst>
      <p:ext uri="{BB962C8B-B14F-4D97-AF65-F5344CB8AC3E}">
        <p14:creationId xmlns:p14="http://schemas.microsoft.com/office/powerpoint/2010/main" val="7051787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91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The node object is the global context in which recipes, attribute files, etc are operating in</a:t>
            </a:r>
          </a:p>
        </p:txBody>
      </p:sp>
    </p:spTree>
    <p:extLst>
      <p:ext uri="{BB962C8B-B14F-4D97-AF65-F5344CB8AC3E}">
        <p14:creationId xmlns:p14="http://schemas.microsoft.com/office/powerpoint/2010/main" val="15900794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91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The node object is the global context in which recipes, attribute files, etc are operating in</a:t>
            </a:r>
          </a:p>
        </p:txBody>
      </p:sp>
    </p:spTree>
    <p:extLst>
      <p:ext uri="{BB962C8B-B14F-4D97-AF65-F5344CB8AC3E}">
        <p14:creationId xmlns:p14="http://schemas.microsoft.com/office/powerpoint/2010/main" val="197764852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dirty="0" smtClean="0">
                <a:solidFill>
                  <a:srgbClr val="FF0000"/>
                </a:solidFill>
              </a:rPr>
              <a:t>The FQDN is made up of the 'Computer name' (i.e. right-clicking the My Computer and choosing Properties) and the domain if added to a domain. In our</a:t>
            </a:r>
            <a:r>
              <a:rPr lang="en-US" sz="1800" baseline="0" dirty="0" smtClean="0">
                <a:solidFill>
                  <a:srgbClr val="FF0000"/>
                </a:solidFill>
              </a:rPr>
              <a:t> case we don</a:t>
            </a:r>
            <a:r>
              <a:rPr lang="fr-FR" sz="1800" baseline="0" dirty="0" smtClean="0">
                <a:solidFill>
                  <a:srgbClr val="FF0000"/>
                </a:solidFill>
              </a:rPr>
              <a:t>'</a:t>
            </a:r>
            <a:r>
              <a:rPr lang="en-US" sz="1800" baseline="0" dirty="0" smtClean="0">
                <a:solidFill>
                  <a:srgbClr val="FF0000"/>
                </a:solidFill>
              </a:rPr>
              <a:t>t have a domain configured.</a:t>
            </a:r>
            <a:endParaRPr lang="en-US" sz="1800" dirty="0" smtClean="0">
              <a:solidFill>
                <a:srgbClr val="FF0000"/>
              </a:solidFill>
            </a:endParaRPr>
          </a:p>
        </p:txBody>
      </p:sp>
      <p:sp>
        <p:nvSpPr>
          <p:cNvPr id="4" name="Slide Number Placeholder 3"/>
          <p:cNvSpPr>
            <a:spLocks noGrp="1"/>
          </p:cNvSpPr>
          <p:nvPr>
            <p:ph type="sldNum" sz="quarter" idx="10"/>
          </p:nvPr>
        </p:nvSpPr>
        <p:spPr/>
        <p:txBody>
          <a:bodyPr/>
          <a:lstStyle/>
          <a:p>
            <a:fld id="{71EA22A5-3891-4C7D-9BEC-1B591C1D46DE}" type="slidenum">
              <a:rPr lang="en-US" smtClean="0"/>
              <a:t>215</a:t>
            </a:fld>
            <a:endParaRPr lang="en-US"/>
          </a:p>
        </p:txBody>
      </p:sp>
    </p:spTree>
    <p:extLst>
      <p:ext uri="{BB962C8B-B14F-4D97-AF65-F5344CB8AC3E}">
        <p14:creationId xmlns:p14="http://schemas.microsoft.com/office/powerpoint/2010/main" val="3906900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92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13034557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216</a:t>
            </a:fld>
            <a:endParaRPr lang="en-US"/>
          </a:p>
        </p:txBody>
      </p:sp>
    </p:spTree>
    <p:extLst>
      <p:ext uri="{BB962C8B-B14F-4D97-AF65-F5344CB8AC3E}">
        <p14:creationId xmlns:p14="http://schemas.microsoft.com/office/powerpoint/2010/main" val="42059881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325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Also yaml formatter too with -Fy if people want to try that.</a:t>
            </a:r>
          </a:p>
        </p:txBody>
      </p:sp>
    </p:spTree>
    <p:extLst>
      <p:ext uri="{BB962C8B-B14F-4D97-AF65-F5344CB8AC3E}">
        <p14:creationId xmlns:p14="http://schemas.microsoft.com/office/powerpoint/2010/main" val="55247341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222</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11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u="sng" dirty="0">
                <a:latin typeface="Lucida Grande" charset="0"/>
                <a:cs typeface="Lucida Grande" charset="0"/>
                <a:sym typeface="Lucida Grande" charset="0"/>
                <a:hlinkClick r:id="rId3"/>
              </a:rPr>
              <a:t>http://docs.opscode.com/chef_overview_attributes.html</a:t>
            </a:r>
            <a:endParaRPr lang="en-US" sz="1600" u="sng" dirty="0">
              <a:latin typeface="Lucida Grande" charset="0"/>
              <a:cs typeface="Lucida Grande" charset="0"/>
              <a:sym typeface="Lucida Grande" charset="0"/>
            </a:endParaRPr>
          </a:p>
        </p:txBody>
      </p:sp>
    </p:spTree>
    <p:extLst>
      <p:ext uri="{BB962C8B-B14F-4D97-AF65-F5344CB8AC3E}">
        <p14:creationId xmlns:p14="http://schemas.microsoft.com/office/powerpoint/2010/main" val="18821325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4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Attributes are data points that can be static (from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or variable (set in attributes file, environments, roles, and recipes)</a:t>
            </a: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55941292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6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solidFill>
                  <a:srgbClr val="FF0000"/>
                </a:solidFill>
                <a:latin typeface="Lucida Grande" charset="0"/>
                <a:cs typeface="Lucida Grande" charset="0"/>
                <a:sym typeface="Lucida Grande" charset="0"/>
              </a:rPr>
              <a:t>T</a:t>
            </a:r>
            <a:r>
              <a:rPr lang="en-US" sz="1600" dirty="0" smtClean="0">
                <a:latin typeface="Lucida Grande" charset="0"/>
                <a:cs typeface="Lucida Grande" charset="0"/>
                <a:sym typeface="Lucida Grande" charset="0"/>
              </a:rPr>
              <a:t>here are 15 level of precedence.</a:t>
            </a: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88416763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734420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013056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389626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776532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13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350052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23843345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2739118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4314193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62014555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6594746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61929007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4691" name="Rectangle 2"/>
          <p:cNvSpPr>
            <a:spLocks noGrp="1" noChangeArrowheads="1"/>
          </p:cNvSpPr>
          <p:nvPr>
            <p:ph type="body" idx="1"/>
          </p:nvPr>
        </p:nvSpPr>
        <p:spPr>
          <a:noFill/>
        </p:spPr>
        <p:txBody>
          <a:bodyPr/>
          <a:lstStyle/>
          <a:p>
            <a:pPr eaLnBrk="1" hangingPunct="1"/>
            <a:endParaRPr lang="en-US" sz="1600" dirty="0">
              <a:latin typeface="Lucida Grande"/>
              <a:ea typeface="Lucida Grande"/>
              <a:cs typeface="Lucida Grande"/>
              <a:sym typeface="Lucida Grande"/>
            </a:endParaRPr>
          </a:p>
        </p:txBody>
      </p:sp>
    </p:spTree>
    <p:extLst>
      <p:ext uri="{BB962C8B-B14F-4D97-AF65-F5344CB8AC3E}">
        <p14:creationId xmlns:p14="http://schemas.microsoft.com/office/powerpoint/2010/main" val="70790097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95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4074871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11390388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7684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7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9470256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7768089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6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This checks for syntax errors, bundles the cookbook up, and uploads it to the chef server for distribution to the chef clients. </a:t>
            </a:r>
          </a:p>
          <a:p>
            <a:pPr>
              <a:spcBef>
                <a:spcPts val="1200"/>
              </a:spcBef>
            </a:pPr>
            <a:r>
              <a:rPr lang="en-US" sz="1600" dirty="0">
                <a:latin typeface="Lucida Grande" charset="0"/>
                <a:cs typeface="Lucida Grande" charset="0"/>
                <a:sym typeface="Lucida Grande" charset="0"/>
              </a:rPr>
              <a:t>If they have syntax errors in the recipe, it will get caught here.</a:t>
            </a:r>
          </a:p>
          <a:p>
            <a:pPr>
              <a:spcBef>
                <a:spcPts val="1200"/>
              </a:spcBef>
            </a:pPr>
            <a:r>
              <a:rPr lang="en-US" sz="1600" dirty="0">
                <a:latin typeface="Lucida Grande" charset="0"/>
                <a:cs typeface="Lucida Grande" charset="0"/>
                <a:sym typeface="Lucida Grande" charset="0"/>
              </a:rPr>
              <a:t/>
            </a:r>
            <a:br>
              <a:rPr lang="en-US" sz="1600" dirty="0">
                <a:latin typeface="Lucida Grande" charset="0"/>
                <a:cs typeface="Lucida Grande" charset="0"/>
                <a:sym typeface="Lucida Grande" charset="0"/>
              </a:rPr>
            </a:br>
            <a:r>
              <a:rPr lang="en-US" sz="1600" dirty="0">
                <a:latin typeface="Lucida Grande" charset="0"/>
                <a:cs typeface="Lucida Grande" charset="0"/>
                <a:sym typeface="Lucida Grande" charset="0"/>
              </a:rPr>
              <a:t>If you get a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ruby</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error on Windows, you need to make the Chef repo live in a path without spaces in it</a:t>
            </a:r>
            <a:r>
              <a:rPr lang="en-US" sz="1600" dirty="0" smtClean="0">
                <a:latin typeface="Lucida Grande" charset="0"/>
                <a:cs typeface="Lucida Grande" charset="0"/>
                <a:sym typeface="Lucida Grande" charset="0"/>
              </a:rPr>
              <a:t>.</a:t>
            </a:r>
            <a:endParaRPr lang="en-US" sz="1600" dirty="0">
              <a:latin typeface="Lucida Grande" charset="0"/>
              <a:cs typeface="Lucida Grande" charset="0"/>
              <a:sym typeface="Lucida Grande" charset="0"/>
            </a:endParaRPr>
          </a:p>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71184589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57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smtClean="0">
                <a:latin typeface="Lucida Grande" charset="0"/>
                <a:cs typeface="Lucida Grande" charset="0"/>
                <a:sym typeface="Lucida Grande" charset="0"/>
              </a:rPr>
              <a:t>\</a:t>
            </a:r>
            <a:endParaRPr lang="en-US" sz="1600" dirty="0">
              <a:latin typeface="Lucida Grande" charset="0"/>
              <a:cs typeface="Lucida Grande" charset="0"/>
              <a:sym typeface="Lucida Grande" charset="0"/>
            </a:endParaRPr>
          </a:p>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40415866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77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You should see the new index.html from the attributes file.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93737016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7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20586571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9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97338798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4691" name="Rectangle 2"/>
          <p:cNvSpPr>
            <a:spLocks noGrp="1" noChangeArrowheads="1"/>
          </p:cNvSpPr>
          <p:nvPr>
            <p:ph type="body" idx="1"/>
          </p:nvPr>
        </p:nvSpPr>
        <p:spPr>
          <a:noFill/>
        </p:spPr>
        <p:txBody>
          <a:bodyPr/>
          <a:lstStyle/>
          <a:p>
            <a:pPr eaLnBrk="1" hangingPunct="1"/>
            <a:endParaRPr lang="en-US" sz="1600" dirty="0">
              <a:latin typeface="Lucida Grande"/>
              <a:ea typeface="Lucida Grande"/>
              <a:cs typeface="Lucida Grande"/>
              <a:sym typeface="Lucida Grande"/>
            </a:endParaRPr>
          </a:p>
        </p:txBody>
      </p:sp>
    </p:spTree>
    <p:extLst>
      <p:ext uri="{BB962C8B-B14F-4D97-AF65-F5344CB8AC3E}">
        <p14:creationId xmlns:p14="http://schemas.microsoft.com/office/powerpoint/2010/main" val="150125299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95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6015295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node[:apache][:</a:t>
            </a:r>
            <a:r>
              <a:rPr lang="en-US" sz="1600" dirty="0" err="1">
                <a:latin typeface="Lucida Grande" charset="0"/>
                <a:cs typeface="Lucida Grande" charset="0"/>
                <a:sym typeface="Lucida Grande" charset="0"/>
              </a:rPr>
              <a:t>indexfile</a:t>
            </a:r>
            <a:r>
              <a:rPr lang="en-US" sz="1600" dirty="0">
                <a:latin typeface="Lucida Grande" charset="0"/>
                <a:cs typeface="Lucida Grande" charset="0"/>
                <a:sym typeface="Lucida Grande" charset="0"/>
              </a:rPr>
              <a:t>] interpolates to the value of the attribute, which is set in two places - 'index1.html' in attributes file and 'index2.html' in recipe </a:t>
            </a:r>
          </a:p>
        </p:txBody>
      </p:sp>
    </p:spTree>
    <p:extLst>
      <p:ext uri="{BB962C8B-B14F-4D97-AF65-F5344CB8AC3E}">
        <p14:creationId xmlns:p14="http://schemas.microsoft.com/office/powerpoint/2010/main" val="147271377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node[:apache][:</a:t>
            </a:r>
            <a:r>
              <a:rPr lang="en-US" sz="1600" dirty="0" err="1">
                <a:latin typeface="Lucida Grande" charset="0"/>
                <a:cs typeface="Lucida Grande" charset="0"/>
                <a:sym typeface="Lucida Grande" charset="0"/>
              </a:rPr>
              <a:t>indexfile</a:t>
            </a:r>
            <a:r>
              <a:rPr lang="en-US" sz="1600" dirty="0">
                <a:latin typeface="Lucida Grande" charset="0"/>
                <a:cs typeface="Lucida Grande" charset="0"/>
                <a:sym typeface="Lucida Grande" charset="0"/>
              </a:rPr>
              <a:t>] interpolates to the value of the attribute, which is set in two places - 'index1.html' in attributes file and 'index2.html' in recipe </a:t>
            </a:r>
          </a:p>
        </p:txBody>
      </p:sp>
    </p:spTree>
    <p:extLst>
      <p:ext uri="{BB962C8B-B14F-4D97-AF65-F5344CB8AC3E}">
        <p14:creationId xmlns:p14="http://schemas.microsoft.com/office/powerpoint/2010/main" val="824272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15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Now you need to change </a:t>
            </a:r>
            <a:r>
              <a:rPr lang="en-US" sz="1600" dirty="0" err="1">
                <a:latin typeface="Lucida Grande" charset="0"/>
                <a:cs typeface="Lucida Grande" charset="0"/>
                <a:sym typeface="Lucida Grande" charset="0"/>
              </a:rPr>
              <a:t>syslog.conf</a:t>
            </a:r>
            <a:r>
              <a:rPr lang="en-US" sz="1600" dirty="0">
                <a:latin typeface="Lucida Grande" charset="0"/>
                <a:cs typeface="Lucida Grande" charset="0"/>
                <a:sym typeface="Lucida Grande" charset="0"/>
              </a:rPr>
              <a:t> on all nodes in your infrastructure to log all kernel messages to the central log host</a:t>
            </a:r>
          </a:p>
        </p:txBody>
      </p:sp>
    </p:spTree>
    <p:extLst>
      <p:ext uri="{BB962C8B-B14F-4D97-AF65-F5344CB8AC3E}">
        <p14:creationId xmlns:p14="http://schemas.microsoft.com/office/powerpoint/2010/main" val="172695642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node[:apache][:</a:t>
            </a:r>
            <a:r>
              <a:rPr lang="en-US" sz="1600" dirty="0" err="1">
                <a:latin typeface="Lucida Grande" charset="0"/>
                <a:cs typeface="Lucida Grande" charset="0"/>
                <a:sym typeface="Lucida Grande" charset="0"/>
              </a:rPr>
              <a:t>indexfile</a:t>
            </a:r>
            <a:r>
              <a:rPr lang="en-US" sz="1600" dirty="0">
                <a:latin typeface="Lucida Grande" charset="0"/>
                <a:cs typeface="Lucida Grande" charset="0"/>
                <a:sym typeface="Lucida Grande" charset="0"/>
              </a:rPr>
              <a:t>] interpolates to the value of the attribute, which is set in two places - 'index1.html' in attributes file and 'index2.html' in recipe </a:t>
            </a:r>
          </a:p>
        </p:txBody>
      </p:sp>
    </p:spTree>
    <p:extLst>
      <p:ext uri="{BB962C8B-B14F-4D97-AF65-F5344CB8AC3E}">
        <p14:creationId xmlns:p14="http://schemas.microsoft.com/office/powerpoint/2010/main" val="166273966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77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You should see the new index.html from the attributes file.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20251871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7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196768109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9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43711646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77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You should see the new index.html from the attributes file.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17043650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260</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92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63842209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36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194332768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512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9534433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56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876855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Calibri" charset="0"/>
              <a:cs typeface="Calibri" charset="0"/>
              <a:sym typeface="Calibri" charset="0"/>
            </a:endParaRPr>
          </a:p>
        </p:txBody>
      </p:sp>
    </p:spTree>
    <p:extLst>
      <p:ext uri="{BB962C8B-B14F-4D97-AF65-F5344CB8AC3E}">
        <p14:creationId xmlns:p14="http://schemas.microsoft.com/office/powerpoint/2010/main" val="33646578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77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23737910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07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b="1">
                <a:latin typeface="Lucida Grande" charset="0"/>
                <a:cs typeface="Lucida Grande" charset="0"/>
                <a:sym typeface="Lucida Grande" charset="0"/>
              </a:rPr>
              <a:t>cookbook_file</a:t>
            </a:r>
            <a:r>
              <a:rPr lang="en-US" sz="1600">
                <a:latin typeface="Lucida Grande" charset="0"/>
                <a:cs typeface="Lucida Grande" charset="0"/>
                <a:sym typeface="Lucida Grande" charset="0"/>
              </a:rPr>
              <a:t> is a static file (i.e. hardcoded!!). A </a:t>
            </a:r>
            <a:r>
              <a:rPr lang="en-US" sz="1600" b="1">
                <a:latin typeface="Lucida Grande" charset="0"/>
                <a:cs typeface="Lucida Grande" charset="0"/>
                <a:sym typeface="Lucida Grande" charset="0"/>
              </a:rPr>
              <a:t>Template</a:t>
            </a:r>
            <a:r>
              <a:rPr lang="en-US" sz="1600">
                <a:latin typeface="Lucida Grande" charset="0"/>
                <a:cs typeface="Lucida Grande" charset="0"/>
                <a:sym typeface="Lucida Grande" charset="0"/>
              </a:rPr>
              <a:t> allows us the flexibility to dynamically change the file contents</a:t>
            </a:r>
          </a:p>
        </p:txBody>
      </p:sp>
    </p:spTree>
    <p:extLst>
      <p:ext uri="{BB962C8B-B14F-4D97-AF65-F5344CB8AC3E}">
        <p14:creationId xmlns:p14="http://schemas.microsoft.com/office/powerpoint/2010/main" val="34951744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48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58821975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69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85666917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8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05741841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8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99570688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8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82308941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1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46926200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1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5624023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69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98625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Calibri" charset="0"/>
              <a:cs typeface="Calibri" charset="0"/>
              <a:sym typeface="Calibri" charset="0"/>
            </a:endParaRPr>
          </a:p>
        </p:txBody>
      </p:sp>
    </p:spTree>
    <p:extLst>
      <p:ext uri="{BB962C8B-B14F-4D97-AF65-F5344CB8AC3E}">
        <p14:creationId xmlns:p14="http://schemas.microsoft.com/office/powerpoint/2010/main" val="86102153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574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 Syntax check</a:t>
            </a:r>
          </a:p>
          <a:p>
            <a:r>
              <a:rPr lang="en-US" sz="1600" dirty="0">
                <a:latin typeface="Lucida Grande" charset="0"/>
                <a:cs typeface="Lucida Grande" charset="0"/>
                <a:sym typeface="Lucida Grande" charset="0"/>
              </a:rPr>
              <a:t>* Upload to Chef Server</a:t>
            </a:r>
          </a:p>
        </p:txBody>
      </p:sp>
    </p:spTree>
    <p:extLst>
      <p:ext uri="{BB962C8B-B14F-4D97-AF65-F5344CB8AC3E}">
        <p14:creationId xmlns:p14="http://schemas.microsoft.com/office/powerpoint/2010/main" val="129516634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59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05746758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1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79987820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35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55531930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56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b="1" dirty="0">
              <a:solidFill>
                <a:srgbClr val="222320"/>
              </a:solidFill>
              <a:latin typeface="Lucida Grande" charset="0"/>
              <a:cs typeface="Lucida Grande" charset="0"/>
              <a:sym typeface="Lucida Grande" charset="0"/>
            </a:endParaRPr>
          </a:p>
        </p:txBody>
      </p:sp>
    </p:spTree>
    <p:extLst>
      <p:ext uri="{BB962C8B-B14F-4D97-AF65-F5344CB8AC3E}">
        <p14:creationId xmlns:p14="http://schemas.microsoft.com/office/powerpoint/2010/main" val="38269771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8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Wait for reveal</a:t>
            </a:r>
          </a:p>
        </p:txBody>
      </p:sp>
    </p:spTree>
    <p:extLst>
      <p:ext uri="{BB962C8B-B14F-4D97-AF65-F5344CB8AC3E}">
        <p14:creationId xmlns:p14="http://schemas.microsoft.com/office/powerpoint/2010/main" val="107057532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77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26040125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7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9686481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901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Think about what just happened - if you needed a report about being in/out of scope, you can generate it trivially with Chef</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s search features.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In this example, a simple primitive has been turned into a powerful reporting tool.</a:t>
            </a: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77404459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161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97517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Calibri" charset="0"/>
              <a:cs typeface="Calibri" charset="0"/>
              <a:sym typeface="Calibri" charset="0"/>
            </a:endParaRPr>
          </a:p>
        </p:txBody>
      </p:sp>
    </p:spTree>
    <p:extLst>
      <p:ext uri="{BB962C8B-B14F-4D97-AF65-F5344CB8AC3E}">
        <p14:creationId xmlns:p14="http://schemas.microsoft.com/office/powerpoint/2010/main" val="2787228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296</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6019"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79707394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704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75691566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113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Reiterate what happens here: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Syntax check</a:t>
            </a:r>
          </a:p>
          <a:p>
            <a:pPr eaLnBrk="1" hangingPunct="1"/>
            <a:r>
              <a:rPr lang="en-US" sz="1600" dirty="0" smtClean="0">
                <a:latin typeface="Lucida Grande"/>
                <a:ea typeface="Lucida Grande"/>
                <a:cs typeface="Lucida Grande"/>
                <a:sym typeface="Lucida Grande"/>
              </a:rPr>
              <a:t>* Upload to Chef Server</a:t>
            </a:r>
          </a:p>
        </p:txBody>
      </p:sp>
    </p:spTree>
    <p:extLst>
      <p:ext uri="{BB962C8B-B14F-4D97-AF65-F5344CB8AC3E}">
        <p14:creationId xmlns:p14="http://schemas.microsoft.com/office/powerpoint/2010/main" val="106531170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07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b="1">
                <a:latin typeface="Lucida Grande" charset="0"/>
                <a:cs typeface="Lucida Grande" charset="0"/>
                <a:sym typeface="Lucida Grande" charset="0"/>
              </a:rPr>
              <a:t>cookbook_file</a:t>
            </a:r>
            <a:r>
              <a:rPr lang="en-US" sz="1600">
                <a:latin typeface="Lucida Grande" charset="0"/>
                <a:cs typeface="Lucida Grande" charset="0"/>
                <a:sym typeface="Lucida Grande" charset="0"/>
              </a:rPr>
              <a:t> is a static file (i.e. hardcoded!!). A </a:t>
            </a:r>
            <a:r>
              <a:rPr lang="en-US" sz="1600" b="1">
                <a:latin typeface="Lucida Grande" charset="0"/>
                <a:cs typeface="Lucida Grande" charset="0"/>
                <a:sym typeface="Lucida Grande" charset="0"/>
              </a:rPr>
              <a:t>Template</a:t>
            </a:r>
            <a:r>
              <a:rPr lang="en-US" sz="1600">
                <a:latin typeface="Lucida Grande" charset="0"/>
                <a:cs typeface="Lucida Grande" charset="0"/>
                <a:sym typeface="Lucida Grande" charset="0"/>
              </a:rPr>
              <a:t> allows us the flexibility to dynamically change the file contents</a:t>
            </a:r>
          </a:p>
        </p:txBody>
      </p:sp>
    </p:spTree>
    <p:extLst>
      <p:ext uri="{BB962C8B-B14F-4D97-AF65-F5344CB8AC3E}">
        <p14:creationId xmlns:p14="http://schemas.microsoft.com/office/powerpoint/2010/main" val="71934622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3187"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84681112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1482915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38986726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78082139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19054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Calibri" charset="0"/>
              <a:cs typeface="Calibri" charset="0"/>
              <a:sym typeface="Calibri" charset="0"/>
            </a:endParaRPr>
          </a:p>
        </p:txBody>
      </p:sp>
    </p:spTree>
    <p:extLst>
      <p:ext uri="{BB962C8B-B14F-4D97-AF65-F5344CB8AC3E}">
        <p14:creationId xmlns:p14="http://schemas.microsoft.com/office/powerpoint/2010/main" val="23366512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71164563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9574008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03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Testing for syntax</a:t>
            </a:r>
          </a:p>
          <a:p>
            <a:pPr eaLnBrk="1" hangingPunct="1"/>
            <a:r>
              <a:rPr lang="en-US" sz="1600" smtClean="0">
                <a:latin typeface="Lucida Grande"/>
                <a:ea typeface="Lucida Grande"/>
                <a:cs typeface="Lucida Grande"/>
                <a:sym typeface="Lucida Grande"/>
              </a:rPr>
              <a:t>Uploading files to the Chef Server</a:t>
            </a:r>
          </a:p>
        </p:txBody>
      </p:sp>
    </p:spTree>
    <p:extLst>
      <p:ext uri="{BB962C8B-B14F-4D97-AF65-F5344CB8AC3E}">
        <p14:creationId xmlns:p14="http://schemas.microsoft.com/office/powerpoint/2010/main" val="91767929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137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00681197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3427"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25320767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56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b="1" dirty="0">
              <a:solidFill>
                <a:srgbClr val="222320"/>
              </a:solidFill>
              <a:latin typeface="Lucida Grande" charset="0"/>
              <a:cs typeface="Lucida Grande" charset="0"/>
              <a:sym typeface="Lucida Grande" charset="0"/>
            </a:endParaRPr>
          </a:p>
        </p:txBody>
      </p:sp>
    </p:spTree>
    <p:extLst>
      <p:ext uri="{BB962C8B-B14F-4D97-AF65-F5344CB8AC3E}">
        <p14:creationId xmlns:p14="http://schemas.microsoft.com/office/powerpoint/2010/main" val="57007385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8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Wait for reveal</a:t>
            </a:r>
          </a:p>
        </p:txBody>
      </p:sp>
    </p:spTree>
    <p:extLst>
      <p:ext uri="{BB962C8B-B14F-4D97-AF65-F5344CB8AC3E}">
        <p14:creationId xmlns:p14="http://schemas.microsoft.com/office/powerpoint/2010/main" val="141464762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77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134360604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03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Testing for syntax</a:t>
            </a:r>
          </a:p>
          <a:p>
            <a:pPr eaLnBrk="1" hangingPunct="1"/>
            <a:r>
              <a:rPr lang="en-US" sz="1600" smtClean="0">
                <a:latin typeface="Lucida Grande"/>
                <a:ea typeface="Lucida Grande"/>
                <a:cs typeface="Lucida Grande"/>
                <a:sym typeface="Lucida Grande"/>
              </a:rPr>
              <a:t>Uploading files to the Chef Server</a:t>
            </a:r>
          </a:p>
        </p:txBody>
      </p:sp>
    </p:spTree>
    <p:extLst>
      <p:ext uri="{BB962C8B-B14F-4D97-AF65-F5344CB8AC3E}">
        <p14:creationId xmlns:p14="http://schemas.microsoft.com/office/powerpoint/2010/main" val="111178389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3427"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46340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ea typeface="Lucida Grande" charset="0"/>
              <a:cs typeface="Lucida Grande" charset="0"/>
              <a:sym typeface="Lucida Grande" charset="0"/>
            </a:endParaRPr>
          </a:p>
        </p:txBody>
      </p:sp>
    </p:spTree>
    <p:extLst>
      <p:ext uri="{BB962C8B-B14F-4D97-AF65-F5344CB8AC3E}">
        <p14:creationId xmlns:p14="http://schemas.microsoft.com/office/powerpoint/2010/main" val="596516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3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ea typeface="Lucida Grande" charset="0"/>
              <a:cs typeface="Lucida Grande" charset="0"/>
              <a:sym typeface="Lucida Grande" charset="0"/>
            </a:endParaRPr>
          </a:p>
        </p:txBody>
      </p:sp>
    </p:spTree>
    <p:extLst>
      <p:ext uri="{BB962C8B-B14F-4D97-AF65-F5344CB8AC3E}">
        <p14:creationId xmlns:p14="http://schemas.microsoft.com/office/powerpoint/2010/main" val="214517406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752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9735229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704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91525619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161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78228052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330</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3667"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52468820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3667"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70010858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721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If they have trouble getting to them with a web browser, do it from within the</a:t>
            </a:r>
            <a:r>
              <a:rPr lang="en-US" sz="1600" baseline="0" dirty="0" smtClean="0">
                <a:latin typeface="Lucida Grande"/>
                <a:ea typeface="Lucida Grande"/>
                <a:cs typeface="Lucida Grande"/>
                <a:sym typeface="Lucida Grande"/>
              </a:rPr>
              <a:t> VM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http://localhost:80</a:t>
            </a:r>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http://localhost:81</a:t>
            </a:r>
          </a:p>
          <a:p>
            <a:pPr eaLnBrk="1" hangingPunct="1"/>
            <a:endParaRPr lang="en-US" sz="1600" u="sng"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6628881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4691" name="Rectangle 2"/>
          <p:cNvSpPr>
            <a:spLocks noGrp="1" noChangeArrowheads="1"/>
          </p:cNvSpPr>
          <p:nvPr>
            <p:ph type="body" idx="1"/>
          </p:nvPr>
        </p:nvSpPr>
        <p:spPr>
          <a:noFill/>
        </p:spPr>
        <p:txBody>
          <a:bodyPr/>
          <a:lstStyle/>
          <a:p>
            <a:pPr eaLnBrk="1" hangingPunct="1"/>
            <a:endParaRPr lang="en-US" sz="1600" dirty="0">
              <a:latin typeface="Lucida Grande"/>
              <a:ea typeface="Lucida Grande"/>
              <a:cs typeface="Lucida Grande"/>
              <a:sym typeface="Lucida Grande"/>
            </a:endParaRPr>
          </a:p>
        </p:txBody>
      </p:sp>
    </p:spTree>
    <p:extLst>
      <p:ext uri="{BB962C8B-B14F-4D97-AF65-F5344CB8AC3E}">
        <p14:creationId xmlns:p14="http://schemas.microsoft.com/office/powerpoint/2010/main" val="137149933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571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The marketing department loves clowns and bears.  If we build pages with clowns and bears, the revenue will come.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Two schools of thought: start with data model and write cookbook or vice versa (model data to cookbook).  This is preference.  Here we start with data model.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Also note auto-vivification of hashes: These attributes are a ruby hashes of hashes with keys and values.  Top level attribute apache has a hash of sites, one = clowns, one = bears, each has a hash value.  Key of port with value = integer.  Why nested under “</a:t>
            </a:r>
            <a:r>
              <a:rPr lang="en-US" sz="1600" dirty="0" err="1" smtClean="0">
                <a:latin typeface="Lucida Grande"/>
                <a:ea typeface="Lucida Grande"/>
                <a:cs typeface="Lucida Grande"/>
                <a:sym typeface="Lucida Grande"/>
              </a:rPr>
              <a:t>iis_demo</a:t>
            </a:r>
            <a:r>
              <a:rPr lang="en-US" sz="1600" dirty="0" smtClean="0">
                <a:latin typeface="Lucida Grande"/>
                <a:ea typeface="Lucida Grande"/>
                <a:cs typeface="Lucida Grande"/>
                <a:sym typeface="Lucida Grande"/>
              </a:rPr>
              <a:t>”?  Doesn’t *need* to be for this example.  Common best practice.  Nest attributes into what they belong to.  Since Chef will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create any intermediate-level </a:t>
            </a:r>
            <a:r>
              <a:rPr lang="en-US" sz="1600" dirty="0" err="1" smtClean="0">
                <a:latin typeface="Lucida Grande"/>
                <a:ea typeface="Lucida Grande"/>
                <a:cs typeface="Lucida Grande"/>
                <a:sym typeface="Lucida Grande"/>
              </a:rPr>
              <a:t>hashtables</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if they don’t exist, this is extremely useful.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Alternative: write a cookbook using data bags, but that’s a different module.</a:t>
            </a:r>
          </a:p>
        </p:txBody>
      </p:sp>
    </p:spTree>
    <p:extLst>
      <p:ext uri="{BB962C8B-B14F-4D97-AF65-F5344CB8AC3E}">
        <p14:creationId xmlns:p14="http://schemas.microsoft.com/office/powerpoint/2010/main" val="211493773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t>Don’t forget the * after “Default</a:t>
            </a:r>
            <a:r>
              <a:rPr lang="en-US" sz="1600" baseline="0" dirty="0" smtClean="0"/>
              <a:t> Web Site”</a:t>
            </a:r>
            <a:endParaRPr lang="en-US" sz="1600" dirty="0" smtClean="0"/>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This is a known bug in windows, without</a:t>
            </a:r>
            <a:r>
              <a:rPr lang="en-US" sz="1600" baseline="0" dirty="0" smtClean="0">
                <a:latin typeface="Lucida Grande"/>
                <a:ea typeface="Lucida Grande"/>
                <a:cs typeface="Lucida Grande"/>
                <a:sym typeface="Lucida Grande"/>
              </a:rPr>
              <a:t> this * get-website will return all websites instead of just the one you want.</a:t>
            </a:r>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726371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31</a:t>
            </a:fld>
            <a:endParaRPr lang="en-US"/>
          </a:p>
        </p:txBody>
      </p:sp>
    </p:spTree>
    <p:extLst>
      <p:ext uri="{BB962C8B-B14F-4D97-AF65-F5344CB8AC3E}">
        <p14:creationId xmlns:p14="http://schemas.microsoft.com/office/powerpoint/2010/main" val="342118955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t>Don’t forget the * after “Default</a:t>
            </a:r>
            <a:r>
              <a:rPr lang="en-US" sz="1600" baseline="0" dirty="0" smtClean="0"/>
              <a:t> Web Site”</a:t>
            </a:r>
            <a:endParaRPr lang="en-US" sz="1600" dirty="0" smtClean="0"/>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This is a known bug in windows, without</a:t>
            </a:r>
            <a:r>
              <a:rPr lang="en-US" sz="1600" baseline="0" dirty="0" smtClean="0">
                <a:latin typeface="Lucida Grande"/>
                <a:ea typeface="Lucida Grande"/>
                <a:cs typeface="Lucida Grande"/>
                <a:sym typeface="Lucida Grande"/>
              </a:rPr>
              <a:t> this * get-website will return all websites instead of just the one you want.</a:t>
            </a:r>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92749599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9811" name="Rectangle 2"/>
          <p:cNvSpPr>
            <a:spLocks noGrp="1" noChangeArrowheads="1"/>
          </p:cNvSpPr>
          <p:nvPr>
            <p:ph type="body" idx="1"/>
          </p:nvPr>
        </p:nvSpPr>
        <p:spPr>
          <a:noFill/>
        </p:spPr>
        <p:txBody>
          <a:bodyPr/>
          <a:lstStyle/>
          <a:p>
            <a:pPr eaLnBrk="1" hangingPunct="1"/>
            <a:r>
              <a:rPr lang="en-US" altLang="en-US" sz="2000" dirty="0" smtClean="0">
                <a:latin typeface="Lucida Grande"/>
                <a:ea typeface="Lucida Grande"/>
                <a:cs typeface="Lucida Grande"/>
                <a:sym typeface="Lucida Grande"/>
              </a:rPr>
              <a:t>There is an outstanding bug to</a:t>
            </a:r>
            <a:r>
              <a:rPr lang="en-US" altLang="en-US" sz="2000" baseline="0" dirty="0" smtClean="0">
                <a:latin typeface="Lucida Grande"/>
                <a:ea typeface="Lucida Grande"/>
                <a:cs typeface="Lucida Grande"/>
                <a:sym typeface="Lucida Grande"/>
              </a:rPr>
              <a:t> have </a:t>
            </a:r>
            <a:r>
              <a:rPr lang="en-US" altLang="en-US" sz="2000" baseline="0" dirty="0" err="1" smtClean="0">
                <a:latin typeface="Lucida Grande"/>
                <a:ea typeface="Lucida Grande"/>
                <a:cs typeface="Lucida Grande"/>
                <a:sym typeface="Lucida Grande"/>
              </a:rPr>
              <a:t>not_if</a:t>
            </a:r>
            <a:r>
              <a:rPr lang="en-US" altLang="en-US" sz="2000" baseline="0" dirty="0" smtClean="0">
                <a:latin typeface="Lucida Grande"/>
                <a:ea typeface="Lucida Grande"/>
                <a:cs typeface="Lucida Grande"/>
                <a:sym typeface="Lucida Grande"/>
              </a:rPr>
              <a:t> run within the context of parent resource. As of now </a:t>
            </a:r>
            <a:r>
              <a:rPr lang="en-US" altLang="en-US" sz="2000" baseline="0" dirty="0" err="1" smtClean="0">
                <a:latin typeface="Lucida Grande"/>
                <a:ea typeface="Lucida Grande"/>
                <a:cs typeface="Lucida Grande"/>
                <a:sym typeface="Lucida Grande"/>
              </a:rPr>
              <a:t>not_if</a:t>
            </a:r>
            <a:r>
              <a:rPr lang="en-US" altLang="en-US" sz="2000" baseline="0" dirty="0" smtClean="0">
                <a:latin typeface="Lucida Grande"/>
                <a:ea typeface="Lucida Grande"/>
                <a:cs typeface="Lucida Grande"/>
                <a:sym typeface="Lucida Grande"/>
              </a:rPr>
              <a:t> starts as a CMD</a:t>
            </a:r>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9221800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88216037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0179"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More new syntax, this time “.each”. Ruby does have a “for” loop, but it is rarely used. Instead, we use “iterators” to yield values to blocks. In this case, we are walking all the sites we defined earlier, and assigning two pieces of data between the “|” (arms) - site_name for the key, and site_data for the value.</a:t>
            </a:r>
          </a:p>
          <a:p>
            <a:pPr eaLnBrk="1" hangingPunct="1"/>
            <a:endParaRPr lang="en-US" sz="2000" smtClean="0">
              <a:latin typeface="Lucida Grande"/>
              <a:ea typeface="Lucida Grande"/>
              <a:cs typeface="Lucida Grande"/>
              <a:sym typeface="Lucida Grande"/>
            </a:endParaRPr>
          </a:p>
          <a:p>
            <a:pPr eaLnBrk="1" hangingPunct="1"/>
            <a:endParaRPr lang="en-US" sz="2000" smtClean="0">
              <a:latin typeface="Lucida Grande"/>
              <a:ea typeface="Lucida Grande"/>
              <a:cs typeface="Lucida Grande"/>
              <a:sym typeface="Lucida Grande"/>
            </a:endParaRPr>
          </a:p>
        </p:txBody>
      </p:sp>
    </p:spTree>
    <p:extLst>
      <p:ext uri="{BB962C8B-B14F-4D97-AF65-F5344CB8AC3E}">
        <p14:creationId xmlns:p14="http://schemas.microsoft.com/office/powerpoint/2010/main" val="1161476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8208527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latin typeface="Lucida Grande"/>
                <a:ea typeface="Lucida Grande"/>
                <a:cs typeface="Lucida Grande"/>
                <a:sym typeface="Lucida Grande"/>
              </a:rPr>
              <a:t>Call</a:t>
            </a:r>
            <a:r>
              <a:rPr lang="en-US" sz="2000" baseline="0" dirty="0" smtClean="0">
                <a:latin typeface="Lucida Grande"/>
                <a:ea typeface="Lucida Grande"/>
                <a:cs typeface="Lucida Grande"/>
                <a:sym typeface="Lucida Grande"/>
              </a:rPr>
              <a:t> out </a:t>
            </a:r>
            <a:r>
              <a:rPr lang="en-US" sz="2000" dirty="0" smtClean="0">
                <a:latin typeface="Consolas" panose="020B0609020204030204" pitchFamily="49" charset="0"/>
                <a:cs typeface="Consolas" panose="020B0609020204030204" pitchFamily="49" charset="0"/>
              </a:rPr>
              <a:t> that </a:t>
            </a:r>
            <a:r>
              <a:rPr lang="en-US" sz="2000" dirty="0" err="1" smtClean="0">
                <a:latin typeface="Consolas" panose="020B0609020204030204" pitchFamily="49" charset="0"/>
                <a:cs typeface="Consolas" panose="020B0609020204030204" pitchFamily="49" charset="0"/>
              </a:rPr>
              <a:t>site_dir</a:t>
            </a:r>
            <a:r>
              <a:rPr lang="en-US" sz="2000" dirty="0" smtClean="0">
                <a:latin typeface="Consolas" panose="020B0609020204030204" pitchFamily="49" charset="0"/>
                <a:cs typeface="Consolas" panose="020B0609020204030204" pitchFamily="49" charset="0"/>
              </a:rPr>
              <a:t> is already a string so we don’t have to interpolate it.</a:t>
            </a:r>
            <a:endParaRPr lang="en-US" sz="2000" dirty="0" smtClean="0">
              <a:latin typeface="Lucida Grande"/>
              <a:ea typeface="Lucida Grande"/>
              <a:cs typeface="Lucida Grande"/>
              <a:sym typeface="Lucida Grande"/>
            </a:endParaRP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More syntax. Variables within blocks use the “=” for assignment, and are locally scoped.</a:t>
            </a:r>
          </a:p>
          <a:p>
            <a:pPr eaLnBrk="1" hangingPunct="1"/>
            <a:r>
              <a:rPr lang="en-US" sz="2000" dirty="0" smtClean="0">
                <a:latin typeface="Lucida Grande"/>
                <a:ea typeface="Lucida Grande"/>
                <a:cs typeface="Lucida Grande"/>
                <a:sym typeface="Lucida Grande"/>
              </a:rPr>
              <a:t>#{..} in a string</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Scoping: </a:t>
            </a:r>
            <a:r>
              <a:rPr lang="en-US" sz="2000" dirty="0" err="1" smtClean="0">
                <a:latin typeface="Lucida Grande"/>
                <a:ea typeface="Lucida Grande"/>
                <a:cs typeface="Lucida Grande"/>
                <a:sym typeface="Lucida Grande"/>
              </a:rPr>
              <a:t>var</a:t>
            </a:r>
            <a:r>
              <a:rPr lang="en-US" sz="2000" dirty="0" smtClean="0">
                <a:latin typeface="Lucida Grande"/>
                <a:ea typeface="Lucida Grande"/>
                <a:cs typeface="Lucida Grande"/>
                <a:sym typeface="Lucida Grande"/>
              </a:rPr>
              <a:t> exists on this block and only this block.  </a:t>
            </a:r>
            <a:r>
              <a:rPr lang="en-US" sz="2000" dirty="0" err="1" smtClean="0">
                <a:latin typeface="Lucida Grande"/>
                <a:ea typeface="Lucida Grande"/>
                <a:cs typeface="Lucida Grande"/>
                <a:sym typeface="Lucida Grande"/>
              </a:rPr>
              <a:t>Globals</a:t>
            </a:r>
            <a:r>
              <a:rPr lang="en-US" sz="2000" dirty="0" smtClean="0">
                <a:latin typeface="Lucida Grande"/>
                <a:ea typeface="Lucida Grande"/>
                <a:cs typeface="Lucida Grande"/>
                <a:sym typeface="Lucida Grande"/>
              </a:rPr>
              <a:t> have $ for global.  In java, </a:t>
            </a:r>
            <a:r>
              <a:rPr lang="en-US" sz="2000" dirty="0" err="1" smtClean="0">
                <a:latin typeface="Lucida Grande"/>
                <a:ea typeface="Lucida Grande"/>
                <a:cs typeface="Lucida Grande"/>
                <a:sym typeface="Lucida Grande"/>
              </a:rPr>
              <a:t>php</a:t>
            </a:r>
            <a:r>
              <a:rPr lang="en-US" sz="2000" dirty="0" smtClean="0">
                <a:latin typeface="Lucida Grande"/>
                <a:ea typeface="Lucida Grande"/>
                <a:cs typeface="Lucida Grande"/>
                <a:sym typeface="Lucida Grande"/>
              </a:rPr>
              <a:t>, </a:t>
            </a:r>
            <a:r>
              <a:rPr lang="en-US" sz="2000" dirty="0" err="1" smtClean="0">
                <a:latin typeface="Lucida Grande"/>
                <a:ea typeface="Lucida Grande"/>
                <a:cs typeface="Lucida Grande"/>
                <a:sym typeface="Lucida Grande"/>
              </a:rPr>
              <a:t>perl</a:t>
            </a:r>
            <a:r>
              <a:rPr lang="en-US" sz="2000" dirty="0" smtClean="0">
                <a:latin typeface="Lucida Grande"/>
                <a:ea typeface="Lucida Grande"/>
                <a:cs typeface="Lucida Grande"/>
                <a:sym typeface="Lucida Grande"/>
              </a:rPr>
              <a:t>:  $ just means variable. In ruby, it means global var. (vs. local _ , instance @, or class @@)</a:t>
            </a:r>
          </a:p>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6298177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495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63066885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878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If you have to color outside the lines, it's up to you to make stuff work.</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In this case, </a:t>
            </a:r>
            <a:r>
              <a:rPr lang="en-US" sz="2000" dirty="0" smtClean="0"/>
              <a:t>add-</a:t>
            </a:r>
            <a:r>
              <a:rPr lang="en-US" sz="2000" dirty="0" err="1" smtClean="0"/>
              <a:t>windowsfeature</a:t>
            </a:r>
            <a:r>
              <a:rPr lang="en-US" sz="2000" dirty="0" smtClean="0"/>
              <a:t> Web has built-in </a:t>
            </a:r>
            <a:r>
              <a:rPr lang="en-US" sz="2000" dirty="0" err="1" smtClean="0"/>
              <a:t>idempotentcy</a:t>
            </a:r>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4624725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9811" name="Rectangle 2"/>
          <p:cNvSpPr>
            <a:spLocks noGrp="1" noChangeArrowheads="1"/>
          </p:cNvSpPr>
          <p:nvPr>
            <p:ph type="body" idx="1"/>
          </p:nvPr>
        </p:nvSpPr>
        <p:spPr>
          <a:noFill/>
        </p:spPr>
        <p:txBody>
          <a:bodyPr/>
          <a:lstStyle/>
          <a:p>
            <a:pPr eaLnBrk="1" hangingPunct="1"/>
            <a:r>
              <a:rPr lang="en-US" altLang="en-US" sz="1600" dirty="0" err="1" smtClean="0">
                <a:latin typeface="Lucida Grande"/>
                <a:ea typeface="Lucida Grande"/>
                <a:cs typeface="Lucida Grande"/>
                <a:sym typeface="Lucida Grande"/>
              </a:rPr>
              <a:t>only_if</a:t>
            </a:r>
            <a:r>
              <a:rPr lang="en-US" altLang="en-US" sz="1600" dirty="0" smtClean="0">
                <a:latin typeface="Lucida Grande"/>
                <a:ea typeface="Lucida Grande"/>
                <a:cs typeface="Lucida Grande"/>
                <a:sym typeface="Lucida Grande"/>
              </a:rPr>
              <a:t> and </a:t>
            </a:r>
            <a:r>
              <a:rPr lang="en-US" altLang="en-US" sz="1600" dirty="0" err="1" smtClean="0">
                <a:latin typeface="Lucida Grande"/>
                <a:ea typeface="Lucida Grande"/>
                <a:cs typeface="Lucida Grande"/>
                <a:sym typeface="Lucida Grande"/>
              </a:rPr>
              <a:t>not_if</a:t>
            </a:r>
            <a:r>
              <a:rPr lang="en-US" altLang="en-US" sz="1600" dirty="0" smtClean="0">
                <a:latin typeface="Lucida Grande"/>
                <a:ea typeface="Lucida Grande"/>
                <a:cs typeface="Lucida Grande"/>
                <a:sym typeface="Lucida Grande"/>
              </a:rPr>
              <a:t> are part of Chef, not part of Ruby</a:t>
            </a:r>
          </a:p>
          <a:p>
            <a:pPr eaLnBrk="1" hangingPunct="1"/>
            <a:r>
              <a:rPr lang="en-US" altLang="en-US" sz="1600" dirty="0" smtClean="0">
                <a:latin typeface="Lucida Grande"/>
                <a:ea typeface="Lucida Grande"/>
                <a:cs typeface="Lucida Grande"/>
                <a:sym typeface="Lucida Grande"/>
              </a:rPr>
              <a:t>We don’t use “If” and “Unless” because they are reserved for the language that is hosting the DSL</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85872186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1st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“clowns” site</a:t>
            </a:r>
          </a:p>
          <a:p>
            <a:pPr eaLnBrk="1" hangingPunct="1"/>
            <a:r>
              <a:rPr lang="en-US" sz="2000" dirty="0" smtClean="0">
                <a:latin typeface="Lucida Grande"/>
                <a:ea typeface="Lucida Grande"/>
                <a:cs typeface="Lucida Grande"/>
                <a:sym typeface="Lucida Grande"/>
              </a:rPr>
              <a:t>2nd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“bears” site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 encounter 3 new pieces of syntax here: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1) </a:t>
            </a:r>
            <a:r>
              <a:rPr lang="en-US" sz="2000" dirty="0" err="1" smtClean="0">
                <a:latin typeface="Lucida Grande"/>
                <a:ea typeface="Lucida Grande"/>
                <a:cs typeface="Lucida Grande"/>
                <a:sym typeface="Lucida Grande"/>
              </a:rPr>
              <a:t>do..end</a:t>
            </a:r>
            <a:r>
              <a:rPr lang="en-US" sz="2000" dirty="0" smtClean="0">
                <a:latin typeface="Lucida Grande"/>
                <a:ea typeface="Lucida Grande"/>
                <a:cs typeface="Lucida Grande"/>
                <a:sym typeface="Lucida Grande"/>
              </a:rPr>
              <a:t> being used as a block (and sub-block). depending on the crowd, explain anonymous functions and lambdas, or just explain that it means “execute this code and return the result”.</a:t>
            </a:r>
          </a:p>
          <a:p>
            <a:pPr eaLnBrk="1" hangingPunct="1"/>
            <a:endParaRPr lang="en-US" sz="2000" dirty="0" smtClean="0">
              <a:latin typeface="Lucida Grande"/>
              <a:ea typeface="Lucida Grande"/>
              <a:cs typeface="Lucida Grande"/>
              <a:sym typeface="Lucida Grande"/>
            </a:endParaRPr>
          </a:p>
          <a:p>
            <a:pPr eaLnBrk="1" hangingPunct="1"/>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"string" plus whole block.  Checks valid syntax.  But code block gets called later when we are ready to call the function.  It gets read in very early.  But </a:t>
            </a:r>
            <a:r>
              <a:rPr lang="en-US" sz="2000" dirty="0" err="1" smtClean="0">
                <a:latin typeface="Lucida Grande"/>
                <a:ea typeface="Lucida Grande"/>
                <a:cs typeface="Lucida Grande"/>
                <a:sym typeface="Lucida Grande"/>
              </a:rPr>
              <a:t>not_if</a:t>
            </a:r>
            <a:r>
              <a:rPr lang="en-US" sz="2000" dirty="0" smtClean="0">
                <a:latin typeface="Lucida Grande"/>
                <a:ea typeface="Lucida Grande"/>
                <a:cs typeface="Lucida Grande"/>
                <a:sym typeface="Lucida Grande"/>
              </a:rPr>
              <a:t> is executed when the function is called.  If executed outside the block, it would execute at compile time not at action time (and would always fail). So when you're wrapping functions, you are declaring when they should be executed.  We create objects and then do stuff with them conditionally.   Nesting is for deferring execution.  Which is why we need special </a:t>
            </a:r>
            <a:r>
              <a:rPr lang="en-US" sz="2000" dirty="0" err="1" smtClean="0">
                <a:latin typeface="Lucida Grande"/>
                <a:ea typeface="Lucida Grande"/>
                <a:cs typeface="Lucida Grande"/>
                <a:sym typeface="Lucida Grande"/>
              </a:rPr>
              <a:t>nonruby</a:t>
            </a:r>
            <a:r>
              <a:rPr lang="en-US" sz="2000" dirty="0" smtClean="0">
                <a:latin typeface="Lucida Grande"/>
                <a:ea typeface="Lucida Grande"/>
                <a:cs typeface="Lucida Grande"/>
                <a:sym typeface="Lucida Grande"/>
              </a:rPr>
              <a:t> syntax to defer.</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2) File - this is a class name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3) </a:t>
            </a:r>
            <a:r>
              <a:rPr lang="en-US" sz="2000" dirty="0" err="1" smtClean="0">
                <a:latin typeface="Lucida Grande"/>
                <a:ea typeface="Lucida Grande"/>
                <a:cs typeface="Lucida Grande"/>
                <a:sym typeface="Lucida Grande"/>
              </a:rPr>
              <a:t>File.exists</a:t>
            </a:r>
            <a:r>
              <a:rPr lang="en-US" sz="2000" dirty="0" smtClean="0">
                <a:latin typeface="Lucida Grande"/>
                <a:ea typeface="Lucida Grande"/>
                <a:cs typeface="Lucida Grande"/>
                <a:sym typeface="Lucida Grande"/>
              </a:rPr>
              <a:t>? is a class method, which returns true/false based on whether the </a:t>
            </a:r>
            <a:r>
              <a:rPr lang="en-US" sz="2000" dirty="0" err="1" smtClean="0">
                <a:latin typeface="Lucida Grande"/>
                <a:ea typeface="Lucida Grande"/>
                <a:cs typeface="Lucida Grande"/>
                <a:sym typeface="Lucida Grande"/>
              </a:rPr>
              <a:t>symlink</a:t>
            </a:r>
            <a:r>
              <a:rPr lang="en-US" sz="2000" dirty="0" smtClean="0">
                <a:latin typeface="Lucida Grande"/>
                <a:ea typeface="Lucida Grande"/>
                <a:cs typeface="Lucida Grande"/>
                <a:sym typeface="Lucida Grande"/>
              </a:rPr>
              <a:t> exists. In idiomatic Ruby, methods that end with a ? return true or false.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The next few slides go into greater detail.</a:t>
            </a:r>
          </a:p>
        </p:txBody>
      </p:sp>
    </p:spTree>
    <p:extLst>
      <p:ext uri="{BB962C8B-B14F-4D97-AF65-F5344CB8AC3E}">
        <p14:creationId xmlns:p14="http://schemas.microsoft.com/office/powerpoint/2010/main" val="1548348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3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ea typeface="Lucida Grande" charset="0"/>
              <a:cs typeface="Lucida Grande" charset="0"/>
              <a:sym typeface="Lucida Grande" charset="0"/>
            </a:endParaRPr>
          </a:p>
        </p:txBody>
      </p:sp>
    </p:spTree>
    <p:extLst>
      <p:ext uri="{BB962C8B-B14F-4D97-AF65-F5344CB8AC3E}">
        <p14:creationId xmlns:p14="http://schemas.microsoft.com/office/powerpoint/2010/main" val="110151392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You may encounter an</a:t>
            </a:r>
            <a:r>
              <a:rPr lang="en-US" sz="2000" baseline="0" dirty="0">
                <a:solidFill>
                  <a:srgbClr val="BA2121"/>
                </a:solidFill>
                <a:latin typeface="Inconsolata"/>
              </a:rPr>
              <a:t> error here. If student deleted Default Web Site manually, you will get Index out of bound. Simply recreate the default website and the error will go away.</a:t>
            </a: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Import-Module </a:t>
            </a:r>
            <a:r>
              <a:rPr lang="en-US" sz="2000" dirty="0" err="1">
                <a:solidFill>
                  <a:srgbClr val="BA2121"/>
                </a:solidFill>
                <a:latin typeface="Inconsolata"/>
              </a:rPr>
              <a:t>webadministration</a:t>
            </a:r>
            <a:r>
              <a:rPr lang="en-US" sz="2000" baseline="0" dirty="0">
                <a:solidFill>
                  <a:schemeClr val="tx1"/>
                </a:solidFill>
                <a:latin typeface="Lucida Grande"/>
                <a:sym typeface="Lucida Grande"/>
              </a:rPr>
              <a:t>   -  need to load this because IIS: provider is not loaded by default. Quirks of windows.</a:t>
            </a: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if(-not(test-path….   - same as</a:t>
            </a:r>
            <a:r>
              <a:rPr lang="en-US" sz="2000" baseline="0" dirty="0">
                <a:solidFill>
                  <a:srgbClr val="BA2121"/>
                </a:solidFill>
                <a:latin typeface="Inconsolata"/>
              </a:rPr>
              <a:t>   !   in ruby. Can be supplemented with a !,  –not makes it slightly easier for the </a:t>
            </a:r>
            <a:r>
              <a:rPr lang="en-US" sz="2000" baseline="0" dirty="0" err="1">
                <a:solidFill>
                  <a:srgbClr val="BA2121"/>
                </a:solidFill>
                <a:latin typeface="Inconsolata"/>
              </a:rPr>
              <a:t>noobies</a:t>
            </a:r>
            <a:r>
              <a:rPr lang="en-US" sz="2000" baseline="0" dirty="0">
                <a:solidFill>
                  <a:srgbClr val="BA2121"/>
                </a:solidFill>
                <a:latin typeface="Inconsolata"/>
              </a:rPr>
              <a:t>.</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baseline="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baseline="0" dirty="0">
                <a:solidFill>
                  <a:srgbClr val="BA2121"/>
                </a:solidFill>
                <a:latin typeface="Inconsolata"/>
              </a:rPr>
              <a:t>New-Website takes all the same parameters as </a:t>
            </a:r>
            <a:r>
              <a:rPr lang="en-US" sz="2000" baseline="0" dirty="0" err="1">
                <a:solidFill>
                  <a:srgbClr val="BA2121"/>
                </a:solidFill>
                <a:latin typeface="Inconsolata"/>
              </a:rPr>
              <a:t>IIS_Site</a:t>
            </a:r>
            <a:r>
              <a:rPr lang="en-US" sz="2000" baseline="0" dirty="0">
                <a:solidFill>
                  <a:srgbClr val="BA2121"/>
                </a:solidFill>
                <a:latin typeface="Inconsolata"/>
              </a:rPr>
              <a:t> except that you have to explicitly specify Application Pool.</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a:defRPr/>
            </a:pPr>
            <a:r>
              <a:rPr lang="en-US" sz="2000" dirty="0">
                <a:solidFill>
                  <a:srgbClr val="BA2121"/>
                </a:solidFill>
                <a:latin typeface="Inconsolata"/>
              </a:rPr>
              <a:t>&lt;&lt;-EOH stuff is known as a Here Document - </a:t>
            </a:r>
            <a:r>
              <a:rPr lang="en-US" altLang="en-US" sz="2000" dirty="0">
                <a:solidFill>
                  <a:srgbClr val="105CB6"/>
                </a:solidFill>
                <a:latin typeface="Lucida Grande"/>
                <a:cs typeface="Arial" pitchFamily="34" charset="0"/>
                <a:hlinkClick r:id="rId3"/>
              </a:rPr>
              <a:t>https://en.wikipedia.org/wiki/Here_document</a:t>
            </a:r>
            <a:r>
              <a:rPr lang="en-US" altLang="en-US" sz="2400" dirty="0">
                <a:latin typeface="Arial" pitchFamily="34" charset="0"/>
                <a:cs typeface="Arial" pitchFamily="34" charset="0"/>
              </a:rPr>
              <a:t> </a:t>
            </a:r>
            <a:r>
              <a:rPr lang="en-US" altLang="en-US" sz="2000" dirty="0">
                <a:solidFill>
                  <a:srgbClr val="BA2121"/>
                </a:solidFill>
                <a:latin typeface="Inconsolata"/>
              </a:rPr>
              <a:t> in case people ask.</a:t>
            </a:r>
            <a:endParaRPr lang="en-US" altLang="en-US" sz="4800" dirty="0">
              <a:latin typeface="Arial" pitchFamily="34" charset="0"/>
              <a:cs typeface="Arial" pitchFamily="34" charset="0"/>
            </a:endParaRPr>
          </a:p>
        </p:txBody>
      </p:sp>
    </p:spTree>
    <p:extLst>
      <p:ext uri="{BB962C8B-B14F-4D97-AF65-F5344CB8AC3E}">
        <p14:creationId xmlns:p14="http://schemas.microsoft.com/office/powerpoint/2010/main" val="10557557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We will show how to use these variables when we write the template in a few slides</a:t>
            </a:r>
          </a:p>
          <a:p>
            <a:pPr eaLnBrk="1" hangingPunct="1"/>
            <a:endParaRPr lang="en-US" sz="2000" b="1"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In this class, within the Template block we only ever use node attributes.  Not all your data may be attributes (e.g. data from your own DBS - chef is good at integrating with other data sources).  But let’s walk before we run.</a:t>
            </a:r>
          </a:p>
        </p:txBody>
      </p:sp>
    </p:spTree>
    <p:extLst>
      <p:ext uri="{BB962C8B-B14F-4D97-AF65-F5344CB8AC3E}">
        <p14:creationId xmlns:p14="http://schemas.microsoft.com/office/powerpoint/2010/main" val="96444588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734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New resource parameter for templates, in the “variables” parameter. Explained in future slides.</a:t>
            </a:r>
          </a:p>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11842199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62883"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2022320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New syntax here:</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 Ruby has “instance” variables, which are bound to the instance of an object. When we render templates and pass in the variables parameter, we are adding instance variables to the context of the template render. Hence, we prefix them with an “@” symbol. The node, on the other hand, is supplied as part of the context itself, and so requires no @ symbol.</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Re-affirm the ERB syntax, of -%&gt; on the end and &lt;%= on the front</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Gist: </a:t>
            </a:r>
            <a:r>
              <a:rPr lang="en-US" u="sng" dirty="0" smtClean="0">
                <a:solidFill>
                  <a:srgbClr val="222321"/>
                </a:solidFill>
                <a:latin typeface="Arial"/>
                <a:cs typeface="Arial"/>
                <a:sym typeface="Rockwell" pitchFamily="18" charset="0"/>
                <a:hlinkClick r:id="rId3"/>
              </a:rPr>
              <a:t>https://gist.github.com/2866421</a:t>
            </a:r>
            <a:r>
              <a:rPr lang="en-US" dirty="0" smtClean="0">
                <a:solidFill>
                  <a:srgbClr val="222321"/>
                </a:solidFill>
                <a:latin typeface="Arial"/>
                <a:cs typeface="Arial"/>
                <a:sym typeface="Rockwell" pitchFamily="18" charset="0"/>
              </a:rPr>
              <a:t> </a:t>
            </a:r>
          </a:p>
          <a:p>
            <a:pPr eaLnBrk="1" hangingPunct="1"/>
            <a:endParaRPr lang="en-US" sz="18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352</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New syntax here:</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 Ruby has “instance” variables, which are bound to the instance of an object. When we render templates and pass in the variables parameter, we are adding instance variables to the context of the template render. Hence, we prefix them with an “@” symbol. The node, on the other hand, is supplied as part of the context itself, and so requires no @ symbol.</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Re-affirm the ERB syntax, of -%&gt; on the end and &lt;%= on the front</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Gist: </a:t>
            </a:r>
            <a:r>
              <a:rPr lang="en-US" u="sng" dirty="0" smtClean="0">
                <a:solidFill>
                  <a:srgbClr val="222321"/>
                </a:solidFill>
                <a:latin typeface="Arial"/>
                <a:cs typeface="Arial"/>
                <a:sym typeface="Rockwell" pitchFamily="18" charset="0"/>
                <a:hlinkClick r:id="rId3"/>
              </a:rPr>
              <a:t>https://gist.github.com/2866421</a:t>
            </a:r>
            <a:r>
              <a:rPr lang="en-US" dirty="0" smtClean="0">
                <a:solidFill>
                  <a:srgbClr val="222321"/>
                </a:solidFill>
                <a:latin typeface="Arial"/>
                <a:cs typeface="Arial"/>
                <a:sym typeface="Rockwell" pitchFamily="18" charset="0"/>
              </a:rPr>
              <a:t> </a:t>
            </a:r>
          </a:p>
          <a:p>
            <a:pPr eaLnBrk="1" hangingPunct="1"/>
            <a:endParaRPr lang="en-US" sz="18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353</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354</a:t>
            </a:fld>
            <a:endParaRPr lang="en-US"/>
          </a:p>
        </p:txBody>
      </p:sp>
    </p:spTree>
    <p:extLst>
      <p:ext uri="{BB962C8B-B14F-4D97-AF65-F5344CB8AC3E}">
        <p14:creationId xmlns:p14="http://schemas.microsoft.com/office/powerpoint/2010/main" val="18936595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0169061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356</a:t>
            </a:fld>
            <a:endParaRPr lang="en-US"/>
          </a:p>
        </p:txBody>
      </p:sp>
    </p:spTree>
    <p:extLst>
      <p:ext uri="{BB962C8B-B14F-4D97-AF65-F5344CB8AC3E}">
        <p14:creationId xmlns:p14="http://schemas.microsoft.com/office/powerpoint/2010/main" val="260141994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358</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3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ea typeface="Lucida Grande" charset="0"/>
              <a:cs typeface="Lucida Grande" charset="0"/>
              <a:sym typeface="Lucida Grande" charset="0"/>
            </a:endParaRPr>
          </a:p>
        </p:txBody>
      </p:sp>
    </p:spTree>
    <p:extLst>
      <p:ext uri="{BB962C8B-B14F-4D97-AF65-F5344CB8AC3E}">
        <p14:creationId xmlns:p14="http://schemas.microsoft.com/office/powerpoint/2010/main" val="110151392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721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Again, if they have trouble getting to them with a web browser, do it from within the</a:t>
            </a:r>
            <a:r>
              <a:rPr lang="en-US" sz="1600" baseline="0" dirty="0" smtClean="0">
                <a:latin typeface="Lucida Grande"/>
                <a:ea typeface="Lucida Grande"/>
                <a:cs typeface="Lucida Grande"/>
                <a:sym typeface="Lucida Grande"/>
              </a:rPr>
              <a:t> VM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http://localhost:80</a:t>
            </a:r>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http://localhost:81</a:t>
            </a:r>
          </a:p>
          <a:p>
            <a:pPr eaLnBrk="1" hangingPunct="1"/>
            <a:endParaRPr lang="en-US" sz="1600" u="sng" dirty="0" smtClean="0">
              <a:latin typeface="Lucida Grande"/>
              <a:ea typeface="Lucida Grande"/>
              <a:cs typeface="Lucida Grande"/>
              <a:sym typeface="Lucida Grande"/>
              <a:hlinkClick r:id=""/>
            </a:endParaRPr>
          </a:p>
          <a:p>
            <a:pPr eaLnBrk="1" hangingPunct="1"/>
            <a:r>
              <a:rPr lang="en-US" sz="1600" u="sng" dirty="0" smtClean="0">
                <a:latin typeface="Lucida Grande"/>
                <a:ea typeface="Lucida Grande"/>
                <a:cs typeface="Lucida Grande"/>
                <a:sym typeface="Lucida Grande"/>
                <a:hlinkClick r:id=""/>
              </a:rPr>
              <a:t>I </a:t>
            </a:r>
            <a:endParaRPr lang="en-US" sz="1600" dirty="0" smtClean="0">
              <a:latin typeface="Lucida Grande"/>
              <a:ea typeface="Lucida Grande"/>
              <a:cs typeface="Lucida Grande"/>
              <a:sym typeface="Lucida Grande"/>
              <a:hlinkClick r:id="rId3"/>
            </a:endParaRPr>
          </a:p>
        </p:txBody>
      </p:sp>
    </p:spTree>
    <p:extLst>
      <p:ext uri="{BB962C8B-B14F-4D97-AF65-F5344CB8AC3E}">
        <p14:creationId xmlns:p14="http://schemas.microsoft.com/office/powerpoint/2010/main" val="64803132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4691" name="Rectangle 2"/>
          <p:cNvSpPr>
            <a:spLocks noGrp="1" noChangeArrowheads="1"/>
          </p:cNvSpPr>
          <p:nvPr>
            <p:ph type="body" idx="1"/>
          </p:nvPr>
        </p:nvSpPr>
        <p:spPr>
          <a:noFill/>
        </p:spPr>
        <p:txBody>
          <a:bodyPr/>
          <a:lstStyle/>
          <a:p>
            <a:pPr eaLnBrk="1" hangingPunct="1"/>
            <a:endParaRPr lang="en-US" sz="1600" dirty="0">
              <a:latin typeface="Lucida Grande"/>
              <a:ea typeface="Lucida Grande"/>
              <a:cs typeface="Lucida Grande"/>
              <a:sym typeface="Lucida Grande"/>
            </a:endParaRPr>
          </a:p>
        </p:txBody>
      </p:sp>
    </p:spTree>
    <p:extLst>
      <p:ext uri="{BB962C8B-B14F-4D97-AF65-F5344CB8AC3E}">
        <p14:creationId xmlns:p14="http://schemas.microsoft.com/office/powerpoint/2010/main" val="141115425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571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The marketing department loves clowns and bears.  If we build pages with clowns and bears, the revenue will come.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Two schools of thought: start with data model and write cookbook or vice versa (model data to cookbook).  This is preference.  Here we start with data model.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Also note auto-vivification of hashes: These attributes are a ruby hashes of hashes with keys and values.  Top level attribute apache has a hash of sites, one = clowns, one = bears, each has a hash value.  Key of port with value = integer.  Why nested under “</a:t>
            </a:r>
            <a:r>
              <a:rPr lang="en-US" sz="1600" dirty="0" err="1" smtClean="0">
                <a:latin typeface="Lucida Grande"/>
                <a:ea typeface="Lucida Grande"/>
                <a:cs typeface="Lucida Grande"/>
                <a:sym typeface="Lucida Grande"/>
              </a:rPr>
              <a:t>iis_demo</a:t>
            </a:r>
            <a:r>
              <a:rPr lang="en-US" sz="1600" dirty="0" smtClean="0">
                <a:latin typeface="Lucida Grande"/>
                <a:ea typeface="Lucida Grande"/>
                <a:cs typeface="Lucida Grande"/>
                <a:sym typeface="Lucida Grande"/>
              </a:rPr>
              <a:t>”?  Doesn’t *need* to be for this example.  Common best practice.  Nest attributes into what they belong to.  Since Chef will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create any intermediate-level </a:t>
            </a:r>
            <a:r>
              <a:rPr lang="en-US" sz="1600" dirty="0" err="1" smtClean="0">
                <a:latin typeface="Lucida Grande"/>
                <a:ea typeface="Lucida Grande"/>
                <a:cs typeface="Lucida Grande"/>
                <a:sym typeface="Lucida Grande"/>
              </a:rPr>
              <a:t>hashtables</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if they don’t exist, this is extremely useful.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Alternative: write a cookbook using data bags, but that’s the next module.</a:t>
            </a:r>
          </a:p>
        </p:txBody>
      </p:sp>
    </p:spTree>
    <p:extLst>
      <p:ext uri="{BB962C8B-B14F-4D97-AF65-F5344CB8AC3E}">
        <p14:creationId xmlns:p14="http://schemas.microsoft.com/office/powerpoint/2010/main" val="173751894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t>Don’t forget the * after “Default</a:t>
            </a:r>
            <a:r>
              <a:rPr lang="en-US" sz="1600" baseline="0" dirty="0" smtClean="0"/>
              <a:t> Web Site”</a:t>
            </a:r>
            <a:endParaRPr lang="en-US" sz="1600" dirty="0" smtClean="0"/>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This is a known bug in windows, without</a:t>
            </a:r>
            <a:r>
              <a:rPr lang="en-US" sz="1600" baseline="0" dirty="0" smtClean="0">
                <a:latin typeface="Lucida Grande"/>
                <a:ea typeface="Lucida Grande"/>
                <a:cs typeface="Lucida Grande"/>
                <a:sym typeface="Lucida Grande"/>
              </a:rPr>
              <a:t> this * get-website will return all websites instead of just the one you want.</a:t>
            </a:r>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8282820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t>Don’t forget the * after “Default</a:t>
            </a:r>
            <a:r>
              <a:rPr lang="en-US" sz="1600" baseline="0" dirty="0" smtClean="0"/>
              <a:t> Web Site”</a:t>
            </a:r>
            <a:endParaRPr lang="en-US" sz="1600" dirty="0" smtClean="0"/>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This is a known bug in windows, without</a:t>
            </a:r>
            <a:r>
              <a:rPr lang="en-US" sz="1600" baseline="0" dirty="0" smtClean="0">
                <a:latin typeface="Lucida Grande"/>
                <a:ea typeface="Lucida Grande"/>
                <a:cs typeface="Lucida Grande"/>
                <a:sym typeface="Lucida Grande"/>
              </a:rPr>
              <a:t> this * get-website will return all websites instead of just the one you want.</a:t>
            </a:r>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061320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472350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0179"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More new syntax, this time “.each”. Ruby does have a “for” loop, but it is rarely used. Instead, we use “iterators” to yield values to blocks. In this case, we are walking all the sites we defined earlier, and assigning two pieces of data between the “|” (arms) - site_name for the key, and site_data for the value.</a:t>
            </a:r>
          </a:p>
          <a:p>
            <a:pPr eaLnBrk="1" hangingPunct="1"/>
            <a:endParaRPr lang="en-US" sz="2000" smtClean="0">
              <a:latin typeface="Lucida Grande"/>
              <a:ea typeface="Lucida Grande"/>
              <a:cs typeface="Lucida Grande"/>
              <a:sym typeface="Lucida Grande"/>
            </a:endParaRPr>
          </a:p>
          <a:p>
            <a:pPr eaLnBrk="1" hangingPunct="1"/>
            <a:endParaRPr lang="en-US" sz="2000" smtClean="0">
              <a:latin typeface="Lucida Grande"/>
              <a:ea typeface="Lucida Grande"/>
              <a:cs typeface="Lucida Grande"/>
              <a:sym typeface="Lucida Grande"/>
            </a:endParaRPr>
          </a:p>
        </p:txBody>
      </p:sp>
    </p:spTree>
    <p:extLst>
      <p:ext uri="{BB962C8B-B14F-4D97-AF65-F5344CB8AC3E}">
        <p14:creationId xmlns:p14="http://schemas.microsoft.com/office/powerpoint/2010/main" val="98293678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495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167690202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8622284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latin typeface="Lucida Grande"/>
                <a:ea typeface="Lucida Grande"/>
                <a:cs typeface="Lucida Grande"/>
                <a:sym typeface="Lucida Grande"/>
              </a:rPr>
              <a:t>Call</a:t>
            </a:r>
            <a:r>
              <a:rPr lang="en-US" sz="2000" baseline="0" dirty="0" smtClean="0">
                <a:latin typeface="Lucida Grande"/>
                <a:ea typeface="Lucida Grande"/>
                <a:cs typeface="Lucida Grande"/>
                <a:sym typeface="Lucida Grande"/>
              </a:rPr>
              <a:t> out </a:t>
            </a:r>
            <a:r>
              <a:rPr lang="en-US" sz="2000" dirty="0" smtClean="0">
                <a:latin typeface="Consolas" panose="020B0609020204030204" pitchFamily="49" charset="0"/>
                <a:cs typeface="Consolas" panose="020B0609020204030204" pitchFamily="49" charset="0"/>
              </a:rPr>
              <a:t> that </a:t>
            </a:r>
            <a:r>
              <a:rPr lang="en-US" sz="2000" dirty="0" err="1" smtClean="0">
                <a:latin typeface="Consolas" panose="020B0609020204030204" pitchFamily="49" charset="0"/>
                <a:cs typeface="Consolas" panose="020B0609020204030204" pitchFamily="49" charset="0"/>
              </a:rPr>
              <a:t>site_dir</a:t>
            </a:r>
            <a:r>
              <a:rPr lang="en-US" sz="2000" dirty="0" smtClean="0">
                <a:latin typeface="Consolas" panose="020B0609020204030204" pitchFamily="49" charset="0"/>
                <a:cs typeface="Consolas" panose="020B0609020204030204" pitchFamily="49" charset="0"/>
              </a:rPr>
              <a:t> is already a string so we don’t have to interpolate it.</a:t>
            </a:r>
            <a:endParaRPr lang="en-US" sz="2000" dirty="0" smtClean="0">
              <a:latin typeface="Lucida Grande"/>
              <a:ea typeface="Lucida Grande"/>
              <a:cs typeface="Lucida Grande"/>
              <a:sym typeface="Lucida Grande"/>
            </a:endParaRP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More syntax. Variables within blocks use the “=” for assignment, and are locally scoped.</a:t>
            </a:r>
          </a:p>
          <a:p>
            <a:pPr eaLnBrk="1" hangingPunct="1"/>
            <a:r>
              <a:rPr lang="en-US" sz="2000" dirty="0" smtClean="0">
                <a:latin typeface="Lucida Grande"/>
                <a:ea typeface="Lucida Grande"/>
                <a:cs typeface="Lucida Grande"/>
                <a:sym typeface="Lucida Grande"/>
              </a:rPr>
              <a:t>#{..} in a string</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Scoping: </a:t>
            </a:r>
            <a:r>
              <a:rPr lang="en-US" sz="2000" dirty="0" err="1" smtClean="0">
                <a:latin typeface="Lucida Grande"/>
                <a:ea typeface="Lucida Grande"/>
                <a:cs typeface="Lucida Grande"/>
                <a:sym typeface="Lucida Grande"/>
              </a:rPr>
              <a:t>var</a:t>
            </a:r>
            <a:r>
              <a:rPr lang="en-US" sz="2000" dirty="0" smtClean="0">
                <a:latin typeface="Lucida Grande"/>
                <a:ea typeface="Lucida Grande"/>
                <a:cs typeface="Lucida Grande"/>
                <a:sym typeface="Lucida Grande"/>
              </a:rPr>
              <a:t> exists on this block and only this block.  </a:t>
            </a:r>
            <a:r>
              <a:rPr lang="en-US" sz="2000" dirty="0" err="1" smtClean="0">
                <a:latin typeface="Lucida Grande"/>
                <a:ea typeface="Lucida Grande"/>
                <a:cs typeface="Lucida Grande"/>
                <a:sym typeface="Lucida Grande"/>
              </a:rPr>
              <a:t>Globals</a:t>
            </a:r>
            <a:r>
              <a:rPr lang="en-US" sz="2000" dirty="0" smtClean="0">
                <a:latin typeface="Lucida Grande"/>
                <a:ea typeface="Lucida Grande"/>
                <a:cs typeface="Lucida Grande"/>
                <a:sym typeface="Lucida Grande"/>
              </a:rPr>
              <a:t> have $ for global.  In java, </a:t>
            </a:r>
            <a:r>
              <a:rPr lang="en-US" sz="2000" dirty="0" err="1" smtClean="0">
                <a:latin typeface="Lucida Grande"/>
                <a:ea typeface="Lucida Grande"/>
                <a:cs typeface="Lucida Grande"/>
                <a:sym typeface="Lucida Grande"/>
              </a:rPr>
              <a:t>php</a:t>
            </a:r>
            <a:r>
              <a:rPr lang="en-US" sz="2000" dirty="0" smtClean="0">
                <a:latin typeface="Lucida Grande"/>
                <a:ea typeface="Lucida Grande"/>
                <a:cs typeface="Lucida Grande"/>
                <a:sym typeface="Lucida Grande"/>
              </a:rPr>
              <a:t>, </a:t>
            </a:r>
            <a:r>
              <a:rPr lang="en-US" sz="2000" dirty="0" err="1" smtClean="0">
                <a:latin typeface="Lucida Grande"/>
                <a:ea typeface="Lucida Grande"/>
                <a:cs typeface="Lucida Grande"/>
                <a:sym typeface="Lucida Grande"/>
              </a:rPr>
              <a:t>perl</a:t>
            </a:r>
            <a:r>
              <a:rPr lang="en-US" sz="2000" dirty="0" smtClean="0">
                <a:latin typeface="Lucida Grande"/>
                <a:ea typeface="Lucida Grande"/>
                <a:cs typeface="Lucida Grande"/>
                <a:sym typeface="Lucida Grande"/>
              </a:rPr>
              <a:t>:  $ just means variable. In ruby, it means global var. (vs. local _ , instance @, or class @@)</a:t>
            </a:r>
          </a:p>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950390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41</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1st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“clowns” site</a:t>
            </a:r>
          </a:p>
          <a:p>
            <a:pPr eaLnBrk="1" hangingPunct="1"/>
            <a:r>
              <a:rPr lang="en-US" sz="2000" dirty="0" smtClean="0">
                <a:latin typeface="Lucida Grande"/>
                <a:ea typeface="Lucida Grande"/>
                <a:cs typeface="Lucida Grande"/>
                <a:sym typeface="Lucida Grande"/>
              </a:rPr>
              <a:t>2nd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“bears” site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 encounter 3 new pieces of syntax here: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1) </a:t>
            </a:r>
            <a:r>
              <a:rPr lang="en-US" sz="2000" dirty="0" err="1" smtClean="0">
                <a:latin typeface="Lucida Grande"/>
                <a:ea typeface="Lucida Grande"/>
                <a:cs typeface="Lucida Grande"/>
                <a:sym typeface="Lucida Grande"/>
              </a:rPr>
              <a:t>do..end</a:t>
            </a:r>
            <a:r>
              <a:rPr lang="en-US" sz="2000" dirty="0" smtClean="0">
                <a:latin typeface="Lucida Grande"/>
                <a:ea typeface="Lucida Grande"/>
                <a:cs typeface="Lucida Grande"/>
                <a:sym typeface="Lucida Grande"/>
              </a:rPr>
              <a:t> being used as a block (and sub-block). depending on the crowd, explain anonymous functions and lambdas, or just explain that it means “execute this code and return the result”.</a:t>
            </a:r>
          </a:p>
          <a:p>
            <a:pPr eaLnBrk="1" hangingPunct="1"/>
            <a:endParaRPr lang="en-US" sz="2000" dirty="0" smtClean="0">
              <a:latin typeface="Lucida Grande"/>
              <a:ea typeface="Lucida Grande"/>
              <a:cs typeface="Lucida Grande"/>
              <a:sym typeface="Lucida Grande"/>
            </a:endParaRPr>
          </a:p>
          <a:p>
            <a:pPr eaLnBrk="1" hangingPunct="1"/>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"string" plus whole block.  Checks valid syntax.  But code block gets called later when we are ready to call the function.  It gets read in very early.  But </a:t>
            </a:r>
            <a:r>
              <a:rPr lang="en-US" sz="2000" dirty="0" err="1" smtClean="0">
                <a:latin typeface="Lucida Grande"/>
                <a:ea typeface="Lucida Grande"/>
                <a:cs typeface="Lucida Grande"/>
                <a:sym typeface="Lucida Grande"/>
              </a:rPr>
              <a:t>not_if</a:t>
            </a:r>
            <a:r>
              <a:rPr lang="en-US" sz="2000" dirty="0" smtClean="0">
                <a:latin typeface="Lucida Grande"/>
                <a:ea typeface="Lucida Grande"/>
                <a:cs typeface="Lucida Grande"/>
                <a:sym typeface="Lucida Grande"/>
              </a:rPr>
              <a:t> is executed when the function is called.  If executed outside the block, it would execute at compile time not at action time (and would always fail). So when you're wrapping functions, you are declaring when they should be executed.  We create objects and then do stuff with them conditionally.   Nesting is for deferring execution.  Which is why we need special </a:t>
            </a:r>
            <a:r>
              <a:rPr lang="en-US" sz="2000" dirty="0" err="1" smtClean="0">
                <a:latin typeface="Lucida Grande"/>
                <a:ea typeface="Lucida Grande"/>
                <a:cs typeface="Lucida Grande"/>
                <a:sym typeface="Lucida Grande"/>
              </a:rPr>
              <a:t>nonruby</a:t>
            </a:r>
            <a:r>
              <a:rPr lang="en-US" sz="2000" dirty="0" smtClean="0">
                <a:latin typeface="Lucida Grande"/>
                <a:ea typeface="Lucida Grande"/>
                <a:cs typeface="Lucida Grande"/>
                <a:sym typeface="Lucida Grande"/>
              </a:rPr>
              <a:t> syntax to defer.</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2) File - this is a class name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3) </a:t>
            </a:r>
            <a:r>
              <a:rPr lang="en-US" sz="2000" dirty="0" err="1" smtClean="0">
                <a:latin typeface="Lucida Grande"/>
                <a:ea typeface="Lucida Grande"/>
                <a:cs typeface="Lucida Grande"/>
                <a:sym typeface="Lucida Grande"/>
              </a:rPr>
              <a:t>File.exists</a:t>
            </a:r>
            <a:r>
              <a:rPr lang="en-US" sz="2000" dirty="0" smtClean="0">
                <a:latin typeface="Lucida Grande"/>
                <a:ea typeface="Lucida Grande"/>
                <a:cs typeface="Lucida Grande"/>
                <a:sym typeface="Lucida Grande"/>
              </a:rPr>
              <a:t>? is a class method, which returns true/false based on whether the </a:t>
            </a:r>
            <a:r>
              <a:rPr lang="en-US" sz="2000" dirty="0" err="1" smtClean="0">
                <a:latin typeface="Lucida Grande"/>
                <a:ea typeface="Lucida Grande"/>
                <a:cs typeface="Lucida Grande"/>
                <a:sym typeface="Lucida Grande"/>
              </a:rPr>
              <a:t>symlink</a:t>
            </a:r>
            <a:r>
              <a:rPr lang="en-US" sz="2000" dirty="0" smtClean="0">
                <a:latin typeface="Lucida Grande"/>
                <a:ea typeface="Lucida Grande"/>
                <a:cs typeface="Lucida Grande"/>
                <a:sym typeface="Lucida Grande"/>
              </a:rPr>
              <a:t> exists. In idiomatic Ruby, methods that end with a ? return true or false.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The next few slides go into greater detail.</a:t>
            </a:r>
          </a:p>
        </p:txBody>
      </p:sp>
    </p:spTree>
    <p:extLst>
      <p:ext uri="{BB962C8B-B14F-4D97-AF65-F5344CB8AC3E}">
        <p14:creationId xmlns:p14="http://schemas.microsoft.com/office/powerpoint/2010/main" val="25578952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You may encounter an</a:t>
            </a:r>
            <a:r>
              <a:rPr lang="en-US" sz="2000" baseline="0" dirty="0">
                <a:solidFill>
                  <a:srgbClr val="BA2121"/>
                </a:solidFill>
                <a:latin typeface="Inconsolata"/>
              </a:rPr>
              <a:t> error here. If student deleted Default Web Site manually, you will get Index out of bound. Simply recreate the default website and the error will go away.</a:t>
            </a: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Import-Module </a:t>
            </a:r>
            <a:r>
              <a:rPr lang="en-US" sz="2000" dirty="0" err="1">
                <a:solidFill>
                  <a:srgbClr val="BA2121"/>
                </a:solidFill>
                <a:latin typeface="Inconsolata"/>
              </a:rPr>
              <a:t>webadministration</a:t>
            </a:r>
            <a:r>
              <a:rPr lang="en-US" sz="2000" baseline="0" dirty="0">
                <a:solidFill>
                  <a:schemeClr val="tx1"/>
                </a:solidFill>
                <a:latin typeface="Lucida Grande"/>
                <a:sym typeface="Lucida Grande"/>
              </a:rPr>
              <a:t>   -  need to load this because IIS: provider is not loaded by default. Quirks of windows.</a:t>
            </a: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if(-not(test-path….   - same as</a:t>
            </a:r>
            <a:r>
              <a:rPr lang="en-US" sz="2000" baseline="0" dirty="0">
                <a:solidFill>
                  <a:srgbClr val="BA2121"/>
                </a:solidFill>
                <a:latin typeface="Inconsolata"/>
              </a:rPr>
              <a:t>   !   in ruby. Can be supplemented with a !,  –not makes it slightly easier for the </a:t>
            </a:r>
            <a:r>
              <a:rPr lang="en-US" sz="2000" baseline="0" dirty="0" err="1">
                <a:solidFill>
                  <a:srgbClr val="BA2121"/>
                </a:solidFill>
                <a:latin typeface="Inconsolata"/>
              </a:rPr>
              <a:t>noobies</a:t>
            </a:r>
            <a:r>
              <a:rPr lang="en-US" sz="2000" baseline="0" dirty="0">
                <a:solidFill>
                  <a:srgbClr val="BA2121"/>
                </a:solidFill>
                <a:latin typeface="Inconsolata"/>
              </a:rPr>
              <a:t>.</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baseline="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baseline="0" dirty="0">
                <a:solidFill>
                  <a:srgbClr val="BA2121"/>
                </a:solidFill>
                <a:latin typeface="Inconsolata"/>
              </a:rPr>
              <a:t>New-Website takes all the same parameters as </a:t>
            </a:r>
            <a:r>
              <a:rPr lang="en-US" sz="2000" baseline="0" dirty="0" err="1">
                <a:solidFill>
                  <a:srgbClr val="BA2121"/>
                </a:solidFill>
                <a:latin typeface="Inconsolata"/>
              </a:rPr>
              <a:t>IIS_Site</a:t>
            </a:r>
            <a:r>
              <a:rPr lang="en-US" sz="2000" baseline="0" dirty="0">
                <a:solidFill>
                  <a:srgbClr val="BA2121"/>
                </a:solidFill>
                <a:latin typeface="Inconsolata"/>
              </a:rPr>
              <a:t> except that you have to explicitly specify Application Pool.</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a:defRPr/>
            </a:pPr>
            <a:r>
              <a:rPr lang="en-US" sz="2000" dirty="0">
                <a:solidFill>
                  <a:srgbClr val="BA2121"/>
                </a:solidFill>
                <a:latin typeface="Inconsolata"/>
              </a:rPr>
              <a:t>&lt;&lt;-EOH stuff is known as a Here Document - </a:t>
            </a:r>
            <a:r>
              <a:rPr lang="en-US" altLang="en-US" sz="2000" dirty="0">
                <a:solidFill>
                  <a:srgbClr val="105CB6"/>
                </a:solidFill>
                <a:latin typeface="Lucida Grande"/>
                <a:cs typeface="Arial" pitchFamily="34" charset="0"/>
                <a:hlinkClick r:id="rId3"/>
              </a:rPr>
              <a:t>https://en.wikipedia.org/wiki/Here_document</a:t>
            </a:r>
            <a:r>
              <a:rPr lang="en-US" altLang="en-US" sz="2400" dirty="0">
                <a:latin typeface="Arial" pitchFamily="34" charset="0"/>
                <a:cs typeface="Arial" pitchFamily="34" charset="0"/>
              </a:rPr>
              <a:t> </a:t>
            </a:r>
            <a:r>
              <a:rPr lang="en-US" altLang="en-US" sz="2000" dirty="0">
                <a:solidFill>
                  <a:srgbClr val="BA2121"/>
                </a:solidFill>
                <a:latin typeface="Inconsolata"/>
              </a:rPr>
              <a:t> in case people ask.</a:t>
            </a:r>
            <a:endParaRPr lang="en-US" altLang="en-US" sz="4800" dirty="0">
              <a:latin typeface="Arial" pitchFamily="34" charset="0"/>
              <a:cs typeface="Arial" pitchFamily="34" charset="0"/>
            </a:endParaRPr>
          </a:p>
        </p:txBody>
      </p:sp>
    </p:spTree>
    <p:extLst>
      <p:ext uri="{BB962C8B-B14F-4D97-AF65-F5344CB8AC3E}">
        <p14:creationId xmlns:p14="http://schemas.microsoft.com/office/powerpoint/2010/main" val="126623518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You may encounter an</a:t>
            </a:r>
            <a:r>
              <a:rPr lang="en-US" sz="2000" baseline="0" dirty="0">
                <a:solidFill>
                  <a:srgbClr val="BA2121"/>
                </a:solidFill>
                <a:latin typeface="Inconsolata"/>
              </a:rPr>
              <a:t> error here. If student deleted Default Web Site manually, you will get Index out of bound. Simply recreate the default website and the error will go away.</a:t>
            </a: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Import-Module </a:t>
            </a:r>
            <a:r>
              <a:rPr lang="en-US" sz="2000" dirty="0" err="1">
                <a:solidFill>
                  <a:srgbClr val="BA2121"/>
                </a:solidFill>
                <a:latin typeface="Inconsolata"/>
              </a:rPr>
              <a:t>webadministration</a:t>
            </a:r>
            <a:r>
              <a:rPr lang="en-US" sz="2000" baseline="0" dirty="0">
                <a:solidFill>
                  <a:schemeClr val="tx1"/>
                </a:solidFill>
                <a:latin typeface="Lucida Grande"/>
                <a:sym typeface="Lucida Grande"/>
              </a:rPr>
              <a:t>   -  need to load this because IIS: provider is not loaded by default. Quirks of windows.</a:t>
            </a: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if(-not(test-path….   - same as</a:t>
            </a:r>
            <a:r>
              <a:rPr lang="en-US" sz="2000" baseline="0" dirty="0">
                <a:solidFill>
                  <a:srgbClr val="BA2121"/>
                </a:solidFill>
                <a:latin typeface="Inconsolata"/>
              </a:rPr>
              <a:t>   !   in ruby. Can be supplemented with a !,  –not makes it slightly easier for the </a:t>
            </a:r>
            <a:r>
              <a:rPr lang="en-US" sz="2000" baseline="0" dirty="0" err="1">
                <a:solidFill>
                  <a:srgbClr val="BA2121"/>
                </a:solidFill>
                <a:latin typeface="Inconsolata"/>
              </a:rPr>
              <a:t>noobies</a:t>
            </a:r>
            <a:r>
              <a:rPr lang="en-US" sz="2000" baseline="0" dirty="0">
                <a:solidFill>
                  <a:srgbClr val="BA2121"/>
                </a:solidFill>
                <a:latin typeface="Inconsolata"/>
              </a:rPr>
              <a:t>.</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baseline="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baseline="0" dirty="0">
                <a:solidFill>
                  <a:srgbClr val="BA2121"/>
                </a:solidFill>
                <a:latin typeface="Inconsolata"/>
              </a:rPr>
              <a:t>New-Website takes all the same parameters as </a:t>
            </a:r>
            <a:r>
              <a:rPr lang="en-US" sz="2000" baseline="0" dirty="0" err="1">
                <a:solidFill>
                  <a:srgbClr val="BA2121"/>
                </a:solidFill>
                <a:latin typeface="Inconsolata"/>
              </a:rPr>
              <a:t>IIS_Site</a:t>
            </a:r>
            <a:r>
              <a:rPr lang="en-US" sz="2000" baseline="0" dirty="0">
                <a:solidFill>
                  <a:srgbClr val="BA2121"/>
                </a:solidFill>
                <a:latin typeface="Inconsolata"/>
              </a:rPr>
              <a:t> except that you have to explicitly specify Application Pool.</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a:defRPr/>
            </a:pPr>
            <a:r>
              <a:rPr lang="en-US" sz="2000" dirty="0">
                <a:solidFill>
                  <a:srgbClr val="BA2121"/>
                </a:solidFill>
                <a:latin typeface="Inconsolata"/>
              </a:rPr>
              <a:t>&lt;&lt;-EOH stuff is known as a Here Document - </a:t>
            </a:r>
            <a:r>
              <a:rPr lang="en-US" altLang="en-US" sz="2000" dirty="0">
                <a:solidFill>
                  <a:srgbClr val="105CB6"/>
                </a:solidFill>
                <a:latin typeface="Lucida Grande"/>
                <a:cs typeface="Arial" pitchFamily="34" charset="0"/>
                <a:hlinkClick r:id="rId3"/>
              </a:rPr>
              <a:t>https://en.wikipedia.org/wiki/Here_document</a:t>
            </a:r>
            <a:r>
              <a:rPr lang="en-US" altLang="en-US" sz="2400" dirty="0">
                <a:latin typeface="Arial" pitchFamily="34" charset="0"/>
                <a:cs typeface="Arial" pitchFamily="34" charset="0"/>
              </a:rPr>
              <a:t> </a:t>
            </a:r>
            <a:r>
              <a:rPr lang="en-US" altLang="en-US" sz="2000" dirty="0">
                <a:solidFill>
                  <a:srgbClr val="BA2121"/>
                </a:solidFill>
                <a:latin typeface="Inconsolata"/>
              </a:rPr>
              <a:t> in case people ask.</a:t>
            </a:r>
            <a:endParaRPr lang="en-US" altLang="en-US" sz="4800" dirty="0">
              <a:latin typeface="Arial" pitchFamily="34" charset="0"/>
              <a:cs typeface="Arial" pitchFamily="34" charset="0"/>
            </a:endParaRPr>
          </a:p>
        </p:txBody>
      </p:sp>
    </p:spTree>
    <p:extLst>
      <p:ext uri="{BB962C8B-B14F-4D97-AF65-F5344CB8AC3E}">
        <p14:creationId xmlns:p14="http://schemas.microsoft.com/office/powerpoint/2010/main" val="124260887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373</a:t>
            </a:fld>
            <a:endParaRPr lang="en-US"/>
          </a:p>
        </p:txBody>
      </p:sp>
    </p:spTree>
    <p:extLst>
      <p:ext uri="{BB962C8B-B14F-4D97-AF65-F5344CB8AC3E}">
        <p14:creationId xmlns:p14="http://schemas.microsoft.com/office/powerpoint/2010/main" val="18936595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New syntax here:</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 Ruby has “instance” variables, which are bound to the instance of an object. When we render templates and pass in the variables parameter, we are adding instance variables to the context of the template render. Hence, we prefix them with an “@” symbol. The node, on the other hand, is supplied as part of the context itself, and so requires no @ symbol.</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Re-affirm the ERB syntax, of -%&gt; on the end and &lt;%= on the front</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Gist: </a:t>
            </a:r>
            <a:r>
              <a:rPr lang="en-US" u="sng" dirty="0" smtClean="0">
                <a:solidFill>
                  <a:srgbClr val="222321"/>
                </a:solidFill>
                <a:latin typeface="Arial"/>
                <a:cs typeface="Arial"/>
                <a:sym typeface="Rockwell" pitchFamily="18" charset="0"/>
                <a:hlinkClick r:id="rId3"/>
              </a:rPr>
              <a:t>https://gist.github.com/2866421</a:t>
            </a:r>
            <a:r>
              <a:rPr lang="en-US" dirty="0" smtClean="0">
                <a:solidFill>
                  <a:srgbClr val="222321"/>
                </a:solidFill>
                <a:latin typeface="Arial"/>
                <a:cs typeface="Arial"/>
                <a:sym typeface="Rockwell" pitchFamily="18" charset="0"/>
              </a:rPr>
              <a:t> </a:t>
            </a:r>
          </a:p>
          <a:p>
            <a:pPr eaLnBrk="1" hangingPunct="1"/>
            <a:endParaRPr lang="en-US" sz="18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374</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New syntax here:</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 Ruby has “instance” variables, which are bound to the instance of an object. When we render templates and pass in the variables parameter, we are adding instance variables to the context of the template render. Hence, we prefix them with an “@” symbol. The node, on the other hand, is supplied as part of the context itself, and so requires no @ symbol.</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Re-affirm the ERB syntax, of -%&gt; on the end and &lt;%= on the front</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Gist: </a:t>
            </a:r>
            <a:r>
              <a:rPr lang="en-US" u="sng" dirty="0" smtClean="0">
                <a:solidFill>
                  <a:srgbClr val="222321"/>
                </a:solidFill>
                <a:latin typeface="Arial"/>
                <a:cs typeface="Arial"/>
                <a:sym typeface="Rockwell" pitchFamily="18" charset="0"/>
                <a:hlinkClick r:id="rId3"/>
              </a:rPr>
              <a:t>https://gist.github.com/2866421</a:t>
            </a:r>
            <a:r>
              <a:rPr lang="en-US" dirty="0" smtClean="0">
                <a:solidFill>
                  <a:srgbClr val="222321"/>
                </a:solidFill>
                <a:latin typeface="Arial"/>
                <a:cs typeface="Arial"/>
                <a:sym typeface="Rockwell" pitchFamily="18" charset="0"/>
              </a:rPr>
              <a:t> </a:t>
            </a:r>
          </a:p>
          <a:p>
            <a:pPr eaLnBrk="1" hangingPunct="1"/>
            <a:endParaRPr lang="en-US" sz="18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375</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New syntax here:</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 Ruby has “instance” variables, which are bound to the instance of an object. When we render templates and pass in the variables parameter, we are adding instance variables to the context of the template render. Hence, we prefix them with an “@” symbol. The node, on the other hand, is supplied as part of the context itself, and so requires no @ symbol.</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Re-affirm the ERB syntax, of -%&gt; on the end and &lt;%= on the front</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Gist: </a:t>
            </a:r>
            <a:r>
              <a:rPr lang="en-US" u="sng" dirty="0" smtClean="0">
                <a:solidFill>
                  <a:srgbClr val="222321"/>
                </a:solidFill>
                <a:latin typeface="Arial"/>
                <a:cs typeface="Arial"/>
                <a:sym typeface="Rockwell" pitchFamily="18" charset="0"/>
                <a:hlinkClick r:id="rId3"/>
              </a:rPr>
              <a:t>https://gist.github.com/2866421</a:t>
            </a:r>
            <a:r>
              <a:rPr lang="en-US" dirty="0" smtClean="0">
                <a:solidFill>
                  <a:srgbClr val="222321"/>
                </a:solidFill>
                <a:latin typeface="Arial"/>
                <a:cs typeface="Arial"/>
                <a:sym typeface="Rockwell" pitchFamily="18" charset="0"/>
              </a:rPr>
              <a:t> </a:t>
            </a:r>
          </a:p>
          <a:p>
            <a:pPr eaLnBrk="1" hangingPunct="1"/>
            <a:endParaRPr lang="en-US" sz="18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376</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New syntax here:</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 Ruby has “instance” variables, which are bound to the instance of an object. When we render templates and pass in the variables parameter, we are adding instance variables to the context of the template render. Hence, we prefix them with an “@” symbol. The node, on the other hand, is supplied as part of the context itself, and so requires no @ symbol.</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Re-affirm the ERB syntax, of -%&gt; on the end and &lt;%= on the front</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Gist: </a:t>
            </a:r>
            <a:r>
              <a:rPr lang="en-US" u="sng" dirty="0" smtClean="0">
                <a:solidFill>
                  <a:srgbClr val="222321"/>
                </a:solidFill>
                <a:latin typeface="Arial"/>
                <a:cs typeface="Arial"/>
                <a:sym typeface="Rockwell" pitchFamily="18" charset="0"/>
                <a:hlinkClick r:id="rId3"/>
              </a:rPr>
              <a:t>https://gist.github.com/2866421</a:t>
            </a:r>
            <a:r>
              <a:rPr lang="en-US" dirty="0" smtClean="0">
                <a:solidFill>
                  <a:srgbClr val="222321"/>
                </a:solidFill>
                <a:latin typeface="Arial"/>
                <a:cs typeface="Arial"/>
                <a:sym typeface="Rockwell" pitchFamily="18" charset="0"/>
              </a:rPr>
              <a:t> </a:t>
            </a:r>
          </a:p>
          <a:p>
            <a:pPr eaLnBrk="1" hangingPunct="1"/>
            <a:endParaRPr lang="en-US" sz="18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377</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36468624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380</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37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84803526"/>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935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Helvetica" charset="0"/>
                <a:cs typeface="Helvetica" charset="0"/>
                <a:sym typeface="Helvetica" charset="0"/>
              </a:rPr>
              <a:t>Chef Search is one of its killer features. It enables you to do a lot of heavy lifting easily.</a:t>
            </a:r>
          </a:p>
          <a:p>
            <a:endParaRPr lang="en-US" sz="1600" dirty="0">
              <a:latin typeface="Helvetica" charset="0"/>
              <a:cs typeface="Helvetica" charset="0"/>
              <a:sym typeface="Helvetica" charset="0"/>
            </a:endParaRPr>
          </a:p>
          <a:p>
            <a:r>
              <a:rPr lang="en-US" sz="1600" dirty="0">
                <a:latin typeface="Helvetica" charset="0"/>
                <a:cs typeface="Helvetica" charset="0"/>
                <a:sym typeface="Helvetica" charset="0"/>
              </a:rPr>
              <a:t>Search for nodes by their roles, or other attributes (you assign, or assume via cookbooks).</a:t>
            </a:r>
          </a:p>
        </p:txBody>
      </p:sp>
    </p:spTree>
    <p:extLst>
      <p:ext uri="{BB962C8B-B14F-4D97-AF65-F5344CB8AC3E}">
        <p14:creationId xmlns:p14="http://schemas.microsoft.com/office/powerpoint/2010/main" val="112903333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86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u="sng" dirty="0">
                <a:latin typeface="Lucida Grande" charset="0"/>
                <a:cs typeface="Lucida Grande" charset="0"/>
                <a:sym typeface="Lucida Grande" charset="0"/>
                <a:hlinkClick r:id="rId3"/>
              </a:rPr>
              <a:t>http://docs.opscode.com/essentials_search.html</a:t>
            </a:r>
            <a:endParaRPr lang="en-US" sz="1600" u="sng" dirty="0">
              <a:latin typeface="Lucida Grande" charset="0"/>
              <a:cs typeface="Lucida Grande" charset="0"/>
              <a:sym typeface="Lucida Grande" charset="0"/>
            </a:endParaRPr>
          </a:p>
        </p:txBody>
      </p:sp>
    </p:spTree>
    <p:extLst>
      <p:ext uri="{BB962C8B-B14F-4D97-AF65-F5344CB8AC3E}">
        <p14:creationId xmlns:p14="http://schemas.microsoft.com/office/powerpoint/2010/main" val="132913213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88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More in data bags later...</a:t>
            </a:r>
          </a:p>
          <a:p>
            <a:endParaRPr lang="en-US" sz="1600" dirty="0">
              <a:latin typeface="Lucida Grande" charset="0"/>
              <a:cs typeface="Lucida Grande" charset="0"/>
              <a:sym typeface="Lucida Grande" charset="0"/>
            </a:endParaRPr>
          </a:p>
          <a:p>
            <a:r>
              <a:rPr lang="en-US" sz="1600" u="sng" dirty="0">
                <a:latin typeface="Lucida Grande" charset="0"/>
                <a:cs typeface="Lucida Grande" charset="0"/>
                <a:sym typeface="Lucida Grande" charset="0"/>
                <a:hlinkClick r:id="rId3"/>
              </a:rPr>
              <a:t>http://wiki.apache.org/solr/SolrQuerySyntax</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28032164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2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platfor* could match "platform" or "platform_family"</a:t>
            </a:r>
          </a:p>
        </p:txBody>
      </p:sp>
    </p:spTree>
    <p:extLst>
      <p:ext uri="{BB962C8B-B14F-4D97-AF65-F5344CB8AC3E}">
        <p14:creationId xmlns:p14="http://schemas.microsoft.com/office/powerpoint/2010/main" val="50177289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0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Search for all nodes</a:t>
            </a:r>
          </a:p>
        </p:txBody>
      </p:sp>
    </p:spTree>
    <p:extLst>
      <p:ext uri="{BB962C8B-B14F-4D97-AF65-F5344CB8AC3E}">
        <p14:creationId xmlns:p14="http://schemas.microsoft.com/office/powerpoint/2010/main" val="1781999754"/>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8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Here we are searching for nodes.  Output is shortened by default - to see all attributes for the node use the '-l' switch </a:t>
            </a:r>
          </a:p>
          <a:p>
            <a:pPr>
              <a:spcBef>
                <a:spcPts val="1200"/>
              </a:spcBef>
            </a:pPr>
            <a:r>
              <a:rPr lang="en-US" sz="1600" dirty="0">
                <a:latin typeface="Lucida Grande" charset="0"/>
                <a:cs typeface="Lucida Grande" charset="0"/>
                <a:sym typeface="Lucida Grande" charset="0"/>
              </a:rPr>
              <a:t>Note student IP may be be different - use the result on previous slide</a:t>
            </a:r>
          </a:p>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50517567"/>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0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Here we are trying to find the IP Address for our nodes, i.e. the value of the 'ipaddress' attribute</a:t>
            </a:r>
          </a:p>
          <a:p>
            <a:pPr>
              <a:spcBef>
                <a:spcPts val="1200"/>
              </a:spcBef>
            </a:pPr>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21225174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2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Here we are searching for a node.  Output is shortened by default - to see all attributes for the node use the '-l' switch </a:t>
            </a:r>
          </a:p>
          <a:p>
            <a:pPr>
              <a:spcBef>
                <a:spcPts val="1200"/>
              </a:spcBef>
            </a:pPr>
            <a:r>
              <a:rPr lang="en-US" sz="1600" dirty="0">
                <a:latin typeface="Lucida Grande" charset="0"/>
                <a:cs typeface="Lucida Grande" charset="0"/>
                <a:sym typeface="Lucida Grande" charset="0"/>
              </a:rPr>
              <a:t>Note student IP may be be different - use the result on previous slide</a:t>
            </a:r>
            <a:endParaRPr lang="en-US" sz="1600" dirty="0">
              <a:latin typeface="Times" charset="0"/>
              <a:cs typeface="Times" charset="0"/>
              <a:sym typeface="Times" charset="0"/>
            </a:endParaRPr>
          </a:p>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983690368"/>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'AND' is in upper case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390</a:t>
            </a:fld>
            <a:endParaRPr lang="en-US"/>
          </a:p>
        </p:txBody>
      </p:sp>
    </p:spTree>
    <p:extLst>
      <p:ext uri="{BB962C8B-B14F-4D97-AF65-F5344CB8AC3E}">
        <p14:creationId xmlns:p14="http://schemas.microsoft.com/office/powerpoint/2010/main" val="210599163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extLst>
      <p:ext uri="{BB962C8B-B14F-4D97-AF65-F5344CB8AC3E}">
        <p14:creationId xmlns:p14="http://schemas.microsoft.com/office/powerpoint/2010/main" val="484238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47</a:t>
            </a:fld>
            <a:endParaRPr lang="en-US"/>
          </a:p>
        </p:txBody>
      </p:sp>
    </p:spTree>
    <p:extLst>
      <p:ext uri="{BB962C8B-B14F-4D97-AF65-F5344CB8AC3E}">
        <p14:creationId xmlns:p14="http://schemas.microsoft.com/office/powerpoint/2010/main" val="10038904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extLst>
      <p:ext uri="{BB962C8B-B14F-4D97-AF65-F5344CB8AC3E}">
        <p14:creationId xmlns:p14="http://schemas.microsoft.com/office/powerpoint/2010/main" val="1775473788"/>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extLst>
      <p:ext uri="{BB962C8B-B14F-4D97-AF65-F5344CB8AC3E}">
        <p14:creationId xmlns:p14="http://schemas.microsoft.com/office/powerpoint/2010/main" val="62454979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extLst>
      <p:ext uri="{BB962C8B-B14F-4D97-AF65-F5344CB8AC3E}">
        <p14:creationId xmlns:p14="http://schemas.microsoft.com/office/powerpoint/2010/main" val="76706624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extLst>
      <p:ext uri="{BB962C8B-B14F-4D97-AF65-F5344CB8AC3E}">
        <p14:creationId xmlns:p14="http://schemas.microsoft.com/office/powerpoint/2010/main" val="1886086990"/>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191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dirty="0">
                <a:latin typeface="Helvetica" charset="0"/>
                <a:cs typeface="Helvetica" charset="0"/>
                <a:sym typeface="Helvetica" charset="0"/>
              </a:rPr>
              <a:t>Execute a search against the Chef Server</a:t>
            </a:r>
            <a:r>
              <a:rPr lang="ja-JP" altLang="en-US" dirty="0">
                <a:latin typeface="Arial"/>
                <a:cs typeface="Helvetica" charset="0"/>
                <a:sym typeface="Helvetica" charset="0"/>
              </a:rPr>
              <a:t>’</a:t>
            </a:r>
            <a:r>
              <a:rPr lang="en-US" dirty="0">
                <a:latin typeface="Helvetica" charset="0"/>
                <a:cs typeface="Helvetica" charset="0"/>
                <a:sym typeface="Helvetica" charset="0"/>
              </a:rPr>
              <a:t>s search index and store the results of that search in the </a:t>
            </a:r>
            <a:r>
              <a:rPr lang="ja-JP" altLang="en-US" dirty="0">
                <a:latin typeface="Arial"/>
                <a:cs typeface="Helvetica" charset="0"/>
                <a:sym typeface="Helvetica" charset="0"/>
              </a:rPr>
              <a:t>“</a:t>
            </a:r>
            <a:r>
              <a:rPr lang="en-US" dirty="0" err="1">
                <a:latin typeface="Helvetica" charset="0"/>
                <a:cs typeface="Helvetica" charset="0"/>
                <a:sym typeface="Helvetica" charset="0"/>
              </a:rPr>
              <a:t>pool_member</a:t>
            </a:r>
            <a:r>
              <a:rPr lang="ja-JP" altLang="en-US" dirty="0">
                <a:latin typeface="Arial"/>
                <a:cs typeface="Helvetica" charset="0"/>
                <a:sym typeface="Helvetica" charset="0"/>
              </a:rPr>
              <a:t>”</a:t>
            </a:r>
            <a:r>
              <a:rPr lang="en-US" dirty="0">
                <a:latin typeface="Helvetica" charset="0"/>
                <a:cs typeface="Helvetica" charset="0"/>
                <a:sym typeface="Helvetica" charset="0"/>
              </a:rPr>
              <a:t> variable.</a:t>
            </a:r>
          </a:p>
          <a:p>
            <a:endParaRPr lang="en-US" dirty="0">
              <a:latin typeface="Helvetica" charset="0"/>
              <a:cs typeface="Helvetica" charset="0"/>
              <a:sym typeface="Helvetica" charset="0"/>
            </a:endParaRPr>
          </a:p>
          <a:p>
            <a:r>
              <a:rPr lang="en-US" dirty="0">
                <a:latin typeface="Helvetica" charset="0"/>
                <a:cs typeface="Helvetica" charset="0"/>
                <a:sym typeface="Helvetica" charset="0"/>
              </a:rPr>
              <a:t>Pass the unique </a:t>
            </a:r>
            <a:r>
              <a:rPr lang="en-US" dirty="0" err="1">
                <a:latin typeface="Helvetica" charset="0"/>
                <a:cs typeface="Helvetica" charset="0"/>
                <a:sym typeface="Helvetica" charset="0"/>
              </a:rPr>
              <a:t>pool_members</a:t>
            </a:r>
            <a:r>
              <a:rPr lang="en-US" dirty="0">
                <a:latin typeface="Helvetica" charset="0"/>
                <a:cs typeface="Helvetica" charset="0"/>
                <a:sym typeface="Helvetica" charset="0"/>
              </a:rPr>
              <a:t> to the template as a template variable named </a:t>
            </a:r>
            <a:r>
              <a:rPr lang="en-US" dirty="0" err="1">
                <a:latin typeface="Helvetica" charset="0"/>
                <a:cs typeface="Helvetica" charset="0"/>
                <a:sym typeface="Helvetica" charset="0"/>
              </a:rPr>
              <a:t>pool_members</a:t>
            </a:r>
            <a:r>
              <a:rPr lang="en-US" dirty="0">
                <a:latin typeface="Helvetica" charset="0"/>
                <a:cs typeface="Helvetica" charset="0"/>
                <a:sym typeface="Helvetica" charset="0"/>
              </a:rPr>
              <a:t>.</a:t>
            </a:r>
          </a:p>
        </p:txBody>
      </p:sp>
    </p:spTree>
    <p:extLst>
      <p:ext uri="{BB962C8B-B14F-4D97-AF65-F5344CB8AC3E}">
        <p14:creationId xmlns:p14="http://schemas.microsoft.com/office/powerpoint/2010/main" val="73927330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412</a:t>
            </a:fld>
            <a:endParaRPr lang="en-US"/>
          </a:p>
        </p:txBody>
      </p:sp>
    </p:spTree>
    <p:extLst>
      <p:ext uri="{BB962C8B-B14F-4D97-AF65-F5344CB8AC3E}">
        <p14:creationId xmlns:p14="http://schemas.microsoft.com/office/powerpoint/2010/main" val="154749891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These “containers” take JSON. Anything you can do in JSON you can do in a </a:t>
            </a:r>
            <a:r>
              <a:rPr lang="en-US" sz="1800" dirty="0" err="1" smtClean="0">
                <a:latin typeface="Lucida Grande"/>
                <a:ea typeface="Lucida Grande"/>
                <a:cs typeface="Lucida Grande"/>
                <a:sym typeface="Lucida Grande"/>
              </a:rPr>
              <a:t>databag</a:t>
            </a:r>
            <a:r>
              <a:rPr lang="en-US" sz="1800" dirty="0" smtClean="0">
                <a:latin typeface="Lucida Grande"/>
                <a:ea typeface="Lucida Grande"/>
                <a:cs typeface="Lucida Grande"/>
                <a:sym typeface="Lucida Grande"/>
              </a:rPr>
              <a:t>.</a:t>
            </a:r>
            <a:endParaRPr lang="en-US" sz="1800" b="1" dirty="0" smtClean="0">
              <a:latin typeface="Lucida Grande"/>
              <a:ea typeface="Lucida Grande"/>
              <a:cs typeface="Lucida Grande"/>
              <a:sym typeface="Lucida Grande"/>
            </a:endParaRPr>
          </a:p>
          <a:p>
            <a:pPr eaLnBrk="1" hangingPunct="1"/>
            <a:endParaRPr lang="en-US" sz="24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415</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1315" name="Rectangle 2"/>
          <p:cNvSpPr>
            <a:spLocks noGrp="1" noChangeArrowheads="1"/>
          </p:cNvSpPr>
          <p:nvPr>
            <p:ph type="body" idx="1"/>
          </p:nvPr>
        </p:nvSpPr>
        <p:spPr>
          <a:noFill/>
        </p:spPr>
        <p:txBody>
          <a:bodyPr/>
          <a:lstStyle/>
          <a:p>
            <a:pPr eaLnBrk="1" hangingPunct="1">
              <a:spcBef>
                <a:spcPts val="1200"/>
              </a:spcBef>
            </a:pP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78012497"/>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6563"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Whats important here is that more than just the nodes get indexed for search - it is everything in Chef!</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If they don’t see this right away after uploading the data bags, ask the students to wait a few seconds and try again.  Sometimes there can be lag after uploading a data bag, because the information is being indexed.</a:t>
            </a:r>
          </a:p>
        </p:txBody>
      </p:sp>
    </p:spTree>
    <p:extLst>
      <p:ext uri="{BB962C8B-B14F-4D97-AF65-F5344CB8AC3E}">
        <p14:creationId xmlns:p14="http://schemas.microsoft.com/office/powerpoint/2010/main" val="55291025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4387" name="Rectangle 2"/>
          <p:cNvSpPr>
            <a:spLocks noGrp="1" noChangeArrowheads="1"/>
          </p:cNvSpPr>
          <p:nvPr>
            <p:ph type="body" idx="1"/>
          </p:nvPr>
        </p:nvSpPr>
        <p:spPr>
          <a:noFill/>
        </p:spPr>
        <p:txBody>
          <a:bodyPr/>
          <a:lstStyle/>
          <a:p>
            <a:pPr eaLnBrk="1" hangingPunct="1">
              <a:spcBef>
                <a:spcPts val="1200"/>
              </a:spcBef>
            </a:pPr>
            <a:r>
              <a:rPr lang="en-US" sz="1700" dirty="0" smtClean="0">
                <a:latin typeface="Lucida Grande"/>
                <a:ea typeface="Lucida Grande"/>
                <a:cs typeface="Lucida Grande"/>
                <a:sym typeface="Lucida Grande"/>
              </a:rPr>
              <a:t>knife help search</a:t>
            </a:r>
            <a:br>
              <a:rPr lang="en-US" sz="1700" dirty="0" smtClean="0">
                <a:latin typeface="Lucida Grande"/>
                <a:ea typeface="Lucida Grande"/>
                <a:cs typeface="Lucida Grande"/>
                <a:sym typeface="Lucida Grande"/>
              </a:rPr>
            </a:br>
            <a:r>
              <a:rPr lang="en-US" sz="1700" dirty="0" smtClean="0">
                <a:latin typeface="Lucida Grande"/>
                <a:ea typeface="Lucida Grande"/>
                <a:cs typeface="Lucida Grande"/>
                <a:sym typeface="Lucida Grande"/>
              </a:rPr>
              <a:t>You can use </a:t>
            </a:r>
            <a:r>
              <a:rPr lang="en-US" sz="1700" dirty="0" err="1" smtClean="0">
                <a:latin typeface="Lucida Grande"/>
                <a:ea typeface="Lucida Grande"/>
                <a:cs typeface="Lucida Grande"/>
                <a:sym typeface="Lucida Grande"/>
              </a:rPr>
              <a:t>boolean</a:t>
            </a:r>
            <a:r>
              <a:rPr lang="en-US" sz="1700" dirty="0" smtClean="0">
                <a:latin typeface="Lucida Grande"/>
                <a:ea typeface="Lucida Grande"/>
                <a:cs typeface="Lucida Grande"/>
                <a:sym typeface="Lucida Grande"/>
              </a:rPr>
              <a:t> values e.g. knife search INDEX '</a:t>
            </a:r>
            <a:r>
              <a:rPr lang="en-US" sz="1700" dirty="0" err="1" smtClean="0">
                <a:latin typeface="Lucida Grande"/>
                <a:ea typeface="Lucida Grande"/>
                <a:cs typeface="Lucida Grande"/>
                <a:sym typeface="Lucida Grande"/>
              </a:rPr>
              <a:t>field:value</a:t>
            </a:r>
            <a:r>
              <a:rPr lang="en-US" sz="1700" dirty="0" smtClean="0">
                <a:latin typeface="Lucida Grande"/>
                <a:ea typeface="Lucida Grande"/>
                <a:cs typeface="Lucida Grande"/>
                <a:sym typeface="Lucida Grande"/>
              </a:rPr>
              <a:t> OR </a:t>
            </a:r>
            <a:r>
              <a:rPr lang="en-US" sz="1700" dirty="0" err="1" smtClean="0">
                <a:latin typeface="Lucida Grande"/>
                <a:ea typeface="Lucida Grande"/>
                <a:cs typeface="Lucida Grande"/>
                <a:sym typeface="Lucida Grande"/>
              </a:rPr>
              <a:t>field:value</a:t>
            </a:r>
            <a:r>
              <a:rPr lang="en-US" sz="1700" dirty="0" smtClean="0">
                <a:latin typeface="Lucida Grande"/>
                <a:ea typeface="Lucida Grande"/>
                <a:cs typeface="Lucida Grande"/>
                <a:sym typeface="Lucida Grande"/>
              </a:rPr>
              <a:t>'</a:t>
            </a:r>
            <a:endParaRPr lang="en-US" sz="200" dirty="0" smtClean="0">
              <a:latin typeface="Times" pitchFamily="18" charset="0"/>
              <a:cs typeface="Times" pitchFamily="18" charset="0"/>
              <a:sym typeface="Times" pitchFamily="18" charset="0"/>
            </a:endParaRPr>
          </a:p>
          <a:p>
            <a:pPr eaLnBrk="1" hangingPunct="1">
              <a:spcBef>
                <a:spcPts val="1200"/>
              </a:spcBef>
            </a:pPr>
            <a:endParaRPr lang="en-US" sz="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344247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8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dirty="0">
              <a:latin typeface="Lucida Console" charset="0"/>
              <a:cs typeface="Lucida Console" charset="0"/>
              <a:sym typeface="Lucida Console" charset="0"/>
            </a:endParaRPr>
          </a:p>
        </p:txBody>
      </p:sp>
    </p:spTree>
    <p:extLst>
      <p:ext uri="{BB962C8B-B14F-4D97-AF65-F5344CB8AC3E}">
        <p14:creationId xmlns:p14="http://schemas.microsoft.com/office/powerpoint/2010/main" val="143392585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5411"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6176115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shows</a:t>
            </a:r>
            <a:r>
              <a:rPr lang="en-US" altLang="en-US" sz="1600" baseline="0" dirty="0" smtClean="0">
                <a:latin typeface="Lucida Grande"/>
                <a:ea typeface="Lucida Grande"/>
                <a:cs typeface="Lucida Grande"/>
                <a:sym typeface="Lucida Grande"/>
              </a:rPr>
              <a:t> how the variable search and replacement works within the USER resource</a:t>
            </a:r>
            <a:endParaRPr lang="en-US" altLang="en-US" sz="1600" dirty="0" smtClean="0">
              <a:latin typeface="Lucida Grande"/>
              <a:ea typeface="Lucida Grande"/>
              <a:cs typeface="Lucida Grande"/>
              <a:sym typeface="Lucida Grande"/>
            </a:endParaRP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2524597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35649157"/>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45032460"/>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These “containers” take JSON. Anything you can do in JSON you can do in a </a:t>
            </a:r>
            <a:r>
              <a:rPr lang="en-US" sz="1800" dirty="0" err="1" smtClean="0">
                <a:latin typeface="Lucida Grande"/>
                <a:ea typeface="Lucida Grande"/>
                <a:cs typeface="Lucida Grande"/>
                <a:sym typeface="Lucida Grande"/>
              </a:rPr>
              <a:t>databag</a:t>
            </a:r>
            <a:r>
              <a:rPr lang="en-US" sz="1800" dirty="0" smtClean="0">
                <a:latin typeface="Lucida Grande"/>
                <a:ea typeface="Lucida Grande"/>
                <a:cs typeface="Lucida Grande"/>
                <a:sym typeface="Lucida Grande"/>
              </a:rPr>
              <a:t>.</a:t>
            </a:r>
            <a:endParaRPr lang="en-US" sz="1800" b="1" dirty="0" smtClean="0">
              <a:latin typeface="Lucida Grande"/>
              <a:ea typeface="Lucida Grande"/>
              <a:cs typeface="Lucida Grande"/>
              <a:sym typeface="Lucida Grande"/>
            </a:endParaRPr>
          </a:p>
          <a:p>
            <a:pPr eaLnBrk="1" hangingPunct="1"/>
            <a:endParaRPr lang="en-US" sz="24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431</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77870460"/>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knife node show [node] (to see without edit)</a:t>
            </a:r>
          </a:p>
          <a:p>
            <a:r>
              <a:rPr lang="en-US" sz="1600" dirty="0">
                <a:latin typeface="Lucida Grande" charset="0"/>
                <a:cs typeface="Lucida Grande" charset="0"/>
                <a:sym typeface="Lucida Grande" charset="0"/>
              </a:rPr>
              <a:t>-</a:t>
            </a:r>
            <a:r>
              <a:rPr lang="en-US" sz="1600" dirty="0" err="1">
                <a:latin typeface="Lucida Grande" charset="0"/>
                <a:cs typeface="Lucida Grande" charset="0"/>
                <a:sym typeface="Lucida Grande" charset="0"/>
              </a:rPr>
              <a:t>Fj</a:t>
            </a:r>
            <a:r>
              <a:rPr lang="en-US" sz="1600" dirty="0">
                <a:latin typeface="Lucida Grande" charset="0"/>
                <a:cs typeface="Lucida Grande" charset="0"/>
                <a:sym typeface="Lucida Grande" charset="0"/>
              </a:rPr>
              <a:t> to see it in JSON</a:t>
            </a: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31308902"/>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0531" name="Rectangle 2"/>
          <p:cNvSpPr>
            <a:spLocks noGrp="1" noChangeArrowheads="1"/>
          </p:cNvSpPr>
          <p:nvPr>
            <p:ph type="body" idx="1"/>
          </p:nvPr>
        </p:nvSpPr>
        <p:spPr>
          <a:noFill/>
        </p:spPr>
        <p:txBody>
          <a:bodyPr/>
          <a:lstStyle/>
          <a:p>
            <a:pPr eaLnBrk="1" hangingPunct="1">
              <a:spcBef>
                <a:spcPts val="1200"/>
              </a:spcBef>
            </a:pPr>
            <a:r>
              <a:rPr lang="en-US" altLang="en-US" sz="1900" dirty="0" smtClean="0">
                <a:latin typeface="Lucida Grande"/>
                <a:ea typeface="Lucida Grande"/>
                <a:cs typeface="Lucida Grande"/>
                <a:sym typeface="Lucida Grande"/>
              </a:rPr>
              <a:t>If you get errors, a common cause is that arguments to </a:t>
            </a:r>
            <a:r>
              <a:rPr lang="en-US" altLang="en-US" sz="1900" dirty="0" err="1" smtClean="0">
                <a:latin typeface="Lucida Grande"/>
                <a:ea typeface="Lucida Grande"/>
                <a:cs typeface="Lucida Grande"/>
                <a:sym typeface="Lucida Grande"/>
              </a:rPr>
              <a:t>adduser</a:t>
            </a:r>
            <a:r>
              <a:rPr lang="en-US" altLang="en-US" sz="1900" dirty="0" smtClean="0">
                <a:latin typeface="Lucida Grande"/>
                <a:ea typeface="Lucida Grande"/>
                <a:cs typeface="Lucida Grande"/>
                <a:sym typeface="Lucida Grande"/>
              </a:rPr>
              <a:t> are not valid - fat-fingered shells, for example.</a:t>
            </a:r>
            <a:endParaRPr lang="en-US" altLang="en-US" sz="400" dirty="0" smtClean="0">
              <a:latin typeface="Times" pitchFamily="18" charset="0"/>
              <a:cs typeface="Times" pitchFamily="18" charset="0"/>
              <a:sym typeface="Times" pitchFamily="18" charset="0"/>
            </a:endParaRPr>
          </a:p>
          <a:p>
            <a:pPr eaLnBrk="1" hangingPunct="1">
              <a:spcBef>
                <a:spcPts val="1200"/>
              </a:spcBef>
            </a:pPr>
            <a:r>
              <a:rPr lang="en-US" altLang="en-US" sz="1900" dirty="0" smtClean="0">
                <a:latin typeface="Lucida Grande"/>
                <a:ea typeface="Lucida Grande"/>
                <a:cs typeface="Lucida Grande"/>
                <a:sym typeface="Lucida Grande"/>
              </a:rPr>
              <a:t>This is another chance to talk about how knowledge of the system you are automating is vital to success - it’s easy to debug that error if you know how </a:t>
            </a:r>
            <a:r>
              <a:rPr lang="en-US" altLang="en-US" sz="1900" dirty="0" err="1" smtClean="0">
                <a:latin typeface="Lucida Grande"/>
                <a:ea typeface="Lucida Grande"/>
                <a:cs typeface="Lucida Grande"/>
                <a:sym typeface="Lucida Grande"/>
              </a:rPr>
              <a:t>adduser</a:t>
            </a:r>
            <a:r>
              <a:rPr lang="en-US" altLang="en-US" sz="1900" dirty="0" smtClean="0">
                <a:latin typeface="Lucida Grande"/>
                <a:ea typeface="Lucida Grande"/>
                <a:cs typeface="Lucida Grande"/>
                <a:sym typeface="Lucida Grande"/>
              </a:rPr>
              <a:t> behaves.</a:t>
            </a:r>
            <a:endParaRPr lang="en-US" altLang="en-US" sz="400" dirty="0" smtClean="0">
              <a:latin typeface="Times" pitchFamily="18" charset="0"/>
              <a:cs typeface="Times" pitchFamily="18" charset="0"/>
              <a:sym typeface="Times" pitchFamily="18" charset="0"/>
            </a:endParaRPr>
          </a:p>
          <a:p>
            <a:pPr eaLnBrk="1" hangingPunct="1">
              <a:spcBef>
                <a:spcPts val="1200"/>
              </a:spcBef>
            </a:pPr>
            <a:endParaRPr lang="en-US" altLang="en-US" sz="8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81650479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15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did </a:t>
            </a:r>
            <a:r>
              <a:rPr lang="en-US" altLang="en-US" sz="1600" b="1" smtClean="0">
                <a:latin typeface="Lucida Grande"/>
                <a:ea typeface="Lucida Grande"/>
                <a:cs typeface="Lucida Grande"/>
                <a:sym typeface="Lucida Grande"/>
              </a:rPr>
              <a:t>not</a:t>
            </a:r>
            <a:r>
              <a:rPr lang="en-US" altLang="en-US" sz="1600" smtClean="0">
                <a:latin typeface="Lucida Grande"/>
                <a:ea typeface="Lucida Grande"/>
                <a:cs typeface="Lucida Grande"/>
                <a:sym typeface="Lucida Grande"/>
              </a:rPr>
              <a:t> create home directories for these users, because it’s not the default adduser behavior.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docs can show you how to get it done (manage_home)</a:t>
            </a:r>
          </a:p>
          <a:p>
            <a:pPr eaLnBrk="1" hangingPunct="1"/>
            <a:endParaRPr lang="en-US" altLang="en-US" sz="2000" smtClean="0">
              <a:latin typeface="Lucida Grande"/>
              <a:ea typeface="Lucida Grande"/>
              <a:cs typeface="Lucida Grande"/>
              <a:sym typeface="Lucida Grande"/>
            </a:endParaRPr>
          </a:p>
        </p:txBody>
      </p:sp>
    </p:spTree>
    <p:extLst>
      <p:ext uri="{BB962C8B-B14F-4D97-AF65-F5344CB8AC3E}">
        <p14:creationId xmlns:p14="http://schemas.microsoft.com/office/powerpoint/2010/main" val="158357104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2579"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What happened here is epic.  This doesn't do all the same things as AD.  But we’ve done something fairly close using ~40 lines of ruby and JSON.  The idea is that primitives driven by data are very powerful.  All you need is an abstract notion of data about stuff you’re managing, then apply the same pattern.  This is the stuff!</a:t>
            </a:r>
          </a:p>
        </p:txBody>
      </p:sp>
    </p:spTree>
    <p:extLst>
      <p:ext uri="{BB962C8B-B14F-4D97-AF65-F5344CB8AC3E}">
        <p14:creationId xmlns:p14="http://schemas.microsoft.com/office/powerpoint/2010/main" val="559301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355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Lets Knife know about </a:t>
            </a:r>
            <a:r>
              <a:rPr lang="en-US" sz="1600" dirty="0" err="1" smtClean="0">
                <a:latin typeface="Lucida Grande"/>
                <a:ea typeface="Lucida Grande"/>
                <a:cs typeface="Lucida Grande"/>
                <a:sym typeface="Lucida Grande"/>
              </a:rPr>
              <a:t>WinRM</a:t>
            </a:r>
            <a:r>
              <a:rPr lang="en-US" sz="1600" dirty="0" smtClean="0">
                <a:latin typeface="Lucida Grande"/>
                <a:ea typeface="Lucida Grande"/>
                <a:cs typeface="Lucida Grande"/>
                <a:sym typeface="Lucida Grande"/>
              </a:rPr>
              <a:t> protocol</a:t>
            </a:r>
          </a:p>
        </p:txBody>
      </p:sp>
    </p:spTree>
    <p:extLst>
      <p:ext uri="{BB962C8B-B14F-4D97-AF65-F5344CB8AC3E}">
        <p14:creationId xmlns:p14="http://schemas.microsoft.com/office/powerpoint/2010/main" val="939819582"/>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440</a:t>
            </a:fld>
            <a:endParaRPr lang="en-US"/>
          </a:p>
        </p:txBody>
      </p:sp>
    </p:spTree>
    <p:extLst>
      <p:ext uri="{BB962C8B-B14F-4D97-AF65-F5344CB8AC3E}">
        <p14:creationId xmlns:p14="http://schemas.microsoft.com/office/powerpoint/2010/main" val="154749891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These “containers” take JSON. Anything you can do in JSON you can do in a </a:t>
            </a:r>
            <a:r>
              <a:rPr lang="en-US" sz="1800" dirty="0" err="1" smtClean="0">
                <a:latin typeface="Lucida Grande"/>
                <a:ea typeface="Lucida Grande"/>
                <a:cs typeface="Lucida Grande"/>
                <a:sym typeface="Lucida Grande"/>
              </a:rPr>
              <a:t>databag</a:t>
            </a:r>
            <a:r>
              <a:rPr lang="en-US" sz="1800" dirty="0" smtClean="0">
                <a:latin typeface="Lucida Grande"/>
                <a:ea typeface="Lucida Grande"/>
                <a:cs typeface="Lucida Grande"/>
                <a:sym typeface="Lucida Grande"/>
              </a:rPr>
              <a:t>.</a:t>
            </a:r>
            <a:endParaRPr lang="en-US" sz="1800" b="1" dirty="0" smtClean="0">
              <a:latin typeface="Lucida Grande"/>
              <a:ea typeface="Lucida Grande"/>
              <a:cs typeface="Lucida Grande"/>
              <a:sym typeface="Lucida Grande"/>
            </a:endParaRPr>
          </a:p>
          <a:p>
            <a:pPr eaLnBrk="1" hangingPunct="1"/>
            <a:endParaRPr lang="en-US" sz="24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443</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1315" name="Rectangle 2"/>
          <p:cNvSpPr>
            <a:spLocks noGrp="1" noChangeArrowheads="1"/>
          </p:cNvSpPr>
          <p:nvPr>
            <p:ph type="body" idx="1"/>
          </p:nvPr>
        </p:nvSpPr>
        <p:spPr>
          <a:noFill/>
        </p:spPr>
        <p:txBody>
          <a:bodyPr/>
          <a:lstStyle/>
          <a:p>
            <a:pPr eaLnBrk="1" hangingPunct="1">
              <a:spcBef>
                <a:spcPts val="1200"/>
              </a:spcBef>
            </a:pP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1550536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1315" name="Rectangle 2"/>
          <p:cNvSpPr>
            <a:spLocks noGrp="1" noChangeArrowheads="1"/>
          </p:cNvSpPr>
          <p:nvPr>
            <p:ph type="body" idx="1"/>
          </p:nvPr>
        </p:nvSpPr>
        <p:spPr>
          <a:noFill/>
        </p:spPr>
        <p:txBody>
          <a:bodyPr/>
          <a:lstStyle/>
          <a:p>
            <a:pPr eaLnBrk="1" hangingPunct="1">
              <a:spcBef>
                <a:spcPts val="1200"/>
              </a:spcBef>
            </a:pP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78012497"/>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6563"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Whats important here is that more than just the nodes get indexed for search - it is everything in Chef!</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If they don’t see this right away after uploading the data bags, ask the students to wait a few seconds and try again.  Sometimes there can be lag after uploading a data bag, because the information is being indexed.</a:t>
            </a:r>
          </a:p>
        </p:txBody>
      </p:sp>
    </p:spTree>
    <p:extLst>
      <p:ext uri="{BB962C8B-B14F-4D97-AF65-F5344CB8AC3E}">
        <p14:creationId xmlns:p14="http://schemas.microsoft.com/office/powerpoint/2010/main" val="55291025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4387" name="Rectangle 2"/>
          <p:cNvSpPr>
            <a:spLocks noGrp="1" noChangeArrowheads="1"/>
          </p:cNvSpPr>
          <p:nvPr>
            <p:ph type="body" idx="1"/>
          </p:nvPr>
        </p:nvSpPr>
        <p:spPr>
          <a:noFill/>
        </p:spPr>
        <p:txBody>
          <a:bodyPr/>
          <a:lstStyle/>
          <a:p>
            <a:pPr eaLnBrk="1" hangingPunct="1">
              <a:spcBef>
                <a:spcPts val="1200"/>
              </a:spcBef>
            </a:pPr>
            <a:r>
              <a:rPr lang="en-US" sz="1700" dirty="0" smtClean="0">
                <a:latin typeface="Lucida Grande"/>
                <a:ea typeface="Lucida Grande"/>
                <a:cs typeface="Lucida Grande"/>
                <a:sym typeface="Lucida Grande"/>
              </a:rPr>
              <a:t>knife help search</a:t>
            </a:r>
            <a:br>
              <a:rPr lang="en-US" sz="1700" dirty="0" smtClean="0">
                <a:latin typeface="Lucida Grande"/>
                <a:ea typeface="Lucida Grande"/>
                <a:cs typeface="Lucida Grande"/>
                <a:sym typeface="Lucida Grande"/>
              </a:rPr>
            </a:br>
            <a:r>
              <a:rPr lang="en-US" sz="1700" dirty="0" smtClean="0">
                <a:latin typeface="Lucida Grande"/>
                <a:ea typeface="Lucida Grande"/>
                <a:cs typeface="Lucida Grande"/>
                <a:sym typeface="Lucida Grande"/>
              </a:rPr>
              <a:t>You can use </a:t>
            </a:r>
            <a:r>
              <a:rPr lang="en-US" sz="1700" dirty="0" err="1" smtClean="0">
                <a:latin typeface="Lucida Grande"/>
                <a:ea typeface="Lucida Grande"/>
                <a:cs typeface="Lucida Grande"/>
                <a:sym typeface="Lucida Grande"/>
              </a:rPr>
              <a:t>boolean</a:t>
            </a:r>
            <a:r>
              <a:rPr lang="en-US" sz="1700" dirty="0" smtClean="0">
                <a:latin typeface="Lucida Grande"/>
                <a:ea typeface="Lucida Grande"/>
                <a:cs typeface="Lucida Grande"/>
                <a:sym typeface="Lucida Grande"/>
              </a:rPr>
              <a:t> values e.g. knife search INDEX '</a:t>
            </a:r>
            <a:r>
              <a:rPr lang="en-US" sz="1700" dirty="0" err="1" smtClean="0">
                <a:latin typeface="Lucida Grande"/>
                <a:ea typeface="Lucida Grande"/>
                <a:cs typeface="Lucida Grande"/>
                <a:sym typeface="Lucida Grande"/>
              </a:rPr>
              <a:t>field:value</a:t>
            </a:r>
            <a:r>
              <a:rPr lang="en-US" sz="1700" dirty="0" smtClean="0">
                <a:latin typeface="Lucida Grande"/>
                <a:ea typeface="Lucida Grande"/>
                <a:cs typeface="Lucida Grande"/>
                <a:sym typeface="Lucida Grande"/>
              </a:rPr>
              <a:t> OR </a:t>
            </a:r>
            <a:r>
              <a:rPr lang="en-US" sz="1700" dirty="0" err="1" smtClean="0">
                <a:latin typeface="Lucida Grande"/>
                <a:ea typeface="Lucida Grande"/>
                <a:cs typeface="Lucida Grande"/>
                <a:sym typeface="Lucida Grande"/>
              </a:rPr>
              <a:t>field:value</a:t>
            </a:r>
            <a:r>
              <a:rPr lang="en-US" sz="1700" dirty="0" smtClean="0">
                <a:latin typeface="Lucida Grande"/>
                <a:ea typeface="Lucida Grande"/>
                <a:cs typeface="Lucida Grande"/>
                <a:sym typeface="Lucida Grande"/>
              </a:rPr>
              <a:t>'</a:t>
            </a:r>
            <a:endParaRPr lang="en-US" sz="200" dirty="0" smtClean="0">
              <a:latin typeface="Times" pitchFamily="18" charset="0"/>
              <a:cs typeface="Times" pitchFamily="18" charset="0"/>
              <a:sym typeface="Times" pitchFamily="18" charset="0"/>
            </a:endParaRPr>
          </a:p>
          <a:p>
            <a:pPr eaLnBrk="1" hangingPunct="1">
              <a:spcBef>
                <a:spcPts val="1200"/>
              </a:spcBef>
            </a:pPr>
            <a:endParaRPr lang="en-US" sz="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7129489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4387" name="Rectangle 2"/>
          <p:cNvSpPr>
            <a:spLocks noGrp="1" noChangeArrowheads="1"/>
          </p:cNvSpPr>
          <p:nvPr>
            <p:ph type="body" idx="1"/>
          </p:nvPr>
        </p:nvSpPr>
        <p:spPr>
          <a:noFill/>
        </p:spPr>
        <p:txBody>
          <a:bodyPr/>
          <a:lstStyle/>
          <a:p>
            <a:pPr eaLnBrk="1" hangingPunct="1">
              <a:spcBef>
                <a:spcPts val="1200"/>
              </a:spcBef>
            </a:pPr>
            <a:r>
              <a:rPr lang="en-US" sz="1700" dirty="0" smtClean="0">
                <a:latin typeface="Lucida Grande"/>
                <a:ea typeface="Lucida Grande"/>
                <a:cs typeface="Lucida Grande"/>
                <a:sym typeface="Lucida Grande"/>
              </a:rPr>
              <a:t>knife help search</a:t>
            </a:r>
            <a:br>
              <a:rPr lang="en-US" sz="1700" dirty="0" smtClean="0">
                <a:latin typeface="Lucida Grande"/>
                <a:ea typeface="Lucida Grande"/>
                <a:cs typeface="Lucida Grande"/>
                <a:sym typeface="Lucida Grande"/>
              </a:rPr>
            </a:br>
            <a:r>
              <a:rPr lang="en-US" sz="1700" dirty="0" smtClean="0">
                <a:latin typeface="Lucida Grande"/>
                <a:ea typeface="Lucida Grande"/>
                <a:cs typeface="Lucida Grande"/>
                <a:sym typeface="Lucida Grande"/>
              </a:rPr>
              <a:t>You can use </a:t>
            </a:r>
            <a:r>
              <a:rPr lang="en-US" sz="1700" dirty="0" err="1" smtClean="0">
                <a:latin typeface="Lucida Grande"/>
                <a:ea typeface="Lucida Grande"/>
                <a:cs typeface="Lucida Grande"/>
                <a:sym typeface="Lucida Grande"/>
              </a:rPr>
              <a:t>boolean</a:t>
            </a:r>
            <a:r>
              <a:rPr lang="en-US" sz="1700" dirty="0" smtClean="0">
                <a:latin typeface="Lucida Grande"/>
                <a:ea typeface="Lucida Grande"/>
                <a:cs typeface="Lucida Grande"/>
                <a:sym typeface="Lucida Grande"/>
              </a:rPr>
              <a:t> values e.g. knife search INDEX '</a:t>
            </a:r>
            <a:r>
              <a:rPr lang="en-US" sz="1700" dirty="0" err="1" smtClean="0">
                <a:latin typeface="Lucida Grande"/>
                <a:ea typeface="Lucida Grande"/>
                <a:cs typeface="Lucida Grande"/>
                <a:sym typeface="Lucida Grande"/>
              </a:rPr>
              <a:t>field:value</a:t>
            </a:r>
            <a:r>
              <a:rPr lang="en-US" sz="1700" dirty="0" smtClean="0">
                <a:latin typeface="Lucida Grande"/>
                <a:ea typeface="Lucida Grande"/>
                <a:cs typeface="Lucida Grande"/>
                <a:sym typeface="Lucida Grande"/>
              </a:rPr>
              <a:t> OR </a:t>
            </a:r>
            <a:r>
              <a:rPr lang="en-US" sz="1700" dirty="0" err="1" smtClean="0">
                <a:latin typeface="Lucida Grande"/>
                <a:ea typeface="Lucida Grande"/>
                <a:cs typeface="Lucida Grande"/>
                <a:sym typeface="Lucida Grande"/>
              </a:rPr>
              <a:t>field:value</a:t>
            </a:r>
            <a:r>
              <a:rPr lang="en-US" sz="1700" dirty="0" smtClean="0">
                <a:latin typeface="Lucida Grande"/>
                <a:ea typeface="Lucida Grande"/>
                <a:cs typeface="Lucida Grande"/>
                <a:sym typeface="Lucida Grande"/>
              </a:rPr>
              <a:t>'</a:t>
            </a:r>
            <a:endParaRPr lang="en-US" sz="200" dirty="0" smtClean="0">
              <a:latin typeface="Times" pitchFamily="18" charset="0"/>
              <a:cs typeface="Times" pitchFamily="18" charset="0"/>
              <a:sym typeface="Times" pitchFamily="18" charset="0"/>
            </a:endParaRPr>
          </a:p>
          <a:p>
            <a:pPr eaLnBrk="1" hangingPunct="1">
              <a:spcBef>
                <a:spcPts val="1200"/>
              </a:spcBef>
            </a:pPr>
            <a:endParaRPr lang="en-US" sz="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34424768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5411"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JSON syntax again.  Arrays in JSON have brackets. </a:t>
            </a:r>
          </a:p>
          <a:p>
            <a:pPr eaLnBrk="1" hangingPunct="1"/>
            <a:r>
              <a:rPr lang="en-US" sz="2000" dirty="0" smtClean="0">
                <a:latin typeface="Lucida Grande"/>
                <a:ea typeface="Lucida Grande"/>
                <a:cs typeface="Lucida Grande"/>
                <a:sym typeface="Lucida Grande"/>
              </a:rPr>
              <a:t>Quotes around strings.</a:t>
            </a:r>
          </a:p>
          <a:p>
            <a:pPr eaLnBrk="1" hangingPunct="1"/>
            <a:r>
              <a:rPr lang="en-US" sz="2000" dirty="0" smtClean="0">
                <a:latin typeface="Lucida Grande"/>
                <a:ea typeface="Lucida Grande"/>
                <a:cs typeface="Lucida Grande"/>
                <a:sym typeface="Lucida Grande"/>
              </a:rPr>
              <a:t>No trailing commas.</a:t>
            </a:r>
          </a:p>
          <a:p>
            <a:pPr eaLnBrk="1" hangingPunct="1"/>
            <a:endParaRPr lang="en-US" sz="20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hlinkClick r:id="rId3"/>
              </a:rPr>
              <a:t>https://gist.github.com/vinyar/6616444</a:t>
            </a:r>
            <a:endParaRPr lang="en-US" sz="2000" dirty="0" smtClean="0"/>
          </a:p>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795519125"/>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5411"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61761152"/>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5411"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74613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52</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shows</a:t>
            </a:r>
            <a:r>
              <a:rPr lang="en-US" altLang="en-US" sz="1600" baseline="0" dirty="0" smtClean="0">
                <a:latin typeface="Lucida Grande"/>
                <a:ea typeface="Lucida Grande"/>
                <a:cs typeface="Lucida Grande"/>
                <a:sym typeface="Lucida Grande"/>
              </a:rPr>
              <a:t> how the variable search and replacement works within the USER resource</a:t>
            </a:r>
            <a:endParaRPr lang="en-US" altLang="en-US" sz="1600" dirty="0" smtClean="0">
              <a:latin typeface="Lucida Grande"/>
              <a:ea typeface="Lucida Grande"/>
              <a:cs typeface="Lucida Grande"/>
              <a:sym typeface="Lucida Grande"/>
            </a:endParaRP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25245975"/>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315209188"/>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35649157"/>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48703729"/>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7989543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4503246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30253414"/>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These “containers” take JSON. Anything you can do in JSON you can do in a </a:t>
            </a:r>
            <a:r>
              <a:rPr lang="en-US" sz="1800" dirty="0" err="1" smtClean="0">
                <a:latin typeface="Lucida Grande"/>
                <a:ea typeface="Lucida Grande"/>
                <a:cs typeface="Lucida Grande"/>
                <a:sym typeface="Lucida Grande"/>
              </a:rPr>
              <a:t>databag</a:t>
            </a:r>
            <a:r>
              <a:rPr lang="en-US" sz="1800" dirty="0" smtClean="0">
                <a:latin typeface="Lucida Grande"/>
                <a:ea typeface="Lucida Grande"/>
                <a:cs typeface="Lucida Grande"/>
                <a:sym typeface="Lucida Grande"/>
              </a:rPr>
              <a:t>.</a:t>
            </a:r>
            <a:endParaRPr lang="en-US" sz="1800" b="1" dirty="0" smtClean="0">
              <a:latin typeface="Lucida Grande"/>
              <a:ea typeface="Lucida Grande"/>
              <a:cs typeface="Lucida Grande"/>
              <a:sym typeface="Lucida Grande"/>
            </a:endParaRPr>
          </a:p>
          <a:p>
            <a:pPr eaLnBrk="1" hangingPunct="1"/>
            <a:endParaRPr lang="en-US" sz="24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468</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77870460"/>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932026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7</a:t>
            </a:fld>
            <a:endParaRPr lang="en-US"/>
          </a:p>
        </p:txBody>
      </p:sp>
    </p:spTree>
    <p:extLst>
      <p:ext uri="{BB962C8B-B14F-4D97-AF65-F5344CB8AC3E}">
        <p14:creationId xmlns:p14="http://schemas.microsoft.com/office/powerpoint/2010/main" val="33868246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78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99889881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These “containers” take JSON. Anything you can do in JSON you can do in a </a:t>
            </a:r>
            <a:r>
              <a:rPr lang="en-US" sz="1800" dirty="0" err="1" smtClean="0">
                <a:latin typeface="Lucida Grande"/>
                <a:ea typeface="Lucida Grande"/>
                <a:cs typeface="Lucida Grande"/>
                <a:sym typeface="Lucida Grande"/>
              </a:rPr>
              <a:t>databag</a:t>
            </a:r>
            <a:r>
              <a:rPr lang="en-US" sz="1800" dirty="0" smtClean="0">
                <a:latin typeface="Lucida Grande"/>
                <a:ea typeface="Lucida Grande"/>
                <a:cs typeface="Lucida Grande"/>
                <a:sym typeface="Lucida Grande"/>
              </a:rPr>
              <a:t>.</a:t>
            </a:r>
            <a:endParaRPr lang="en-US" sz="1800" b="1" dirty="0" smtClean="0">
              <a:latin typeface="Lucida Grande"/>
              <a:ea typeface="Lucida Grande"/>
              <a:cs typeface="Lucida Grande"/>
              <a:sym typeface="Lucida Grande"/>
            </a:endParaRPr>
          </a:p>
          <a:p>
            <a:pPr eaLnBrk="1" hangingPunct="1"/>
            <a:endParaRPr lang="en-US" sz="24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472</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828388027"/>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44278050"/>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These “containers” take JSON. Anything you can do in JSON you can do in a </a:t>
            </a:r>
            <a:r>
              <a:rPr lang="en-US" sz="1800" dirty="0" err="1" smtClean="0">
                <a:latin typeface="Lucida Grande"/>
                <a:ea typeface="Lucida Grande"/>
                <a:cs typeface="Lucida Grande"/>
                <a:sym typeface="Lucida Grande"/>
              </a:rPr>
              <a:t>databag</a:t>
            </a:r>
            <a:r>
              <a:rPr lang="en-US" sz="1800" dirty="0" smtClean="0">
                <a:latin typeface="Lucida Grande"/>
                <a:ea typeface="Lucida Grande"/>
                <a:cs typeface="Lucida Grande"/>
                <a:sym typeface="Lucida Grande"/>
              </a:rPr>
              <a:t>.</a:t>
            </a:r>
            <a:endParaRPr lang="en-US" sz="1800" b="1" dirty="0" smtClean="0">
              <a:latin typeface="Lucida Grande"/>
              <a:ea typeface="Lucida Grande"/>
              <a:cs typeface="Lucida Grande"/>
              <a:sym typeface="Lucida Grande"/>
            </a:endParaRPr>
          </a:p>
          <a:p>
            <a:pPr eaLnBrk="1" hangingPunct="1"/>
            <a:endParaRPr lang="en-US" sz="24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476</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we’ve been 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9270755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knife node show [node] (to see without edit)</a:t>
            </a:r>
          </a:p>
          <a:p>
            <a:r>
              <a:rPr lang="en-US" sz="1600" dirty="0">
                <a:latin typeface="Lucida Grande" charset="0"/>
                <a:cs typeface="Lucida Grande" charset="0"/>
                <a:sym typeface="Lucida Grande" charset="0"/>
              </a:rPr>
              <a:t>-</a:t>
            </a:r>
            <a:r>
              <a:rPr lang="en-US" sz="1600" dirty="0" err="1">
                <a:latin typeface="Lucida Grande" charset="0"/>
                <a:cs typeface="Lucida Grande" charset="0"/>
                <a:sym typeface="Lucida Grande" charset="0"/>
              </a:rPr>
              <a:t>Fj</a:t>
            </a:r>
            <a:r>
              <a:rPr lang="en-US" sz="1600" dirty="0">
                <a:latin typeface="Lucida Grande" charset="0"/>
                <a:cs typeface="Lucida Grande" charset="0"/>
                <a:sym typeface="Lucida Grande" charset="0"/>
              </a:rPr>
              <a:t> to see it in JSON</a:t>
            </a: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31308902"/>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0531" name="Rectangle 2"/>
          <p:cNvSpPr>
            <a:spLocks noGrp="1" noChangeArrowheads="1"/>
          </p:cNvSpPr>
          <p:nvPr>
            <p:ph type="body" idx="1"/>
          </p:nvPr>
        </p:nvSpPr>
        <p:spPr>
          <a:noFill/>
        </p:spPr>
        <p:txBody>
          <a:bodyPr/>
          <a:lstStyle/>
          <a:p>
            <a:pPr eaLnBrk="1" hangingPunct="1">
              <a:spcBef>
                <a:spcPts val="1200"/>
              </a:spcBef>
            </a:pPr>
            <a:r>
              <a:rPr lang="en-US" altLang="en-US" sz="1900" dirty="0" smtClean="0">
                <a:latin typeface="Lucida Grande"/>
                <a:ea typeface="Lucida Grande"/>
                <a:cs typeface="Lucida Grande"/>
                <a:sym typeface="Lucida Grande"/>
              </a:rPr>
              <a:t>If you get errors, a common cause is that arguments to </a:t>
            </a:r>
            <a:r>
              <a:rPr lang="en-US" altLang="en-US" sz="1900" dirty="0" err="1" smtClean="0">
                <a:latin typeface="Lucida Grande"/>
                <a:ea typeface="Lucida Grande"/>
                <a:cs typeface="Lucida Grande"/>
                <a:sym typeface="Lucida Grande"/>
              </a:rPr>
              <a:t>adduser</a:t>
            </a:r>
            <a:r>
              <a:rPr lang="en-US" altLang="en-US" sz="1900" dirty="0" smtClean="0">
                <a:latin typeface="Lucida Grande"/>
                <a:ea typeface="Lucida Grande"/>
                <a:cs typeface="Lucida Grande"/>
                <a:sym typeface="Lucida Grande"/>
              </a:rPr>
              <a:t> are not valid - fat-fingered shells, for example.</a:t>
            </a:r>
            <a:endParaRPr lang="en-US" altLang="en-US" sz="400" dirty="0" smtClean="0">
              <a:latin typeface="Times" pitchFamily="18" charset="0"/>
              <a:cs typeface="Times" pitchFamily="18" charset="0"/>
              <a:sym typeface="Times" pitchFamily="18" charset="0"/>
            </a:endParaRPr>
          </a:p>
          <a:p>
            <a:pPr eaLnBrk="1" hangingPunct="1">
              <a:spcBef>
                <a:spcPts val="1200"/>
              </a:spcBef>
            </a:pPr>
            <a:r>
              <a:rPr lang="en-US" altLang="en-US" sz="1900" dirty="0" smtClean="0">
                <a:latin typeface="Lucida Grande"/>
                <a:ea typeface="Lucida Grande"/>
                <a:cs typeface="Lucida Grande"/>
                <a:sym typeface="Lucida Grande"/>
              </a:rPr>
              <a:t>This is another chance to talk about how knowledge of the system you are automating is vital to success - it’s easy to debug that error if you know how </a:t>
            </a:r>
            <a:r>
              <a:rPr lang="en-US" altLang="en-US" sz="1900" dirty="0" err="1" smtClean="0">
                <a:latin typeface="Lucida Grande"/>
                <a:ea typeface="Lucida Grande"/>
                <a:cs typeface="Lucida Grande"/>
                <a:sym typeface="Lucida Grande"/>
              </a:rPr>
              <a:t>adduser</a:t>
            </a:r>
            <a:r>
              <a:rPr lang="en-US" altLang="en-US" sz="1900" dirty="0" smtClean="0">
                <a:latin typeface="Lucida Grande"/>
                <a:ea typeface="Lucida Grande"/>
                <a:cs typeface="Lucida Grande"/>
                <a:sym typeface="Lucida Grande"/>
              </a:rPr>
              <a:t> behaves.</a:t>
            </a:r>
            <a:endParaRPr lang="en-US" altLang="en-US" sz="400" dirty="0" smtClean="0">
              <a:latin typeface="Times" pitchFamily="18" charset="0"/>
              <a:cs typeface="Times" pitchFamily="18" charset="0"/>
              <a:sym typeface="Times" pitchFamily="18" charset="0"/>
            </a:endParaRPr>
          </a:p>
          <a:p>
            <a:pPr eaLnBrk="1" hangingPunct="1">
              <a:spcBef>
                <a:spcPts val="1200"/>
              </a:spcBef>
            </a:pPr>
            <a:endParaRPr lang="en-US" altLang="en-US" sz="8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816504794"/>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15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did </a:t>
            </a:r>
            <a:r>
              <a:rPr lang="en-US" altLang="en-US" sz="1600" b="1" smtClean="0">
                <a:latin typeface="Lucida Grande"/>
                <a:ea typeface="Lucida Grande"/>
                <a:cs typeface="Lucida Grande"/>
                <a:sym typeface="Lucida Grande"/>
              </a:rPr>
              <a:t>not</a:t>
            </a:r>
            <a:r>
              <a:rPr lang="en-US" altLang="en-US" sz="1600" smtClean="0">
                <a:latin typeface="Lucida Grande"/>
                <a:ea typeface="Lucida Grande"/>
                <a:cs typeface="Lucida Grande"/>
                <a:sym typeface="Lucida Grande"/>
              </a:rPr>
              <a:t> create home directories for these users, because it’s not the default adduser behavior.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docs can show you how to get it done (manage_home)</a:t>
            </a:r>
          </a:p>
          <a:p>
            <a:pPr eaLnBrk="1" hangingPunct="1"/>
            <a:endParaRPr lang="en-US" altLang="en-US" sz="2000" smtClean="0">
              <a:latin typeface="Lucida Grande"/>
              <a:ea typeface="Lucida Grande"/>
              <a:cs typeface="Lucida Grande"/>
              <a:sym typeface="Lucida Grande"/>
            </a:endParaRPr>
          </a:p>
        </p:txBody>
      </p:sp>
    </p:spTree>
    <p:extLst>
      <p:ext uri="{BB962C8B-B14F-4D97-AF65-F5344CB8AC3E}">
        <p14:creationId xmlns:p14="http://schemas.microsoft.com/office/powerpoint/2010/main" val="820697697"/>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15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did </a:t>
            </a:r>
            <a:r>
              <a:rPr lang="en-US" altLang="en-US" sz="1600" b="1" smtClean="0">
                <a:latin typeface="Lucida Grande"/>
                <a:ea typeface="Lucida Grande"/>
                <a:cs typeface="Lucida Grande"/>
                <a:sym typeface="Lucida Grande"/>
              </a:rPr>
              <a:t>not</a:t>
            </a:r>
            <a:r>
              <a:rPr lang="en-US" altLang="en-US" sz="1600" smtClean="0">
                <a:latin typeface="Lucida Grande"/>
                <a:ea typeface="Lucida Grande"/>
                <a:cs typeface="Lucida Grande"/>
                <a:sym typeface="Lucida Grande"/>
              </a:rPr>
              <a:t> create home directories for these users, because it’s not the default adduser behavior.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docs can show you how to get it done (manage_home)</a:t>
            </a:r>
          </a:p>
          <a:p>
            <a:pPr eaLnBrk="1" hangingPunct="1"/>
            <a:endParaRPr lang="en-US" altLang="en-US" sz="2000" smtClean="0">
              <a:latin typeface="Lucida Grande"/>
              <a:ea typeface="Lucida Grande"/>
              <a:cs typeface="Lucida Grande"/>
              <a:sym typeface="Lucida Grande"/>
            </a:endParaRPr>
          </a:p>
        </p:txBody>
      </p:sp>
    </p:spTree>
    <p:extLst>
      <p:ext uri="{BB962C8B-B14F-4D97-AF65-F5344CB8AC3E}">
        <p14:creationId xmlns:p14="http://schemas.microsoft.com/office/powerpoint/2010/main" val="655858699"/>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15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did </a:t>
            </a:r>
            <a:r>
              <a:rPr lang="en-US" altLang="en-US" sz="1600" b="1" smtClean="0">
                <a:latin typeface="Lucida Grande"/>
                <a:ea typeface="Lucida Grande"/>
                <a:cs typeface="Lucida Grande"/>
                <a:sym typeface="Lucida Grande"/>
              </a:rPr>
              <a:t>not</a:t>
            </a:r>
            <a:r>
              <a:rPr lang="en-US" altLang="en-US" sz="1600" smtClean="0">
                <a:latin typeface="Lucida Grande"/>
                <a:ea typeface="Lucida Grande"/>
                <a:cs typeface="Lucida Grande"/>
                <a:sym typeface="Lucida Grande"/>
              </a:rPr>
              <a:t> create home directories for these users, because it’s not the default adduser behavior.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docs can show you how to get it done (manage_home)</a:t>
            </a:r>
          </a:p>
          <a:p>
            <a:pPr eaLnBrk="1" hangingPunct="1"/>
            <a:endParaRPr lang="en-US" altLang="en-US" sz="2000" smtClean="0">
              <a:latin typeface="Lucida Grande"/>
              <a:ea typeface="Lucida Grande"/>
              <a:cs typeface="Lucida Grande"/>
              <a:sym typeface="Lucida Grande"/>
            </a:endParaRPr>
          </a:p>
        </p:txBody>
      </p:sp>
    </p:spTree>
    <p:extLst>
      <p:ext uri="{BB962C8B-B14F-4D97-AF65-F5344CB8AC3E}">
        <p14:creationId xmlns:p14="http://schemas.microsoft.com/office/powerpoint/2010/main" val="1583571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12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Login to Enterprise Chef to view your nodes</a:t>
            </a:r>
          </a:p>
        </p:txBody>
      </p:sp>
    </p:spTree>
    <p:extLst>
      <p:ext uri="{BB962C8B-B14F-4D97-AF65-F5344CB8AC3E}">
        <p14:creationId xmlns:p14="http://schemas.microsoft.com/office/powerpoint/2010/main" val="1548233367"/>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2579"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What happened here is epic.  This doesn't do all the same things as AD.  But we’ve done something fairly close using ~40 lines of ruby and JSON.  The idea is that primitives driven by data are very powerful.  All you need is an abstract notion of data about stuff you’re managing, then apply the same pattern.  This is the stuff!</a:t>
            </a:r>
          </a:p>
        </p:txBody>
      </p:sp>
    </p:spTree>
    <p:extLst>
      <p:ext uri="{BB962C8B-B14F-4D97-AF65-F5344CB8AC3E}">
        <p14:creationId xmlns:p14="http://schemas.microsoft.com/office/powerpoint/2010/main" val="559301039"/>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22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Note: when this module is finished, we will have learned every core primitive</a:t>
            </a:r>
          </a:p>
          <a:p>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1395132002"/>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27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Cookbooks can be shared within environments, as opposed to organizations. (Organizations *can* share cookbooks through work arounds)</a:t>
            </a:r>
          </a:p>
        </p:txBody>
      </p:sp>
    </p:spTree>
    <p:extLst>
      <p:ext uri="{BB962C8B-B14F-4D97-AF65-F5344CB8AC3E}">
        <p14:creationId xmlns:p14="http://schemas.microsoft.com/office/powerpoint/2010/main" val="1186090428"/>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manual directory creation – like an animal</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492</a:t>
            </a:fld>
            <a:endParaRPr lang="en-US"/>
          </a:p>
        </p:txBody>
      </p:sp>
    </p:spTree>
    <p:extLst>
      <p:ext uri="{BB962C8B-B14F-4D97-AF65-F5344CB8AC3E}">
        <p14:creationId xmlns:p14="http://schemas.microsoft.com/office/powerpoint/2010/main" val="2596026147"/>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944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Remember the version bump from earlier? This was why.</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1473144500"/>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149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Again, these can be defined either via Ruby or JSON.  In a minute, we’ll see one of the benefits of defining via Ruby</a:t>
            </a:r>
          </a:p>
          <a:p>
            <a:pPr eaLnBrk="1" hangingPunct="1"/>
            <a:endParaRPr lang="en-US" altLang="en-US" sz="1000" smtClean="0">
              <a:latin typeface="Lucida Grande"/>
              <a:ea typeface="Lucida Grande"/>
              <a:cs typeface="Lucida Grande"/>
              <a:sym typeface="Lucida Grande"/>
            </a:endParaRPr>
          </a:p>
        </p:txBody>
      </p:sp>
    </p:spTree>
    <p:extLst>
      <p:ext uri="{BB962C8B-B14F-4D97-AF65-F5344CB8AC3E}">
        <p14:creationId xmlns:p14="http://schemas.microsoft.com/office/powerpoint/2010/main" val="1739000681"/>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149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Again, these can be defined either via Ruby or JSON.  In a minute, we’ll see one of the benefits of defining via Ruby</a:t>
            </a:r>
          </a:p>
          <a:p>
            <a:pPr eaLnBrk="1" hangingPunct="1"/>
            <a:endParaRPr lang="en-US" altLang="en-US" sz="1000" smtClean="0">
              <a:latin typeface="Lucida Grande"/>
              <a:ea typeface="Lucida Grande"/>
              <a:cs typeface="Lucida Grande"/>
              <a:sym typeface="Lucida Grande"/>
            </a:endParaRPr>
          </a:p>
        </p:txBody>
      </p:sp>
    </p:spTree>
    <p:extLst>
      <p:ext uri="{BB962C8B-B14F-4D97-AF65-F5344CB8AC3E}">
        <p14:creationId xmlns:p14="http://schemas.microsoft.com/office/powerpoint/2010/main" val="1498617647"/>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43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Click the Node tab then select node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node1</a:t>
            </a:r>
            <a:r>
              <a:rPr lang="ja-JP" altLang="en-US" sz="1600" dirty="0">
                <a:latin typeface="Arial"/>
                <a:cs typeface="Lucida Grande" charset="0"/>
                <a:sym typeface="Lucida Grande" charset="0"/>
              </a:rPr>
              <a:t>’</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Might look at knife flip plugin - </a:t>
            </a:r>
            <a:r>
              <a:rPr lang="en-US" sz="1600" u="sng" dirty="0">
                <a:latin typeface="Lucida Grande" charset="0"/>
                <a:cs typeface="Lucida Grande" charset="0"/>
                <a:sym typeface="Lucida Grande" charset="0"/>
              </a:rPr>
              <a:t>https://</a:t>
            </a:r>
            <a:r>
              <a:rPr lang="en-US" sz="1600" u="sng" dirty="0" err="1">
                <a:latin typeface="Lucida Grande" charset="0"/>
                <a:cs typeface="Lucida Grande" charset="0"/>
                <a:sym typeface="Lucida Grande" charset="0"/>
              </a:rPr>
              <a:t>github.com</a:t>
            </a:r>
            <a:r>
              <a:rPr lang="en-US" sz="1600" u="sng" dirty="0">
                <a:latin typeface="Lucida Grande" charset="0"/>
                <a:cs typeface="Lucida Grande" charset="0"/>
                <a:sym typeface="Lucida Grande" charset="0"/>
              </a:rPr>
              <a:t>/</a:t>
            </a:r>
            <a:r>
              <a:rPr lang="en-US" sz="1600" u="sng" dirty="0" err="1">
                <a:latin typeface="Lucida Grande" charset="0"/>
                <a:cs typeface="Lucida Grande" charset="0"/>
                <a:sym typeface="Lucida Grande" charset="0"/>
              </a:rPr>
              <a:t>jo</a:t>
            </a:r>
            <a:r>
              <a:rPr lang="en-US" sz="1600" u="sng" dirty="0" err="1">
                <a:latin typeface="Lucida Grande" charset="0"/>
                <a:cs typeface="Lucida Grande" charset="0"/>
                <a:sym typeface="Lucida Grande" charset="0"/>
                <a:hlinkClick r:id="rId3"/>
              </a:rPr>
              <a:t>nlives</a:t>
            </a:r>
            <a:r>
              <a:rPr lang="en-US" sz="1600" u="sng" dirty="0">
                <a:latin typeface="Lucida Grande" charset="0"/>
                <a:cs typeface="Lucida Grande" charset="0"/>
                <a:sym typeface="Lucida Grande" charset="0"/>
                <a:hlinkClick r:id="rId3"/>
              </a:rPr>
              <a:t>/knife-flip</a:t>
            </a:r>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p:txBody>
      </p:sp>
    </p:spTree>
    <p:extLst>
      <p:ext uri="{BB962C8B-B14F-4D97-AF65-F5344CB8AC3E}">
        <p14:creationId xmlns:p14="http://schemas.microsoft.com/office/powerpoint/2010/main" val="669908538"/>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66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went back in time! Whoa!</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Point out that we downloaded the old files, we removed the ones that we had that were newer, and we applied the old policy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students have cookbook errors, the last uploaded cookbook at the time of the version roll probably had syntax errors in it.</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1387036159"/>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501</a:t>
            </a:fld>
            <a:endParaRPr lang="en-US"/>
          </a:p>
        </p:txBody>
      </p:sp>
    </p:spTree>
    <p:extLst>
      <p:ext uri="{BB962C8B-B14F-4D97-AF65-F5344CB8AC3E}">
        <p14:creationId xmlns:p14="http://schemas.microsoft.com/office/powerpoint/2010/main" val="16616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3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Click the Administrative tab to see the Organizations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 name of your organization was specified when signing up for Enterprise Chef.</a:t>
            </a:r>
          </a:p>
        </p:txBody>
      </p:sp>
    </p:spTree>
    <p:extLst>
      <p:ext uri="{BB962C8B-B14F-4D97-AF65-F5344CB8AC3E}">
        <p14:creationId xmlns:p14="http://schemas.microsoft.com/office/powerpoint/2010/main" val="610515434"/>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502</a:t>
            </a:fld>
            <a:endParaRPr lang="en-US"/>
          </a:p>
        </p:txBody>
      </p:sp>
    </p:spTree>
    <p:extLst>
      <p:ext uri="{BB962C8B-B14F-4D97-AF65-F5344CB8AC3E}">
        <p14:creationId xmlns:p14="http://schemas.microsoft.com/office/powerpoint/2010/main" val="16616837"/>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812282134"/>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66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went back in time! Whoa!</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Point out that we downloaded the old files, we removed the ones that we had that were newer, and we applied the old policy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students have cookbook errors, the last uploaded cookbook at the time of the version roll probably had syntax errors in it.</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1328104339"/>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944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Remember the version bump from earlier? This was why.</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1380171692"/>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149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Again, these can be defined either via Ruby or JSON.  In a minute, we’ll see one of the benefits of defining via Ruby</a:t>
            </a:r>
          </a:p>
          <a:p>
            <a:pPr eaLnBrk="1" hangingPunct="1"/>
            <a:endParaRPr lang="en-US" altLang="en-US" sz="1000" smtClean="0">
              <a:latin typeface="Lucida Grande"/>
              <a:ea typeface="Lucida Grande"/>
              <a:cs typeface="Lucida Grande"/>
              <a:sym typeface="Lucida Grande"/>
            </a:endParaRPr>
          </a:p>
        </p:txBody>
      </p:sp>
    </p:spTree>
    <p:extLst>
      <p:ext uri="{BB962C8B-B14F-4D97-AF65-F5344CB8AC3E}">
        <p14:creationId xmlns:p14="http://schemas.microsoft.com/office/powerpoint/2010/main" val="1113502215"/>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149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Again, these can be defined either via Ruby or JSON.  In a minute, we’ll see one of the benefits of defining via Ruby</a:t>
            </a:r>
          </a:p>
          <a:p>
            <a:pPr eaLnBrk="1" hangingPunct="1"/>
            <a:endParaRPr lang="en-US" altLang="en-US" sz="1000" smtClean="0">
              <a:latin typeface="Lucida Grande"/>
              <a:ea typeface="Lucida Grande"/>
              <a:cs typeface="Lucida Grande"/>
              <a:sym typeface="Lucida Grande"/>
            </a:endParaRPr>
          </a:p>
        </p:txBody>
      </p:sp>
    </p:spTree>
    <p:extLst>
      <p:ext uri="{BB962C8B-B14F-4D97-AF65-F5344CB8AC3E}">
        <p14:creationId xmlns:p14="http://schemas.microsoft.com/office/powerpoint/2010/main" val="86051612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66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went back in time! Whoa!</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Point out that we downloaded the old files, we removed the ones that we had that were newer, and we applied the old policy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students have cookbook errors, the last uploaded cookbook at the time of the version roll probably had syntax errors in it.</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777720504"/>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514</a:t>
            </a:fld>
            <a:endParaRPr lang="en-US"/>
          </a:p>
        </p:txBody>
      </p:sp>
    </p:spTree>
    <p:extLst>
      <p:ext uri="{BB962C8B-B14F-4D97-AF65-F5344CB8AC3E}">
        <p14:creationId xmlns:p14="http://schemas.microsoft.com/office/powerpoint/2010/main" val="16616837"/>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66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went back in time! Whoa!</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Point out that we downloaded the old files, we removed the ones that we had that were newer, and we applied the old policy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students have cookbook errors, the last uploaded cookbook at the time of the version roll probably had syntax errors in it.</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1722060049"/>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17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need to add:</a:t>
            </a:r>
          </a:p>
          <a:p>
            <a:pPr eaLnBrk="1" hangingPunct="1"/>
            <a:r>
              <a:rPr lang="en-US" altLang="en-US" sz="1600" smtClean="0">
                <a:latin typeface="Lucida Grande"/>
                <a:ea typeface="Lucida Grande"/>
                <a:cs typeface="Lucida Grande"/>
                <a:sym typeface="Lucida Grande"/>
              </a:rPr>
              <a:t>* Showing how to use chef_environment in a recipe</a:t>
            </a:r>
          </a:p>
          <a:p>
            <a:pPr eaLnBrk="1" hangingPunct="1"/>
            <a:r>
              <a:rPr lang="en-US" altLang="en-US" sz="1600" smtClean="0">
                <a:latin typeface="Lucida Grande"/>
                <a:ea typeface="Lucida Grande"/>
                <a:cs typeface="Lucida Grande"/>
                <a:sym typeface="Lucida Grande"/>
              </a:rPr>
              <a:t>* How to write data-driven recipes that can do contra-state</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14555909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19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Download the starter kit from the Chef Server</a:t>
            </a:r>
          </a:p>
          <a:p>
            <a:r>
              <a:rPr lang="en-US" sz="1600">
                <a:latin typeface="Lucida Grande" charset="0"/>
                <a:cs typeface="Lucida Grande" charset="0"/>
                <a:sym typeface="Lucida Grande" charset="0"/>
              </a:rPr>
              <a:t>Make a decision about where to store the work from this class. </a:t>
            </a:r>
          </a:p>
          <a:p>
            <a:endParaRPr lang="en-US" sz="1600">
              <a:latin typeface="Lucida Grande" charset="0"/>
              <a:cs typeface="Lucida Grande" charset="0"/>
              <a:sym typeface="Lucida Grande" charset="0"/>
            </a:endParaRPr>
          </a:p>
          <a:p>
            <a:r>
              <a:rPr lang="en-US" sz="1600" b="1">
                <a:latin typeface="Lucida Grande" charset="0"/>
                <a:cs typeface="Lucida Grande" charset="0"/>
                <a:sym typeface="Lucida Grande" charset="0"/>
              </a:rPr>
              <a:t>NOTE: </a:t>
            </a:r>
            <a:r>
              <a:rPr lang="en-US" sz="1600">
                <a:latin typeface="Lucida Grande" charset="0"/>
                <a:cs typeface="Lucida Grande" charset="0"/>
                <a:sym typeface="Lucida Grande" charset="0"/>
              </a:rPr>
              <a:t>Windows XP users should NOT have spaces in their directory- if they put it in a path with spaces (like C:\Documents and Settings\chef-repo), they will get errors when they try to upload cookbooks.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Unzip the zip file in that directory.</a:t>
            </a:r>
          </a:p>
          <a:p>
            <a:r>
              <a:rPr lang="en-US" sz="1600">
                <a:latin typeface="Lucida Grande" charset="0"/>
                <a:cs typeface="Lucida Grande" charset="0"/>
                <a:sym typeface="Lucida Grande" charset="0"/>
              </a:rPr>
              <a:t>A chef-repo directory, or folder, is now available.</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 'Starter Kit' is a archive file (e.g. chef-starter.zip) that contains-) A sample chef repository with a sample 'starter' cookbook-) Configuration files allowing the workstation to talk to the chef serverWe'll look at this in detail later...</a:t>
            </a:r>
          </a:p>
          <a:p>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191850265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6371"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328298285"/>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77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You should see the new index.html from the attributes file.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70636429"/>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408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Talk about run list expansion - we looked at the role, grabbed it’s </a:t>
            </a:r>
            <a:r>
              <a:rPr lang="en-US" altLang="en-US" sz="1600" dirty="0" err="1" smtClean="0">
                <a:latin typeface="Lucida Grande"/>
                <a:ea typeface="Lucida Grande"/>
                <a:cs typeface="Lucida Grande"/>
                <a:sym typeface="Lucida Grande"/>
              </a:rPr>
              <a:t>runlist</a:t>
            </a:r>
            <a:r>
              <a:rPr lang="en-US" altLang="en-US" sz="1600" dirty="0" smtClean="0">
                <a:latin typeface="Lucida Grande"/>
                <a:ea typeface="Lucida Grande"/>
                <a:cs typeface="Lucida Grande"/>
                <a:sym typeface="Lucida Grande"/>
              </a:rPr>
              <a:t>, and stuck it in place.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are coming back to run list expansion when we finish the base role</a:t>
            </a:r>
          </a:p>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36495343"/>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613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And the results are merged together.</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will get to merge order in just a few more slides...</a:t>
            </a:r>
          </a:p>
        </p:txBody>
      </p:sp>
    </p:spTree>
    <p:extLst>
      <p:ext uri="{BB962C8B-B14F-4D97-AF65-F5344CB8AC3E}">
        <p14:creationId xmlns:p14="http://schemas.microsoft.com/office/powerpoint/2010/main" val="1472576335"/>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715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is the first time we use the “dot” notation with -a in knife - talk about using it to show deeply nested attributes easily.</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It is also in contrast to how you </a:t>
            </a:r>
            <a:r>
              <a:rPr lang="en-US" altLang="en-US" sz="1600" b="1" dirty="0" smtClean="0">
                <a:latin typeface="Lucida Grande"/>
                <a:ea typeface="Lucida Grande"/>
                <a:cs typeface="Lucida Grande"/>
                <a:sym typeface="Lucida Grande"/>
              </a:rPr>
              <a:t>search</a:t>
            </a:r>
            <a:r>
              <a:rPr lang="en-US" altLang="en-US" sz="1600" dirty="0" smtClean="0">
                <a:latin typeface="Lucida Grande"/>
                <a:ea typeface="Lucida Grande"/>
                <a:cs typeface="Lucida Grande"/>
                <a:sym typeface="Lucida Grande"/>
              </a:rPr>
              <a:t> for that field, which is to join on an “_”. The inconsistency is lame, but it is because “.” is a </a:t>
            </a:r>
            <a:r>
              <a:rPr lang="en-US" altLang="en-US" sz="1600" dirty="0" err="1" smtClean="0">
                <a:latin typeface="Lucida Grande"/>
                <a:ea typeface="Lucida Grande"/>
                <a:cs typeface="Lucida Grande"/>
                <a:sym typeface="Lucida Grande"/>
              </a:rPr>
              <a:t>stopword</a:t>
            </a:r>
            <a:r>
              <a:rPr lang="en-US" altLang="en-US" sz="1600" dirty="0" smtClean="0">
                <a:latin typeface="Lucida Grande"/>
                <a:ea typeface="Lucida Grande"/>
                <a:cs typeface="Lucida Grande"/>
                <a:sym typeface="Lucida Grande"/>
              </a:rPr>
              <a:t> in the search query parser, and the index itself. So we used _ in the search, and when I did knife’s attribute lookup, I switched it to a “.” without thinking about it. Sad but true.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Talk about the ‘role’ field, and how commonly used in search it is</a:t>
            </a:r>
          </a:p>
        </p:txBody>
      </p:sp>
    </p:spTree>
    <p:extLst>
      <p:ext uri="{BB962C8B-B14F-4D97-AF65-F5344CB8AC3E}">
        <p14:creationId xmlns:p14="http://schemas.microsoft.com/office/powerpoint/2010/main" val="1329202900"/>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408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Talk about run list expansion - we looked at the role, grabbed it’s </a:t>
            </a:r>
            <a:r>
              <a:rPr lang="en-US" altLang="en-US" sz="1600" dirty="0" err="1" smtClean="0">
                <a:latin typeface="Lucida Grande"/>
                <a:ea typeface="Lucida Grande"/>
                <a:cs typeface="Lucida Grande"/>
                <a:sym typeface="Lucida Grande"/>
              </a:rPr>
              <a:t>runlist</a:t>
            </a:r>
            <a:r>
              <a:rPr lang="en-US" altLang="en-US" sz="1600" dirty="0" smtClean="0">
                <a:latin typeface="Lucida Grande"/>
                <a:ea typeface="Lucida Grande"/>
                <a:cs typeface="Lucida Grande"/>
                <a:sym typeface="Lucida Grande"/>
              </a:rPr>
              <a:t>, and stuck it in place.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are coming back to run list expansion when we finish the base role</a:t>
            </a:r>
          </a:p>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03885238"/>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541</a:t>
            </a:fld>
            <a:endParaRPr lang="en-US"/>
          </a:p>
        </p:txBody>
      </p:sp>
    </p:spTree>
    <p:extLst>
      <p:ext uri="{BB962C8B-B14F-4D97-AF65-F5344CB8AC3E}">
        <p14:creationId xmlns:p14="http://schemas.microsoft.com/office/powerpoint/2010/main" val="558579186"/>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6131"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219407971"/>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715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is the first time we use the “dot” notation with -a in knife - talk about using it to show deeply nested attributes easily.</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It is also in contrast to how you </a:t>
            </a:r>
            <a:r>
              <a:rPr lang="en-US" altLang="en-US" sz="1600" b="1" dirty="0" smtClean="0">
                <a:latin typeface="Lucida Grande"/>
                <a:ea typeface="Lucida Grande"/>
                <a:cs typeface="Lucida Grande"/>
                <a:sym typeface="Lucida Grande"/>
              </a:rPr>
              <a:t>search</a:t>
            </a:r>
            <a:r>
              <a:rPr lang="en-US" altLang="en-US" sz="1600" dirty="0" smtClean="0">
                <a:latin typeface="Lucida Grande"/>
                <a:ea typeface="Lucida Grande"/>
                <a:cs typeface="Lucida Grande"/>
                <a:sym typeface="Lucida Grande"/>
              </a:rPr>
              <a:t> for that field, which is to join on an “_”. The inconsistency is lame, but it is because “.” is a </a:t>
            </a:r>
            <a:r>
              <a:rPr lang="en-US" altLang="en-US" sz="1600" dirty="0" err="1" smtClean="0">
                <a:latin typeface="Lucida Grande"/>
                <a:ea typeface="Lucida Grande"/>
                <a:cs typeface="Lucida Grande"/>
                <a:sym typeface="Lucida Grande"/>
              </a:rPr>
              <a:t>stopword</a:t>
            </a:r>
            <a:r>
              <a:rPr lang="en-US" altLang="en-US" sz="1600" dirty="0" smtClean="0">
                <a:latin typeface="Lucida Grande"/>
                <a:ea typeface="Lucida Grande"/>
                <a:cs typeface="Lucida Grande"/>
                <a:sym typeface="Lucida Grande"/>
              </a:rPr>
              <a:t> in the search query parser, and the index itself. So we used _ in the search, and when I did knife’s attribute lookup, I switched it to a “.” without thinking about it. Sad but true.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Talk about the ‘role’ field, and how commonly used in search it is</a:t>
            </a:r>
          </a:p>
        </p:txBody>
      </p:sp>
    </p:spTree>
    <p:extLst>
      <p:ext uri="{BB962C8B-B14F-4D97-AF65-F5344CB8AC3E}">
        <p14:creationId xmlns:p14="http://schemas.microsoft.com/office/powerpoint/2010/main" val="2416949"/>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0227"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Drive home that people should use defaults!</a:t>
            </a:r>
          </a:p>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2260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19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Download the starter kit from the Chef Server</a:t>
            </a:r>
          </a:p>
          <a:p>
            <a:r>
              <a:rPr lang="en-US" sz="1600">
                <a:latin typeface="Lucida Grande" charset="0"/>
                <a:cs typeface="Lucida Grande" charset="0"/>
                <a:sym typeface="Lucida Grande" charset="0"/>
              </a:rPr>
              <a:t>Make a decision about where to store the work from this class. </a:t>
            </a:r>
          </a:p>
          <a:p>
            <a:endParaRPr lang="en-US" sz="1600">
              <a:latin typeface="Lucida Grande" charset="0"/>
              <a:cs typeface="Lucida Grande" charset="0"/>
              <a:sym typeface="Lucida Grande" charset="0"/>
            </a:endParaRPr>
          </a:p>
          <a:p>
            <a:r>
              <a:rPr lang="en-US" sz="1600" b="1">
                <a:latin typeface="Lucida Grande" charset="0"/>
                <a:cs typeface="Lucida Grande" charset="0"/>
                <a:sym typeface="Lucida Grande" charset="0"/>
              </a:rPr>
              <a:t>NOTE: </a:t>
            </a:r>
            <a:r>
              <a:rPr lang="en-US" sz="1600">
                <a:latin typeface="Lucida Grande" charset="0"/>
                <a:cs typeface="Lucida Grande" charset="0"/>
                <a:sym typeface="Lucida Grande" charset="0"/>
              </a:rPr>
              <a:t>Windows XP users should NOT have spaces in their directory- if they put it in a path with spaces (like C:\Documents and Settings\chef-repo), they will get errors when they try to upload cookbooks.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Unzip the zip file in that directory.</a:t>
            </a:r>
          </a:p>
          <a:p>
            <a:r>
              <a:rPr lang="en-US" sz="1600">
                <a:latin typeface="Lucida Grande" charset="0"/>
                <a:cs typeface="Lucida Grande" charset="0"/>
                <a:sym typeface="Lucida Grande" charset="0"/>
              </a:rPr>
              <a:t>A chef-repo directory, or folder, is now available.</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 'Starter Kit' is a archive file (e.g. chef-starter.zip) that contains-) A sample chef repository with a sample 'starter' cookbook-) Configuration files allowing the workstation to talk to the chef serverWe'll look at this in detail later...</a:t>
            </a:r>
          </a:p>
          <a:p>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752392754"/>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12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Almost every org has this</a:t>
            </a:r>
          </a:p>
        </p:txBody>
      </p:sp>
    </p:spTree>
    <p:extLst>
      <p:ext uri="{BB962C8B-B14F-4D97-AF65-F5344CB8AC3E}">
        <p14:creationId xmlns:p14="http://schemas.microsoft.com/office/powerpoint/2010/main" val="655495367"/>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7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561717988"/>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2275"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07392292"/>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3299"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841585795"/>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6371"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389040743"/>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12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Almost every org has this</a:t>
            </a:r>
          </a:p>
        </p:txBody>
      </p:sp>
    </p:spTree>
    <p:extLst>
      <p:ext uri="{BB962C8B-B14F-4D97-AF65-F5344CB8AC3E}">
        <p14:creationId xmlns:p14="http://schemas.microsoft.com/office/powerpoint/2010/main" val="733053144"/>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2275"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33102829"/>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2275"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887658390"/>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3299"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02961682"/>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12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Almost every org has this</a:t>
            </a:r>
          </a:p>
        </p:txBody>
      </p:sp>
    </p:spTree>
    <p:extLst>
      <p:ext uri="{BB962C8B-B14F-4D97-AF65-F5344CB8AC3E}">
        <p14:creationId xmlns:p14="http://schemas.microsoft.com/office/powerpoint/2010/main" val="1900553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EA22A5-3891-4C7D-9BEC-1B591C1D46DE}" type="slidenum">
              <a:rPr lang="en-US" smtClean="0"/>
              <a:t>62</a:t>
            </a:fld>
            <a:endParaRPr lang="en-US"/>
          </a:p>
        </p:txBody>
      </p:sp>
    </p:spTree>
    <p:extLst>
      <p:ext uri="{BB962C8B-B14F-4D97-AF65-F5344CB8AC3E}">
        <p14:creationId xmlns:p14="http://schemas.microsoft.com/office/powerpoint/2010/main" val="639936960"/>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5347"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00000569"/>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6371"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337453826"/>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481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081174232"/>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275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Let's go look around on the community site. This is the main portal, and more features will come, explore on your own after class.</a:t>
            </a:r>
          </a:p>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780172261"/>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377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cookbooks main page.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Perform a search using the search box. Simply type in 'chef-client' and hit enter.</a:t>
            </a:r>
          </a:p>
        </p:txBody>
      </p:sp>
    </p:spTree>
    <p:extLst>
      <p:ext uri="{BB962C8B-B14F-4D97-AF65-F5344CB8AC3E}">
        <p14:creationId xmlns:p14="http://schemas.microsoft.com/office/powerpoint/2010/main" val="1450956042"/>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7875"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941690360"/>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8899"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10409117"/>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9923"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847228023"/>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1971"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866000081"/>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606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Need to grab the cron cookbook too</a:t>
            </a:r>
          </a:p>
        </p:txBody>
      </p:sp>
    </p:spTree>
    <p:extLst>
      <p:ext uri="{BB962C8B-B14F-4D97-AF65-F5344CB8AC3E}">
        <p14:creationId xmlns:p14="http://schemas.microsoft.com/office/powerpoint/2010/main" val="500618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63</a:t>
            </a:fld>
            <a:endParaRPr lang="en-US"/>
          </a:p>
        </p:txBody>
      </p:sp>
    </p:spTree>
    <p:extLst>
      <p:ext uri="{BB962C8B-B14F-4D97-AF65-F5344CB8AC3E}">
        <p14:creationId xmlns:p14="http://schemas.microsoft.com/office/powerpoint/2010/main" val="609367039"/>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5411"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61761152"/>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4019" name="Rectangle 2"/>
          <p:cNvSpPr>
            <a:spLocks noGrp="1" noChangeArrowheads="1"/>
          </p:cNvSpPr>
          <p:nvPr>
            <p:ph type="body" idx="1"/>
          </p:nvPr>
        </p:nvSpPr>
        <p:spPr>
          <a:noFill/>
        </p:spPr>
        <p:txBody>
          <a:bodyPr/>
          <a:lstStyle/>
          <a:p>
            <a:pPr eaLnBrk="1" hangingPunct="1"/>
            <a:endParaRPr lang="en-US" altLang="en-US" sz="1600" b="1"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86903190"/>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4019" name="Rectangle 2"/>
          <p:cNvSpPr>
            <a:spLocks noGrp="1" noChangeArrowheads="1"/>
          </p:cNvSpPr>
          <p:nvPr>
            <p:ph type="body" idx="1"/>
          </p:nvPr>
        </p:nvSpPr>
        <p:spPr>
          <a:noFill/>
        </p:spPr>
        <p:txBody>
          <a:bodyPr/>
          <a:lstStyle/>
          <a:p>
            <a:pPr eaLnBrk="1" hangingPunct="1"/>
            <a:endParaRPr lang="en-US" altLang="en-US" sz="1600" b="1"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86903190"/>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649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061730690"/>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8115"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86631626"/>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913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Its using our full-stack installation path automatically, and the -d says "runs as a daemon in the background"</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log to /</a:t>
            </a:r>
            <a:r>
              <a:rPr lang="en-US" altLang="en-US" sz="1600" dirty="0" err="1" smtClean="0">
                <a:latin typeface="Lucida Grande"/>
                <a:ea typeface="Lucida Grande"/>
                <a:cs typeface="Lucida Grande"/>
                <a:sym typeface="Lucida Grande"/>
              </a:rPr>
              <a:t>var</a:t>
            </a:r>
            <a:r>
              <a:rPr lang="en-US" altLang="en-US" sz="1600" dirty="0" smtClean="0">
                <a:latin typeface="Lucida Grande"/>
                <a:ea typeface="Lucida Grande"/>
                <a:cs typeface="Lucida Grande"/>
                <a:sym typeface="Lucida Grande"/>
              </a:rPr>
              <a:t>/log/chef/</a:t>
            </a:r>
            <a:r>
              <a:rPr lang="en-US" altLang="en-US" sz="1600" dirty="0" err="1" smtClean="0">
                <a:latin typeface="Lucida Grande"/>
                <a:ea typeface="Lucida Grande"/>
                <a:cs typeface="Lucida Grande"/>
                <a:sym typeface="Lucida Grande"/>
              </a:rPr>
              <a:t>client.log</a:t>
            </a:r>
            <a:r>
              <a:rPr lang="en-US" altLang="en-US" sz="1600" dirty="0" smtClean="0">
                <a:latin typeface="Lucida Grande"/>
                <a:ea typeface="Lucida Grande"/>
                <a:cs typeface="Lucida Grande"/>
                <a:sym typeface="Lucida Grande"/>
              </a:rPr>
              <a:t> (configurable). The -</a:t>
            </a:r>
            <a:r>
              <a:rPr lang="en-US" altLang="en-US" sz="1600" dirty="0" err="1" smtClean="0">
                <a:latin typeface="Lucida Grande"/>
                <a:ea typeface="Lucida Grande"/>
                <a:cs typeface="Lucida Grande"/>
                <a:sym typeface="Lucida Grande"/>
              </a:rPr>
              <a:t>i</a:t>
            </a:r>
            <a:r>
              <a:rPr lang="en-US" altLang="en-US" sz="1600" dirty="0" smtClean="0">
                <a:latin typeface="Lucida Grande"/>
                <a:ea typeface="Lucida Grande"/>
                <a:cs typeface="Lucida Grande"/>
                <a:sym typeface="Lucida Grande"/>
              </a:rPr>
              <a:t> is the interval, a number of seconds (30 minutes here) (configurable) and the last bit is splay (mitigating the thundering herd problem)</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Note: </a:t>
            </a:r>
            <a:r>
              <a:rPr lang="en-US" altLang="en-US" sz="1600" dirty="0" err="1" smtClean="0">
                <a:latin typeface="Lucida Grande"/>
                <a:ea typeface="Lucida Grande"/>
                <a:cs typeface="Lucida Grande"/>
                <a:sym typeface="Lucida Grande"/>
              </a:rPr>
              <a:t>embdded</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dir</a:t>
            </a:r>
            <a:r>
              <a:rPr lang="en-US" altLang="en-US" sz="1600" dirty="0" smtClean="0">
                <a:latin typeface="Lucida Grande"/>
                <a:ea typeface="Lucida Grande"/>
                <a:cs typeface="Lucida Grande"/>
                <a:sym typeface="Lucida Grande"/>
              </a:rPr>
              <a:t> path -- talk about Omnibus installer if not mentioned already</a:t>
            </a:r>
          </a:p>
        </p:txBody>
      </p:sp>
    </p:spTree>
    <p:extLst>
      <p:ext uri="{BB962C8B-B14F-4D97-AF65-F5344CB8AC3E}">
        <p14:creationId xmlns:p14="http://schemas.microsoft.com/office/powerpoint/2010/main" val="1717226057"/>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913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Its using our full-stack installation path automatically, and the -d says "runs as a daemon in the background"</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log </a:t>
            </a:r>
            <a:r>
              <a:rPr lang="en-US" altLang="en-US" sz="1600" smtClean="0">
                <a:latin typeface="Lucida Grande"/>
                <a:ea typeface="Lucida Grande"/>
                <a:cs typeface="Lucida Grande"/>
                <a:sym typeface="Lucida Grande"/>
              </a:rPr>
              <a:t>to /var/log/chef/client.log </a:t>
            </a:r>
            <a:r>
              <a:rPr lang="en-US" altLang="en-US" sz="1600" dirty="0" smtClean="0">
                <a:latin typeface="Lucida Grande"/>
                <a:ea typeface="Lucida Grande"/>
                <a:cs typeface="Lucida Grande"/>
                <a:sym typeface="Lucida Grande"/>
              </a:rPr>
              <a:t>(configurable). The -</a:t>
            </a:r>
            <a:r>
              <a:rPr lang="en-US" altLang="en-US" sz="1600" dirty="0" err="1" smtClean="0">
                <a:latin typeface="Lucida Grande"/>
                <a:ea typeface="Lucida Grande"/>
                <a:cs typeface="Lucida Grande"/>
                <a:sym typeface="Lucida Grande"/>
              </a:rPr>
              <a:t>i</a:t>
            </a:r>
            <a:r>
              <a:rPr lang="en-US" altLang="en-US" sz="1600" dirty="0" smtClean="0">
                <a:latin typeface="Lucida Grande"/>
                <a:ea typeface="Lucida Grande"/>
                <a:cs typeface="Lucida Grande"/>
                <a:sym typeface="Lucida Grande"/>
              </a:rPr>
              <a:t> is the interval, a number of seconds (30 minutes here) (configurable) and the last bit is splay (mitigating the thundering herd problem)</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Note: </a:t>
            </a:r>
            <a:r>
              <a:rPr lang="en-US" altLang="en-US" sz="1600" dirty="0" err="1" smtClean="0">
                <a:latin typeface="Lucida Grande"/>
                <a:ea typeface="Lucida Grande"/>
                <a:cs typeface="Lucida Grande"/>
                <a:sym typeface="Lucida Grande"/>
              </a:rPr>
              <a:t>embdded</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dir</a:t>
            </a:r>
            <a:r>
              <a:rPr lang="en-US" altLang="en-US" sz="1600" dirty="0" smtClean="0">
                <a:latin typeface="Lucida Grande"/>
                <a:ea typeface="Lucida Grande"/>
                <a:cs typeface="Lucida Grande"/>
                <a:sym typeface="Lucida Grande"/>
              </a:rPr>
              <a:t> path -- talk about Omnibus installer if not mentioned already</a:t>
            </a:r>
          </a:p>
        </p:txBody>
      </p:sp>
    </p:spTree>
    <p:extLst>
      <p:ext uri="{BB962C8B-B14F-4D97-AF65-F5344CB8AC3E}">
        <p14:creationId xmlns:p14="http://schemas.microsoft.com/office/powerpoint/2010/main" val="1748349614"/>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016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Get nerdy about convergence!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chef-client daemon can be signaled with USR1 to wake it up</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1276673168"/>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106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1411328205"/>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22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2137390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dirty="0" smtClean="0">
                <a:hlinkClick r:id="rId3"/>
              </a:rPr>
              <a:t>http://docs.opscode.com/essentials_repository.html</a:t>
            </a:r>
            <a:endParaRPr lang="en-US" dirty="0" smtClean="0"/>
          </a:p>
          <a:p>
            <a:endParaRPr lang="en-US" dirty="0" smtClean="0"/>
          </a:p>
          <a:p>
            <a:r>
              <a:rPr lang="en-US" dirty="0" smtClean="0"/>
              <a:t>For reference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64</a:t>
            </a:fld>
            <a:endParaRPr lang="en-US"/>
          </a:p>
        </p:txBody>
      </p:sp>
    </p:spTree>
    <p:extLst>
      <p:ext uri="{BB962C8B-B14F-4D97-AF65-F5344CB8AC3E}">
        <p14:creationId xmlns:p14="http://schemas.microsoft.com/office/powerpoint/2010/main" val="2413694238"/>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342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gn="r"/>
            <a:r>
              <a:rPr lang="en-US">
                <a:latin typeface="Lucida Grande" charset="0"/>
                <a:cs typeface="Lucida Grande" charset="0"/>
                <a:sym typeface="Lucida Grande" charset="0"/>
              </a:rPr>
              <a:t>ref0038</a:t>
            </a:r>
          </a:p>
        </p:txBody>
      </p:sp>
    </p:spTree>
    <p:extLst>
      <p:ext uri="{BB962C8B-B14F-4D97-AF65-F5344CB8AC3E}">
        <p14:creationId xmlns:p14="http://schemas.microsoft.com/office/powerpoint/2010/main" val="2009726312"/>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682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696947386"/>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2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git is installed (it should be), initialize a git repository</a:t>
            </a:r>
          </a:p>
        </p:txBody>
      </p:sp>
    </p:spTree>
    <p:extLst>
      <p:ext uri="{BB962C8B-B14F-4D97-AF65-F5344CB8AC3E}">
        <p14:creationId xmlns:p14="http://schemas.microsoft.com/office/powerpoint/2010/main" val="1877565100"/>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49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Check the status of the current git repository</a:t>
            </a:r>
          </a:p>
        </p:txBody>
      </p:sp>
    </p:spTree>
    <p:extLst>
      <p:ext uri="{BB962C8B-B14F-4D97-AF65-F5344CB8AC3E}">
        <p14:creationId xmlns:p14="http://schemas.microsoft.com/office/powerpoint/2010/main" val="1265204346"/>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6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Add all the files to the git repository.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There is no output</a:t>
            </a:r>
          </a:p>
        </p:txBody>
      </p:sp>
    </p:spTree>
    <p:extLst>
      <p:ext uri="{BB962C8B-B14F-4D97-AF65-F5344CB8AC3E}">
        <p14:creationId xmlns:p14="http://schemas.microsoft.com/office/powerpoint/2010/main" val="1369602726"/>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9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Commit the files to the git repository</a:t>
            </a:r>
          </a:p>
        </p:txBody>
      </p:sp>
    </p:spTree>
    <p:extLst>
      <p:ext uri="{BB962C8B-B14F-4D97-AF65-F5344CB8AC3E}">
        <p14:creationId xmlns:p14="http://schemas.microsoft.com/office/powerpoint/2010/main" val="1630634994"/>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9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a:t>
            </a:r>
          </a:p>
          <a:p>
            <a:endParaRPr lang="en-US" sz="1600" dirty="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Push the </a:t>
            </a:r>
            <a:r>
              <a:rPr lang="en-US" sz="1600" dirty="0">
                <a:latin typeface="Lucida Grande" charset="0"/>
                <a:cs typeface="Lucida Grande" charset="0"/>
                <a:sym typeface="Lucida Grande" charset="0"/>
              </a:rPr>
              <a:t>files to the </a:t>
            </a:r>
            <a:r>
              <a:rPr lang="en-US" sz="1600" dirty="0" err="1">
                <a:latin typeface="Lucida Grande" charset="0"/>
                <a:cs typeface="Lucida Grande" charset="0"/>
                <a:sym typeface="Lucida Grande" charset="0"/>
              </a:rPr>
              <a:t>git</a:t>
            </a:r>
            <a:r>
              <a:rPr lang="en-US" sz="1600" dirty="0">
                <a:latin typeface="Lucida Grande" charset="0"/>
                <a:cs typeface="Lucida Grande" charset="0"/>
                <a:sym typeface="Lucida Grande" charset="0"/>
              </a:rPr>
              <a:t> repository</a:t>
            </a:r>
          </a:p>
        </p:txBody>
      </p:sp>
    </p:spTree>
    <p:extLst>
      <p:ext uri="{BB962C8B-B14F-4D97-AF65-F5344CB8AC3E}">
        <p14:creationId xmlns:p14="http://schemas.microsoft.com/office/powerpoint/2010/main" val="1665204916"/>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9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a:t>
            </a:r>
          </a:p>
          <a:p>
            <a:endParaRPr lang="en-US" sz="1600" dirty="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Pull</a:t>
            </a:r>
            <a:r>
              <a:rPr lang="en-US" sz="1600" baseline="0" dirty="0" smtClean="0">
                <a:latin typeface="Lucida Grande" charset="0"/>
                <a:cs typeface="Lucida Grande" charset="0"/>
                <a:sym typeface="Lucida Grande" charset="0"/>
              </a:rPr>
              <a:t> (get) </a:t>
            </a:r>
            <a:r>
              <a:rPr lang="en-US" sz="1600" dirty="0" smtClean="0">
                <a:latin typeface="Lucida Grande" charset="0"/>
                <a:cs typeface="Lucida Grande" charset="0"/>
                <a:sym typeface="Lucida Grande" charset="0"/>
              </a:rPr>
              <a:t>the </a:t>
            </a:r>
            <a:r>
              <a:rPr lang="en-US" sz="1600" dirty="0">
                <a:latin typeface="Lucida Grande" charset="0"/>
                <a:cs typeface="Lucida Grande" charset="0"/>
                <a:sym typeface="Lucida Grande" charset="0"/>
              </a:rPr>
              <a:t>files </a:t>
            </a:r>
            <a:r>
              <a:rPr lang="en-US" sz="1600" dirty="0" smtClean="0">
                <a:latin typeface="Lucida Grande" charset="0"/>
                <a:cs typeface="Lucida Grande" charset="0"/>
                <a:sym typeface="Lucida Grande" charset="0"/>
              </a:rPr>
              <a:t>from the </a:t>
            </a:r>
            <a:r>
              <a:rPr lang="en-US" sz="1600" dirty="0" err="1">
                <a:latin typeface="Lucida Grande" charset="0"/>
                <a:cs typeface="Lucida Grande" charset="0"/>
                <a:sym typeface="Lucida Grande" charset="0"/>
              </a:rPr>
              <a:t>git</a:t>
            </a:r>
            <a:r>
              <a:rPr lang="en-US" sz="1600" dirty="0">
                <a:latin typeface="Lucida Grande" charset="0"/>
                <a:cs typeface="Lucida Grande" charset="0"/>
                <a:sym typeface="Lucida Grande" charset="0"/>
              </a:rPr>
              <a:t> repository</a:t>
            </a:r>
          </a:p>
        </p:txBody>
      </p:sp>
    </p:spTree>
    <p:extLst>
      <p:ext uri="{BB962C8B-B14F-4D97-AF65-F5344CB8AC3E}">
        <p14:creationId xmlns:p14="http://schemas.microsoft.com/office/powerpoint/2010/main" val="17070565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EA22A5-3891-4C7D-9BEC-1B591C1D46DE}" type="slidenum">
              <a:rPr lang="en-US" smtClean="0"/>
              <a:t>65</a:t>
            </a:fld>
            <a:endParaRPr lang="en-US"/>
          </a:p>
        </p:txBody>
      </p:sp>
    </p:spTree>
    <p:extLst>
      <p:ext uri="{BB962C8B-B14F-4D97-AF65-F5344CB8AC3E}">
        <p14:creationId xmlns:p14="http://schemas.microsoft.com/office/powerpoint/2010/main" val="1687063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EA22A5-3891-4C7D-9BEC-1B591C1D46DE}" type="slidenum">
              <a:rPr lang="en-US" smtClean="0"/>
              <a:t>66</a:t>
            </a:fld>
            <a:endParaRPr lang="en-US"/>
          </a:p>
        </p:txBody>
      </p:sp>
    </p:spTree>
    <p:extLst>
      <p:ext uri="{BB962C8B-B14F-4D97-AF65-F5344CB8AC3E}">
        <p14:creationId xmlns:p14="http://schemas.microsoft.com/office/powerpoint/2010/main" val="3745237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8</a:t>
            </a:fld>
            <a:endParaRPr lang="en-US"/>
          </a:p>
        </p:txBody>
      </p:sp>
    </p:spTree>
    <p:extLst>
      <p:ext uri="{BB962C8B-B14F-4D97-AF65-F5344CB8AC3E}">
        <p14:creationId xmlns:p14="http://schemas.microsoft.com/office/powerpoint/2010/main" val="33868246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67</a:t>
            </a:fld>
            <a:endParaRPr lang="en-US"/>
          </a:p>
        </p:txBody>
      </p:sp>
    </p:spTree>
    <p:extLst>
      <p:ext uri="{BB962C8B-B14F-4D97-AF65-F5344CB8AC3E}">
        <p14:creationId xmlns:p14="http://schemas.microsoft.com/office/powerpoint/2010/main" val="41111977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EA22A5-3891-4C7D-9BEC-1B591C1D46DE}" type="slidenum">
              <a:rPr lang="en-US" smtClean="0"/>
              <a:t>68</a:t>
            </a:fld>
            <a:endParaRPr lang="en-US"/>
          </a:p>
        </p:txBody>
      </p:sp>
    </p:spTree>
    <p:extLst>
      <p:ext uri="{BB962C8B-B14F-4D97-AF65-F5344CB8AC3E}">
        <p14:creationId xmlns:p14="http://schemas.microsoft.com/office/powerpoint/2010/main" val="3745237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4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It is also where you will spend the bulk of your time when working with Chef. Knife is the primary user interface for working with Chef. As a bonus, it very closely mirrors how our actual APIs are structured - so working with knife also gets you familiar with our lower-level abstractions that you may wind up using as you grow.</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a:t>
            </a:r>
            <a:r>
              <a:rPr lang="en-US" sz="1600" b="1">
                <a:latin typeface="Lucida Grande" charset="0"/>
                <a:cs typeface="Lucida Grande" charset="0"/>
                <a:sym typeface="Lucida Grande" charset="0"/>
              </a:rPr>
              <a:t>This class teaches best practices - and all the pro Chefs use the command line interface almost exclusively. </a:t>
            </a:r>
          </a:p>
        </p:txBody>
      </p:sp>
    </p:spTree>
    <p:extLst>
      <p:ext uri="{BB962C8B-B14F-4D97-AF65-F5344CB8AC3E}">
        <p14:creationId xmlns:p14="http://schemas.microsoft.com/office/powerpoint/2010/main" val="8556362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 need to close out of PowerShell then reopen it for chef install changes to take effect &amp; can use knife</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70</a:t>
            </a:fld>
            <a:endParaRPr lang="en-US"/>
          </a:p>
        </p:txBody>
      </p:sp>
    </p:spTree>
    <p:extLst>
      <p:ext uri="{BB962C8B-B14F-4D97-AF65-F5344CB8AC3E}">
        <p14:creationId xmlns:p14="http://schemas.microsoft.com/office/powerpoint/2010/main" val="24334797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682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4693480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 need to close out of PowerShell then reopen it for chef install changes to take effect &amp; can use knife</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72</a:t>
            </a:fld>
            <a:endParaRPr lang="en-US"/>
          </a:p>
        </p:txBody>
      </p:sp>
    </p:spTree>
    <p:extLst>
      <p:ext uri="{BB962C8B-B14F-4D97-AF65-F5344CB8AC3E}">
        <p14:creationId xmlns:p14="http://schemas.microsoft.com/office/powerpoint/2010/main" val="24334797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253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Careful - this doesn’t work on Windows XP</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Also, careful, help pages don’t work very well on Windows.</a:t>
            </a:r>
          </a:p>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8920666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94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Use when teaching the </a:t>
            </a:r>
            <a:r>
              <a:rPr lang="en-US" sz="1600" b="1" dirty="0" smtClean="0">
                <a:latin typeface="Lucida Grande" charset="0"/>
                <a:cs typeface="Lucida Grande" charset="0"/>
                <a:sym typeface="Lucida Grande" charset="0"/>
              </a:rPr>
              <a:t>Online</a:t>
            </a:r>
            <a:r>
              <a:rPr lang="en-US" sz="1600" dirty="0" smtClean="0">
                <a:latin typeface="Lucida Grande" charset="0"/>
                <a:cs typeface="Lucida Grande" charset="0"/>
                <a:sym typeface="Lucida Grande" charset="0"/>
              </a:rPr>
              <a:t> course</a:t>
            </a: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3767100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2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solidFill>
                  <a:srgbClr val="FF0000"/>
                </a:solidFill>
                <a:latin typeface="Lucida Grande" charset="0"/>
                <a:cs typeface="Lucida Grande" charset="0"/>
                <a:sym typeface="Lucida Grande" charset="0"/>
              </a:rPr>
              <a:t>This</a:t>
            </a:r>
            <a:r>
              <a:rPr lang="en-US" sz="1600" baseline="0" dirty="0" smtClean="0">
                <a:solidFill>
                  <a:srgbClr val="FF0000"/>
                </a:solidFill>
                <a:latin typeface="Lucida Grande" charset="0"/>
                <a:cs typeface="Lucida Grande" charset="0"/>
                <a:sym typeface="Lucida Grande" charset="0"/>
              </a:rPr>
              <a:t> is specific to the Instructor Led </a:t>
            </a:r>
            <a:r>
              <a:rPr lang="en-US" sz="1600" b="1" baseline="0" dirty="0" smtClean="0">
                <a:solidFill>
                  <a:srgbClr val="FF0000"/>
                </a:solidFill>
                <a:latin typeface="Lucida Grande" charset="0"/>
                <a:cs typeface="Lucida Grande" charset="0"/>
                <a:sym typeface="Lucida Grande" charset="0"/>
              </a:rPr>
              <a:t>Online</a:t>
            </a:r>
            <a:r>
              <a:rPr lang="en-US" sz="1600" baseline="0" dirty="0" smtClean="0">
                <a:solidFill>
                  <a:srgbClr val="FF0000"/>
                </a:solidFill>
                <a:latin typeface="Lucida Grande" charset="0"/>
                <a:cs typeface="Lucida Grande" charset="0"/>
                <a:sym typeface="Lucida Grande" charset="0"/>
              </a:rPr>
              <a:t> Course</a:t>
            </a:r>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927612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4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solidFill>
                  <a:srgbClr val="FF0000"/>
                </a:solidFill>
                <a:latin typeface="Lucida Grande" charset="0"/>
                <a:cs typeface="Lucida Grande" charset="0"/>
                <a:sym typeface="Lucida Grande" charset="0"/>
              </a:rPr>
              <a:t>This</a:t>
            </a:r>
            <a:r>
              <a:rPr lang="en-US" sz="1600" baseline="0" dirty="0" smtClean="0">
                <a:solidFill>
                  <a:srgbClr val="FF0000"/>
                </a:solidFill>
                <a:latin typeface="Lucida Grande" charset="0"/>
                <a:cs typeface="Lucida Grande" charset="0"/>
                <a:sym typeface="Lucida Grande" charset="0"/>
              </a:rPr>
              <a:t> is specific to the Instructor Led </a:t>
            </a:r>
            <a:r>
              <a:rPr lang="en-US" sz="1600" b="1" baseline="0" dirty="0" smtClean="0">
                <a:solidFill>
                  <a:srgbClr val="FF0000"/>
                </a:solidFill>
                <a:latin typeface="Lucida Grande" charset="0"/>
                <a:cs typeface="Lucida Grande" charset="0"/>
                <a:sym typeface="Lucida Grande" charset="0"/>
              </a:rPr>
              <a:t>Online</a:t>
            </a:r>
            <a:r>
              <a:rPr lang="en-US" sz="1600" baseline="0" dirty="0" smtClean="0">
                <a:solidFill>
                  <a:srgbClr val="FF0000"/>
                </a:solidFill>
                <a:latin typeface="Lucida Grande" charset="0"/>
                <a:cs typeface="Lucida Grande" charset="0"/>
                <a:sym typeface="Lucida Grande" charset="0"/>
              </a:rPr>
              <a:t> Course</a:t>
            </a:r>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1330573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1EA22A5-3891-4C7D-9BEC-1B591C1D46DE}" type="slidenum">
              <a:rPr lang="en-US" smtClean="0"/>
              <a:t>11</a:t>
            </a:fld>
            <a:endParaRPr lang="en-US"/>
          </a:p>
        </p:txBody>
      </p:sp>
    </p:spTree>
    <p:extLst>
      <p:ext uri="{BB962C8B-B14F-4D97-AF65-F5344CB8AC3E}">
        <p14:creationId xmlns:p14="http://schemas.microsoft.com/office/powerpoint/2010/main" val="21951819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6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solidFill>
                  <a:srgbClr val="FF0000"/>
                </a:solidFill>
                <a:latin typeface="Lucida Grande" charset="0"/>
                <a:cs typeface="Lucida Grande" charset="0"/>
                <a:sym typeface="Lucida Grande" charset="0"/>
              </a:rPr>
              <a:t>This</a:t>
            </a:r>
            <a:r>
              <a:rPr lang="en-US" sz="1600" baseline="0" dirty="0" smtClean="0">
                <a:solidFill>
                  <a:srgbClr val="FF0000"/>
                </a:solidFill>
                <a:latin typeface="Lucida Grande" charset="0"/>
                <a:cs typeface="Lucida Grande" charset="0"/>
                <a:sym typeface="Lucida Grande" charset="0"/>
              </a:rPr>
              <a:t> is specific to the Instructor Led </a:t>
            </a:r>
            <a:r>
              <a:rPr lang="en-US" sz="1600" b="1" baseline="0" dirty="0" smtClean="0">
                <a:solidFill>
                  <a:srgbClr val="FF0000"/>
                </a:solidFill>
                <a:latin typeface="Lucida Grande" charset="0"/>
                <a:cs typeface="Lucida Grande" charset="0"/>
                <a:sym typeface="Lucida Grande" charset="0"/>
              </a:rPr>
              <a:t>Online</a:t>
            </a:r>
            <a:r>
              <a:rPr lang="en-US" sz="1600" baseline="0" dirty="0" smtClean="0">
                <a:solidFill>
                  <a:srgbClr val="FF0000"/>
                </a:solidFill>
                <a:latin typeface="Lucida Grande" charset="0"/>
                <a:cs typeface="Lucida Grande" charset="0"/>
                <a:sym typeface="Lucida Grande" charset="0"/>
              </a:rPr>
              <a:t> Course</a:t>
            </a:r>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6035704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3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t>
            </a:r>
          </a:p>
          <a:p>
            <a:r>
              <a:rPr lang="en-US" sz="1600">
                <a:latin typeface="Lucida Grande" charset="0"/>
                <a:cs typeface="Lucida Grande" charset="0"/>
                <a:sym typeface="Lucida Grande" charset="0"/>
              </a:rPr>
              <a:t>-)</a:t>
            </a:r>
          </a:p>
          <a:p>
            <a:r>
              <a:rPr lang="en-US" sz="1600">
                <a:latin typeface="Lucida Grande" charset="0"/>
                <a:cs typeface="Lucida Grande" charset="0"/>
                <a:sym typeface="Lucida Grande" charset="0"/>
              </a:rPr>
              <a:t>-) knife.rb</a:t>
            </a:r>
          </a:p>
          <a:p>
            <a:r>
              <a:rPr lang="en-US" sz="1600">
                <a:latin typeface="Lucida Grande" charset="0"/>
                <a:cs typeface="Lucida Grande" charset="0"/>
                <a:sym typeface="Lucida Grande" charset="0"/>
              </a:rPr>
              <a:t>-) &lt;pwd&gt;/.chef/knife.rb or ~/.chef/knife.rb or /etc/chef/knife.rb</a:t>
            </a:r>
          </a:p>
          <a:p>
            <a:r>
              <a:rPr lang="en-US" sz="1600">
                <a:latin typeface="Lucida Grande" charset="0"/>
                <a:cs typeface="Lucida Grande" charset="0"/>
                <a:sym typeface="Lucida Grande" charset="0"/>
              </a:rPr>
              <a:t>-)</a:t>
            </a:r>
          </a:p>
        </p:txBody>
      </p:sp>
    </p:spTree>
    <p:extLst>
      <p:ext uri="{BB962C8B-B14F-4D97-AF65-F5344CB8AC3E}">
        <p14:creationId xmlns:p14="http://schemas.microsoft.com/office/powerpoint/2010/main" val="16879266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79</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51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Just to show there aren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any nodes yet</a:t>
            </a:r>
          </a:p>
        </p:txBody>
      </p:sp>
    </p:spTree>
    <p:extLst>
      <p:ext uri="{BB962C8B-B14F-4D97-AF65-F5344CB8AC3E}">
        <p14:creationId xmlns:p14="http://schemas.microsoft.com/office/powerpoint/2010/main" val="4855602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04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Copy the External Address.  This will be used to </a:t>
            </a:r>
            <a:r>
              <a:rPr lang="en-US" sz="1600" dirty="0" err="1">
                <a:latin typeface="Lucida Grande" charset="0"/>
                <a:cs typeface="Lucida Grande" charset="0"/>
                <a:sym typeface="Lucida Grande" charset="0"/>
              </a:rPr>
              <a:t>ssh</a:t>
            </a:r>
            <a:r>
              <a:rPr lang="en-US" sz="1600" dirty="0">
                <a:latin typeface="Lucida Grande" charset="0"/>
                <a:cs typeface="Lucida Grande" charset="0"/>
                <a:sym typeface="Lucida Grande" charset="0"/>
              </a:rPr>
              <a:t> into the server.</a:t>
            </a:r>
          </a:p>
        </p:txBody>
      </p:sp>
    </p:spTree>
    <p:extLst>
      <p:ext uri="{BB962C8B-B14F-4D97-AF65-F5344CB8AC3E}">
        <p14:creationId xmlns:p14="http://schemas.microsoft.com/office/powerpoint/2010/main" val="221558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481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707447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0639580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331081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17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 quick mention that we just used the omnibus installer which puts Chef and all of its dependencies on the workstation.  The tools are installed under /opt/chef (</a:t>
            </a:r>
            <a:r>
              <a:rPr lang="en-US" sz="1600" dirty="0" err="1">
                <a:latin typeface="Lucida Grande" charset="0"/>
                <a:cs typeface="Lucida Grande" charset="0"/>
                <a:sym typeface="Lucida Grande" charset="0"/>
              </a:rPr>
              <a:t>linux</a:t>
            </a:r>
            <a:r>
              <a:rPr lang="en-US" sz="1600" dirty="0">
                <a:latin typeface="Lucida Grande" charset="0"/>
                <a:cs typeface="Lucida Grande" charset="0"/>
                <a:sym typeface="Lucida Grande" charset="0"/>
              </a:rPr>
              <a:t>/mac) or C:\Chef (Windows).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Also mention that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gem install chef</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is also a valid installation method if students are already using </a:t>
            </a:r>
            <a:r>
              <a:rPr lang="en-US" sz="1600" dirty="0" err="1">
                <a:latin typeface="Lucida Grande" charset="0"/>
                <a:cs typeface="Lucida Grande" charset="0"/>
                <a:sym typeface="Lucida Grande" charset="0"/>
              </a:rPr>
              <a:t>rvm</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rbevn</a:t>
            </a:r>
            <a:r>
              <a:rPr lang="en-US" sz="1600" dirty="0">
                <a:latin typeface="Lucida Grande" charset="0"/>
                <a:cs typeface="Lucida Grande" charset="0"/>
                <a:sym typeface="Lucida Grande" charset="0"/>
              </a:rPr>
              <a:t>, or </a:t>
            </a:r>
            <a:r>
              <a:rPr lang="en-US" sz="1600" dirty="0" err="1">
                <a:latin typeface="Lucida Grande" charset="0"/>
                <a:cs typeface="Lucida Grande" charset="0"/>
                <a:sym typeface="Lucida Grande" charset="0"/>
              </a:rPr>
              <a:t>chruby</a:t>
            </a:r>
            <a:r>
              <a:rPr lang="en-US" sz="1600" dirty="0">
                <a:latin typeface="Lucida Grande" charset="0"/>
                <a:cs typeface="Lucida Grande" charset="0"/>
                <a:sym typeface="Lucida Grande" charset="0"/>
              </a:rPr>
              <a:t> to manage their Ruby installations or if they</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d prefer to use the system ruby (which should be at version 1.9 or better to use this method).</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Opscode manages an open source project called "Omnibus".  Use omnibus to create OS-specific packages.</a:t>
            </a:r>
          </a:p>
        </p:txBody>
      </p:sp>
    </p:spTree>
    <p:extLst>
      <p:ext uri="{BB962C8B-B14F-4D97-AF65-F5344CB8AC3E}">
        <p14:creationId xmlns:p14="http://schemas.microsoft.com/office/powerpoint/2010/main" val="21147380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99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Login to Enterprise Chef to view your nodes</a:t>
            </a:r>
          </a:p>
        </p:txBody>
      </p:sp>
    </p:spTree>
    <p:extLst>
      <p:ext uri="{BB962C8B-B14F-4D97-AF65-F5344CB8AC3E}">
        <p14:creationId xmlns:p14="http://schemas.microsoft.com/office/powerpoint/2010/main" val="1255179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6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You finally got the app running by managing a bunch of those resources</a:t>
            </a:r>
          </a:p>
        </p:txBody>
      </p:sp>
    </p:spTree>
    <p:extLst>
      <p:ext uri="{BB962C8B-B14F-4D97-AF65-F5344CB8AC3E}">
        <p14:creationId xmlns:p14="http://schemas.microsoft.com/office/powerpoint/2010/main" val="11025200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6867"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987778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80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a:t>
            </a:r>
            <a:r>
              <a:rPr lang="en-US" sz="1600" dirty="0" smtClean="0">
                <a:latin typeface="Lucida Grande" charset="0"/>
                <a:cs typeface="Lucida Grande" charset="0"/>
                <a:sym typeface="Lucida Grande" charset="0"/>
              </a:rPr>
              <a:t>chef</a:t>
            </a:r>
          </a:p>
          <a:p>
            <a:r>
              <a:rPr lang="en-US" sz="1600" dirty="0" smtClean="0">
                <a:latin typeface="Lucida Grande" charset="0"/>
                <a:cs typeface="Lucida Grande" charset="0"/>
                <a:sym typeface="Lucida Grande" charset="0"/>
              </a:rPr>
              <a:t>-</a:t>
            </a:r>
            <a:r>
              <a:rPr lang="en-US" sz="1600" dirty="0">
                <a:latin typeface="Lucida Grande" charset="0"/>
                <a:cs typeface="Lucida Grande" charset="0"/>
                <a:sym typeface="Lucida Grande" charset="0"/>
              </a:rPr>
              <a:t>) chef-</a:t>
            </a:r>
            <a:r>
              <a:rPr lang="en-US" sz="1600" dirty="0" smtClean="0">
                <a:latin typeface="Lucida Grande" charset="0"/>
                <a:cs typeface="Lucida Grande" charset="0"/>
                <a:sym typeface="Lucida Grande" charset="0"/>
              </a:rPr>
              <a:t>client</a:t>
            </a:r>
          </a:p>
          <a:p>
            <a:r>
              <a:rPr lang="en-US" sz="1600" dirty="0" smtClean="0">
                <a:latin typeface="Lucida Grande" charset="0"/>
                <a:cs typeface="Lucida Grande" charset="0"/>
                <a:sym typeface="Lucida Grande" charset="0"/>
              </a:rPr>
              <a:t>-</a:t>
            </a:r>
            <a:r>
              <a:rPr lang="en-US" sz="1600" dirty="0">
                <a:latin typeface="Lucida Grande" charset="0"/>
                <a:cs typeface="Lucida Grande" charset="0"/>
                <a:sym typeface="Lucida Grande" charset="0"/>
              </a:rPr>
              <a:t>) Installs the chef-client on a target system so that it can run as a chef-client and communicate with a server.</a:t>
            </a:r>
          </a:p>
        </p:txBody>
      </p:sp>
    </p:spTree>
    <p:extLst>
      <p:ext uri="{BB962C8B-B14F-4D97-AF65-F5344CB8AC3E}">
        <p14:creationId xmlns:p14="http://schemas.microsoft.com/office/powerpoint/2010/main" val="5248723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102</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107</a:t>
            </a:fld>
            <a:endParaRPr lang="en-US"/>
          </a:p>
        </p:txBody>
      </p:sp>
    </p:spTree>
    <p:extLst>
      <p:ext uri="{BB962C8B-B14F-4D97-AF65-F5344CB8AC3E}">
        <p14:creationId xmlns:p14="http://schemas.microsoft.com/office/powerpoint/2010/main" val="32216520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352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Order matters because the operating system was designed to be managed by hand</a:t>
            </a:r>
          </a:p>
          <a:p>
            <a:r>
              <a:rPr lang="en-US" sz="1600">
                <a:latin typeface="Lucida Grande" charset="0"/>
                <a:cs typeface="Lucida Grande" charset="0"/>
                <a:sym typeface="Lucida Grande" charset="0"/>
              </a:rPr>
              <a:t>Think about adding a user, where the user ids are dynamically generated - if they aren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added in the same order, you can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guarantee that the system will be the same.</a:t>
            </a:r>
          </a:p>
          <a:p>
            <a:endParaRPr lang="en-US" sz="1600" b="1">
              <a:latin typeface="Lucida Grande" charset="0"/>
              <a:cs typeface="Lucida Grande" charset="0"/>
              <a:sym typeface="Lucida Grande" charset="0"/>
            </a:endParaRPr>
          </a:p>
        </p:txBody>
      </p:sp>
    </p:spTree>
    <p:extLst>
      <p:ext uri="{BB962C8B-B14F-4D97-AF65-F5344CB8AC3E}">
        <p14:creationId xmlns:p14="http://schemas.microsoft.com/office/powerpoint/2010/main" val="1160877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12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"Recipes are segments of code that do task X."</a:t>
            </a: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0403328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2179"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Or Linux!  Chef works on multiple platforms.</a:t>
            </a:r>
          </a:p>
          <a:p>
            <a:pPr marL="0" marR="0" indent="0" algn="l" defTabSz="1408061" rtl="0" eaLnBrk="1" fontAlgn="auto" latinLnBrk="0" hangingPunct="1">
              <a:lnSpc>
                <a:spcPct val="100000"/>
              </a:lnSpc>
              <a:spcBef>
                <a:spcPts val="0"/>
              </a:spcBef>
              <a:spcAft>
                <a:spcPts val="0"/>
              </a:spcAft>
              <a:buClrTx/>
              <a:buSzTx/>
              <a:buFontTx/>
              <a:buNone/>
              <a:tabLst/>
              <a:defRPr/>
            </a:pPr>
            <a:endParaRPr lang="en-US" altLang="en-US" sz="20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altLang="en-US" sz="2000" dirty="0" smtClean="0">
                <a:latin typeface="Lucida Grande"/>
                <a:ea typeface="Lucida Grande"/>
                <a:cs typeface="Lucida Grande"/>
                <a:sym typeface="Lucida Grande"/>
              </a:rPr>
              <a:t>We will look at these resources more carefully</a:t>
            </a:r>
          </a:p>
        </p:txBody>
      </p:sp>
    </p:spTree>
    <p:extLst>
      <p:ext uri="{BB962C8B-B14F-4D97-AF65-F5344CB8AC3E}">
        <p14:creationId xmlns:p14="http://schemas.microsoft.com/office/powerpoint/2010/main" val="11200488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632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Example: “apache”,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mongodb</a:t>
            </a:r>
            <a:r>
              <a:rPr lang="en-US" sz="1600" dirty="0" smtClean="0">
                <a:latin typeface="Lucida Grande"/>
                <a:ea typeface="Lucida Grande"/>
                <a:cs typeface="Lucida Grande"/>
                <a:sym typeface="Lucida Grande"/>
              </a:rPr>
              <a:t>”, “tomcat”, “</a:t>
            </a:r>
            <a:r>
              <a:rPr lang="en-US" sz="1600" dirty="0" err="1" smtClean="0">
                <a:latin typeface="Lucida Grande"/>
                <a:ea typeface="Lucida Grande"/>
                <a:cs typeface="Lucida Grande"/>
                <a:sym typeface="Lucida Grande"/>
              </a:rPr>
              <a:t>jboss</a:t>
            </a:r>
            <a:r>
              <a:rPr lang="en-US" sz="1600" dirty="0" smtClean="0">
                <a:latin typeface="Lucida Grande"/>
                <a:ea typeface="Lucida Grande"/>
                <a:cs typeface="Lucida Grande"/>
                <a:sym typeface="Lucida Grande"/>
              </a:rPr>
              <a:t>” - all of these things are software style cookbooks, and they would contain all the different ways you work with each. (A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client”,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server”,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slave”, etc.)</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Functional cookbooks might be something like “users”, “security”, etc.</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going to write a lot of cookbooks - so you’re going to get comfortable with them.</a:t>
            </a:r>
          </a:p>
        </p:txBody>
      </p:sp>
    </p:spTree>
    <p:extLst>
      <p:ext uri="{BB962C8B-B14F-4D97-AF65-F5344CB8AC3E}">
        <p14:creationId xmlns:p14="http://schemas.microsoft.com/office/powerpoint/2010/main" val="3784095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6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When the chef-server run on the node it asks the chef server what policy should I follow, or what is my run list</a:t>
            </a:r>
          </a:p>
        </p:txBody>
      </p:sp>
    </p:spTree>
    <p:extLst>
      <p:ext uri="{BB962C8B-B14F-4D97-AF65-F5344CB8AC3E}">
        <p14:creationId xmlns:p14="http://schemas.microsoft.com/office/powerpoint/2010/main" val="5155300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8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 server looks at the run_list and sends the appropriate cookbooks to the node</a:t>
            </a:r>
          </a:p>
        </p:txBody>
      </p:sp>
    </p:spTree>
    <p:extLst>
      <p:ext uri="{BB962C8B-B14F-4D97-AF65-F5344CB8AC3E}">
        <p14:creationId xmlns:p14="http://schemas.microsoft.com/office/powerpoint/2010/main" val="1713258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Apps are cool, but storing data is cooler</a:t>
            </a:r>
          </a:p>
        </p:txBody>
      </p:sp>
    </p:spTree>
    <p:extLst>
      <p:ext uri="{BB962C8B-B14F-4D97-AF65-F5344CB8AC3E}">
        <p14:creationId xmlns:p14="http://schemas.microsoft.com/office/powerpoint/2010/main" val="20448977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78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I.e. Configuration Drift is when your code is out of date to your deployment needs.</a:t>
            </a:r>
          </a:p>
        </p:txBody>
      </p:sp>
    </p:spTree>
    <p:extLst>
      <p:ext uri="{BB962C8B-B14F-4D97-AF65-F5344CB8AC3E}">
        <p14:creationId xmlns:p14="http://schemas.microsoft.com/office/powerpoint/2010/main" val="15733633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78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I.e. Configuration Drift is when your code is out of date to your deployment needs.</a:t>
            </a:r>
          </a:p>
        </p:txBody>
      </p:sp>
    </p:spTree>
    <p:extLst>
      <p:ext uri="{BB962C8B-B14F-4D97-AF65-F5344CB8AC3E}">
        <p14:creationId xmlns:p14="http://schemas.microsoft.com/office/powerpoint/2010/main" val="14099597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119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 node is a server you want to configure</a:t>
            </a:r>
          </a:p>
          <a:p>
            <a:r>
              <a:rPr lang="en-US" sz="1600" dirty="0">
                <a:latin typeface="Lucida Grande" charset="0"/>
                <a:cs typeface="Lucida Grande" charset="0"/>
                <a:sym typeface="Lucida Grande" charset="0"/>
              </a:rPr>
              <a:t>A resource is an item of manipulation, </a:t>
            </a:r>
            <a:r>
              <a:rPr lang="en-US" sz="1600" dirty="0" err="1">
                <a:latin typeface="Lucida Grande" charset="0"/>
                <a:cs typeface="Lucida Grande" charset="0"/>
                <a:sym typeface="Lucida Grande" charset="0"/>
              </a:rPr>
              <a:t>ie</a:t>
            </a:r>
            <a:r>
              <a:rPr lang="en-US" sz="1600" dirty="0">
                <a:latin typeface="Lucida Grande" charset="0"/>
                <a:cs typeface="Lucida Grande" charset="0"/>
                <a:sym typeface="Lucida Grande" charset="0"/>
              </a:rPr>
              <a:t>. a primitive </a:t>
            </a:r>
            <a:r>
              <a:rPr lang="en-US" sz="1600" dirty="0" err="1">
                <a:latin typeface="Lucida Grande" charset="0"/>
                <a:cs typeface="Lucida Grande" charset="0"/>
                <a:sym typeface="Lucida Grande" charset="0"/>
              </a:rPr>
              <a:t>thats</a:t>
            </a:r>
            <a:r>
              <a:rPr lang="en-US" sz="1600" dirty="0">
                <a:latin typeface="Lucida Grande" charset="0"/>
                <a:cs typeface="Lucida Grande" charset="0"/>
                <a:sym typeface="Lucida Grande" charset="0"/>
              </a:rPr>
              <a:t> contained in a recipe.</a:t>
            </a:r>
          </a:p>
          <a:p>
            <a:r>
              <a:rPr lang="en-US" sz="1600" dirty="0">
                <a:latin typeface="Lucida Grande" charset="0"/>
                <a:cs typeface="Lucida Grande" charset="0"/>
                <a:sym typeface="Lucida Grande" charset="0"/>
              </a:rPr>
              <a:t>A recipe is collection of resources</a:t>
            </a:r>
          </a:p>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0774867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125</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126</a:t>
            </a:fld>
            <a:endParaRPr lang="en-US"/>
          </a:p>
        </p:txBody>
      </p:sp>
    </p:spTree>
    <p:extLst>
      <p:ext uri="{BB962C8B-B14F-4D97-AF65-F5344CB8AC3E}">
        <p14:creationId xmlns:p14="http://schemas.microsoft.com/office/powerpoint/2010/main" val="24566358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127</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5299"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01228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131</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00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2311923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r>
              <a:rPr lang="en-US" sz="1100" dirty="0" smtClean="0">
                <a:latin typeface="Lucida Grande"/>
                <a:ea typeface="Lucida Grande"/>
                <a:cs typeface="Lucida Grande"/>
                <a:sym typeface="Lucida Grande"/>
              </a:rPr>
              <a:t>Let's take a moment to discuss the structure of a Chef resource.</a:t>
            </a:r>
          </a:p>
          <a:p>
            <a:pPr eaLnBrk="1" hangingPunct="1"/>
            <a:r>
              <a:rPr lang="en-US" sz="1100" dirty="0" smtClean="0">
                <a:latin typeface="Lucida Grande"/>
                <a:ea typeface="Lucida Grande"/>
                <a:cs typeface="Lucida Grande"/>
                <a:sym typeface="Lucida Grande"/>
              </a:rPr>
              <a:t>This is a Linux example, but it’s generic enough for Windows.  The only real difference would be that “package” would be “</a:t>
            </a:r>
            <a:r>
              <a:rPr lang="en-US" sz="1100" dirty="0" err="1" smtClean="0">
                <a:latin typeface="Lucida Grande"/>
                <a:ea typeface="Lucida Grande"/>
                <a:cs typeface="Lucida Grande"/>
                <a:sym typeface="Lucida Grande"/>
              </a:rPr>
              <a:t>windows_package</a:t>
            </a:r>
            <a:r>
              <a:rPr lang="en-US" sz="1100" dirty="0" smtClean="0">
                <a:latin typeface="Lucida Grande"/>
                <a:ea typeface="Lucida Grande"/>
                <a:cs typeface="Lucida Grande"/>
                <a:sym typeface="Lucida Grande"/>
              </a:rPr>
              <a:t>” in your students’ world.  </a:t>
            </a:r>
          </a:p>
          <a:p>
            <a:pPr eaLnBrk="1" hangingPunct="1"/>
            <a:endParaRPr lang="en-US" sz="1100" dirty="0" smtClean="0">
              <a:latin typeface="Lucida Grande"/>
              <a:ea typeface="Lucida Grande"/>
              <a:cs typeface="Lucida Grande"/>
              <a:sym typeface="Lucida Grande"/>
            </a:endParaRPr>
          </a:p>
          <a:p>
            <a:pPr eaLnBrk="1" hangingPunct="1"/>
            <a:r>
              <a:rPr lang="en-US" sz="1100" dirty="0" smtClean="0">
                <a:latin typeface="Lucida Grande"/>
                <a:ea typeface="Lucida Grande"/>
                <a:cs typeface="Lucida Grande"/>
                <a:sym typeface="Lucida Grande"/>
              </a:rPr>
              <a:t>Point out that resource parameters live between the “DO..END”.</a:t>
            </a:r>
          </a:p>
          <a:p>
            <a:pPr eaLnBrk="1" hangingPunct="1">
              <a:spcBef>
                <a:spcPts val="1200"/>
              </a:spcBef>
            </a:pPr>
            <a:endParaRPr lang="en-US" sz="11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22597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10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Of course, we want to have redundant HA database servers</a:t>
            </a:r>
          </a:p>
        </p:txBody>
      </p:sp>
    </p:spTree>
    <p:extLst>
      <p:ext uri="{BB962C8B-B14F-4D97-AF65-F5344CB8AC3E}">
        <p14:creationId xmlns:p14="http://schemas.microsoft.com/office/powerpoint/2010/main" val="19675139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36931"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Four concepts while they are typing:</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1: Strings in ruby are enclosed in single or double quotes. Most of the time in Chef, you will use Double quotes.</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2: :stop and :delete are Symbols - symbols in ruby are strings that live in only one place in memory. (No matter how many times you type :install, it refers to the same place.) In our material, anywhere we use a symbol, it is required - you can’t replace it with a string.</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3: Arrays are noted by square brackets.  This one has two items -- “:stop” and “:delete”.  The first item has a trailing comma, the last item does not.</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4: Idiomatic ruby uses two SPACES for indentation.  Sublime defaults to four.  At the end of the day, whitespace is whitespace.</a:t>
            </a:r>
          </a:p>
        </p:txBody>
      </p:sp>
    </p:spTree>
    <p:extLst>
      <p:ext uri="{BB962C8B-B14F-4D97-AF65-F5344CB8AC3E}">
        <p14:creationId xmlns:p14="http://schemas.microsoft.com/office/powerpoint/2010/main" val="19111651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2467" name="Rectangle 2"/>
          <p:cNvSpPr>
            <a:spLocks noGrp="1" noChangeArrowheads="1"/>
          </p:cNvSpPr>
          <p:nvPr>
            <p:ph type="body" idx="1"/>
          </p:nvPr>
        </p:nvSpPr>
        <p:spPr>
          <a:noFill/>
        </p:spPr>
        <p:txBody>
          <a:bodyPr/>
          <a:lstStyle/>
          <a:p>
            <a:pPr eaLnBrk="1" hangingPunct="1">
              <a:spcBef>
                <a:spcPts val="1200"/>
              </a:spcBef>
            </a:pPr>
            <a:r>
              <a:rPr lang="en-US" sz="1900" dirty="0" smtClean="0">
                <a:latin typeface="Lucida Grande"/>
                <a:ea typeface="Lucida Grande"/>
                <a:cs typeface="Lucida Grande"/>
                <a:sym typeface="Lucida Grande"/>
              </a:rPr>
              <a:t>We are leaving the action off intentionally, in case anyone asks.</a:t>
            </a:r>
          </a:p>
        </p:txBody>
      </p:sp>
    </p:spTree>
    <p:extLst>
      <p:ext uri="{BB962C8B-B14F-4D97-AF65-F5344CB8AC3E}">
        <p14:creationId xmlns:p14="http://schemas.microsoft.com/office/powerpoint/2010/main" val="2694415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7587" name="Rectangle 2"/>
          <p:cNvSpPr>
            <a:spLocks noGrp="1" noChangeArrowheads="1"/>
          </p:cNvSpPr>
          <p:nvPr>
            <p:ph type="body" idx="1"/>
          </p:nvPr>
        </p:nvSpPr>
        <p:spPr>
          <a:noFill/>
        </p:spPr>
        <p:txBody>
          <a:bodyPr/>
          <a:lstStyle/>
          <a:p>
            <a:pPr eaLnBrk="1" hangingPunct="1">
              <a:spcBef>
                <a:spcPts val="1200"/>
              </a:spcBef>
            </a:pPr>
            <a:endParaRPr lang="en-US" sz="13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53249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2707"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This checks for syntax errors, bundles the cookbook up, and uploads it to the chef server for distribution to the chef clients. </a:t>
            </a:r>
          </a:p>
          <a:p>
            <a:pPr eaLnBrk="1" hangingPunct="1">
              <a:spcBef>
                <a:spcPts val="1200"/>
              </a:spcBef>
            </a:pPr>
            <a:r>
              <a:rPr lang="en-US" sz="2000" dirty="0" smtClean="0">
                <a:latin typeface="Lucida Grande"/>
                <a:ea typeface="Lucida Grande"/>
                <a:cs typeface="Lucida Grande"/>
                <a:sym typeface="Lucida Grande"/>
              </a:rPr>
              <a:t>If they have syntax errors in the recipe, it will get caught here.</a:t>
            </a:r>
          </a:p>
          <a:p>
            <a:pPr eaLnBrk="1" hangingPunct="1">
              <a:spcBef>
                <a:spcPts val="1200"/>
              </a:spcBef>
            </a:pPr>
            <a:r>
              <a:rPr lang="en-US" sz="2000" dirty="0" smtClean="0">
                <a:latin typeface="Lucida Grande"/>
                <a:ea typeface="Lucida Grande"/>
                <a:cs typeface="Lucida Grande"/>
                <a:sym typeface="Lucida Grande"/>
              </a:rPr>
              <a:t/>
            </a:r>
            <a:br>
              <a:rPr lang="en-US" sz="2000" dirty="0" smtClean="0">
                <a:latin typeface="Lucida Grande"/>
                <a:ea typeface="Lucida Grande"/>
                <a:cs typeface="Lucida Grande"/>
                <a:sym typeface="Lucida Grande"/>
              </a:rPr>
            </a:br>
            <a:r>
              <a:rPr lang="en-US" sz="2000" dirty="0" smtClean="0">
                <a:latin typeface="Lucida Grande"/>
                <a:ea typeface="Lucida Grande"/>
                <a:cs typeface="Lucida Grande"/>
                <a:sym typeface="Lucida Grande"/>
              </a:rPr>
              <a:t>If you get a ‘ruby’ error on Windows, you need to make the Chef repo live in a path without spaces in it.</a:t>
            </a: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3503222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Due</a:t>
            </a:r>
            <a:r>
              <a:rPr lang="en-US" baseline="0" dirty="0" smtClean="0"/>
              <a:t> to </a:t>
            </a:r>
            <a:r>
              <a:rPr lang="en-US" dirty="0" smtClean="0"/>
              <a:t>a bug in Windows, you</a:t>
            </a:r>
            <a:r>
              <a:rPr lang="en-US" baseline="0" dirty="0" smtClean="0"/>
              <a:t> </a:t>
            </a:r>
            <a:r>
              <a:rPr lang="en-US" dirty="0" smtClean="0"/>
              <a:t>must</a:t>
            </a:r>
            <a:r>
              <a:rPr lang="en-US" baseline="0" dirty="0" smtClean="0"/>
              <a:t> use single quotes here.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148</a:t>
            </a:fld>
            <a:endParaRPr lang="en-US"/>
          </a:p>
        </p:txBody>
      </p:sp>
    </p:spTree>
    <p:extLst>
      <p:ext uri="{BB962C8B-B14F-4D97-AF65-F5344CB8AC3E}">
        <p14:creationId xmlns:p14="http://schemas.microsoft.com/office/powerpoint/2010/main" val="28976269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54339"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Typical errors:</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 The file is not in the ‘default’ subdirectory</a:t>
            </a:r>
          </a:p>
          <a:p>
            <a:pPr eaLnBrk="1" hangingPunct="1"/>
            <a:r>
              <a:rPr lang="en-US" sz="2000" dirty="0" smtClean="0">
                <a:latin typeface="Lucida Grande"/>
                <a:ea typeface="Lucida Grande"/>
                <a:cs typeface="Lucida Grande"/>
                <a:sym typeface="Lucida Grande"/>
              </a:rPr>
              <a:t>* The name of the package or service is wrong</a:t>
            </a:r>
          </a:p>
          <a:p>
            <a:pPr eaLnBrk="1" hangingPunct="1"/>
            <a:r>
              <a:rPr lang="en-US" sz="2000" dirty="0" smtClean="0">
                <a:latin typeface="Lucida Grande"/>
                <a:ea typeface="Lucida Grande"/>
                <a:cs typeface="Lucida Grande"/>
                <a:sym typeface="Lucida Grande"/>
              </a:rPr>
              <a:t>* The site was created during a previous Chef run that eventually aborted due to an error.  To resolve the error, remove c:\inetpub\wwwroot\test (and it’s contents), remove the test web site using the IIS manager, and clear the Chef cache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CLI IIS manager</a:t>
            </a:r>
          </a:p>
          <a:p>
            <a:pPr eaLnBrk="1" hangingPunct="1"/>
            <a:r>
              <a:rPr lang="en-US" sz="2000" dirty="0" smtClean="0">
                <a:latin typeface="Lucida Grande"/>
                <a:ea typeface="Lucida Grande"/>
                <a:cs typeface="Lucida Grande"/>
                <a:sym typeface="Lucida Grande"/>
              </a:rPr>
              <a:t>c:\Windows\System32\inetsrv\appcmd.exe stop site site.name:/”Test Web Site”</a:t>
            </a:r>
          </a:p>
          <a:p>
            <a:pPr eaLnBrk="1" hangingPunct="1"/>
            <a:r>
              <a:rPr lang="en-US" sz="2000" dirty="0" smtClean="0">
                <a:latin typeface="Lucida Grande"/>
                <a:ea typeface="Lucida Grande"/>
                <a:cs typeface="Lucida Grande"/>
                <a:sym typeface="Lucida Grande"/>
              </a:rPr>
              <a:t>c:\Windows\System32\inetsrv\appcmd.exe start site site.name:/”Test Web Site”</a:t>
            </a:r>
          </a:p>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7602819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8851"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Talk about the Processing lines - this means we are evaluating this resource for the “install” action. You will see these lines for every resource.</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2443164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8851"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Talk about the Processing lines - this means we are evaluating this resource for the “install” action. You will see these lines for every resource.</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9718992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2947" name="Rectangle 2"/>
          <p:cNvSpPr>
            <a:spLocks noGrp="1" noChangeArrowheads="1"/>
          </p:cNvSpPr>
          <p:nvPr>
            <p:ph type="body" idx="1"/>
          </p:nvPr>
        </p:nvSpPr>
        <p:spPr>
          <a:noFill/>
        </p:spPr>
        <p:txBody>
          <a:bodyPr/>
          <a:lstStyle/>
          <a:p>
            <a:pPr eaLnBrk="1" hangingPunct="1">
              <a:spcBef>
                <a:spcPts val="1200"/>
              </a:spcBef>
            </a:pPr>
            <a:r>
              <a:rPr lang="en-US" sz="1600" smtClean="0">
                <a:latin typeface="Lucida Grande"/>
                <a:ea typeface="Lucida Grande"/>
                <a:cs typeface="Lucida Grande"/>
                <a:sym typeface="Lucida Grande"/>
              </a:rPr>
              <a:t>We don’t really get to reports and exception handlers - the gist is, you use them to send statistics about the run to all sorts of places - email, splunk, etc.</a:t>
            </a:r>
            <a:endParaRPr lang="en-US" sz="100" smtClean="0">
              <a:latin typeface="Times" pitchFamily="18" charset="0"/>
              <a:cs typeface="Times" pitchFamily="18" charset="0"/>
              <a:sym typeface="Times" pitchFamily="18" charset="0"/>
            </a:endParaRPr>
          </a:p>
          <a:p>
            <a:pPr eaLnBrk="1" hangingPunct="1">
              <a:spcBef>
                <a:spcPts val="1200"/>
              </a:spcBef>
            </a:pPr>
            <a:endParaRPr lang="en-US" sz="500" smtClean="0">
              <a:latin typeface="Lucida Grande"/>
              <a:ea typeface="Lucida Grande"/>
              <a:cs typeface="Lucida Grande"/>
              <a:sym typeface="Lucida Grande"/>
            </a:endParaRPr>
          </a:p>
        </p:txBody>
      </p:sp>
    </p:spTree>
    <p:extLst>
      <p:ext uri="{BB962C8B-B14F-4D97-AF65-F5344CB8AC3E}">
        <p14:creationId xmlns:p14="http://schemas.microsoft.com/office/powerpoint/2010/main" val="14761532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089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Idempotence, in math, means an operation can be applied multiple times without changing the result. 1 x 1 = 1 is an idempotent operation of multiplication.</a:t>
            </a:r>
          </a:p>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13975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31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We need more app servers, redundancy right?</a:t>
            </a:r>
          </a:p>
        </p:txBody>
      </p:sp>
    </p:spTree>
    <p:extLst>
      <p:ext uri="{BB962C8B-B14F-4D97-AF65-F5344CB8AC3E}">
        <p14:creationId xmlns:p14="http://schemas.microsoft.com/office/powerpoint/2010/main" val="13651805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8851"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Talk about the Processing lines - this means we are evaluating this resource for the “install” action. You will see these lines for every resource.</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399014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9635"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262761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157</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00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7893661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r>
              <a:rPr lang="en-US" sz="1100" dirty="0" smtClean="0">
                <a:latin typeface="Lucida Grande"/>
                <a:ea typeface="Lucida Grande"/>
                <a:cs typeface="Lucida Grande"/>
                <a:sym typeface="Lucida Grande"/>
              </a:rPr>
              <a:t>Let's take a moment to discuss the structure of a Chef resource.</a:t>
            </a:r>
          </a:p>
          <a:p>
            <a:pPr eaLnBrk="1" hangingPunct="1"/>
            <a:r>
              <a:rPr lang="en-US" sz="1100" dirty="0" smtClean="0">
                <a:latin typeface="Lucida Grande"/>
                <a:ea typeface="Lucida Grande"/>
                <a:cs typeface="Lucida Grande"/>
                <a:sym typeface="Lucida Grande"/>
              </a:rPr>
              <a:t>This is a Linux example, but it’s generic enough for Windows.  The only real difference would be that “package” would be “</a:t>
            </a:r>
            <a:r>
              <a:rPr lang="en-US" sz="1100" dirty="0" err="1" smtClean="0">
                <a:latin typeface="Lucida Grande"/>
                <a:ea typeface="Lucida Grande"/>
                <a:cs typeface="Lucida Grande"/>
                <a:sym typeface="Lucida Grande"/>
              </a:rPr>
              <a:t>windows_package</a:t>
            </a:r>
            <a:r>
              <a:rPr lang="en-US" sz="1100" dirty="0" smtClean="0">
                <a:latin typeface="Lucida Grande"/>
                <a:ea typeface="Lucida Grande"/>
                <a:cs typeface="Lucida Grande"/>
                <a:sym typeface="Lucida Grande"/>
              </a:rPr>
              <a:t>” in your students’ world.  </a:t>
            </a:r>
          </a:p>
          <a:p>
            <a:pPr eaLnBrk="1" hangingPunct="1"/>
            <a:endParaRPr lang="en-US" sz="1100" dirty="0" smtClean="0">
              <a:latin typeface="Lucida Grande"/>
              <a:ea typeface="Lucida Grande"/>
              <a:cs typeface="Lucida Grande"/>
              <a:sym typeface="Lucida Grande"/>
            </a:endParaRPr>
          </a:p>
          <a:p>
            <a:pPr eaLnBrk="1" hangingPunct="1"/>
            <a:r>
              <a:rPr lang="en-US" sz="1100" dirty="0" smtClean="0">
                <a:latin typeface="Lucida Grande"/>
                <a:ea typeface="Lucida Grande"/>
                <a:cs typeface="Lucida Grande"/>
                <a:sym typeface="Lucida Grande"/>
              </a:rPr>
              <a:t>Point out that resource parameters live between the “DO..END”.</a:t>
            </a:r>
          </a:p>
          <a:p>
            <a:pPr eaLnBrk="1" hangingPunct="1">
              <a:spcBef>
                <a:spcPts val="1200"/>
              </a:spcBef>
            </a:pPr>
            <a:endParaRPr lang="en-US" sz="11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9872310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36931"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1033187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2467" name="Rectangle 2"/>
          <p:cNvSpPr>
            <a:spLocks noGrp="1" noChangeArrowheads="1"/>
          </p:cNvSpPr>
          <p:nvPr>
            <p:ph type="body" idx="1"/>
          </p:nvPr>
        </p:nvSpPr>
        <p:spPr>
          <a:noFill/>
        </p:spPr>
        <p:txBody>
          <a:bodyPr/>
          <a:lstStyle/>
          <a:p>
            <a:pPr eaLnBrk="1" hangingPunct="1">
              <a:spcBef>
                <a:spcPts val="1200"/>
              </a:spcBef>
            </a:pPr>
            <a:r>
              <a:rPr lang="en-US" sz="1900" dirty="0" smtClean="0">
                <a:latin typeface="Lucida Grande"/>
                <a:ea typeface="Lucida Grande"/>
                <a:cs typeface="Lucida Grande"/>
                <a:sym typeface="Lucida Grande"/>
              </a:rPr>
              <a:t>We are leaving the action off intentionally, in case anyone asks.</a:t>
            </a:r>
          </a:p>
        </p:txBody>
      </p:sp>
    </p:spTree>
    <p:extLst>
      <p:ext uri="{BB962C8B-B14F-4D97-AF65-F5344CB8AC3E}">
        <p14:creationId xmlns:p14="http://schemas.microsoft.com/office/powerpoint/2010/main" val="15973224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7587" name="Rectangle 2"/>
          <p:cNvSpPr>
            <a:spLocks noGrp="1" noChangeArrowheads="1"/>
          </p:cNvSpPr>
          <p:nvPr>
            <p:ph type="body" idx="1"/>
          </p:nvPr>
        </p:nvSpPr>
        <p:spPr>
          <a:noFill/>
        </p:spPr>
        <p:txBody>
          <a:bodyPr/>
          <a:lstStyle/>
          <a:p>
            <a:pPr eaLnBrk="1" hangingPunct="1">
              <a:spcBef>
                <a:spcPts val="1200"/>
              </a:spcBef>
            </a:pPr>
            <a:endParaRPr lang="en-US" sz="13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9399644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0659" name="Rectangle 2"/>
          <p:cNvSpPr>
            <a:spLocks noGrp="1" noChangeArrowheads="1"/>
          </p:cNvSpPr>
          <p:nvPr>
            <p:ph type="body" idx="1"/>
          </p:nvPr>
        </p:nvSpPr>
        <p:spPr>
          <a:noFill/>
        </p:spPr>
        <p:txBody>
          <a:bodyPr/>
          <a:lstStyle/>
          <a:p>
            <a:pPr eaLnBrk="1" hangingPunct="1">
              <a:spcBef>
                <a:spcPts val="1200"/>
              </a:spcBef>
            </a:pPr>
            <a:endParaRPr lang="en-US" sz="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0678545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2707" name="Rectangle 2"/>
          <p:cNvSpPr>
            <a:spLocks noGrp="1" noChangeArrowheads="1"/>
          </p:cNvSpPr>
          <p:nvPr>
            <p:ph type="body" idx="1"/>
          </p:nvPr>
        </p:nvSpPr>
        <p:spPr>
          <a:noFill/>
        </p:spPr>
        <p:txBody>
          <a:bodyPr/>
          <a:lstStyle/>
          <a:p>
            <a:pPr eaLnBrk="1" hangingPunct="1">
              <a:spcBef>
                <a:spcPts val="1200"/>
              </a:spcBef>
            </a:pP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532670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840038"/>
            <a:ext cx="13819188"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400" y="5181600"/>
            <a:ext cx="11380788"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116940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41311527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5" indent="0">
              <a:buNone/>
              <a:defRPr sz="2000"/>
            </a:lvl4pPr>
            <a:lvl5pPr marL="1774145" indent="0">
              <a:buNone/>
              <a:defRPr sz="2000"/>
            </a:lvl5pPr>
            <a:lvl6pPr marL="2217672" indent="0">
              <a:buNone/>
              <a:defRPr sz="2000"/>
            </a:lvl6pPr>
            <a:lvl7pPr marL="2661212" indent="0">
              <a:buNone/>
              <a:defRPr sz="2000"/>
            </a:lvl7pPr>
            <a:lvl8pPr marL="3104749" indent="0">
              <a:buNone/>
              <a:defRPr sz="2000"/>
            </a:lvl8pPr>
            <a:lvl9pPr marL="354828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5" indent="0">
              <a:buNone/>
              <a:defRPr sz="900"/>
            </a:lvl5pPr>
            <a:lvl6pPr marL="2217672" indent="0">
              <a:buNone/>
              <a:defRPr sz="900"/>
            </a:lvl6pPr>
            <a:lvl7pPr marL="2661212" indent="0">
              <a:buNone/>
              <a:defRPr sz="900"/>
            </a:lvl7pPr>
            <a:lvl8pPr marL="3104749" indent="0">
              <a:buNone/>
              <a:defRPr sz="900"/>
            </a:lvl8pPr>
            <a:lvl9pPr marL="3548280" indent="0">
              <a:buNone/>
              <a:defRPr sz="900"/>
            </a:lvl9pPr>
          </a:lstStyle>
          <a:p>
            <a:pPr lvl="0"/>
            <a:r>
              <a:rPr lang="en-US" smtClean="0"/>
              <a:t>Click to edit Master text styles</a:t>
            </a:r>
          </a:p>
        </p:txBody>
      </p:sp>
    </p:spTree>
    <p:extLst>
      <p:ext uri="{BB962C8B-B14F-4D97-AF65-F5344CB8AC3E}">
        <p14:creationId xmlns:p14="http://schemas.microsoft.com/office/powerpoint/2010/main" val="1804617355"/>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83565519"/>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5"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808322"/>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02" indent="0" algn="ctr">
              <a:buNone/>
              <a:defRPr/>
            </a:lvl4pPr>
            <a:lvl5pPr marL="1774143" indent="0" algn="ctr">
              <a:buNone/>
              <a:defRPr/>
            </a:lvl5pPr>
            <a:lvl6pPr marL="2217672" indent="0" algn="ctr">
              <a:buNone/>
              <a:defRPr/>
            </a:lvl6pPr>
            <a:lvl7pPr marL="2661209" indent="0" algn="ctr">
              <a:buNone/>
              <a:defRPr/>
            </a:lvl7pPr>
            <a:lvl8pPr marL="3104746" indent="0" algn="ctr">
              <a:buNone/>
              <a:defRPr/>
            </a:lvl8pPr>
            <a:lvl9pPr marL="354827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39998851"/>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71733624"/>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02" indent="0">
              <a:buNone/>
              <a:defRPr sz="1400"/>
            </a:lvl4pPr>
            <a:lvl5pPr marL="1774143" indent="0">
              <a:buNone/>
              <a:defRPr sz="1400"/>
            </a:lvl5pPr>
            <a:lvl6pPr marL="2217672" indent="0">
              <a:buNone/>
              <a:defRPr sz="1400"/>
            </a:lvl6pPr>
            <a:lvl7pPr marL="2661209" indent="0">
              <a:buNone/>
              <a:defRPr sz="1400"/>
            </a:lvl7pPr>
            <a:lvl8pPr marL="3104746" indent="0">
              <a:buNone/>
              <a:defRPr sz="1400"/>
            </a:lvl8pPr>
            <a:lvl9pPr marL="3548277" indent="0">
              <a:buNone/>
              <a:defRPr sz="1400"/>
            </a:lvl9pPr>
          </a:lstStyle>
          <a:p>
            <a:pPr lvl="0"/>
            <a:r>
              <a:rPr lang="en-US" smtClean="0"/>
              <a:t>Click to edit Master text styles</a:t>
            </a:r>
          </a:p>
        </p:txBody>
      </p:sp>
    </p:spTree>
    <p:extLst>
      <p:ext uri="{BB962C8B-B14F-4D97-AF65-F5344CB8AC3E}">
        <p14:creationId xmlns:p14="http://schemas.microsoft.com/office/powerpoint/2010/main" val="3585920689"/>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6093589"/>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9"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3" indent="0">
              <a:buNone/>
              <a:defRPr sz="1500" b="1"/>
            </a:lvl5pPr>
            <a:lvl6pPr marL="2217672" indent="0">
              <a:buNone/>
              <a:defRPr sz="1500" b="1"/>
            </a:lvl6pPr>
            <a:lvl7pPr marL="2661209" indent="0">
              <a:buNone/>
              <a:defRPr sz="1500" b="1"/>
            </a:lvl7pPr>
            <a:lvl8pPr marL="3104746" indent="0">
              <a:buNone/>
              <a:defRPr sz="1500" b="1"/>
            </a:lvl8pPr>
            <a:lvl9pPr marL="3548277"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9"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3" indent="0">
              <a:buNone/>
              <a:defRPr sz="1500" b="1"/>
            </a:lvl5pPr>
            <a:lvl6pPr marL="2217672" indent="0">
              <a:buNone/>
              <a:defRPr sz="1500" b="1"/>
            </a:lvl6pPr>
            <a:lvl7pPr marL="2661209" indent="0">
              <a:buNone/>
              <a:defRPr sz="1500" b="1"/>
            </a:lvl7pPr>
            <a:lvl8pPr marL="3104746" indent="0">
              <a:buNone/>
              <a:defRPr sz="1500" b="1"/>
            </a:lvl8pPr>
            <a:lvl9pPr marL="3548277"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9014617"/>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57202363"/>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159391"/>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7188" y="366713"/>
            <a:ext cx="3657600" cy="78009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366713"/>
            <a:ext cx="10821988" cy="78009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395024469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2"/>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2" indent="0">
              <a:buNone/>
              <a:defRPr sz="900"/>
            </a:lvl4pPr>
            <a:lvl5pPr marL="1774143" indent="0">
              <a:buNone/>
              <a:defRPr sz="900"/>
            </a:lvl5pPr>
            <a:lvl6pPr marL="2217672" indent="0">
              <a:buNone/>
              <a:defRPr sz="900"/>
            </a:lvl6pPr>
            <a:lvl7pPr marL="2661209" indent="0">
              <a:buNone/>
              <a:defRPr sz="900"/>
            </a:lvl7pPr>
            <a:lvl8pPr marL="3104746" indent="0">
              <a:buNone/>
              <a:defRPr sz="900"/>
            </a:lvl8pPr>
            <a:lvl9pPr marL="3548277" indent="0">
              <a:buNone/>
              <a:defRPr sz="900"/>
            </a:lvl9pPr>
          </a:lstStyle>
          <a:p>
            <a:pPr lvl="0"/>
            <a:r>
              <a:rPr lang="en-US" smtClean="0"/>
              <a:t>Click to edit Master text styles</a:t>
            </a:r>
          </a:p>
        </p:txBody>
      </p:sp>
    </p:spTree>
    <p:extLst>
      <p:ext uri="{BB962C8B-B14F-4D97-AF65-F5344CB8AC3E}">
        <p14:creationId xmlns:p14="http://schemas.microsoft.com/office/powerpoint/2010/main" val="1829846878"/>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02" indent="0">
              <a:buNone/>
              <a:defRPr sz="2000"/>
            </a:lvl4pPr>
            <a:lvl5pPr marL="1774143" indent="0">
              <a:buNone/>
              <a:defRPr sz="2000"/>
            </a:lvl5pPr>
            <a:lvl6pPr marL="2217672" indent="0">
              <a:buNone/>
              <a:defRPr sz="2000"/>
            </a:lvl6pPr>
            <a:lvl7pPr marL="2661209" indent="0">
              <a:buNone/>
              <a:defRPr sz="2000"/>
            </a:lvl7pPr>
            <a:lvl8pPr marL="3104746" indent="0">
              <a:buNone/>
              <a:defRPr sz="2000"/>
            </a:lvl8pPr>
            <a:lvl9pPr marL="3548277"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2" indent="0">
              <a:buNone/>
              <a:defRPr sz="900"/>
            </a:lvl4pPr>
            <a:lvl5pPr marL="1774143" indent="0">
              <a:buNone/>
              <a:defRPr sz="900"/>
            </a:lvl5pPr>
            <a:lvl6pPr marL="2217672" indent="0">
              <a:buNone/>
              <a:defRPr sz="900"/>
            </a:lvl6pPr>
            <a:lvl7pPr marL="2661209" indent="0">
              <a:buNone/>
              <a:defRPr sz="900"/>
            </a:lvl7pPr>
            <a:lvl8pPr marL="3104746" indent="0">
              <a:buNone/>
              <a:defRPr sz="900"/>
            </a:lvl8pPr>
            <a:lvl9pPr marL="3548277" indent="0">
              <a:buNone/>
              <a:defRPr sz="900"/>
            </a:lvl9pPr>
          </a:lstStyle>
          <a:p>
            <a:pPr lvl="0"/>
            <a:r>
              <a:rPr lang="en-US" smtClean="0"/>
              <a:t>Click to edit Master text styles</a:t>
            </a:r>
          </a:p>
        </p:txBody>
      </p:sp>
    </p:spTree>
    <p:extLst>
      <p:ext uri="{BB962C8B-B14F-4D97-AF65-F5344CB8AC3E}">
        <p14:creationId xmlns:p14="http://schemas.microsoft.com/office/powerpoint/2010/main" val="2758341654"/>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82379337"/>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193192" y="0"/>
            <a:ext cx="4064397" cy="81676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 y="0"/>
            <a:ext cx="12040776" cy="81676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3915722"/>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2" indent="0" algn="ctr">
              <a:buNone/>
              <a:defRPr/>
            </a:lvl4pPr>
            <a:lvl5pPr marL="1774142" indent="0" algn="ctr">
              <a:buNone/>
              <a:defRPr/>
            </a:lvl5pPr>
            <a:lvl6pPr marL="2217669" indent="0" algn="ctr">
              <a:buNone/>
              <a:defRPr/>
            </a:lvl6pPr>
            <a:lvl7pPr marL="2661206" indent="0" algn="ctr">
              <a:buNone/>
              <a:defRPr/>
            </a:lvl7pPr>
            <a:lvl8pPr marL="3104743" indent="0" algn="ctr">
              <a:buNone/>
              <a:defRPr/>
            </a:lvl8pPr>
            <a:lvl9pPr marL="354827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48801270"/>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2963437"/>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2" indent="0">
              <a:buNone/>
              <a:defRPr sz="1400"/>
            </a:lvl4pPr>
            <a:lvl5pPr marL="1774142" indent="0">
              <a:buNone/>
              <a:defRPr sz="1400"/>
            </a:lvl5pPr>
            <a:lvl6pPr marL="2217669" indent="0">
              <a:buNone/>
              <a:defRPr sz="1400"/>
            </a:lvl6pPr>
            <a:lvl7pPr marL="2661206" indent="0">
              <a:buNone/>
              <a:defRPr sz="1400"/>
            </a:lvl7pPr>
            <a:lvl8pPr marL="3104743" indent="0">
              <a:buNone/>
              <a:defRPr sz="1400"/>
            </a:lvl8pPr>
            <a:lvl9pPr marL="3548274" indent="0">
              <a:buNone/>
              <a:defRPr sz="1400"/>
            </a:lvl9pPr>
          </a:lstStyle>
          <a:p>
            <a:pPr lvl="0"/>
            <a:r>
              <a:rPr lang="en-US" smtClean="0"/>
              <a:t>Click to edit Master text styles</a:t>
            </a:r>
          </a:p>
        </p:txBody>
      </p:sp>
    </p:spTree>
    <p:extLst>
      <p:ext uri="{BB962C8B-B14F-4D97-AF65-F5344CB8AC3E}">
        <p14:creationId xmlns:p14="http://schemas.microsoft.com/office/powerpoint/2010/main" val="3040099115"/>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92303"/>
            <a:ext cx="7252408" cy="67183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92303"/>
            <a:ext cx="7252408" cy="67183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2721474"/>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1"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2" indent="0">
              <a:buNone/>
              <a:defRPr sz="1500" b="1"/>
            </a:lvl5pPr>
            <a:lvl6pPr marL="2217669" indent="0">
              <a:buNone/>
              <a:defRPr sz="1500" b="1"/>
            </a:lvl6pPr>
            <a:lvl7pPr marL="2661206" indent="0">
              <a:buNone/>
              <a:defRPr sz="1500" b="1"/>
            </a:lvl7pPr>
            <a:lvl8pPr marL="3104743" indent="0">
              <a:buNone/>
              <a:defRPr sz="1500" b="1"/>
            </a:lvl8pPr>
            <a:lvl9pPr marL="354827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1"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2" indent="0">
              <a:buNone/>
              <a:defRPr sz="1500" b="1"/>
            </a:lvl5pPr>
            <a:lvl6pPr marL="2217669" indent="0">
              <a:buNone/>
              <a:defRPr sz="1500" b="1"/>
            </a:lvl6pPr>
            <a:lvl7pPr marL="2661206" indent="0">
              <a:buNone/>
              <a:defRPr sz="1500" b="1"/>
            </a:lvl7pPr>
            <a:lvl8pPr marL="3104743" indent="0">
              <a:buNone/>
              <a:defRPr sz="1500" b="1"/>
            </a:lvl8pPr>
            <a:lvl9pPr marL="354827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90062998"/>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1117628"/>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15" indent="0" algn="ctr">
              <a:buNone/>
              <a:defRPr/>
            </a:lvl4pPr>
            <a:lvl5pPr marL="1774157" indent="0" algn="ctr">
              <a:buNone/>
              <a:defRPr/>
            </a:lvl5pPr>
            <a:lvl6pPr marL="2217695" indent="0" algn="ctr">
              <a:buNone/>
              <a:defRPr/>
            </a:lvl6pPr>
            <a:lvl7pPr marL="2661232" indent="0" algn="ctr">
              <a:buNone/>
              <a:defRPr/>
            </a:lvl7pPr>
            <a:lvl8pPr marL="3104774" indent="0" algn="ctr">
              <a:buNone/>
              <a:defRPr/>
            </a:lvl8pPr>
            <a:lvl9pPr marL="354831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26754254"/>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662075"/>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3"/>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2" indent="0">
              <a:buNone/>
              <a:defRPr sz="900"/>
            </a:lvl4pPr>
            <a:lvl5pPr marL="1774142" indent="0">
              <a:buNone/>
              <a:defRPr sz="900"/>
            </a:lvl5pPr>
            <a:lvl6pPr marL="2217669" indent="0">
              <a:buNone/>
              <a:defRPr sz="900"/>
            </a:lvl6pPr>
            <a:lvl7pPr marL="2661206" indent="0">
              <a:buNone/>
              <a:defRPr sz="900"/>
            </a:lvl7pPr>
            <a:lvl8pPr marL="3104743" indent="0">
              <a:buNone/>
              <a:defRPr sz="900"/>
            </a:lvl8pPr>
            <a:lvl9pPr marL="3548274" indent="0">
              <a:buNone/>
              <a:defRPr sz="900"/>
            </a:lvl9pPr>
          </a:lstStyle>
          <a:p>
            <a:pPr lvl="0"/>
            <a:r>
              <a:rPr lang="en-US" smtClean="0"/>
              <a:t>Click to edit Master text styles</a:t>
            </a:r>
          </a:p>
        </p:txBody>
      </p:sp>
    </p:spTree>
    <p:extLst>
      <p:ext uri="{BB962C8B-B14F-4D97-AF65-F5344CB8AC3E}">
        <p14:creationId xmlns:p14="http://schemas.microsoft.com/office/powerpoint/2010/main" val="2837526822"/>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2" indent="0">
              <a:buNone/>
              <a:defRPr sz="2000"/>
            </a:lvl4pPr>
            <a:lvl5pPr marL="1774142" indent="0">
              <a:buNone/>
              <a:defRPr sz="2000"/>
            </a:lvl5pPr>
            <a:lvl6pPr marL="2217669" indent="0">
              <a:buNone/>
              <a:defRPr sz="2000"/>
            </a:lvl6pPr>
            <a:lvl7pPr marL="2661206" indent="0">
              <a:buNone/>
              <a:defRPr sz="2000"/>
            </a:lvl7pPr>
            <a:lvl8pPr marL="3104743" indent="0">
              <a:buNone/>
              <a:defRPr sz="2000"/>
            </a:lvl8pPr>
            <a:lvl9pPr marL="354827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2" indent="0">
              <a:buNone/>
              <a:defRPr sz="900"/>
            </a:lvl4pPr>
            <a:lvl5pPr marL="1774142" indent="0">
              <a:buNone/>
              <a:defRPr sz="900"/>
            </a:lvl5pPr>
            <a:lvl6pPr marL="2217669" indent="0">
              <a:buNone/>
              <a:defRPr sz="900"/>
            </a:lvl6pPr>
            <a:lvl7pPr marL="2661206" indent="0">
              <a:buNone/>
              <a:defRPr sz="900"/>
            </a:lvl7pPr>
            <a:lvl8pPr marL="3104743" indent="0">
              <a:buNone/>
              <a:defRPr sz="900"/>
            </a:lvl8pPr>
            <a:lvl9pPr marL="3548274" indent="0">
              <a:buNone/>
              <a:defRPr sz="900"/>
            </a:lvl9pPr>
          </a:lstStyle>
          <a:p>
            <a:pPr lvl="0"/>
            <a:r>
              <a:rPr lang="en-US" smtClean="0"/>
              <a:t>Click to edit Master text styles</a:t>
            </a:r>
          </a:p>
        </p:txBody>
      </p:sp>
    </p:spTree>
    <p:extLst>
      <p:ext uri="{BB962C8B-B14F-4D97-AF65-F5344CB8AC3E}">
        <p14:creationId xmlns:p14="http://schemas.microsoft.com/office/powerpoint/2010/main" val="1048032934"/>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2147587"/>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9"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60855885"/>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a:prstGeom prst="rect">
            <a:avLst/>
          </a:prstGeom>
        </p:spPr>
        <p:txBody>
          <a:bodyPr lIns="88709" tIns="44355" rIns="88709" bIns="44355"/>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99" indent="0" algn="ctr">
              <a:buNone/>
              <a:defRPr/>
            </a:lvl4pPr>
            <a:lvl5pPr marL="1774140" indent="0" algn="ctr">
              <a:buNone/>
              <a:defRPr/>
            </a:lvl5pPr>
            <a:lvl6pPr marL="2217666" indent="0" algn="ctr">
              <a:buNone/>
              <a:defRPr/>
            </a:lvl6pPr>
            <a:lvl7pPr marL="2661205" indent="0" algn="ctr">
              <a:buNone/>
              <a:defRPr/>
            </a:lvl7pPr>
            <a:lvl8pPr marL="3104740" indent="0" algn="ctr">
              <a:buNone/>
              <a:defRPr/>
            </a:lvl8pPr>
            <a:lvl9pPr marL="354827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65173319"/>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621910"/>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a:prstGeom prst="rect">
            <a:avLst/>
          </a:prstGeom>
        </p:spPr>
        <p:txBody>
          <a:bodyPr lIns="88709" tIns="44355" rIns="88709" bIns="44355"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99" indent="0">
              <a:buNone/>
              <a:defRPr sz="1400"/>
            </a:lvl4pPr>
            <a:lvl5pPr marL="1774140" indent="0">
              <a:buNone/>
              <a:defRPr sz="1400"/>
            </a:lvl5pPr>
            <a:lvl6pPr marL="2217666" indent="0">
              <a:buNone/>
              <a:defRPr sz="1400"/>
            </a:lvl6pPr>
            <a:lvl7pPr marL="2661205" indent="0">
              <a:buNone/>
              <a:defRPr sz="1400"/>
            </a:lvl7pPr>
            <a:lvl8pPr marL="3104740" indent="0">
              <a:buNone/>
              <a:defRPr sz="1400"/>
            </a:lvl8pPr>
            <a:lvl9pPr marL="3548271" indent="0">
              <a:buNone/>
              <a:defRPr sz="1400"/>
            </a:lvl9pPr>
          </a:lstStyle>
          <a:p>
            <a:pPr lvl="0"/>
            <a:r>
              <a:rPr lang="en-US" smtClean="0"/>
              <a:t>Click to edit Master text styles</a:t>
            </a:r>
          </a:p>
        </p:txBody>
      </p:sp>
    </p:spTree>
    <p:extLst>
      <p:ext uri="{BB962C8B-B14F-4D97-AF65-F5344CB8AC3E}">
        <p14:creationId xmlns:p14="http://schemas.microsoft.com/office/powerpoint/2010/main" val="2319884725"/>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7299525"/>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2"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40" indent="0">
              <a:buNone/>
              <a:defRPr sz="1500" b="1"/>
            </a:lvl5pPr>
            <a:lvl6pPr marL="2217666" indent="0">
              <a:buNone/>
              <a:defRPr sz="1500" b="1"/>
            </a:lvl6pPr>
            <a:lvl7pPr marL="2661205" indent="0">
              <a:buNone/>
              <a:defRPr sz="1500" b="1"/>
            </a:lvl7pPr>
            <a:lvl8pPr marL="3104740" indent="0">
              <a:buNone/>
              <a:defRPr sz="1500" b="1"/>
            </a:lvl8pPr>
            <a:lvl9pPr marL="354827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2"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40" indent="0">
              <a:buNone/>
              <a:defRPr sz="1500" b="1"/>
            </a:lvl5pPr>
            <a:lvl6pPr marL="2217666" indent="0">
              <a:buNone/>
              <a:defRPr sz="1500" b="1"/>
            </a:lvl6pPr>
            <a:lvl7pPr marL="2661205" indent="0">
              <a:buNone/>
              <a:defRPr sz="1500" b="1"/>
            </a:lvl7pPr>
            <a:lvl8pPr marL="3104740" indent="0">
              <a:buNone/>
              <a:defRPr sz="1500" b="1"/>
            </a:lvl8pPr>
            <a:lvl9pPr marL="354827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93013294"/>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2433856"/>
      </p:ext>
    </p:extLst>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Tree>
    <p:extLst>
      <p:ext uri="{BB962C8B-B14F-4D97-AF65-F5344CB8AC3E}">
        <p14:creationId xmlns:p14="http://schemas.microsoft.com/office/powerpoint/2010/main" val="2996516000"/>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261566"/>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4"/>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0"/>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40" indent="0">
              <a:buNone/>
              <a:defRPr sz="900"/>
            </a:lvl5pPr>
            <a:lvl6pPr marL="2217666" indent="0">
              <a:buNone/>
              <a:defRPr sz="900"/>
            </a:lvl6pPr>
            <a:lvl7pPr marL="2661205" indent="0">
              <a:buNone/>
              <a:defRPr sz="900"/>
            </a:lvl7pPr>
            <a:lvl8pPr marL="3104740" indent="0">
              <a:buNone/>
              <a:defRPr sz="900"/>
            </a:lvl8pPr>
            <a:lvl9pPr marL="3548271" indent="0">
              <a:buNone/>
              <a:defRPr sz="900"/>
            </a:lvl9pPr>
          </a:lstStyle>
          <a:p>
            <a:pPr lvl="0"/>
            <a:r>
              <a:rPr lang="en-US" smtClean="0"/>
              <a:t>Click to edit Master text styles</a:t>
            </a:r>
          </a:p>
        </p:txBody>
      </p:sp>
    </p:spTree>
    <p:extLst>
      <p:ext uri="{BB962C8B-B14F-4D97-AF65-F5344CB8AC3E}">
        <p14:creationId xmlns:p14="http://schemas.microsoft.com/office/powerpoint/2010/main" val="1453316338"/>
      </p:ext>
    </p:extLst>
  </p:cSld>
  <p:clrMapOvr>
    <a:masterClrMapping/>
  </p:clrMapOvr>
  <p:transition xmlns:p14="http://schemas.microsoft.com/office/powerpoint/2010/main"/>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99" indent="0">
              <a:buNone/>
              <a:defRPr sz="2000"/>
            </a:lvl4pPr>
            <a:lvl5pPr marL="1774140" indent="0">
              <a:buNone/>
              <a:defRPr sz="2000"/>
            </a:lvl5pPr>
            <a:lvl6pPr marL="2217666" indent="0">
              <a:buNone/>
              <a:defRPr sz="2000"/>
            </a:lvl6pPr>
            <a:lvl7pPr marL="2661205" indent="0">
              <a:buNone/>
              <a:defRPr sz="2000"/>
            </a:lvl7pPr>
            <a:lvl8pPr marL="3104740" indent="0">
              <a:buNone/>
              <a:defRPr sz="2000"/>
            </a:lvl8pPr>
            <a:lvl9pPr marL="354827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40" indent="0">
              <a:buNone/>
              <a:defRPr sz="900"/>
            </a:lvl5pPr>
            <a:lvl6pPr marL="2217666" indent="0">
              <a:buNone/>
              <a:defRPr sz="900"/>
            </a:lvl6pPr>
            <a:lvl7pPr marL="2661205" indent="0">
              <a:buNone/>
              <a:defRPr sz="900"/>
            </a:lvl7pPr>
            <a:lvl8pPr marL="3104740" indent="0">
              <a:buNone/>
              <a:defRPr sz="900"/>
            </a:lvl8pPr>
            <a:lvl9pPr marL="3548271" indent="0">
              <a:buNone/>
              <a:defRPr sz="900"/>
            </a:lvl9pPr>
          </a:lstStyle>
          <a:p>
            <a:pPr lvl="0"/>
            <a:r>
              <a:rPr lang="en-US" smtClean="0"/>
              <a:t>Click to edit Master text styles</a:t>
            </a:r>
          </a:p>
        </p:txBody>
      </p:sp>
    </p:spTree>
    <p:extLst>
      <p:ext uri="{BB962C8B-B14F-4D97-AF65-F5344CB8AC3E}">
        <p14:creationId xmlns:p14="http://schemas.microsoft.com/office/powerpoint/2010/main" val="4077035913"/>
      </p:ext>
    </p:extLst>
  </p:cSld>
  <p:clrMapOvr>
    <a:masterClrMapping/>
  </p:clrMapOvr>
  <p:transition xmlns:p14="http://schemas.microsoft.com/office/powerpoint/2010/mai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9258303"/>
      </p:ext>
    </p:extLst>
  </p:cSld>
  <p:clrMapOvr>
    <a:masterClrMapping/>
  </p:clrMapOvr>
  <p:transition xmlns:p14="http://schemas.microsoft.com/office/powerpoint/2010/main"/>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366910"/>
            <a:ext cx="3657957" cy="7800975"/>
          </a:xfrm>
          <a:prstGeom prst="rect">
            <a:avLst/>
          </a:prstGeom>
        </p:spPr>
        <p:txBody>
          <a:bodyPr vert="eaVert"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366910"/>
            <a:ext cx="10821457" cy="7800975"/>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6372589"/>
      </p:ext>
    </p:extLst>
  </p:cSld>
  <p:clrMapOvr>
    <a:masterClrMapping/>
  </p:clrMapOvr>
  <p:transition xmlns:p14="http://schemas.microsoft.com/office/powerpoint/2010/main"/>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99" indent="0" algn="ctr">
              <a:buNone/>
              <a:defRPr/>
            </a:lvl4pPr>
            <a:lvl5pPr marL="1774139" indent="0" algn="ctr">
              <a:buNone/>
              <a:defRPr/>
            </a:lvl5pPr>
            <a:lvl6pPr marL="2217665" indent="0" algn="ctr">
              <a:buNone/>
              <a:defRPr/>
            </a:lvl6pPr>
            <a:lvl7pPr marL="2661203" indent="0" algn="ctr">
              <a:buNone/>
              <a:defRPr/>
            </a:lvl7pPr>
            <a:lvl8pPr marL="3104737" indent="0" algn="ctr">
              <a:buNone/>
              <a:defRPr/>
            </a:lvl8pPr>
            <a:lvl9pPr marL="3548266"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18837268"/>
      </p:ext>
    </p:extLst>
  </p:cSld>
  <p:clrMapOvr>
    <a:masterClrMapping/>
  </p:clrMapOvr>
  <p:transition xmlns:p14="http://schemas.microsoft.com/office/powerpoint/2010/mai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5405164"/>
      </p:ext>
    </p:extLst>
  </p:cSld>
  <p:clrMapOvr>
    <a:masterClrMapping/>
  </p:clrMapOvr>
  <p:transition xmlns:p14="http://schemas.microsoft.com/office/powerpoint/2010/main"/>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99" indent="0">
              <a:buNone/>
              <a:defRPr sz="1400"/>
            </a:lvl4pPr>
            <a:lvl5pPr marL="1774139" indent="0">
              <a:buNone/>
              <a:defRPr sz="1400"/>
            </a:lvl5pPr>
            <a:lvl6pPr marL="2217665" indent="0">
              <a:buNone/>
              <a:defRPr sz="1400"/>
            </a:lvl6pPr>
            <a:lvl7pPr marL="2661203" indent="0">
              <a:buNone/>
              <a:defRPr sz="1400"/>
            </a:lvl7pPr>
            <a:lvl8pPr marL="3104737" indent="0">
              <a:buNone/>
              <a:defRPr sz="1400"/>
            </a:lvl8pPr>
            <a:lvl9pPr marL="3548266" indent="0">
              <a:buNone/>
              <a:defRPr sz="1400"/>
            </a:lvl9pPr>
          </a:lstStyle>
          <a:p>
            <a:pPr lvl="0"/>
            <a:r>
              <a:rPr lang="en-US" smtClean="0"/>
              <a:t>Click to edit Master text styles</a:t>
            </a:r>
          </a:p>
        </p:txBody>
      </p:sp>
    </p:spTree>
    <p:extLst>
      <p:ext uri="{BB962C8B-B14F-4D97-AF65-F5344CB8AC3E}">
        <p14:creationId xmlns:p14="http://schemas.microsoft.com/office/powerpoint/2010/main" val="3777425021"/>
      </p:ext>
    </p:extLst>
  </p:cSld>
  <p:clrMapOvr>
    <a:masterClrMapping/>
  </p:clrMapOvr>
  <p:transition xmlns:p14="http://schemas.microsoft.com/office/powerpoint/2010/main"/>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7205347"/>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15" indent="0">
              <a:buNone/>
              <a:defRPr sz="1400"/>
            </a:lvl4pPr>
            <a:lvl5pPr marL="1774157" indent="0">
              <a:buNone/>
              <a:defRPr sz="1400"/>
            </a:lvl5pPr>
            <a:lvl6pPr marL="2217695" indent="0">
              <a:buNone/>
              <a:defRPr sz="1400"/>
            </a:lvl6pPr>
            <a:lvl7pPr marL="2661232" indent="0">
              <a:buNone/>
              <a:defRPr sz="1400"/>
            </a:lvl7pPr>
            <a:lvl8pPr marL="3104774" indent="0">
              <a:buNone/>
              <a:defRPr sz="1400"/>
            </a:lvl8pPr>
            <a:lvl9pPr marL="3548311" indent="0">
              <a:buNone/>
              <a:defRPr sz="1400"/>
            </a:lvl9pPr>
          </a:lstStyle>
          <a:p>
            <a:pPr lvl="0"/>
            <a:r>
              <a:rPr lang="en-US" smtClean="0"/>
              <a:t>Click to edit Master text styles</a:t>
            </a:r>
          </a:p>
        </p:txBody>
      </p:sp>
    </p:spTree>
    <p:extLst>
      <p:ext uri="{BB962C8B-B14F-4D97-AF65-F5344CB8AC3E}">
        <p14:creationId xmlns:p14="http://schemas.microsoft.com/office/powerpoint/2010/main" val="1797478043"/>
      </p:ext>
    </p:extLst>
  </p:cSld>
  <p:clrMapOvr>
    <a:masterClrMapping/>
  </p:clrMapOvr>
  <p:transition xmlns:p14="http://schemas.microsoft.com/office/powerpoint/2010/main"/>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4"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39" indent="0">
              <a:buNone/>
              <a:defRPr sz="1500" b="1"/>
            </a:lvl5pPr>
            <a:lvl6pPr marL="2217665" indent="0">
              <a:buNone/>
              <a:defRPr sz="1500" b="1"/>
            </a:lvl6pPr>
            <a:lvl7pPr marL="2661203" indent="0">
              <a:buNone/>
              <a:defRPr sz="1500" b="1"/>
            </a:lvl7pPr>
            <a:lvl8pPr marL="3104737" indent="0">
              <a:buNone/>
              <a:defRPr sz="1500" b="1"/>
            </a:lvl8pPr>
            <a:lvl9pPr marL="3548266"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4"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39" indent="0">
              <a:buNone/>
              <a:defRPr sz="1500" b="1"/>
            </a:lvl5pPr>
            <a:lvl6pPr marL="2217665" indent="0">
              <a:buNone/>
              <a:defRPr sz="1500" b="1"/>
            </a:lvl6pPr>
            <a:lvl7pPr marL="2661203" indent="0">
              <a:buNone/>
              <a:defRPr sz="1500" b="1"/>
            </a:lvl7pPr>
            <a:lvl8pPr marL="3104737" indent="0">
              <a:buNone/>
              <a:defRPr sz="1500" b="1"/>
            </a:lvl8pPr>
            <a:lvl9pPr marL="3548266"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9498557"/>
      </p:ext>
    </p:extLst>
  </p:cSld>
  <p:clrMapOvr>
    <a:masterClrMapping/>
  </p:clrMapOvr>
  <p:transition xmlns:p14="http://schemas.microsoft.com/office/powerpoint/2010/mai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23315653"/>
      </p:ext>
    </p:extLst>
  </p:cSld>
  <p:clrMapOvr>
    <a:masterClrMapping/>
  </p:clrMapOvr>
  <p:transition xmlns:p14="http://schemas.microsoft.com/office/powerpoint/2010/mai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482142"/>
      </p:ext>
    </p:extLst>
  </p:cSld>
  <p:clrMapOvr>
    <a:masterClrMapping/>
  </p:clrMapOvr>
  <p:transition xmlns:p14="http://schemas.microsoft.com/office/powerpoint/2010/main"/>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5"/>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1"/>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39" indent="0">
              <a:buNone/>
              <a:defRPr sz="900"/>
            </a:lvl5pPr>
            <a:lvl6pPr marL="2217665" indent="0">
              <a:buNone/>
              <a:defRPr sz="900"/>
            </a:lvl6pPr>
            <a:lvl7pPr marL="2661203" indent="0">
              <a:buNone/>
              <a:defRPr sz="900"/>
            </a:lvl7pPr>
            <a:lvl8pPr marL="3104737" indent="0">
              <a:buNone/>
              <a:defRPr sz="900"/>
            </a:lvl8pPr>
            <a:lvl9pPr marL="3548266" indent="0">
              <a:buNone/>
              <a:defRPr sz="900"/>
            </a:lvl9pPr>
          </a:lstStyle>
          <a:p>
            <a:pPr lvl="0"/>
            <a:r>
              <a:rPr lang="en-US" smtClean="0"/>
              <a:t>Click to edit Master text styles</a:t>
            </a:r>
          </a:p>
        </p:txBody>
      </p:sp>
    </p:spTree>
    <p:extLst>
      <p:ext uri="{BB962C8B-B14F-4D97-AF65-F5344CB8AC3E}">
        <p14:creationId xmlns:p14="http://schemas.microsoft.com/office/powerpoint/2010/main" val="475714291"/>
      </p:ext>
    </p:extLst>
  </p:cSld>
  <p:clrMapOvr>
    <a:masterClrMapping/>
  </p:clrMapOvr>
  <p:transition xmlns:p14="http://schemas.microsoft.com/office/powerpoint/2010/main"/>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99" indent="0">
              <a:buNone/>
              <a:defRPr sz="2000"/>
            </a:lvl4pPr>
            <a:lvl5pPr marL="1774139" indent="0">
              <a:buNone/>
              <a:defRPr sz="2000"/>
            </a:lvl5pPr>
            <a:lvl6pPr marL="2217665" indent="0">
              <a:buNone/>
              <a:defRPr sz="2000"/>
            </a:lvl6pPr>
            <a:lvl7pPr marL="2661203" indent="0">
              <a:buNone/>
              <a:defRPr sz="2000"/>
            </a:lvl7pPr>
            <a:lvl8pPr marL="3104737" indent="0">
              <a:buNone/>
              <a:defRPr sz="2000"/>
            </a:lvl8pPr>
            <a:lvl9pPr marL="3548266"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39" indent="0">
              <a:buNone/>
              <a:defRPr sz="900"/>
            </a:lvl5pPr>
            <a:lvl6pPr marL="2217665" indent="0">
              <a:buNone/>
              <a:defRPr sz="900"/>
            </a:lvl6pPr>
            <a:lvl7pPr marL="2661203" indent="0">
              <a:buNone/>
              <a:defRPr sz="900"/>
            </a:lvl7pPr>
            <a:lvl8pPr marL="3104737" indent="0">
              <a:buNone/>
              <a:defRPr sz="900"/>
            </a:lvl8pPr>
            <a:lvl9pPr marL="3548266" indent="0">
              <a:buNone/>
              <a:defRPr sz="900"/>
            </a:lvl9pPr>
          </a:lstStyle>
          <a:p>
            <a:pPr lvl="0"/>
            <a:r>
              <a:rPr lang="en-US" smtClean="0"/>
              <a:t>Click to edit Master text styles</a:t>
            </a:r>
          </a:p>
        </p:txBody>
      </p:sp>
    </p:spTree>
    <p:extLst>
      <p:ext uri="{BB962C8B-B14F-4D97-AF65-F5344CB8AC3E}">
        <p14:creationId xmlns:p14="http://schemas.microsoft.com/office/powerpoint/2010/main" val="2851588353"/>
      </p:ext>
    </p:extLst>
  </p:cSld>
  <p:clrMapOvr>
    <a:masterClrMapping/>
  </p:clrMapOvr>
  <p:transition xmlns:p14="http://schemas.microsoft.com/office/powerpoint/2010/mai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3667977"/>
      </p:ext>
    </p:extLst>
  </p:cSld>
  <p:clrMapOvr>
    <a:masterClrMapping/>
  </p:clrMapOvr>
  <p:transition xmlns:p14="http://schemas.microsoft.com/office/powerpoint/2010/main"/>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4"/>
            <a:ext cx="3664308" cy="68325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3" y="1778004"/>
            <a:ext cx="10840509" cy="6832599"/>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5502555"/>
      </p:ext>
    </p:extLst>
  </p:cSld>
  <p:clrMapOvr>
    <a:masterClrMapping/>
  </p:clrMapOvr>
  <p:transition xmlns:p14="http://schemas.microsoft.com/office/powerpoint/2010/main"/>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7" indent="0" algn="ctr">
              <a:buNone/>
              <a:defRPr/>
            </a:lvl4pPr>
            <a:lvl5pPr marL="1774137" indent="0" algn="ctr">
              <a:buNone/>
              <a:defRPr/>
            </a:lvl5pPr>
            <a:lvl6pPr marL="2217662" indent="0" algn="ctr">
              <a:buNone/>
              <a:defRPr/>
            </a:lvl6pPr>
            <a:lvl7pPr marL="2661199" indent="0" algn="ctr">
              <a:buNone/>
              <a:defRPr/>
            </a:lvl7pPr>
            <a:lvl8pPr marL="3104734" indent="0" algn="ctr">
              <a:buNone/>
              <a:defRPr/>
            </a:lvl8pPr>
            <a:lvl9pPr marL="3548262"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83748585"/>
      </p:ext>
    </p:extLst>
  </p:cSld>
  <p:clrMapOvr>
    <a:masterClrMapping/>
  </p:clrMapOvr>
  <p:transition xmlns:p14="http://schemas.microsoft.com/office/powerpoint/2010/main"/>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43604705"/>
      </p:ext>
    </p:extLst>
  </p:cSld>
  <p:clrMapOvr>
    <a:masterClrMapping/>
  </p:clrMapOvr>
  <p:transition xmlns:p14="http://schemas.microsoft.com/office/powerpoint/2010/main"/>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7" indent="0">
              <a:buNone/>
              <a:defRPr sz="1400"/>
            </a:lvl4pPr>
            <a:lvl5pPr marL="1774137" indent="0">
              <a:buNone/>
              <a:defRPr sz="1400"/>
            </a:lvl5pPr>
            <a:lvl6pPr marL="2217662" indent="0">
              <a:buNone/>
              <a:defRPr sz="1400"/>
            </a:lvl6pPr>
            <a:lvl7pPr marL="2661199" indent="0">
              <a:buNone/>
              <a:defRPr sz="1400"/>
            </a:lvl7pPr>
            <a:lvl8pPr marL="3104734" indent="0">
              <a:buNone/>
              <a:defRPr sz="1400"/>
            </a:lvl8pPr>
            <a:lvl9pPr marL="3548262" indent="0">
              <a:buNone/>
              <a:defRPr sz="1400"/>
            </a:lvl9pPr>
          </a:lstStyle>
          <a:p>
            <a:pPr lvl="0"/>
            <a:r>
              <a:rPr lang="en-US" smtClean="0"/>
              <a:t>Click to edit Master text styles</a:t>
            </a:r>
          </a:p>
        </p:txBody>
      </p:sp>
    </p:spTree>
    <p:extLst>
      <p:ext uri="{BB962C8B-B14F-4D97-AF65-F5344CB8AC3E}">
        <p14:creationId xmlns:p14="http://schemas.microsoft.com/office/powerpoint/2010/main" val="1591792048"/>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35468262"/>
      </p:ext>
    </p:extLst>
  </p:cSld>
  <p:clrMapOvr>
    <a:masterClrMapping/>
  </p:clrMapOvr>
  <p:transition xmlns:p14="http://schemas.microsoft.com/office/powerpoint/2010/mai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9388397"/>
      </p:ext>
    </p:extLst>
  </p:cSld>
  <p:clrMapOvr>
    <a:masterClrMapping/>
  </p:clrMapOvr>
  <p:transition xmlns:p14="http://schemas.microsoft.com/office/powerpoint/2010/main"/>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7" indent="0">
              <a:buNone/>
              <a:defRPr sz="1500" b="1"/>
            </a:lvl4pPr>
            <a:lvl5pPr marL="1774137" indent="0">
              <a:buNone/>
              <a:defRPr sz="1500" b="1"/>
            </a:lvl5pPr>
            <a:lvl6pPr marL="2217662" indent="0">
              <a:buNone/>
              <a:defRPr sz="1500" b="1"/>
            </a:lvl6pPr>
            <a:lvl7pPr marL="2661199" indent="0">
              <a:buNone/>
              <a:defRPr sz="1500" b="1"/>
            </a:lvl7pPr>
            <a:lvl8pPr marL="3104734" indent="0">
              <a:buNone/>
              <a:defRPr sz="1500" b="1"/>
            </a:lvl8pPr>
            <a:lvl9pPr marL="3548262"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7" indent="0">
              <a:buNone/>
              <a:defRPr sz="1500" b="1"/>
            </a:lvl4pPr>
            <a:lvl5pPr marL="1774137" indent="0">
              <a:buNone/>
              <a:defRPr sz="1500" b="1"/>
            </a:lvl5pPr>
            <a:lvl6pPr marL="2217662" indent="0">
              <a:buNone/>
              <a:defRPr sz="1500" b="1"/>
            </a:lvl6pPr>
            <a:lvl7pPr marL="2661199" indent="0">
              <a:buNone/>
              <a:defRPr sz="1500" b="1"/>
            </a:lvl7pPr>
            <a:lvl8pPr marL="3104734" indent="0">
              <a:buNone/>
              <a:defRPr sz="1500" b="1"/>
            </a:lvl8pPr>
            <a:lvl9pPr marL="3548262"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75578470"/>
      </p:ext>
    </p:extLst>
  </p:cSld>
  <p:clrMapOvr>
    <a:masterClrMapping/>
  </p:clrMapOvr>
  <p:transition xmlns:p14="http://schemas.microsoft.com/office/powerpoint/2010/main"/>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5334876"/>
      </p:ext>
    </p:extLst>
  </p:cSld>
  <p:clrMapOvr>
    <a:masterClrMapping/>
  </p:clrMapOvr>
  <p:transition xmlns:p14="http://schemas.microsoft.com/office/powerpoint/2010/mai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155457"/>
      </p:ext>
    </p:extLst>
  </p:cSld>
  <p:clrMapOvr>
    <a:masterClrMapping/>
  </p:clrMapOvr>
  <p:transition xmlns:p14="http://schemas.microsoft.com/office/powerpoint/2010/main"/>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7"/>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2"/>
            <a:ext cx="5348810" cy="6254750"/>
          </a:xfrm>
        </p:spPr>
        <p:txBody>
          <a:bodyPr/>
          <a:lstStyle>
            <a:lvl1pPr marL="0" indent="0">
              <a:buNone/>
              <a:defRPr sz="1400"/>
            </a:lvl1pPr>
            <a:lvl2pPr marL="443540" indent="0">
              <a:buNone/>
              <a:defRPr sz="1200"/>
            </a:lvl2pPr>
            <a:lvl3pPr marL="887075" indent="0">
              <a:buNone/>
              <a:defRPr sz="900"/>
            </a:lvl3pPr>
            <a:lvl4pPr marL="1330597" indent="0">
              <a:buNone/>
              <a:defRPr sz="900"/>
            </a:lvl4pPr>
            <a:lvl5pPr marL="1774137" indent="0">
              <a:buNone/>
              <a:defRPr sz="900"/>
            </a:lvl5pPr>
            <a:lvl6pPr marL="2217662" indent="0">
              <a:buNone/>
              <a:defRPr sz="900"/>
            </a:lvl6pPr>
            <a:lvl7pPr marL="2661199" indent="0">
              <a:buNone/>
              <a:defRPr sz="900"/>
            </a:lvl7pPr>
            <a:lvl8pPr marL="3104734" indent="0">
              <a:buNone/>
              <a:defRPr sz="900"/>
            </a:lvl8pPr>
            <a:lvl9pPr marL="3548262" indent="0">
              <a:buNone/>
              <a:defRPr sz="900"/>
            </a:lvl9pPr>
          </a:lstStyle>
          <a:p>
            <a:pPr lvl="0"/>
            <a:r>
              <a:rPr lang="en-US" smtClean="0"/>
              <a:t>Click to edit Master text styles</a:t>
            </a:r>
          </a:p>
        </p:txBody>
      </p:sp>
    </p:spTree>
    <p:extLst>
      <p:ext uri="{BB962C8B-B14F-4D97-AF65-F5344CB8AC3E}">
        <p14:creationId xmlns:p14="http://schemas.microsoft.com/office/powerpoint/2010/main" val="2228220349"/>
      </p:ext>
    </p:extLst>
  </p:cSld>
  <p:clrMapOvr>
    <a:masterClrMapping/>
  </p:clrMapOvr>
  <p:transition xmlns:p14="http://schemas.microsoft.com/office/powerpoint/2010/main"/>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7" indent="0">
              <a:buNone/>
              <a:defRPr sz="2000"/>
            </a:lvl4pPr>
            <a:lvl5pPr marL="1774137" indent="0">
              <a:buNone/>
              <a:defRPr sz="2000"/>
            </a:lvl5pPr>
            <a:lvl6pPr marL="2217662" indent="0">
              <a:buNone/>
              <a:defRPr sz="2000"/>
            </a:lvl6pPr>
            <a:lvl7pPr marL="2661199" indent="0">
              <a:buNone/>
              <a:defRPr sz="2000"/>
            </a:lvl7pPr>
            <a:lvl8pPr marL="3104734" indent="0">
              <a:buNone/>
              <a:defRPr sz="2000"/>
            </a:lvl8pPr>
            <a:lvl9pPr marL="3548262"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7" indent="0">
              <a:buNone/>
              <a:defRPr sz="900"/>
            </a:lvl4pPr>
            <a:lvl5pPr marL="1774137" indent="0">
              <a:buNone/>
              <a:defRPr sz="900"/>
            </a:lvl5pPr>
            <a:lvl6pPr marL="2217662" indent="0">
              <a:buNone/>
              <a:defRPr sz="900"/>
            </a:lvl6pPr>
            <a:lvl7pPr marL="2661199" indent="0">
              <a:buNone/>
              <a:defRPr sz="900"/>
            </a:lvl7pPr>
            <a:lvl8pPr marL="3104734" indent="0">
              <a:buNone/>
              <a:defRPr sz="900"/>
            </a:lvl8pPr>
            <a:lvl9pPr marL="3548262" indent="0">
              <a:buNone/>
              <a:defRPr sz="900"/>
            </a:lvl9pPr>
          </a:lstStyle>
          <a:p>
            <a:pPr lvl="0"/>
            <a:r>
              <a:rPr lang="en-US" smtClean="0"/>
              <a:t>Click to edit Master text styles</a:t>
            </a:r>
          </a:p>
        </p:txBody>
      </p:sp>
    </p:spTree>
    <p:extLst>
      <p:ext uri="{BB962C8B-B14F-4D97-AF65-F5344CB8AC3E}">
        <p14:creationId xmlns:p14="http://schemas.microsoft.com/office/powerpoint/2010/main" val="1357176712"/>
      </p:ext>
    </p:extLst>
  </p:cSld>
  <p:clrMapOvr>
    <a:masterClrMapping/>
  </p:clrMapOvr>
  <p:transition xmlns:p14="http://schemas.microsoft.com/office/powerpoint/2010/mai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1735159"/>
      </p:ext>
    </p:extLst>
  </p:cSld>
  <p:clrMapOvr>
    <a:masterClrMapping/>
  </p:clrMapOvr>
  <p:transition xmlns:p14="http://schemas.microsoft.com/office/powerpoint/2010/main"/>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3225665"/>
      </p:ext>
    </p:extLst>
  </p:cSld>
  <p:clrMapOvr>
    <a:masterClrMapping/>
  </p:clrMapOvr>
  <p:transition xmlns:p14="http://schemas.microsoft.com/office/powerpoint/2010/main"/>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5" indent="0" algn="ctr">
              <a:buNone/>
              <a:defRPr/>
            </a:lvl4pPr>
            <a:lvl5pPr marL="1774135" indent="0" algn="ctr">
              <a:buNone/>
              <a:defRPr/>
            </a:lvl5pPr>
            <a:lvl6pPr marL="2217659" indent="0" algn="ctr">
              <a:buNone/>
              <a:defRPr/>
            </a:lvl6pPr>
            <a:lvl7pPr marL="2661197" indent="0" algn="ctr">
              <a:buNone/>
              <a:defRPr/>
            </a:lvl7pPr>
            <a:lvl8pPr marL="3104731" indent="0" algn="ctr">
              <a:buNone/>
              <a:defRPr/>
            </a:lvl8pPr>
            <a:lvl9pPr marL="3548259"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88031068"/>
      </p:ext>
    </p:extLst>
  </p:cSld>
  <p:clrMapOvr>
    <a:masterClrMapping/>
  </p:clrMapOvr>
  <p:transition xmlns:p14="http://schemas.microsoft.com/office/powerpoint/2010/mai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3076657"/>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3"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15" indent="0">
              <a:buNone/>
              <a:defRPr sz="1500" b="1"/>
            </a:lvl4pPr>
            <a:lvl5pPr marL="1774157" indent="0">
              <a:buNone/>
              <a:defRPr sz="1500" b="1"/>
            </a:lvl5pPr>
            <a:lvl6pPr marL="2217695" indent="0">
              <a:buNone/>
              <a:defRPr sz="1500" b="1"/>
            </a:lvl6pPr>
            <a:lvl7pPr marL="2661232" indent="0">
              <a:buNone/>
              <a:defRPr sz="1500" b="1"/>
            </a:lvl7pPr>
            <a:lvl8pPr marL="3104774" indent="0">
              <a:buNone/>
              <a:defRPr sz="1500" b="1"/>
            </a:lvl8pPr>
            <a:lvl9pPr marL="354831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3"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15" indent="0">
              <a:buNone/>
              <a:defRPr sz="1500" b="1"/>
            </a:lvl4pPr>
            <a:lvl5pPr marL="1774157" indent="0">
              <a:buNone/>
              <a:defRPr sz="1500" b="1"/>
            </a:lvl5pPr>
            <a:lvl6pPr marL="2217695" indent="0">
              <a:buNone/>
              <a:defRPr sz="1500" b="1"/>
            </a:lvl6pPr>
            <a:lvl7pPr marL="2661232" indent="0">
              <a:buNone/>
              <a:defRPr sz="1500" b="1"/>
            </a:lvl7pPr>
            <a:lvl8pPr marL="3104774" indent="0">
              <a:buNone/>
              <a:defRPr sz="1500" b="1"/>
            </a:lvl8pPr>
            <a:lvl9pPr marL="354831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26915412"/>
      </p:ext>
    </p:extLst>
  </p:cSld>
  <p:clrMapOvr>
    <a:masterClrMapping/>
  </p:clrMapOvr>
  <p:transition xmlns:p14="http://schemas.microsoft.com/office/powerpoint/2010/main"/>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5" indent="0">
              <a:buNone/>
              <a:defRPr sz="1400"/>
            </a:lvl4pPr>
            <a:lvl5pPr marL="1774135" indent="0">
              <a:buNone/>
              <a:defRPr sz="1400"/>
            </a:lvl5pPr>
            <a:lvl6pPr marL="2217659" indent="0">
              <a:buNone/>
              <a:defRPr sz="1400"/>
            </a:lvl6pPr>
            <a:lvl7pPr marL="2661197" indent="0">
              <a:buNone/>
              <a:defRPr sz="1400"/>
            </a:lvl7pPr>
            <a:lvl8pPr marL="3104731" indent="0">
              <a:buNone/>
              <a:defRPr sz="1400"/>
            </a:lvl8pPr>
            <a:lvl9pPr marL="3548259" indent="0">
              <a:buNone/>
              <a:defRPr sz="1400"/>
            </a:lvl9pPr>
          </a:lstStyle>
          <a:p>
            <a:pPr lvl="0"/>
            <a:r>
              <a:rPr lang="en-US" smtClean="0"/>
              <a:t>Click to edit Master text styles</a:t>
            </a:r>
          </a:p>
        </p:txBody>
      </p:sp>
    </p:spTree>
    <p:extLst>
      <p:ext uri="{BB962C8B-B14F-4D97-AF65-F5344CB8AC3E}">
        <p14:creationId xmlns:p14="http://schemas.microsoft.com/office/powerpoint/2010/main" val="436485002"/>
      </p:ext>
    </p:extLst>
  </p:cSld>
  <p:clrMapOvr>
    <a:masterClrMapping/>
  </p:clrMapOvr>
  <p:transition xmlns:p14="http://schemas.microsoft.com/office/powerpoint/2010/main"/>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83"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134311"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22491139"/>
      </p:ext>
    </p:extLst>
  </p:cSld>
  <p:clrMapOvr>
    <a:masterClrMapping/>
  </p:clrMapOvr>
  <p:transition xmlns:p14="http://schemas.microsoft.com/office/powerpoint/2010/main"/>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8"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5" indent="0">
              <a:buNone/>
              <a:defRPr sz="1500" b="1"/>
            </a:lvl4pPr>
            <a:lvl5pPr marL="1774135" indent="0">
              <a:buNone/>
              <a:defRPr sz="1500" b="1"/>
            </a:lvl5pPr>
            <a:lvl6pPr marL="2217659" indent="0">
              <a:buNone/>
              <a:defRPr sz="1500" b="1"/>
            </a:lvl6pPr>
            <a:lvl7pPr marL="2661197" indent="0">
              <a:buNone/>
              <a:defRPr sz="1500" b="1"/>
            </a:lvl7pPr>
            <a:lvl8pPr marL="3104731" indent="0">
              <a:buNone/>
              <a:defRPr sz="1500" b="1"/>
            </a:lvl8pPr>
            <a:lvl9pPr marL="3548259"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8"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5" indent="0">
              <a:buNone/>
              <a:defRPr sz="1500" b="1"/>
            </a:lvl4pPr>
            <a:lvl5pPr marL="1774135" indent="0">
              <a:buNone/>
              <a:defRPr sz="1500" b="1"/>
            </a:lvl5pPr>
            <a:lvl6pPr marL="2217659" indent="0">
              <a:buNone/>
              <a:defRPr sz="1500" b="1"/>
            </a:lvl6pPr>
            <a:lvl7pPr marL="2661197" indent="0">
              <a:buNone/>
              <a:defRPr sz="1500" b="1"/>
            </a:lvl7pPr>
            <a:lvl8pPr marL="3104731" indent="0">
              <a:buNone/>
              <a:defRPr sz="1500" b="1"/>
            </a:lvl8pPr>
            <a:lvl9pPr marL="3548259"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5824087"/>
      </p:ext>
    </p:extLst>
  </p:cSld>
  <p:clrMapOvr>
    <a:masterClrMapping/>
  </p:clrMapOvr>
  <p:transition xmlns:p14="http://schemas.microsoft.com/office/powerpoint/2010/mai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876635"/>
      </p:ext>
    </p:extLst>
  </p:cSld>
  <p:clrMapOvr>
    <a:masterClrMapping/>
  </p:clrMapOvr>
  <p:transition xmlns:p14="http://schemas.microsoft.com/office/powerpoint/2010/main"/>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190846"/>
      </p:ext>
    </p:extLst>
  </p:cSld>
  <p:clrMapOvr>
    <a:masterClrMapping/>
  </p:clrMapOvr>
  <p:transition xmlns:p14="http://schemas.microsoft.com/office/powerpoint/2010/main"/>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8"/>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5" indent="0">
              <a:buNone/>
              <a:defRPr sz="900"/>
            </a:lvl4pPr>
            <a:lvl5pPr marL="1774135" indent="0">
              <a:buNone/>
              <a:defRPr sz="900"/>
            </a:lvl5pPr>
            <a:lvl6pPr marL="2217659" indent="0">
              <a:buNone/>
              <a:defRPr sz="900"/>
            </a:lvl6pPr>
            <a:lvl7pPr marL="2661197" indent="0">
              <a:buNone/>
              <a:defRPr sz="900"/>
            </a:lvl7pPr>
            <a:lvl8pPr marL="3104731" indent="0">
              <a:buNone/>
              <a:defRPr sz="900"/>
            </a:lvl8pPr>
            <a:lvl9pPr marL="3548259" indent="0">
              <a:buNone/>
              <a:defRPr sz="900"/>
            </a:lvl9pPr>
          </a:lstStyle>
          <a:p>
            <a:pPr lvl="0"/>
            <a:r>
              <a:rPr lang="en-US" smtClean="0"/>
              <a:t>Click to edit Master text styles</a:t>
            </a:r>
          </a:p>
        </p:txBody>
      </p:sp>
    </p:spTree>
    <p:extLst>
      <p:ext uri="{BB962C8B-B14F-4D97-AF65-F5344CB8AC3E}">
        <p14:creationId xmlns:p14="http://schemas.microsoft.com/office/powerpoint/2010/main" val="1218963450"/>
      </p:ext>
    </p:extLst>
  </p:cSld>
  <p:clrMapOvr>
    <a:masterClrMapping/>
  </p:clrMapOvr>
  <p:transition xmlns:p14="http://schemas.microsoft.com/office/powerpoint/2010/main"/>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5" indent="0">
              <a:buNone/>
              <a:defRPr sz="2000"/>
            </a:lvl4pPr>
            <a:lvl5pPr marL="1774135" indent="0">
              <a:buNone/>
              <a:defRPr sz="2000"/>
            </a:lvl5pPr>
            <a:lvl6pPr marL="2217659" indent="0">
              <a:buNone/>
              <a:defRPr sz="2000"/>
            </a:lvl6pPr>
            <a:lvl7pPr marL="2661197" indent="0">
              <a:buNone/>
              <a:defRPr sz="2000"/>
            </a:lvl7pPr>
            <a:lvl8pPr marL="3104731" indent="0">
              <a:buNone/>
              <a:defRPr sz="2000"/>
            </a:lvl8pPr>
            <a:lvl9pPr marL="3548259"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5" indent="0">
              <a:buNone/>
              <a:defRPr sz="900"/>
            </a:lvl4pPr>
            <a:lvl5pPr marL="1774135" indent="0">
              <a:buNone/>
              <a:defRPr sz="900"/>
            </a:lvl5pPr>
            <a:lvl6pPr marL="2217659" indent="0">
              <a:buNone/>
              <a:defRPr sz="900"/>
            </a:lvl6pPr>
            <a:lvl7pPr marL="2661197" indent="0">
              <a:buNone/>
              <a:defRPr sz="900"/>
            </a:lvl7pPr>
            <a:lvl8pPr marL="3104731" indent="0">
              <a:buNone/>
              <a:defRPr sz="900"/>
            </a:lvl8pPr>
            <a:lvl9pPr marL="3548259" indent="0">
              <a:buNone/>
              <a:defRPr sz="900"/>
            </a:lvl9pPr>
          </a:lstStyle>
          <a:p>
            <a:pPr lvl="0"/>
            <a:r>
              <a:rPr lang="en-US" smtClean="0"/>
              <a:t>Click to edit Master text styles</a:t>
            </a:r>
          </a:p>
        </p:txBody>
      </p:sp>
    </p:spTree>
    <p:extLst>
      <p:ext uri="{BB962C8B-B14F-4D97-AF65-F5344CB8AC3E}">
        <p14:creationId xmlns:p14="http://schemas.microsoft.com/office/powerpoint/2010/main" val="2624343871"/>
      </p:ext>
    </p:extLst>
  </p:cSld>
  <p:clrMapOvr>
    <a:masterClrMapping/>
  </p:clrMapOvr>
  <p:transition xmlns:p14="http://schemas.microsoft.com/office/powerpoint/2010/mai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7465536"/>
      </p:ext>
    </p:extLst>
  </p:cSld>
  <p:clrMapOvr>
    <a:masterClrMapping/>
  </p:clrMapOvr>
  <p:transition xmlns:p14="http://schemas.microsoft.com/office/powerpoint/2010/main"/>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6"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6326631"/>
      </p:ext>
    </p:extLst>
  </p:cSld>
  <p:clrMapOvr>
    <a:masterClrMapping/>
  </p:clrMapOvr>
  <p:transition xmlns:p14="http://schemas.microsoft.com/office/powerpoint/2010/main"/>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4" indent="0" algn="ctr">
              <a:buNone/>
              <a:defRPr/>
            </a:lvl4pPr>
            <a:lvl5pPr marL="1774134" indent="0" algn="ctr">
              <a:buNone/>
              <a:defRPr/>
            </a:lvl5pPr>
            <a:lvl6pPr marL="2217655" indent="0" algn="ctr">
              <a:buNone/>
              <a:defRPr/>
            </a:lvl6pPr>
            <a:lvl7pPr marL="2661194" indent="0" algn="ctr">
              <a:buNone/>
              <a:defRPr/>
            </a:lvl7pPr>
            <a:lvl8pPr marL="3104728" indent="0" algn="ctr">
              <a:buNone/>
              <a:defRPr/>
            </a:lvl8pPr>
            <a:lvl9pPr marL="354825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16538858"/>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32378667"/>
      </p:ext>
    </p:extLst>
  </p:cSld>
  <p:clrMapOvr>
    <a:masterClrMapping/>
  </p:clrMapOvr>
  <p:transition xmlns:p14="http://schemas.microsoft.com/office/powerpoint/2010/mai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47175556"/>
      </p:ext>
    </p:extLst>
  </p:cSld>
  <p:clrMapOvr>
    <a:masterClrMapping/>
  </p:clrMapOvr>
  <p:transition xmlns:p14="http://schemas.microsoft.com/office/powerpoint/2010/main"/>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4" indent="0">
              <a:buNone/>
              <a:defRPr sz="1400"/>
            </a:lvl4pPr>
            <a:lvl5pPr marL="1774134" indent="0">
              <a:buNone/>
              <a:defRPr sz="1400"/>
            </a:lvl5pPr>
            <a:lvl6pPr marL="2217655" indent="0">
              <a:buNone/>
              <a:defRPr sz="1400"/>
            </a:lvl6pPr>
            <a:lvl7pPr marL="2661194" indent="0">
              <a:buNone/>
              <a:defRPr sz="1400"/>
            </a:lvl7pPr>
            <a:lvl8pPr marL="3104728" indent="0">
              <a:buNone/>
              <a:defRPr sz="1400"/>
            </a:lvl8pPr>
            <a:lvl9pPr marL="3548255" indent="0">
              <a:buNone/>
              <a:defRPr sz="1400"/>
            </a:lvl9pPr>
          </a:lstStyle>
          <a:p>
            <a:pPr lvl="0"/>
            <a:r>
              <a:rPr lang="en-US" smtClean="0"/>
              <a:t>Click to edit Master text styles</a:t>
            </a:r>
          </a:p>
        </p:txBody>
      </p:sp>
    </p:spTree>
    <p:extLst>
      <p:ext uri="{BB962C8B-B14F-4D97-AF65-F5344CB8AC3E}">
        <p14:creationId xmlns:p14="http://schemas.microsoft.com/office/powerpoint/2010/main" val="1736312133"/>
      </p:ext>
    </p:extLst>
  </p:cSld>
  <p:clrMapOvr>
    <a:masterClrMapping/>
  </p:clrMapOvr>
  <p:transition xmlns:p14="http://schemas.microsoft.com/office/powerpoint/2010/mai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4546600"/>
            <a:ext cx="7252408" cy="4064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4546600"/>
            <a:ext cx="7252408" cy="4064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0316121"/>
      </p:ext>
    </p:extLst>
  </p:cSld>
  <p:clrMapOvr>
    <a:masterClrMapping/>
  </p:clrMapOvr>
  <p:transition xmlns:p14="http://schemas.microsoft.com/office/powerpoint/2010/main"/>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0"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4" indent="0">
              <a:buNone/>
              <a:defRPr sz="1500" b="1"/>
            </a:lvl4pPr>
            <a:lvl5pPr marL="1774134" indent="0">
              <a:buNone/>
              <a:defRPr sz="1500" b="1"/>
            </a:lvl5pPr>
            <a:lvl6pPr marL="2217655" indent="0">
              <a:buNone/>
              <a:defRPr sz="1500" b="1"/>
            </a:lvl6pPr>
            <a:lvl7pPr marL="2661194" indent="0">
              <a:buNone/>
              <a:defRPr sz="1500" b="1"/>
            </a:lvl7pPr>
            <a:lvl8pPr marL="3104728" indent="0">
              <a:buNone/>
              <a:defRPr sz="1500" b="1"/>
            </a:lvl8pPr>
            <a:lvl9pPr marL="354825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0"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4" indent="0">
              <a:buNone/>
              <a:defRPr sz="1500" b="1"/>
            </a:lvl4pPr>
            <a:lvl5pPr marL="1774134" indent="0">
              <a:buNone/>
              <a:defRPr sz="1500" b="1"/>
            </a:lvl5pPr>
            <a:lvl6pPr marL="2217655" indent="0">
              <a:buNone/>
              <a:defRPr sz="1500" b="1"/>
            </a:lvl6pPr>
            <a:lvl7pPr marL="2661194" indent="0">
              <a:buNone/>
              <a:defRPr sz="1500" b="1"/>
            </a:lvl7pPr>
            <a:lvl8pPr marL="3104728" indent="0">
              <a:buNone/>
              <a:defRPr sz="1500" b="1"/>
            </a:lvl8pPr>
            <a:lvl9pPr marL="354825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7093424"/>
      </p:ext>
    </p:extLst>
  </p:cSld>
  <p:clrMapOvr>
    <a:masterClrMapping/>
  </p:clrMapOvr>
  <p:transition xmlns:p14="http://schemas.microsoft.com/office/powerpoint/2010/main"/>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0169260"/>
      </p:ext>
    </p:extLst>
  </p:cSld>
  <p:clrMapOvr>
    <a:masterClrMapping/>
  </p:clrMapOvr>
  <p:transition xmlns:p14="http://schemas.microsoft.com/office/powerpoint/2010/mai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416217"/>
      </p:ext>
    </p:extLst>
  </p:cSld>
  <p:clrMapOvr>
    <a:masterClrMapping/>
  </p:clrMapOvr>
  <p:transition xmlns:p14="http://schemas.microsoft.com/office/powerpoint/2010/main"/>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9"/>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4" indent="0">
              <a:buNone/>
              <a:defRPr sz="900"/>
            </a:lvl4pPr>
            <a:lvl5pPr marL="1774134" indent="0">
              <a:buNone/>
              <a:defRPr sz="900"/>
            </a:lvl5pPr>
            <a:lvl6pPr marL="2217655" indent="0">
              <a:buNone/>
              <a:defRPr sz="900"/>
            </a:lvl6pPr>
            <a:lvl7pPr marL="2661194" indent="0">
              <a:buNone/>
              <a:defRPr sz="900"/>
            </a:lvl7pPr>
            <a:lvl8pPr marL="3104728" indent="0">
              <a:buNone/>
              <a:defRPr sz="900"/>
            </a:lvl8pPr>
            <a:lvl9pPr marL="3548255" indent="0">
              <a:buNone/>
              <a:defRPr sz="900"/>
            </a:lvl9pPr>
          </a:lstStyle>
          <a:p>
            <a:pPr lvl="0"/>
            <a:r>
              <a:rPr lang="en-US" smtClean="0"/>
              <a:t>Click to edit Master text styles</a:t>
            </a:r>
          </a:p>
        </p:txBody>
      </p:sp>
    </p:spTree>
    <p:extLst>
      <p:ext uri="{BB962C8B-B14F-4D97-AF65-F5344CB8AC3E}">
        <p14:creationId xmlns:p14="http://schemas.microsoft.com/office/powerpoint/2010/main" val="2969785559"/>
      </p:ext>
    </p:extLst>
  </p:cSld>
  <p:clrMapOvr>
    <a:masterClrMapping/>
  </p:clrMapOvr>
  <p:transition xmlns:p14="http://schemas.microsoft.com/office/powerpoint/2010/main"/>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4" indent="0">
              <a:buNone/>
              <a:defRPr sz="2000"/>
            </a:lvl4pPr>
            <a:lvl5pPr marL="1774134" indent="0">
              <a:buNone/>
              <a:defRPr sz="2000"/>
            </a:lvl5pPr>
            <a:lvl6pPr marL="2217655" indent="0">
              <a:buNone/>
              <a:defRPr sz="2000"/>
            </a:lvl6pPr>
            <a:lvl7pPr marL="2661194" indent="0">
              <a:buNone/>
              <a:defRPr sz="2000"/>
            </a:lvl7pPr>
            <a:lvl8pPr marL="3104728" indent="0">
              <a:buNone/>
              <a:defRPr sz="2000"/>
            </a:lvl8pPr>
            <a:lvl9pPr marL="354825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4" indent="0">
              <a:buNone/>
              <a:defRPr sz="900"/>
            </a:lvl4pPr>
            <a:lvl5pPr marL="1774134" indent="0">
              <a:buNone/>
              <a:defRPr sz="900"/>
            </a:lvl5pPr>
            <a:lvl6pPr marL="2217655" indent="0">
              <a:buNone/>
              <a:defRPr sz="900"/>
            </a:lvl6pPr>
            <a:lvl7pPr marL="2661194" indent="0">
              <a:buNone/>
              <a:defRPr sz="900"/>
            </a:lvl7pPr>
            <a:lvl8pPr marL="3104728" indent="0">
              <a:buNone/>
              <a:defRPr sz="900"/>
            </a:lvl8pPr>
            <a:lvl9pPr marL="3548255" indent="0">
              <a:buNone/>
              <a:defRPr sz="900"/>
            </a:lvl9pPr>
          </a:lstStyle>
          <a:p>
            <a:pPr lvl="0"/>
            <a:r>
              <a:rPr lang="en-US" smtClean="0"/>
              <a:t>Click to edit Master text styles</a:t>
            </a:r>
          </a:p>
        </p:txBody>
      </p:sp>
    </p:spTree>
    <p:extLst>
      <p:ext uri="{BB962C8B-B14F-4D97-AF65-F5344CB8AC3E}">
        <p14:creationId xmlns:p14="http://schemas.microsoft.com/office/powerpoint/2010/main" val="2058174109"/>
      </p:ext>
    </p:extLst>
  </p:cSld>
  <p:clrMapOvr>
    <a:masterClrMapping/>
  </p:clrMapOvr>
  <p:transition xmlns:p14="http://schemas.microsoft.com/office/powerpoint/2010/mai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7635903"/>
      </p:ext>
    </p:extLst>
  </p:cSld>
  <p:clrMapOvr>
    <a:masterClrMapping/>
  </p:clrMapOvr>
  <p:transition xmlns:p14="http://schemas.microsoft.com/office/powerpoint/2010/main"/>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8"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543677"/>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678578"/>
      </p:ext>
    </p:extLst>
  </p:cSld>
  <p:clrMapOvr>
    <a:masterClrMapping/>
  </p:clrMapOvr>
  <p:transition xmlns:p14="http://schemas.microsoft.com/office/powerpoint/2010/main"/>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2" indent="0" algn="ctr">
              <a:buNone/>
              <a:defRPr/>
            </a:lvl4pPr>
            <a:lvl5pPr marL="1774132" indent="0" algn="ctr">
              <a:buNone/>
              <a:defRPr/>
            </a:lvl5pPr>
            <a:lvl6pPr marL="2217655" indent="0" algn="ctr">
              <a:buNone/>
              <a:defRPr/>
            </a:lvl6pPr>
            <a:lvl7pPr marL="2661191" indent="0" algn="ctr">
              <a:buNone/>
              <a:defRPr/>
            </a:lvl7pPr>
            <a:lvl8pPr marL="3104723" indent="0" algn="ctr">
              <a:buNone/>
              <a:defRPr/>
            </a:lvl8pPr>
            <a:lvl9pPr marL="354825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154028"/>
      </p:ext>
    </p:extLst>
  </p:cSld>
  <p:clrMapOvr>
    <a:masterClrMapping/>
  </p:clrMapOvr>
  <p:transition xmlns:p14="http://schemas.microsoft.com/office/powerpoint/2010/main"/>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66777725"/>
      </p:ext>
    </p:extLst>
  </p:cSld>
  <p:clrMapOvr>
    <a:masterClrMapping/>
  </p:clrMapOvr>
  <p:transition xmlns:p14="http://schemas.microsoft.com/office/powerpoint/2010/main"/>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2" indent="0">
              <a:buNone/>
              <a:defRPr sz="1400"/>
            </a:lvl4pPr>
            <a:lvl5pPr marL="1774132" indent="0">
              <a:buNone/>
              <a:defRPr sz="1400"/>
            </a:lvl5pPr>
            <a:lvl6pPr marL="2217655" indent="0">
              <a:buNone/>
              <a:defRPr sz="1400"/>
            </a:lvl6pPr>
            <a:lvl7pPr marL="2661191" indent="0">
              <a:buNone/>
              <a:defRPr sz="1400"/>
            </a:lvl7pPr>
            <a:lvl8pPr marL="3104723" indent="0">
              <a:buNone/>
              <a:defRPr sz="1400"/>
            </a:lvl8pPr>
            <a:lvl9pPr marL="3548251" indent="0">
              <a:buNone/>
              <a:defRPr sz="1400"/>
            </a:lvl9pPr>
          </a:lstStyle>
          <a:p>
            <a:pPr lvl="0"/>
            <a:r>
              <a:rPr lang="en-US" smtClean="0"/>
              <a:t>Click to edit Master text styles</a:t>
            </a:r>
          </a:p>
        </p:txBody>
      </p:sp>
    </p:spTree>
    <p:extLst>
      <p:ext uri="{BB962C8B-B14F-4D97-AF65-F5344CB8AC3E}">
        <p14:creationId xmlns:p14="http://schemas.microsoft.com/office/powerpoint/2010/main" val="600502416"/>
      </p:ext>
    </p:extLst>
  </p:cSld>
  <p:clrMapOvr>
    <a:masterClrMapping/>
  </p:clrMapOvr>
  <p:transition xmlns:p14="http://schemas.microsoft.com/office/powerpoint/2010/main"/>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00" y="5283203"/>
            <a:ext cx="7258759" cy="35814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4058" y="5283203"/>
            <a:ext cx="7258759" cy="35814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62287003"/>
      </p:ext>
    </p:extLst>
  </p:cSld>
  <p:clrMapOvr>
    <a:masterClrMapping/>
  </p:clrMapOvr>
  <p:transition xmlns:p14="http://schemas.microsoft.com/office/powerpoint/2010/main"/>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1"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2" indent="0">
              <a:buNone/>
              <a:defRPr sz="1500" b="1"/>
            </a:lvl4pPr>
            <a:lvl5pPr marL="1774132" indent="0">
              <a:buNone/>
              <a:defRPr sz="1500" b="1"/>
            </a:lvl5pPr>
            <a:lvl6pPr marL="2217655" indent="0">
              <a:buNone/>
              <a:defRPr sz="1500" b="1"/>
            </a:lvl6pPr>
            <a:lvl7pPr marL="2661191" indent="0">
              <a:buNone/>
              <a:defRPr sz="1500" b="1"/>
            </a:lvl7pPr>
            <a:lvl8pPr marL="3104723" indent="0">
              <a:buNone/>
              <a:defRPr sz="1500" b="1"/>
            </a:lvl8pPr>
            <a:lvl9pPr marL="354825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1"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2" indent="0">
              <a:buNone/>
              <a:defRPr sz="1500" b="1"/>
            </a:lvl4pPr>
            <a:lvl5pPr marL="1774132" indent="0">
              <a:buNone/>
              <a:defRPr sz="1500" b="1"/>
            </a:lvl5pPr>
            <a:lvl6pPr marL="2217655" indent="0">
              <a:buNone/>
              <a:defRPr sz="1500" b="1"/>
            </a:lvl6pPr>
            <a:lvl7pPr marL="2661191" indent="0">
              <a:buNone/>
              <a:defRPr sz="1500" b="1"/>
            </a:lvl7pPr>
            <a:lvl8pPr marL="3104723" indent="0">
              <a:buNone/>
              <a:defRPr sz="1500" b="1"/>
            </a:lvl8pPr>
            <a:lvl9pPr marL="354825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4914299"/>
      </p:ext>
    </p:extLst>
  </p:cSld>
  <p:clrMapOvr>
    <a:masterClrMapping/>
  </p:clrMapOvr>
  <p:transition xmlns:p14="http://schemas.microsoft.com/office/powerpoint/2010/mai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3230492"/>
      </p:ext>
    </p:extLst>
  </p:cSld>
  <p:clrMapOvr>
    <a:masterClrMapping/>
  </p:clrMapOvr>
  <p:transition xmlns:p14="http://schemas.microsoft.com/office/powerpoint/2010/main"/>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843036"/>
      </p:ext>
    </p:extLst>
  </p:cSld>
  <p:clrMapOvr>
    <a:masterClrMapping/>
  </p:clrMapOvr>
  <p:transition xmlns:p14="http://schemas.microsoft.com/office/powerpoint/2010/main"/>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1"/>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2" indent="0">
              <a:buNone/>
              <a:defRPr sz="900"/>
            </a:lvl4pPr>
            <a:lvl5pPr marL="1774132" indent="0">
              <a:buNone/>
              <a:defRPr sz="900"/>
            </a:lvl5pPr>
            <a:lvl6pPr marL="2217655" indent="0">
              <a:buNone/>
              <a:defRPr sz="900"/>
            </a:lvl6pPr>
            <a:lvl7pPr marL="2661191" indent="0">
              <a:buNone/>
              <a:defRPr sz="900"/>
            </a:lvl7pPr>
            <a:lvl8pPr marL="3104723" indent="0">
              <a:buNone/>
              <a:defRPr sz="900"/>
            </a:lvl8pPr>
            <a:lvl9pPr marL="3548251" indent="0">
              <a:buNone/>
              <a:defRPr sz="900"/>
            </a:lvl9pPr>
          </a:lstStyle>
          <a:p>
            <a:pPr lvl="0"/>
            <a:r>
              <a:rPr lang="en-US" smtClean="0"/>
              <a:t>Click to edit Master text styles</a:t>
            </a:r>
          </a:p>
        </p:txBody>
      </p:sp>
    </p:spTree>
    <p:extLst>
      <p:ext uri="{BB962C8B-B14F-4D97-AF65-F5344CB8AC3E}">
        <p14:creationId xmlns:p14="http://schemas.microsoft.com/office/powerpoint/2010/main" val="2376788964"/>
      </p:ext>
    </p:extLst>
  </p:cSld>
  <p:clrMapOvr>
    <a:masterClrMapping/>
  </p:clrMapOvr>
  <p:transition xmlns:p14="http://schemas.microsoft.com/office/powerpoint/2010/main"/>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2" indent="0">
              <a:buNone/>
              <a:defRPr sz="2000"/>
            </a:lvl4pPr>
            <a:lvl5pPr marL="1774132" indent="0">
              <a:buNone/>
              <a:defRPr sz="2000"/>
            </a:lvl5pPr>
            <a:lvl6pPr marL="2217655" indent="0">
              <a:buNone/>
              <a:defRPr sz="2000"/>
            </a:lvl6pPr>
            <a:lvl7pPr marL="2661191" indent="0">
              <a:buNone/>
              <a:defRPr sz="2000"/>
            </a:lvl7pPr>
            <a:lvl8pPr marL="3104723" indent="0">
              <a:buNone/>
              <a:defRPr sz="2000"/>
            </a:lvl8pPr>
            <a:lvl9pPr marL="354825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2" indent="0">
              <a:buNone/>
              <a:defRPr sz="900"/>
            </a:lvl4pPr>
            <a:lvl5pPr marL="1774132" indent="0">
              <a:buNone/>
              <a:defRPr sz="900"/>
            </a:lvl5pPr>
            <a:lvl6pPr marL="2217655" indent="0">
              <a:buNone/>
              <a:defRPr sz="900"/>
            </a:lvl6pPr>
            <a:lvl7pPr marL="2661191" indent="0">
              <a:buNone/>
              <a:defRPr sz="900"/>
            </a:lvl7pPr>
            <a:lvl8pPr marL="3104723" indent="0">
              <a:buNone/>
              <a:defRPr sz="900"/>
            </a:lvl8pPr>
            <a:lvl9pPr marL="3548251" indent="0">
              <a:buNone/>
              <a:defRPr sz="900"/>
            </a:lvl9pPr>
          </a:lstStyle>
          <a:p>
            <a:pPr lvl="0"/>
            <a:r>
              <a:rPr lang="en-US" smtClean="0"/>
              <a:t>Click to edit Master text styles</a:t>
            </a:r>
          </a:p>
        </p:txBody>
      </p:sp>
    </p:spTree>
    <p:extLst>
      <p:ext uri="{BB962C8B-B14F-4D97-AF65-F5344CB8AC3E}">
        <p14:creationId xmlns:p14="http://schemas.microsoft.com/office/powerpoint/2010/main" val="2675528910"/>
      </p:ext>
    </p:extLst>
  </p:cSld>
  <p:clrMapOvr>
    <a:masterClrMapping/>
  </p:clrMapOvr>
  <p:transition xmlns:p14="http://schemas.microsoft.com/office/powerpoint/2010/mai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7708093"/>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ey Background 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127564"/>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812225" y="177800"/>
            <a:ext cx="3670659" cy="868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49" y="177800"/>
            <a:ext cx="10859560" cy="868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5395552"/>
      </p:ext>
    </p:extLst>
  </p:cSld>
  <p:clrMapOvr>
    <a:masterClrMapping/>
  </p:clrMapOvr>
  <p:transition xmlns:p14="http://schemas.microsoft.com/office/powerpoint/2010/main"/>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88" indent="0" algn="ctr">
              <a:buNone/>
              <a:defRPr/>
            </a:lvl4pPr>
            <a:lvl5pPr marL="1774128" indent="0" algn="ctr">
              <a:buNone/>
              <a:defRPr/>
            </a:lvl5pPr>
            <a:lvl6pPr marL="2217648" indent="0" algn="ctr">
              <a:buNone/>
              <a:defRPr/>
            </a:lvl6pPr>
            <a:lvl7pPr marL="2661183" indent="0" algn="ctr">
              <a:buNone/>
              <a:defRPr/>
            </a:lvl7pPr>
            <a:lvl8pPr marL="3104715" indent="0" algn="ctr">
              <a:buNone/>
              <a:defRPr/>
            </a:lvl8pPr>
            <a:lvl9pPr marL="354824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56164769"/>
      </p:ext>
    </p:extLst>
  </p:cSld>
  <p:clrMapOvr>
    <a:masterClrMapping/>
  </p:clrMapOvr>
  <p:transition xmlns:p14="http://schemas.microsoft.com/office/powerpoint/2010/main"/>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9282007"/>
      </p:ext>
    </p:extLst>
  </p:cSld>
  <p:clrMapOvr>
    <a:masterClrMapping/>
  </p:clrMapOvr>
  <p:transition xmlns:p14="http://schemas.microsoft.com/office/powerpoint/2010/main"/>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88" indent="0">
              <a:buNone/>
              <a:defRPr sz="1400"/>
            </a:lvl4pPr>
            <a:lvl5pPr marL="1774128" indent="0">
              <a:buNone/>
              <a:defRPr sz="1400"/>
            </a:lvl5pPr>
            <a:lvl6pPr marL="2217648" indent="0">
              <a:buNone/>
              <a:defRPr sz="1400"/>
            </a:lvl6pPr>
            <a:lvl7pPr marL="2661183" indent="0">
              <a:buNone/>
              <a:defRPr sz="1400"/>
            </a:lvl7pPr>
            <a:lvl8pPr marL="3104715" indent="0">
              <a:buNone/>
              <a:defRPr sz="1400"/>
            </a:lvl8pPr>
            <a:lvl9pPr marL="3548240" indent="0">
              <a:buNone/>
              <a:defRPr sz="1400"/>
            </a:lvl9pPr>
          </a:lstStyle>
          <a:p>
            <a:pPr lvl="0"/>
            <a:r>
              <a:rPr lang="en-US" smtClean="0"/>
              <a:t>Click to edit Master text styles</a:t>
            </a:r>
          </a:p>
        </p:txBody>
      </p:sp>
    </p:spTree>
    <p:extLst>
      <p:ext uri="{BB962C8B-B14F-4D97-AF65-F5344CB8AC3E}">
        <p14:creationId xmlns:p14="http://schemas.microsoft.com/office/powerpoint/2010/main" val="2895034578"/>
      </p:ext>
    </p:extLst>
  </p:cSld>
  <p:clrMapOvr>
    <a:masterClrMapping/>
  </p:clrMapOvr>
  <p:transition xmlns:p14="http://schemas.microsoft.com/office/powerpoint/2010/main"/>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49" y="1879603"/>
            <a:ext cx="357540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28086" y="1879603"/>
            <a:ext cx="357540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1648682"/>
      </p:ext>
    </p:extLst>
  </p:cSld>
  <p:clrMapOvr>
    <a:masterClrMapping/>
  </p:clrMapOvr>
  <p:transition xmlns:p14="http://schemas.microsoft.com/office/powerpoint/2010/main"/>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7"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88" indent="0">
              <a:buNone/>
              <a:defRPr sz="1500" b="1"/>
            </a:lvl4pPr>
            <a:lvl5pPr marL="1774128" indent="0">
              <a:buNone/>
              <a:defRPr sz="1500" b="1"/>
            </a:lvl5pPr>
            <a:lvl6pPr marL="2217648" indent="0">
              <a:buNone/>
              <a:defRPr sz="1500" b="1"/>
            </a:lvl6pPr>
            <a:lvl7pPr marL="2661183" indent="0">
              <a:buNone/>
              <a:defRPr sz="1500" b="1"/>
            </a:lvl7pPr>
            <a:lvl8pPr marL="3104715" indent="0">
              <a:buNone/>
              <a:defRPr sz="1500" b="1"/>
            </a:lvl8pPr>
            <a:lvl9pPr marL="354824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7"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88" indent="0">
              <a:buNone/>
              <a:defRPr sz="1500" b="1"/>
            </a:lvl4pPr>
            <a:lvl5pPr marL="1774128" indent="0">
              <a:buNone/>
              <a:defRPr sz="1500" b="1"/>
            </a:lvl5pPr>
            <a:lvl6pPr marL="2217648" indent="0">
              <a:buNone/>
              <a:defRPr sz="1500" b="1"/>
            </a:lvl6pPr>
            <a:lvl7pPr marL="2661183" indent="0">
              <a:buNone/>
              <a:defRPr sz="1500" b="1"/>
            </a:lvl7pPr>
            <a:lvl8pPr marL="3104715" indent="0">
              <a:buNone/>
              <a:defRPr sz="1500" b="1"/>
            </a:lvl8pPr>
            <a:lvl9pPr marL="354824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80477294"/>
      </p:ext>
    </p:extLst>
  </p:cSld>
  <p:clrMapOvr>
    <a:masterClrMapping/>
  </p:clrMapOvr>
  <p:transition xmlns:p14="http://schemas.microsoft.com/office/powerpoint/2010/mai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72064344"/>
      </p:ext>
    </p:extLst>
  </p:cSld>
  <p:clrMapOvr>
    <a:masterClrMapping/>
  </p:clrMapOvr>
  <p:transition xmlns:p14="http://schemas.microsoft.com/office/powerpoint/2010/main"/>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054417"/>
      </p:ext>
    </p:extLst>
  </p:cSld>
  <p:clrMapOvr>
    <a:masterClrMapping/>
  </p:clrMapOvr>
  <p:transition xmlns:p14="http://schemas.microsoft.com/office/powerpoint/2010/main"/>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5"/>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1"/>
            <a:ext cx="5348810" cy="6254750"/>
          </a:xfrm>
        </p:spPr>
        <p:txBody>
          <a:bodyPr/>
          <a:lstStyle>
            <a:lvl1pPr marL="0" indent="0">
              <a:buNone/>
              <a:defRPr sz="1400"/>
            </a:lvl1pPr>
            <a:lvl2pPr marL="443540" indent="0">
              <a:buNone/>
              <a:defRPr sz="1200"/>
            </a:lvl2pPr>
            <a:lvl3pPr marL="887075" indent="0">
              <a:buNone/>
              <a:defRPr sz="900"/>
            </a:lvl3pPr>
            <a:lvl4pPr marL="1330588" indent="0">
              <a:buNone/>
              <a:defRPr sz="900"/>
            </a:lvl4pPr>
            <a:lvl5pPr marL="1774128" indent="0">
              <a:buNone/>
              <a:defRPr sz="900"/>
            </a:lvl5pPr>
            <a:lvl6pPr marL="2217648" indent="0">
              <a:buNone/>
              <a:defRPr sz="900"/>
            </a:lvl6pPr>
            <a:lvl7pPr marL="2661183" indent="0">
              <a:buNone/>
              <a:defRPr sz="900"/>
            </a:lvl7pPr>
            <a:lvl8pPr marL="3104715" indent="0">
              <a:buNone/>
              <a:defRPr sz="900"/>
            </a:lvl8pPr>
            <a:lvl9pPr marL="3548240" indent="0">
              <a:buNone/>
              <a:defRPr sz="900"/>
            </a:lvl9pPr>
          </a:lstStyle>
          <a:p>
            <a:pPr lvl="0"/>
            <a:r>
              <a:rPr lang="en-US" smtClean="0"/>
              <a:t>Click to edit Master text styles</a:t>
            </a:r>
          </a:p>
        </p:txBody>
      </p:sp>
    </p:spTree>
    <p:extLst>
      <p:ext uri="{BB962C8B-B14F-4D97-AF65-F5344CB8AC3E}">
        <p14:creationId xmlns:p14="http://schemas.microsoft.com/office/powerpoint/2010/main" val="4023698930"/>
      </p:ext>
    </p:extLst>
  </p:cSld>
  <p:clrMapOvr>
    <a:masterClrMapping/>
  </p:clrMapOvr>
  <p:transition xmlns:p14="http://schemas.microsoft.com/office/powerpoint/2010/main"/>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88" indent="0">
              <a:buNone/>
              <a:defRPr sz="2000"/>
            </a:lvl4pPr>
            <a:lvl5pPr marL="1774128" indent="0">
              <a:buNone/>
              <a:defRPr sz="2000"/>
            </a:lvl5pPr>
            <a:lvl6pPr marL="2217648" indent="0">
              <a:buNone/>
              <a:defRPr sz="2000"/>
            </a:lvl6pPr>
            <a:lvl7pPr marL="2661183" indent="0">
              <a:buNone/>
              <a:defRPr sz="2000"/>
            </a:lvl7pPr>
            <a:lvl8pPr marL="3104715" indent="0">
              <a:buNone/>
              <a:defRPr sz="2000"/>
            </a:lvl8pPr>
            <a:lvl9pPr marL="354824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88" indent="0">
              <a:buNone/>
              <a:defRPr sz="900"/>
            </a:lvl4pPr>
            <a:lvl5pPr marL="1774128" indent="0">
              <a:buNone/>
              <a:defRPr sz="900"/>
            </a:lvl5pPr>
            <a:lvl6pPr marL="2217648" indent="0">
              <a:buNone/>
              <a:defRPr sz="900"/>
            </a:lvl6pPr>
            <a:lvl7pPr marL="2661183" indent="0">
              <a:buNone/>
              <a:defRPr sz="900"/>
            </a:lvl7pPr>
            <a:lvl8pPr marL="3104715" indent="0">
              <a:buNone/>
              <a:defRPr sz="900"/>
            </a:lvl8pPr>
            <a:lvl9pPr marL="3548240" indent="0">
              <a:buNone/>
              <a:defRPr sz="900"/>
            </a:lvl9pPr>
          </a:lstStyle>
          <a:p>
            <a:pPr lvl="0"/>
            <a:r>
              <a:rPr lang="en-US" smtClean="0"/>
              <a:t>Click to edit Master text styles</a:t>
            </a:r>
          </a:p>
        </p:txBody>
      </p:sp>
    </p:spTree>
    <p:extLst>
      <p:ext uri="{BB962C8B-B14F-4D97-AF65-F5344CB8AC3E}">
        <p14:creationId xmlns:p14="http://schemas.microsoft.com/office/powerpoint/2010/main" val="653170702"/>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097223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3583521"/>
      </p:ext>
    </p:extLst>
  </p:cSld>
  <p:clrMapOvr>
    <a:masterClrMapping/>
  </p:clrMapOvr>
  <p:transition xmlns:p14="http://schemas.microsoft.com/office/powerpoint/2010/mai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0328081"/>
      </p:ext>
    </p:extLst>
  </p:cSld>
  <p:clrMapOvr>
    <a:masterClrMapping/>
  </p:clrMapOvr>
  <p:transition xmlns:p14="http://schemas.microsoft.com/office/powerpoint/2010/main"/>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45"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8470134"/>
      </p:ext>
    </p:extLst>
  </p:cSld>
  <p:clrMapOvr>
    <a:masterClrMapping/>
  </p:clrMapOvr>
  <p:transition xmlns:p14="http://schemas.microsoft.com/office/powerpoint/2010/mai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a:prstGeom prst="rect">
            <a:avLst/>
          </a:prstGeom>
        </p:spPr>
        <p:txBody>
          <a:bodyPr lIns="88709" tIns="44355" rIns="88709" bIns="44355"/>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85" indent="0" algn="ctr">
              <a:buNone/>
              <a:defRPr/>
            </a:lvl4pPr>
            <a:lvl5pPr marL="1774126" indent="0" algn="ctr">
              <a:buNone/>
              <a:defRPr/>
            </a:lvl5pPr>
            <a:lvl6pPr marL="2217646" indent="0" algn="ctr">
              <a:buNone/>
              <a:defRPr/>
            </a:lvl6pPr>
            <a:lvl7pPr marL="2661180" indent="0" algn="ctr">
              <a:buNone/>
              <a:defRPr/>
            </a:lvl7pPr>
            <a:lvl8pPr marL="3104712" indent="0" algn="ctr">
              <a:buNone/>
              <a:defRPr/>
            </a:lvl8pPr>
            <a:lvl9pPr marL="354823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09953206"/>
      </p:ext>
    </p:extLst>
  </p:cSld>
  <p:clrMapOvr>
    <a:masterClrMapping/>
  </p:clrMapOvr>
  <p:transition xmlns:p14="http://schemas.microsoft.com/office/powerpoint/2010/main"/>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54181720"/>
      </p:ext>
    </p:extLst>
  </p:cSld>
  <p:clrMapOvr>
    <a:masterClrMapping/>
  </p:clrMapOvr>
  <p:transition xmlns:p14="http://schemas.microsoft.com/office/powerpoint/2010/main"/>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a:prstGeom prst="rect">
            <a:avLst/>
          </a:prstGeom>
        </p:spPr>
        <p:txBody>
          <a:bodyPr lIns="88709" tIns="44355" rIns="88709" bIns="44355"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85" indent="0">
              <a:buNone/>
              <a:defRPr sz="1400"/>
            </a:lvl4pPr>
            <a:lvl5pPr marL="1774126" indent="0">
              <a:buNone/>
              <a:defRPr sz="1400"/>
            </a:lvl5pPr>
            <a:lvl6pPr marL="2217646" indent="0">
              <a:buNone/>
              <a:defRPr sz="1400"/>
            </a:lvl6pPr>
            <a:lvl7pPr marL="2661180" indent="0">
              <a:buNone/>
              <a:defRPr sz="1400"/>
            </a:lvl7pPr>
            <a:lvl8pPr marL="3104712" indent="0">
              <a:buNone/>
              <a:defRPr sz="1400"/>
            </a:lvl8pPr>
            <a:lvl9pPr marL="3548235" indent="0">
              <a:buNone/>
              <a:defRPr sz="1400"/>
            </a:lvl9pPr>
          </a:lstStyle>
          <a:p>
            <a:pPr lvl="0"/>
            <a:r>
              <a:rPr lang="en-US" smtClean="0"/>
              <a:t>Click to edit Master text styles</a:t>
            </a:r>
          </a:p>
        </p:txBody>
      </p:sp>
    </p:spTree>
    <p:extLst>
      <p:ext uri="{BB962C8B-B14F-4D97-AF65-F5344CB8AC3E}">
        <p14:creationId xmlns:p14="http://schemas.microsoft.com/office/powerpoint/2010/main" val="1575262520"/>
      </p:ext>
    </p:extLst>
  </p:cSld>
  <p:clrMapOvr>
    <a:masterClrMapping/>
  </p:clrMapOvr>
  <p:transition xmlns:p14="http://schemas.microsoft.com/office/powerpoint/2010/main"/>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3384284"/>
      </p:ext>
    </p:extLst>
  </p:cSld>
  <p:clrMapOvr>
    <a:masterClrMapping/>
  </p:clrMapOvr>
  <p:transition xmlns:p14="http://schemas.microsoft.com/office/powerpoint/2010/main"/>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9"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6" indent="0">
              <a:buNone/>
              <a:defRPr sz="1500" b="1"/>
            </a:lvl5pPr>
            <a:lvl6pPr marL="2217646" indent="0">
              <a:buNone/>
              <a:defRPr sz="1500" b="1"/>
            </a:lvl6pPr>
            <a:lvl7pPr marL="2661180" indent="0">
              <a:buNone/>
              <a:defRPr sz="1500" b="1"/>
            </a:lvl7pPr>
            <a:lvl8pPr marL="3104712" indent="0">
              <a:buNone/>
              <a:defRPr sz="1500" b="1"/>
            </a:lvl8pPr>
            <a:lvl9pPr marL="354823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9"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6" indent="0">
              <a:buNone/>
              <a:defRPr sz="1500" b="1"/>
            </a:lvl5pPr>
            <a:lvl6pPr marL="2217646" indent="0">
              <a:buNone/>
              <a:defRPr sz="1500" b="1"/>
            </a:lvl6pPr>
            <a:lvl7pPr marL="2661180" indent="0">
              <a:buNone/>
              <a:defRPr sz="1500" b="1"/>
            </a:lvl7pPr>
            <a:lvl8pPr marL="3104712" indent="0">
              <a:buNone/>
              <a:defRPr sz="1500" b="1"/>
            </a:lvl8pPr>
            <a:lvl9pPr marL="354823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4890809"/>
      </p:ext>
    </p:extLst>
  </p:cSld>
  <p:clrMapOvr>
    <a:masterClrMapping/>
  </p:clrMapOvr>
  <p:transition xmlns:p14="http://schemas.microsoft.com/office/powerpoint/2010/main"/>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Tree>
    <p:extLst>
      <p:ext uri="{BB962C8B-B14F-4D97-AF65-F5344CB8AC3E}">
        <p14:creationId xmlns:p14="http://schemas.microsoft.com/office/powerpoint/2010/main" val="4267231522"/>
      </p:ext>
    </p:extLst>
  </p:cSld>
  <p:clrMapOvr>
    <a:masterClrMapping/>
  </p:clrMapOvr>
  <p:transition xmlns:p14="http://schemas.microsoft.com/office/powerpoint/2010/main"/>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467557"/>
      </p:ext>
    </p:extLst>
  </p:cSld>
  <p:clrMapOvr>
    <a:masterClrMapping/>
  </p:clrMapOvr>
  <p:transition xmlns:p14="http://schemas.microsoft.com/office/powerpoint/2010/main"/>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6"/>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2"/>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6" indent="0">
              <a:buNone/>
              <a:defRPr sz="900"/>
            </a:lvl5pPr>
            <a:lvl6pPr marL="2217646" indent="0">
              <a:buNone/>
              <a:defRPr sz="900"/>
            </a:lvl6pPr>
            <a:lvl7pPr marL="2661180" indent="0">
              <a:buNone/>
              <a:defRPr sz="900"/>
            </a:lvl7pPr>
            <a:lvl8pPr marL="3104712" indent="0">
              <a:buNone/>
              <a:defRPr sz="900"/>
            </a:lvl8pPr>
            <a:lvl9pPr marL="3548235" indent="0">
              <a:buNone/>
              <a:defRPr sz="900"/>
            </a:lvl9pPr>
          </a:lstStyle>
          <a:p>
            <a:pPr lvl="0"/>
            <a:r>
              <a:rPr lang="en-US" smtClean="0"/>
              <a:t>Click to edit Master text styles</a:t>
            </a:r>
          </a:p>
        </p:txBody>
      </p:sp>
    </p:spTree>
    <p:extLst>
      <p:ext uri="{BB962C8B-B14F-4D97-AF65-F5344CB8AC3E}">
        <p14:creationId xmlns:p14="http://schemas.microsoft.com/office/powerpoint/2010/main" val="1125633519"/>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0"/>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15" indent="0">
              <a:buNone/>
              <a:defRPr sz="900"/>
            </a:lvl4pPr>
            <a:lvl5pPr marL="1774157" indent="0">
              <a:buNone/>
              <a:defRPr sz="900"/>
            </a:lvl5pPr>
            <a:lvl6pPr marL="2217695" indent="0">
              <a:buNone/>
              <a:defRPr sz="900"/>
            </a:lvl6pPr>
            <a:lvl7pPr marL="2661232" indent="0">
              <a:buNone/>
              <a:defRPr sz="900"/>
            </a:lvl7pPr>
            <a:lvl8pPr marL="3104774" indent="0">
              <a:buNone/>
              <a:defRPr sz="900"/>
            </a:lvl8pPr>
            <a:lvl9pPr marL="3548311" indent="0">
              <a:buNone/>
              <a:defRPr sz="900"/>
            </a:lvl9pPr>
          </a:lstStyle>
          <a:p>
            <a:pPr lvl="0"/>
            <a:r>
              <a:rPr lang="en-US" smtClean="0"/>
              <a:t>Click to edit Master text styles</a:t>
            </a:r>
          </a:p>
        </p:txBody>
      </p:sp>
    </p:spTree>
    <p:extLst>
      <p:ext uri="{BB962C8B-B14F-4D97-AF65-F5344CB8AC3E}">
        <p14:creationId xmlns:p14="http://schemas.microsoft.com/office/powerpoint/2010/main" val="482331305"/>
      </p:ext>
    </p:extLst>
  </p:cSld>
  <p:clrMapOvr>
    <a:masterClrMapping/>
  </p:clrMapOvr>
  <p:transition xmlns:p14="http://schemas.microsoft.com/office/powerpoint/2010/main"/>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85" indent="0">
              <a:buNone/>
              <a:defRPr sz="2000"/>
            </a:lvl4pPr>
            <a:lvl5pPr marL="1774126" indent="0">
              <a:buNone/>
              <a:defRPr sz="2000"/>
            </a:lvl5pPr>
            <a:lvl6pPr marL="2217646" indent="0">
              <a:buNone/>
              <a:defRPr sz="2000"/>
            </a:lvl6pPr>
            <a:lvl7pPr marL="2661180" indent="0">
              <a:buNone/>
              <a:defRPr sz="2000"/>
            </a:lvl7pPr>
            <a:lvl8pPr marL="3104712" indent="0">
              <a:buNone/>
              <a:defRPr sz="2000"/>
            </a:lvl8pPr>
            <a:lvl9pPr marL="354823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6" indent="0">
              <a:buNone/>
              <a:defRPr sz="900"/>
            </a:lvl5pPr>
            <a:lvl6pPr marL="2217646" indent="0">
              <a:buNone/>
              <a:defRPr sz="900"/>
            </a:lvl6pPr>
            <a:lvl7pPr marL="2661180" indent="0">
              <a:buNone/>
              <a:defRPr sz="900"/>
            </a:lvl7pPr>
            <a:lvl8pPr marL="3104712" indent="0">
              <a:buNone/>
              <a:defRPr sz="900"/>
            </a:lvl8pPr>
            <a:lvl9pPr marL="3548235" indent="0">
              <a:buNone/>
              <a:defRPr sz="900"/>
            </a:lvl9pPr>
          </a:lstStyle>
          <a:p>
            <a:pPr lvl="0"/>
            <a:r>
              <a:rPr lang="en-US" smtClean="0"/>
              <a:t>Click to edit Master text styles</a:t>
            </a:r>
          </a:p>
        </p:txBody>
      </p:sp>
    </p:spTree>
    <p:extLst>
      <p:ext uri="{BB962C8B-B14F-4D97-AF65-F5344CB8AC3E}">
        <p14:creationId xmlns:p14="http://schemas.microsoft.com/office/powerpoint/2010/main" val="292249447"/>
      </p:ext>
    </p:extLst>
  </p:cSld>
  <p:clrMapOvr>
    <a:masterClrMapping/>
  </p:clrMapOvr>
  <p:transition xmlns:p14="http://schemas.microsoft.com/office/powerpoint/2010/main"/>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3734714"/>
      </p:ext>
    </p:extLst>
  </p:cSld>
  <p:clrMapOvr>
    <a:masterClrMapping/>
  </p:clrMapOvr>
  <p:transition xmlns:p14="http://schemas.microsoft.com/office/powerpoint/2010/mai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366922"/>
            <a:ext cx="3657957" cy="7800975"/>
          </a:xfrm>
          <a:prstGeom prst="rect">
            <a:avLst/>
          </a:prstGeom>
        </p:spPr>
        <p:txBody>
          <a:bodyPr vert="eaVert"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366922"/>
            <a:ext cx="10821457" cy="7800975"/>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932804"/>
      </p:ext>
    </p:extLst>
  </p:cSld>
  <p:clrMapOvr>
    <a:masterClrMapping/>
  </p:clrMapOvr>
  <p:transition xmlns:p14="http://schemas.microsoft.com/office/powerpoint/2010/main"/>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85" indent="0" algn="ctr">
              <a:buNone/>
              <a:defRPr/>
            </a:lvl4pPr>
            <a:lvl5pPr marL="1774125" indent="0" algn="ctr">
              <a:buNone/>
              <a:defRPr/>
            </a:lvl5pPr>
            <a:lvl6pPr marL="2217643" indent="0" algn="ctr">
              <a:buNone/>
              <a:defRPr/>
            </a:lvl6pPr>
            <a:lvl7pPr marL="2661179" indent="0" algn="ctr">
              <a:buNone/>
              <a:defRPr/>
            </a:lvl7pPr>
            <a:lvl8pPr marL="3104709" indent="0" algn="ctr">
              <a:buNone/>
              <a:defRPr/>
            </a:lvl8pPr>
            <a:lvl9pPr marL="354823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80668461"/>
      </p:ext>
    </p:extLst>
  </p:cSld>
  <p:clrMapOvr>
    <a:masterClrMapping/>
  </p:clrMapOvr>
  <p:transition xmlns:p14="http://schemas.microsoft.com/office/powerpoint/2010/mai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83792"/>
      </p:ext>
    </p:extLst>
  </p:cSld>
  <p:clrMapOvr>
    <a:masterClrMapping/>
  </p:clrMapOvr>
  <p:transition xmlns:p14="http://schemas.microsoft.com/office/powerpoint/2010/main"/>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85" indent="0">
              <a:buNone/>
              <a:defRPr sz="1400"/>
            </a:lvl4pPr>
            <a:lvl5pPr marL="1774125" indent="0">
              <a:buNone/>
              <a:defRPr sz="1400"/>
            </a:lvl5pPr>
            <a:lvl6pPr marL="2217643" indent="0">
              <a:buNone/>
              <a:defRPr sz="1400"/>
            </a:lvl6pPr>
            <a:lvl7pPr marL="2661179" indent="0">
              <a:buNone/>
              <a:defRPr sz="1400"/>
            </a:lvl7pPr>
            <a:lvl8pPr marL="3104709" indent="0">
              <a:buNone/>
              <a:defRPr sz="1400"/>
            </a:lvl8pPr>
            <a:lvl9pPr marL="3548234" indent="0">
              <a:buNone/>
              <a:defRPr sz="1400"/>
            </a:lvl9pPr>
          </a:lstStyle>
          <a:p>
            <a:pPr lvl="0"/>
            <a:r>
              <a:rPr lang="en-US" smtClean="0"/>
              <a:t>Click to edit Master text styles</a:t>
            </a:r>
          </a:p>
        </p:txBody>
      </p:sp>
    </p:spTree>
    <p:extLst>
      <p:ext uri="{BB962C8B-B14F-4D97-AF65-F5344CB8AC3E}">
        <p14:creationId xmlns:p14="http://schemas.microsoft.com/office/powerpoint/2010/main" val="331046887"/>
      </p:ext>
    </p:extLst>
  </p:cSld>
  <p:clrMapOvr>
    <a:masterClrMapping/>
  </p:clrMapOvr>
  <p:transition xmlns:p14="http://schemas.microsoft.com/office/powerpoint/2010/mai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1442896"/>
      </p:ext>
    </p:extLst>
  </p:cSld>
  <p:clrMapOvr>
    <a:masterClrMapping/>
  </p:clrMapOvr>
  <p:transition xmlns:p14="http://schemas.microsoft.com/office/powerpoint/2010/main"/>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50"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5" indent="0">
              <a:buNone/>
              <a:defRPr sz="1500" b="1"/>
            </a:lvl5pPr>
            <a:lvl6pPr marL="2217643" indent="0">
              <a:buNone/>
              <a:defRPr sz="1500" b="1"/>
            </a:lvl6pPr>
            <a:lvl7pPr marL="2661179" indent="0">
              <a:buNone/>
              <a:defRPr sz="1500" b="1"/>
            </a:lvl7pPr>
            <a:lvl8pPr marL="3104709" indent="0">
              <a:buNone/>
              <a:defRPr sz="1500" b="1"/>
            </a:lvl8pPr>
            <a:lvl9pPr marL="354823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50"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5" indent="0">
              <a:buNone/>
              <a:defRPr sz="1500" b="1"/>
            </a:lvl5pPr>
            <a:lvl6pPr marL="2217643" indent="0">
              <a:buNone/>
              <a:defRPr sz="1500" b="1"/>
            </a:lvl6pPr>
            <a:lvl7pPr marL="2661179" indent="0">
              <a:buNone/>
              <a:defRPr sz="1500" b="1"/>
            </a:lvl7pPr>
            <a:lvl8pPr marL="3104709" indent="0">
              <a:buNone/>
              <a:defRPr sz="1500" b="1"/>
            </a:lvl8pPr>
            <a:lvl9pPr marL="354823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0711807"/>
      </p:ext>
    </p:extLst>
  </p:cSld>
  <p:clrMapOvr>
    <a:masterClrMapping/>
  </p:clrMapOvr>
  <p:transition xmlns:p14="http://schemas.microsoft.com/office/powerpoint/2010/main"/>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2757021"/>
      </p:ext>
    </p:extLst>
  </p:cSld>
  <p:clrMapOvr>
    <a:masterClrMapping/>
  </p:clrMapOvr>
  <p:transition xmlns:p14="http://schemas.microsoft.com/office/powerpoint/2010/main"/>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073903"/>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15" indent="0">
              <a:buNone/>
              <a:defRPr sz="2000"/>
            </a:lvl4pPr>
            <a:lvl5pPr marL="1774157" indent="0">
              <a:buNone/>
              <a:defRPr sz="2000"/>
            </a:lvl5pPr>
            <a:lvl6pPr marL="2217695" indent="0">
              <a:buNone/>
              <a:defRPr sz="2000"/>
            </a:lvl6pPr>
            <a:lvl7pPr marL="2661232" indent="0">
              <a:buNone/>
              <a:defRPr sz="2000"/>
            </a:lvl7pPr>
            <a:lvl8pPr marL="3104774" indent="0">
              <a:buNone/>
              <a:defRPr sz="2000"/>
            </a:lvl8pPr>
            <a:lvl9pPr marL="354831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15" indent="0">
              <a:buNone/>
              <a:defRPr sz="900"/>
            </a:lvl4pPr>
            <a:lvl5pPr marL="1774157" indent="0">
              <a:buNone/>
              <a:defRPr sz="900"/>
            </a:lvl5pPr>
            <a:lvl6pPr marL="2217695" indent="0">
              <a:buNone/>
              <a:defRPr sz="900"/>
            </a:lvl6pPr>
            <a:lvl7pPr marL="2661232" indent="0">
              <a:buNone/>
              <a:defRPr sz="900"/>
            </a:lvl7pPr>
            <a:lvl8pPr marL="3104774" indent="0">
              <a:buNone/>
              <a:defRPr sz="900"/>
            </a:lvl8pPr>
            <a:lvl9pPr marL="3548311" indent="0">
              <a:buNone/>
              <a:defRPr sz="900"/>
            </a:lvl9pPr>
          </a:lstStyle>
          <a:p>
            <a:pPr lvl="0"/>
            <a:r>
              <a:rPr lang="en-US" smtClean="0"/>
              <a:t>Click to edit Master text styles</a:t>
            </a:r>
          </a:p>
        </p:txBody>
      </p:sp>
    </p:spTree>
    <p:extLst>
      <p:ext uri="{BB962C8B-B14F-4D97-AF65-F5344CB8AC3E}">
        <p14:creationId xmlns:p14="http://schemas.microsoft.com/office/powerpoint/2010/main" val="1540480682"/>
      </p:ext>
    </p:extLst>
  </p:cSld>
  <p:clrMapOvr>
    <a:masterClrMapping/>
  </p:clrMapOvr>
  <p:transition xmlns:p14="http://schemas.microsoft.com/office/powerpoint/2010/main"/>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7"/>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3"/>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5" indent="0">
              <a:buNone/>
              <a:defRPr sz="900"/>
            </a:lvl5pPr>
            <a:lvl6pPr marL="2217643" indent="0">
              <a:buNone/>
              <a:defRPr sz="900"/>
            </a:lvl6pPr>
            <a:lvl7pPr marL="2661179" indent="0">
              <a:buNone/>
              <a:defRPr sz="900"/>
            </a:lvl7pPr>
            <a:lvl8pPr marL="3104709" indent="0">
              <a:buNone/>
              <a:defRPr sz="900"/>
            </a:lvl8pPr>
            <a:lvl9pPr marL="3548234" indent="0">
              <a:buNone/>
              <a:defRPr sz="900"/>
            </a:lvl9pPr>
          </a:lstStyle>
          <a:p>
            <a:pPr lvl="0"/>
            <a:r>
              <a:rPr lang="en-US" smtClean="0"/>
              <a:t>Click to edit Master text styles</a:t>
            </a:r>
          </a:p>
        </p:txBody>
      </p:sp>
    </p:spTree>
    <p:extLst>
      <p:ext uri="{BB962C8B-B14F-4D97-AF65-F5344CB8AC3E}">
        <p14:creationId xmlns:p14="http://schemas.microsoft.com/office/powerpoint/2010/main" val="1724646903"/>
      </p:ext>
    </p:extLst>
  </p:cSld>
  <p:clrMapOvr>
    <a:masterClrMapping/>
  </p:clrMapOvr>
  <p:transition xmlns:p14="http://schemas.microsoft.com/office/powerpoint/2010/main"/>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85" indent="0">
              <a:buNone/>
              <a:defRPr sz="2000"/>
            </a:lvl4pPr>
            <a:lvl5pPr marL="1774125" indent="0">
              <a:buNone/>
              <a:defRPr sz="2000"/>
            </a:lvl5pPr>
            <a:lvl6pPr marL="2217643" indent="0">
              <a:buNone/>
              <a:defRPr sz="2000"/>
            </a:lvl6pPr>
            <a:lvl7pPr marL="2661179" indent="0">
              <a:buNone/>
              <a:defRPr sz="2000"/>
            </a:lvl7pPr>
            <a:lvl8pPr marL="3104709" indent="0">
              <a:buNone/>
              <a:defRPr sz="2000"/>
            </a:lvl8pPr>
            <a:lvl9pPr marL="354823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5" indent="0">
              <a:buNone/>
              <a:defRPr sz="900"/>
            </a:lvl5pPr>
            <a:lvl6pPr marL="2217643" indent="0">
              <a:buNone/>
              <a:defRPr sz="900"/>
            </a:lvl6pPr>
            <a:lvl7pPr marL="2661179" indent="0">
              <a:buNone/>
              <a:defRPr sz="900"/>
            </a:lvl7pPr>
            <a:lvl8pPr marL="3104709" indent="0">
              <a:buNone/>
              <a:defRPr sz="900"/>
            </a:lvl8pPr>
            <a:lvl9pPr marL="3548234" indent="0">
              <a:buNone/>
              <a:defRPr sz="900"/>
            </a:lvl9pPr>
          </a:lstStyle>
          <a:p>
            <a:pPr lvl="0"/>
            <a:r>
              <a:rPr lang="en-US" smtClean="0"/>
              <a:t>Click to edit Master text styles</a:t>
            </a:r>
          </a:p>
        </p:txBody>
      </p:sp>
    </p:spTree>
    <p:extLst>
      <p:ext uri="{BB962C8B-B14F-4D97-AF65-F5344CB8AC3E}">
        <p14:creationId xmlns:p14="http://schemas.microsoft.com/office/powerpoint/2010/main" val="1773126767"/>
      </p:ext>
    </p:extLst>
  </p:cSld>
  <p:clrMapOvr>
    <a:masterClrMapping/>
  </p:clrMapOvr>
  <p:transition xmlns:p14="http://schemas.microsoft.com/office/powerpoint/2010/main"/>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41486382"/>
      </p:ext>
    </p:extLst>
  </p:cSld>
  <p:clrMapOvr>
    <a:masterClrMapping/>
  </p:clrMapOvr>
  <p:transition xmlns:p14="http://schemas.microsoft.com/office/powerpoint/2010/main"/>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028100" y="2133600"/>
            <a:ext cx="3899280" cy="60340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232" y="2133600"/>
            <a:ext cx="11545428"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754823"/>
      </p:ext>
    </p:extLst>
  </p:cSld>
  <p:clrMapOvr>
    <a:masterClrMapping/>
  </p:clrMapOvr>
  <p:transition xmlns:p14="http://schemas.microsoft.com/office/powerpoint/2010/main"/>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82" indent="0" algn="ctr">
              <a:buNone/>
              <a:defRPr/>
            </a:lvl3pPr>
            <a:lvl4pPr marL="1330622" indent="0" algn="ctr">
              <a:buNone/>
              <a:defRPr/>
            </a:lvl4pPr>
            <a:lvl5pPr marL="1774163" indent="0" algn="ctr">
              <a:buNone/>
              <a:defRPr/>
            </a:lvl5pPr>
            <a:lvl6pPr marL="2217705" indent="0" algn="ctr">
              <a:buNone/>
              <a:defRPr/>
            </a:lvl6pPr>
            <a:lvl7pPr marL="2661245" indent="0" algn="ctr">
              <a:buNone/>
              <a:defRPr/>
            </a:lvl7pPr>
            <a:lvl8pPr marL="3104786" indent="0" algn="ctr">
              <a:buNone/>
              <a:defRPr/>
            </a:lvl8pPr>
            <a:lvl9pPr marL="3548328"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7716774"/>
      </p:ext>
    </p:extLst>
  </p:cSld>
  <p:clrMapOvr>
    <a:masterClrMapping/>
  </p:clrMapOvr>
  <p:transition xmlns:p14="http://schemas.microsoft.com/office/powerpoint/2010/main"/>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9440890"/>
      </p:ext>
    </p:extLst>
  </p:cSld>
  <p:clrMapOvr>
    <a:masterClrMapping/>
  </p:clrMapOvr>
  <p:transition xmlns:p14="http://schemas.microsoft.com/office/powerpoint/2010/main"/>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82" indent="0">
              <a:buNone/>
              <a:defRPr sz="1500"/>
            </a:lvl3pPr>
            <a:lvl4pPr marL="1330622" indent="0">
              <a:buNone/>
              <a:defRPr sz="1400"/>
            </a:lvl4pPr>
            <a:lvl5pPr marL="1774163" indent="0">
              <a:buNone/>
              <a:defRPr sz="1400"/>
            </a:lvl5pPr>
            <a:lvl6pPr marL="2217705" indent="0">
              <a:buNone/>
              <a:defRPr sz="1400"/>
            </a:lvl6pPr>
            <a:lvl7pPr marL="2661245" indent="0">
              <a:buNone/>
              <a:defRPr sz="1400"/>
            </a:lvl7pPr>
            <a:lvl8pPr marL="3104786" indent="0">
              <a:buNone/>
              <a:defRPr sz="1400"/>
            </a:lvl8pPr>
            <a:lvl9pPr marL="3548328" indent="0">
              <a:buNone/>
              <a:defRPr sz="1400"/>
            </a:lvl9pPr>
          </a:lstStyle>
          <a:p>
            <a:pPr lvl="0"/>
            <a:r>
              <a:rPr lang="en-US" smtClean="0"/>
              <a:t>Click to edit Master text styles</a:t>
            </a:r>
          </a:p>
        </p:txBody>
      </p:sp>
    </p:spTree>
    <p:extLst>
      <p:ext uri="{BB962C8B-B14F-4D97-AF65-F5344CB8AC3E}">
        <p14:creationId xmlns:p14="http://schemas.microsoft.com/office/powerpoint/2010/main" val="3020978409"/>
      </p:ext>
    </p:extLst>
  </p:cSld>
  <p:clrMapOvr>
    <a:masterClrMapping/>
  </p:clrMapOvr>
  <p:transition xmlns:p14="http://schemas.microsoft.com/office/powerpoint/2010/main"/>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7"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3583829"/>
      </p:ext>
    </p:extLst>
  </p:cSld>
  <p:clrMapOvr>
    <a:masterClrMapping/>
  </p:clrMapOvr>
  <p:transition xmlns:p14="http://schemas.microsoft.com/office/powerpoint/2010/main"/>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06" y="2046294"/>
            <a:ext cx="7182552" cy="854074"/>
          </a:xfrm>
        </p:spPr>
        <p:txBody>
          <a:bodyPr anchor="b"/>
          <a:lstStyle>
            <a:lvl1pPr marL="0" indent="0">
              <a:buNone/>
              <a:defRPr sz="2300" b="1"/>
            </a:lvl1pPr>
            <a:lvl2pPr marL="443540" indent="0">
              <a:buNone/>
              <a:defRPr sz="2000" b="1"/>
            </a:lvl2pPr>
            <a:lvl3pPr marL="887082" indent="0">
              <a:buNone/>
              <a:defRPr sz="1700" b="1"/>
            </a:lvl3pPr>
            <a:lvl4pPr marL="1330622" indent="0">
              <a:buNone/>
              <a:defRPr sz="1500" b="1"/>
            </a:lvl4pPr>
            <a:lvl5pPr marL="1774163" indent="0">
              <a:buNone/>
              <a:defRPr sz="1500" b="1"/>
            </a:lvl5pPr>
            <a:lvl6pPr marL="2217705" indent="0">
              <a:buNone/>
              <a:defRPr sz="1500" b="1"/>
            </a:lvl6pPr>
            <a:lvl7pPr marL="2661245" indent="0">
              <a:buNone/>
              <a:defRPr sz="1500" b="1"/>
            </a:lvl7pPr>
            <a:lvl8pPr marL="3104786" indent="0">
              <a:buNone/>
              <a:defRPr sz="1500" b="1"/>
            </a:lvl8pPr>
            <a:lvl9pPr marL="3548328"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0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3" y="2046294"/>
            <a:ext cx="7185728" cy="854074"/>
          </a:xfrm>
        </p:spPr>
        <p:txBody>
          <a:bodyPr anchor="b"/>
          <a:lstStyle>
            <a:lvl1pPr marL="0" indent="0">
              <a:buNone/>
              <a:defRPr sz="2300" b="1"/>
            </a:lvl1pPr>
            <a:lvl2pPr marL="443540" indent="0">
              <a:buNone/>
              <a:defRPr sz="2000" b="1"/>
            </a:lvl2pPr>
            <a:lvl3pPr marL="887082" indent="0">
              <a:buNone/>
              <a:defRPr sz="1700" b="1"/>
            </a:lvl3pPr>
            <a:lvl4pPr marL="1330622" indent="0">
              <a:buNone/>
              <a:defRPr sz="1500" b="1"/>
            </a:lvl4pPr>
            <a:lvl5pPr marL="1774163" indent="0">
              <a:buNone/>
              <a:defRPr sz="1500" b="1"/>
            </a:lvl5pPr>
            <a:lvl6pPr marL="2217705" indent="0">
              <a:buNone/>
              <a:defRPr sz="1500" b="1"/>
            </a:lvl6pPr>
            <a:lvl7pPr marL="2661245" indent="0">
              <a:buNone/>
              <a:defRPr sz="1500" b="1"/>
            </a:lvl7pPr>
            <a:lvl8pPr marL="3104786" indent="0">
              <a:buNone/>
              <a:defRPr sz="1500" b="1"/>
            </a:lvl8pPr>
            <a:lvl9pPr marL="3548328"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3"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22913953"/>
      </p:ext>
    </p:extLst>
  </p:cSld>
  <p:clrMapOvr>
    <a:masterClrMapping/>
  </p:clrMapOvr>
  <p:transition xmlns:p14="http://schemas.microsoft.com/office/powerpoint/2010/mai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5580027"/>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5068008"/>
      </p:ext>
    </p:extLst>
  </p:cSld>
  <p:clrMapOvr>
    <a:masterClrMapping/>
  </p:clrMapOvr>
  <p:transition xmlns:p14="http://schemas.microsoft.com/office/powerpoint/2010/main"/>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576176"/>
      </p:ext>
    </p:extLst>
  </p:cSld>
  <p:clrMapOvr>
    <a:masterClrMapping/>
  </p:clrMapOvr>
  <p:transition xmlns:p14="http://schemas.microsoft.com/office/powerpoint/2010/main"/>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4" y="363714"/>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0"/>
            <a:ext cx="5348810" cy="6254750"/>
          </a:xfrm>
        </p:spPr>
        <p:txBody>
          <a:bodyPr/>
          <a:lstStyle>
            <a:lvl1pPr marL="0" indent="0">
              <a:buNone/>
              <a:defRPr sz="1400"/>
            </a:lvl1pPr>
            <a:lvl2pPr marL="443540" indent="0">
              <a:buNone/>
              <a:defRPr sz="1200"/>
            </a:lvl2pPr>
            <a:lvl3pPr marL="887082" indent="0">
              <a:buNone/>
              <a:defRPr sz="900"/>
            </a:lvl3pPr>
            <a:lvl4pPr marL="1330622" indent="0">
              <a:buNone/>
              <a:defRPr sz="900"/>
            </a:lvl4pPr>
            <a:lvl5pPr marL="1774163" indent="0">
              <a:buNone/>
              <a:defRPr sz="900"/>
            </a:lvl5pPr>
            <a:lvl6pPr marL="2217705" indent="0">
              <a:buNone/>
              <a:defRPr sz="900"/>
            </a:lvl6pPr>
            <a:lvl7pPr marL="2661245" indent="0">
              <a:buNone/>
              <a:defRPr sz="900"/>
            </a:lvl7pPr>
            <a:lvl8pPr marL="3104786" indent="0">
              <a:buNone/>
              <a:defRPr sz="900"/>
            </a:lvl8pPr>
            <a:lvl9pPr marL="3548328" indent="0">
              <a:buNone/>
              <a:defRPr sz="900"/>
            </a:lvl9pPr>
          </a:lstStyle>
          <a:p>
            <a:pPr lvl="0"/>
            <a:r>
              <a:rPr lang="en-US" smtClean="0"/>
              <a:t>Click to edit Master text styles</a:t>
            </a:r>
          </a:p>
        </p:txBody>
      </p:sp>
    </p:spTree>
    <p:extLst>
      <p:ext uri="{BB962C8B-B14F-4D97-AF65-F5344CB8AC3E}">
        <p14:creationId xmlns:p14="http://schemas.microsoft.com/office/powerpoint/2010/main" val="294615977"/>
      </p:ext>
    </p:extLst>
  </p:cSld>
  <p:clrMapOvr>
    <a:masterClrMapping/>
  </p:clrMapOvr>
  <p:transition xmlns:p14="http://schemas.microsoft.com/office/powerpoint/2010/main"/>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82" indent="0">
              <a:buNone/>
              <a:defRPr sz="2300"/>
            </a:lvl3pPr>
            <a:lvl4pPr marL="1330622" indent="0">
              <a:buNone/>
              <a:defRPr sz="2000"/>
            </a:lvl4pPr>
            <a:lvl5pPr marL="1774163" indent="0">
              <a:buNone/>
              <a:defRPr sz="2000"/>
            </a:lvl5pPr>
            <a:lvl6pPr marL="2217705" indent="0">
              <a:buNone/>
              <a:defRPr sz="2000"/>
            </a:lvl6pPr>
            <a:lvl7pPr marL="2661245" indent="0">
              <a:buNone/>
              <a:defRPr sz="2000"/>
            </a:lvl7pPr>
            <a:lvl8pPr marL="3104786" indent="0">
              <a:buNone/>
              <a:defRPr sz="2000"/>
            </a:lvl8pPr>
            <a:lvl9pPr marL="3548328" indent="0">
              <a:buNone/>
              <a:defRPr sz="2000"/>
            </a:lvl9pPr>
          </a:lstStyle>
          <a:p>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82" indent="0">
              <a:buNone/>
              <a:defRPr sz="900"/>
            </a:lvl3pPr>
            <a:lvl4pPr marL="1330622" indent="0">
              <a:buNone/>
              <a:defRPr sz="900"/>
            </a:lvl4pPr>
            <a:lvl5pPr marL="1774163" indent="0">
              <a:buNone/>
              <a:defRPr sz="900"/>
            </a:lvl5pPr>
            <a:lvl6pPr marL="2217705" indent="0">
              <a:buNone/>
              <a:defRPr sz="900"/>
            </a:lvl6pPr>
            <a:lvl7pPr marL="2661245" indent="0">
              <a:buNone/>
              <a:defRPr sz="900"/>
            </a:lvl7pPr>
            <a:lvl8pPr marL="3104786" indent="0">
              <a:buNone/>
              <a:defRPr sz="900"/>
            </a:lvl8pPr>
            <a:lvl9pPr marL="3548328" indent="0">
              <a:buNone/>
              <a:defRPr sz="900"/>
            </a:lvl9pPr>
          </a:lstStyle>
          <a:p>
            <a:pPr lvl="0"/>
            <a:r>
              <a:rPr lang="en-US" smtClean="0"/>
              <a:t>Click to edit Master text styles</a:t>
            </a:r>
          </a:p>
        </p:txBody>
      </p:sp>
    </p:spTree>
    <p:extLst>
      <p:ext uri="{BB962C8B-B14F-4D97-AF65-F5344CB8AC3E}">
        <p14:creationId xmlns:p14="http://schemas.microsoft.com/office/powerpoint/2010/main" val="3665656202"/>
      </p:ext>
    </p:extLst>
  </p:cSld>
  <p:clrMapOvr>
    <a:masterClrMapping/>
  </p:clrMapOvr>
  <p:transition xmlns:p14="http://schemas.microsoft.com/office/powerpoint/2010/main"/>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4336464"/>
      </p:ext>
    </p:extLst>
  </p:cSld>
  <p:clrMapOvr>
    <a:masterClrMapping/>
  </p:clrMapOvr>
  <p:transition xmlns:p14="http://schemas.microsoft.com/office/powerpoint/2010/mai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0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5934966"/>
      </p:ext>
    </p:extLst>
  </p:cSld>
  <p:clrMapOvr>
    <a:masterClrMapping/>
  </p:clrMapOvr>
  <p:transition xmlns:p14="http://schemas.microsoft.com/office/powerpoint/2010/main"/>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4" indent="0" algn="ctr">
              <a:buNone/>
              <a:defRPr/>
            </a:lvl4pPr>
            <a:lvl5pPr marL="1774154" indent="0" algn="ctr">
              <a:buNone/>
              <a:defRPr/>
            </a:lvl5pPr>
            <a:lvl6pPr marL="2217689" indent="0" algn="ctr">
              <a:buNone/>
              <a:defRPr/>
            </a:lvl6pPr>
            <a:lvl7pPr marL="2661228" indent="0" algn="ctr">
              <a:buNone/>
              <a:defRPr/>
            </a:lvl7pPr>
            <a:lvl8pPr marL="3104768" indent="0" algn="ctr">
              <a:buNone/>
              <a:defRPr/>
            </a:lvl8pPr>
            <a:lvl9pPr marL="3548303"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05909030"/>
      </p:ext>
    </p:extLst>
  </p:cSld>
  <p:clrMapOvr>
    <a:masterClrMapping/>
  </p:clrMapOvr>
  <p:transition xmlns:p14="http://schemas.microsoft.com/office/powerpoint/2010/main"/>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5842664"/>
      </p:ext>
    </p:extLst>
  </p:cSld>
  <p:clrMapOvr>
    <a:masterClrMapping/>
  </p:clrMapOvr>
  <p:transition xmlns:p14="http://schemas.microsoft.com/office/powerpoint/2010/main"/>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4" indent="0">
              <a:buNone/>
              <a:defRPr sz="1400"/>
            </a:lvl4pPr>
            <a:lvl5pPr marL="1774154" indent="0">
              <a:buNone/>
              <a:defRPr sz="1400"/>
            </a:lvl5pPr>
            <a:lvl6pPr marL="2217689" indent="0">
              <a:buNone/>
              <a:defRPr sz="1400"/>
            </a:lvl6pPr>
            <a:lvl7pPr marL="2661228" indent="0">
              <a:buNone/>
              <a:defRPr sz="1400"/>
            </a:lvl7pPr>
            <a:lvl8pPr marL="3104768" indent="0">
              <a:buNone/>
              <a:defRPr sz="1400"/>
            </a:lvl8pPr>
            <a:lvl9pPr marL="3548303" indent="0">
              <a:buNone/>
              <a:defRPr sz="1400"/>
            </a:lvl9pPr>
          </a:lstStyle>
          <a:p>
            <a:pPr lvl="0"/>
            <a:r>
              <a:rPr lang="en-US" smtClean="0"/>
              <a:t>Click to edit Master text styles</a:t>
            </a:r>
          </a:p>
        </p:txBody>
      </p:sp>
    </p:spTree>
    <p:extLst>
      <p:ext uri="{BB962C8B-B14F-4D97-AF65-F5344CB8AC3E}">
        <p14:creationId xmlns:p14="http://schemas.microsoft.com/office/powerpoint/2010/main" val="857193188"/>
      </p:ext>
    </p:extLst>
  </p:cSld>
  <p:clrMapOvr>
    <a:masterClrMapping/>
  </p:clrMapOvr>
  <p:transition xmlns:p14="http://schemas.microsoft.com/office/powerpoint/2010/main"/>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01883"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874866"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5125871"/>
      </p:ext>
    </p:extLst>
  </p:cSld>
  <p:clrMapOvr>
    <a:masterClrMapping/>
  </p:clrMapOvr>
  <p:transition xmlns:p14="http://schemas.microsoft.com/office/powerpoint/2010/main"/>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0202716"/>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1892310"/>
            <a:ext cx="3657957" cy="62753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1892310"/>
            <a:ext cx="10821457" cy="62753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4091454"/>
      </p:ext>
    </p:extLst>
  </p:cSld>
  <p:clrMapOvr>
    <a:masterClrMapping/>
  </p:clrMapOvr>
  <p:transition xmlns:p14="http://schemas.microsoft.com/office/powerpoint/2010/main"/>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81288"/>
      </p:ext>
    </p:extLst>
  </p:cSld>
  <p:clrMapOvr>
    <a:masterClrMapping/>
  </p:clrMapOvr>
  <p:transition xmlns:p14="http://schemas.microsoft.com/office/powerpoint/2010/main"/>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685326"/>
      </p:ext>
    </p:extLst>
  </p:cSld>
  <p:clrMapOvr>
    <a:masterClrMapping/>
  </p:clrMapOvr>
  <p:transition xmlns:p14="http://schemas.microsoft.com/office/powerpoint/2010/main"/>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2"/>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2756293605"/>
      </p:ext>
    </p:extLst>
  </p:cSld>
  <p:clrMapOvr>
    <a:masterClrMapping/>
  </p:clrMapOvr>
  <p:transition xmlns:p14="http://schemas.microsoft.com/office/powerpoint/2010/main"/>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4" indent="0">
              <a:buNone/>
              <a:defRPr sz="2000"/>
            </a:lvl4pPr>
            <a:lvl5pPr marL="1774154" indent="0">
              <a:buNone/>
              <a:defRPr sz="2000"/>
            </a:lvl5pPr>
            <a:lvl6pPr marL="2217689" indent="0">
              <a:buNone/>
              <a:defRPr sz="2000"/>
            </a:lvl6pPr>
            <a:lvl7pPr marL="2661228" indent="0">
              <a:buNone/>
              <a:defRPr sz="2000"/>
            </a:lvl7pPr>
            <a:lvl8pPr marL="3104768" indent="0">
              <a:buNone/>
              <a:defRPr sz="2000"/>
            </a:lvl8pPr>
            <a:lvl9pPr marL="3548303"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1109148989"/>
      </p:ext>
    </p:extLst>
  </p:cSld>
  <p:clrMapOvr>
    <a:masterClrMapping/>
  </p:clrMapOvr>
  <p:transition xmlns:p14="http://schemas.microsoft.com/office/powerpoint/2010/main"/>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977111"/>
      </p:ext>
    </p:extLst>
  </p:cSld>
  <p:clrMapOvr>
    <a:masterClrMapping/>
  </p:clrMapOvr>
  <p:transition xmlns:p14="http://schemas.microsoft.com/office/powerpoint/2010/main"/>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47021" y="1536700"/>
            <a:ext cx="3448386" cy="6223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01897" y="1536700"/>
            <a:ext cx="10192745" cy="6223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976967"/>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6099222"/>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4" indent="0" algn="ctr">
              <a:buNone/>
              <a:defRPr/>
            </a:lvl4pPr>
            <a:lvl5pPr marL="1774154" indent="0" algn="ctr">
              <a:buNone/>
              <a:defRPr/>
            </a:lvl5pPr>
            <a:lvl6pPr marL="2217689" indent="0" algn="ctr">
              <a:buNone/>
              <a:defRPr/>
            </a:lvl6pPr>
            <a:lvl7pPr marL="2661228" indent="0" algn="ctr">
              <a:buNone/>
              <a:defRPr/>
            </a:lvl7pPr>
            <a:lvl8pPr marL="3104768" indent="0" algn="ctr">
              <a:buNone/>
              <a:defRPr/>
            </a:lvl8pPr>
            <a:lvl9pPr marL="3548303"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05909030"/>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5842664"/>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4" indent="0">
              <a:buNone/>
              <a:defRPr sz="1400"/>
            </a:lvl4pPr>
            <a:lvl5pPr marL="1774154" indent="0">
              <a:buNone/>
              <a:defRPr sz="1400"/>
            </a:lvl5pPr>
            <a:lvl6pPr marL="2217689" indent="0">
              <a:buNone/>
              <a:defRPr sz="1400"/>
            </a:lvl6pPr>
            <a:lvl7pPr marL="2661228" indent="0">
              <a:buNone/>
              <a:defRPr sz="1400"/>
            </a:lvl7pPr>
            <a:lvl8pPr marL="3104768" indent="0">
              <a:buNone/>
              <a:defRPr sz="1400"/>
            </a:lvl8pPr>
            <a:lvl9pPr marL="3548303" indent="0">
              <a:buNone/>
              <a:defRPr sz="1400"/>
            </a:lvl9pPr>
          </a:lstStyle>
          <a:p>
            <a:pPr lvl="0"/>
            <a:r>
              <a:rPr lang="en-US" smtClean="0"/>
              <a:t>Click to edit Master text styles</a:t>
            </a:r>
          </a:p>
        </p:txBody>
      </p:sp>
    </p:spTree>
    <p:extLst>
      <p:ext uri="{BB962C8B-B14F-4D97-AF65-F5344CB8AC3E}">
        <p14:creationId xmlns:p14="http://schemas.microsoft.com/office/powerpoint/2010/main" val="857193188"/>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01883"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874866"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5125871"/>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288" y="5875338"/>
            <a:ext cx="13819187" cy="18161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284288" y="3875088"/>
            <a:ext cx="13819187" cy="200025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39922836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0202716"/>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81288"/>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685326"/>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2"/>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2756293605"/>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4" indent="0">
              <a:buNone/>
              <a:defRPr sz="2000"/>
            </a:lvl4pPr>
            <a:lvl5pPr marL="1774154" indent="0">
              <a:buNone/>
              <a:defRPr sz="2000"/>
            </a:lvl5pPr>
            <a:lvl6pPr marL="2217689" indent="0">
              <a:buNone/>
              <a:defRPr sz="2000"/>
            </a:lvl6pPr>
            <a:lvl7pPr marL="2661228" indent="0">
              <a:buNone/>
              <a:defRPr sz="2000"/>
            </a:lvl7pPr>
            <a:lvl8pPr marL="3104768" indent="0">
              <a:buNone/>
              <a:defRPr sz="2000"/>
            </a:lvl8pPr>
            <a:lvl9pPr marL="3548303"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1109148989"/>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977111"/>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47021" y="1536700"/>
            <a:ext cx="3448386" cy="6223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01897" y="1536700"/>
            <a:ext cx="10192745" cy="6223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976967"/>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2" indent="0" algn="ctr">
              <a:buNone/>
              <a:defRPr/>
            </a:lvl4pPr>
            <a:lvl5pPr marL="1774152" indent="0" algn="ctr">
              <a:buNone/>
              <a:defRPr/>
            </a:lvl5pPr>
            <a:lvl6pPr marL="2217686" indent="0" algn="ctr">
              <a:buNone/>
              <a:defRPr/>
            </a:lvl6pPr>
            <a:lvl7pPr marL="2661225" indent="0" algn="ctr">
              <a:buNone/>
              <a:defRPr/>
            </a:lvl7pPr>
            <a:lvl8pPr marL="3104765" indent="0" algn="ctr">
              <a:buNone/>
              <a:defRPr/>
            </a:lvl8pPr>
            <a:lvl9pPr marL="35483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17552950"/>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7113508"/>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2" indent="0">
              <a:buNone/>
              <a:defRPr sz="1400"/>
            </a:lvl4pPr>
            <a:lvl5pPr marL="1774152" indent="0">
              <a:buNone/>
              <a:defRPr sz="1400"/>
            </a:lvl5pPr>
            <a:lvl6pPr marL="2217686" indent="0">
              <a:buNone/>
              <a:defRPr sz="1400"/>
            </a:lvl6pPr>
            <a:lvl7pPr marL="2661225" indent="0">
              <a:buNone/>
              <a:defRPr sz="1400"/>
            </a:lvl7pPr>
            <a:lvl8pPr marL="3104765" indent="0">
              <a:buNone/>
              <a:defRPr sz="1400"/>
            </a:lvl8pPr>
            <a:lvl9pPr marL="3548300" indent="0">
              <a:buNone/>
              <a:defRPr sz="1400"/>
            </a:lvl9pPr>
          </a:lstStyle>
          <a:p>
            <a:pPr lvl="0"/>
            <a:r>
              <a:rPr lang="en-US" smtClean="0"/>
              <a:t>Click to edit Master text styles</a:t>
            </a:r>
          </a:p>
        </p:txBody>
      </p:sp>
    </p:spTree>
    <p:extLst>
      <p:ext uri="{BB962C8B-B14F-4D97-AF65-F5344CB8AC3E}">
        <p14:creationId xmlns:p14="http://schemas.microsoft.com/office/powerpoint/2010/main" val="3467326461"/>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2133600"/>
            <a:ext cx="7239000" cy="6034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4200" y="2133600"/>
            <a:ext cx="7240588" cy="6034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7777768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514570"/>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8"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2" indent="0">
              <a:buNone/>
              <a:defRPr sz="1500" b="1"/>
            </a:lvl4pPr>
            <a:lvl5pPr marL="1774152" indent="0">
              <a:buNone/>
              <a:defRPr sz="1500" b="1"/>
            </a:lvl5pPr>
            <a:lvl6pPr marL="2217686" indent="0">
              <a:buNone/>
              <a:defRPr sz="1500" b="1"/>
            </a:lvl6pPr>
            <a:lvl7pPr marL="2661225" indent="0">
              <a:buNone/>
              <a:defRPr sz="1500" b="1"/>
            </a:lvl7pPr>
            <a:lvl8pPr marL="3104765" indent="0">
              <a:buNone/>
              <a:defRPr sz="1500" b="1"/>
            </a:lvl8pPr>
            <a:lvl9pPr marL="354830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8"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2" indent="0">
              <a:buNone/>
              <a:defRPr sz="1500" b="1"/>
            </a:lvl4pPr>
            <a:lvl5pPr marL="1774152" indent="0">
              <a:buNone/>
              <a:defRPr sz="1500" b="1"/>
            </a:lvl5pPr>
            <a:lvl6pPr marL="2217686" indent="0">
              <a:buNone/>
              <a:defRPr sz="1500" b="1"/>
            </a:lvl6pPr>
            <a:lvl7pPr marL="2661225" indent="0">
              <a:buNone/>
              <a:defRPr sz="1500" b="1"/>
            </a:lvl7pPr>
            <a:lvl8pPr marL="3104765" indent="0">
              <a:buNone/>
              <a:defRPr sz="1500" b="1"/>
            </a:lvl8pPr>
            <a:lvl9pPr marL="354830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46631157"/>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9696250"/>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248125"/>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4"/>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9"/>
            <a:ext cx="5348810" cy="6254750"/>
          </a:xfrm>
        </p:spPr>
        <p:txBody>
          <a:bodyPr/>
          <a:lstStyle>
            <a:lvl1pPr marL="0" indent="0">
              <a:buNone/>
              <a:defRPr sz="1400"/>
            </a:lvl1pPr>
            <a:lvl2pPr marL="443540" indent="0">
              <a:buNone/>
              <a:defRPr sz="1200"/>
            </a:lvl2pPr>
            <a:lvl3pPr marL="887075" indent="0">
              <a:buNone/>
              <a:defRPr sz="900"/>
            </a:lvl3pPr>
            <a:lvl4pPr marL="1330612" indent="0">
              <a:buNone/>
              <a:defRPr sz="900"/>
            </a:lvl4pPr>
            <a:lvl5pPr marL="1774152" indent="0">
              <a:buNone/>
              <a:defRPr sz="900"/>
            </a:lvl5pPr>
            <a:lvl6pPr marL="2217686" indent="0">
              <a:buNone/>
              <a:defRPr sz="900"/>
            </a:lvl6pPr>
            <a:lvl7pPr marL="2661225" indent="0">
              <a:buNone/>
              <a:defRPr sz="900"/>
            </a:lvl7pPr>
            <a:lvl8pPr marL="3104765" indent="0">
              <a:buNone/>
              <a:defRPr sz="900"/>
            </a:lvl8pPr>
            <a:lvl9pPr marL="3548300" indent="0">
              <a:buNone/>
              <a:defRPr sz="900"/>
            </a:lvl9pPr>
          </a:lstStyle>
          <a:p>
            <a:pPr lvl="0"/>
            <a:r>
              <a:rPr lang="en-US" smtClean="0"/>
              <a:t>Click to edit Master text styles</a:t>
            </a:r>
          </a:p>
        </p:txBody>
      </p:sp>
    </p:spTree>
    <p:extLst>
      <p:ext uri="{BB962C8B-B14F-4D97-AF65-F5344CB8AC3E}">
        <p14:creationId xmlns:p14="http://schemas.microsoft.com/office/powerpoint/2010/main" val="2184495595"/>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2" indent="0">
              <a:buNone/>
              <a:defRPr sz="2000"/>
            </a:lvl4pPr>
            <a:lvl5pPr marL="1774152" indent="0">
              <a:buNone/>
              <a:defRPr sz="2000"/>
            </a:lvl5pPr>
            <a:lvl6pPr marL="2217686" indent="0">
              <a:buNone/>
              <a:defRPr sz="2000"/>
            </a:lvl6pPr>
            <a:lvl7pPr marL="2661225" indent="0">
              <a:buNone/>
              <a:defRPr sz="2000"/>
            </a:lvl7pPr>
            <a:lvl8pPr marL="3104765" indent="0">
              <a:buNone/>
              <a:defRPr sz="2000"/>
            </a:lvl8pPr>
            <a:lvl9pPr marL="35483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12" indent="0">
              <a:buNone/>
              <a:defRPr sz="900"/>
            </a:lvl4pPr>
            <a:lvl5pPr marL="1774152" indent="0">
              <a:buNone/>
              <a:defRPr sz="900"/>
            </a:lvl5pPr>
            <a:lvl6pPr marL="2217686" indent="0">
              <a:buNone/>
              <a:defRPr sz="900"/>
            </a:lvl6pPr>
            <a:lvl7pPr marL="2661225" indent="0">
              <a:buNone/>
              <a:defRPr sz="900"/>
            </a:lvl7pPr>
            <a:lvl8pPr marL="3104765" indent="0">
              <a:buNone/>
              <a:defRPr sz="900"/>
            </a:lvl8pPr>
            <a:lvl9pPr marL="3548300" indent="0">
              <a:buNone/>
              <a:defRPr sz="900"/>
            </a:lvl9pPr>
          </a:lstStyle>
          <a:p>
            <a:pPr lvl="0"/>
            <a:r>
              <a:rPr lang="en-US" smtClean="0"/>
              <a:t>Click to edit Master text styles</a:t>
            </a:r>
          </a:p>
        </p:txBody>
      </p:sp>
    </p:spTree>
    <p:extLst>
      <p:ext uri="{BB962C8B-B14F-4D97-AF65-F5344CB8AC3E}">
        <p14:creationId xmlns:p14="http://schemas.microsoft.com/office/powerpoint/2010/main" val="4231773104"/>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28856279"/>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17"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9956511"/>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1" indent="0" algn="ctr">
              <a:buNone/>
              <a:defRPr/>
            </a:lvl4pPr>
            <a:lvl5pPr marL="1774151" indent="0" algn="ctr">
              <a:buNone/>
              <a:defRPr/>
            </a:lvl5pPr>
            <a:lvl6pPr marL="2217685" indent="0" algn="ctr">
              <a:buNone/>
              <a:defRPr/>
            </a:lvl6pPr>
            <a:lvl7pPr marL="2661223" indent="0" algn="ctr">
              <a:buNone/>
              <a:defRPr/>
            </a:lvl7pPr>
            <a:lvl8pPr marL="3104760" indent="0" algn="ctr">
              <a:buNone/>
              <a:defRPr/>
            </a:lvl8pPr>
            <a:lvl9pPr marL="3548296"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29536721"/>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9191887"/>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800" y="2046288"/>
            <a:ext cx="7183438"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2800" y="2900363"/>
            <a:ext cx="7183438"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175" y="2046288"/>
            <a:ext cx="7186613"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8258175" y="2900363"/>
            <a:ext cx="7186613"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5447517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1" indent="0">
              <a:buNone/>
              <a:defRPr sz="1400"/>
            </a:lvl4pPr>
            <a:lvl5pPr marL="1774151" indent="0">
              <a:buNone/>
              <a:defRPr sz="1400"/>
            </a:lvl5pPr>
            <a:lvl6pPr marL="2217685" indent="0">
              <a:buNone/>
              <a:defRPr sz="1400"/>
            </a:lvl6pPr>
            <a:lvl7pPr marL="2661223" indent="0">
              <a:buNone/>
              <a:defRPr sz="1400"/>
            </a:lvl7pPr>
            <a:lvl8pPr marL="3104760" indent="0">
              <a:buNone/>
              <a:defRPr sz="1400"/>
            </a:lvl8pPr>
            <a:lvl9pPr marL="3548296" indent="0">
              <a:buNone/>
              <a:defRPr sz="1400"/>
            </a:lvl9pPr>
          </a:lstStyle>
          <a:p>
            <a:pPr lvl="0"/>
            <a:r>
              <a:rPr lang="en-US" smtClean="0"/>
              <a:t>Click to edit Master text styles</a:t>
            </a:r>
          </a:p>
        </p:txBody>
      </p:sp>
    </p:spTree>
    <p:extLst>
      <p:ext uri="{BB962C8B-B14F-4D97-AF65-F5344CB8AC3E}">
        <p14:creationId xmlns:p14="http://schemas.microsoft.com/office/powerpoint/2010/main" val="2446961183"/>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17875328"/>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0"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1" indent="0">
              <a:buNone/>
              <a:defRPr sz="1500" b="1"/>
            </a:lvl4pPr>
            <a:lvl5pPr marL="1774151" indent="0">
              <a:buNone/>
              <a:defRPr sz="1500" b="1"/>
            </a:lvl5pPr>
            <a:lvl6pPr marL="2217685" indent="0">
              <a:buNone/>
              <a:defRPr sz="1500" b="1"/>
            </a:lvl6pPr>
            <a:lvl7pPr marL="2661223" indent="0">
              <a:buNone/>
              <a:defRPr sz="1500" b="1"/>
            </a:lvl7pPr>
            <a:lvl8pPr marL="3104760" indent="0">
              <a:buNone/>
              <a:defRPr sz="1500" b="1"/>
            </a:lvl8pPr>
            <a:lvl9pPr marL="3548296"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0"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1" indent="0">
              <a:buNone/>
              <a:defRPr sz="1500" b="1"/>
            </a:lvl4pPr>
            <a:lvl5pPr marL="1774151" indent="0">
              <a:buNone/>
              <a:defRPr sz="1500" b="1"/>
            </a:lvl5pPr>
            <a:lvl6pPr marL="2217685" indent="0">
              <a:buNone/>
              <a:defRPr sz="1500" b="1"/>
            </a:lvl6pPr>
            <a:lvl7pPr marL="2661223" indent="0">
              <a:buNone/>
              <a:defRPr sz="1500" b="1"/>
            </a:lvl7pPr>
            <a:lvl8pPr marL="3104760" indent="0">
              <a:buNone/>
              <a:defRPr sz="1500" b="1"/>
            </a:lvl8pPr>
            <a:lvl9pPr marL="3548296"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8857353"/>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1349032"/>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254793"/>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5"/>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1"/>
            <a:ext cx="5348810" cy="6254750"/>
          </a:xfrm>
        </p:spPr>
        <p:txBody>
          <a:bodyPr/>
          <a:lstStyle>
            <a:lvl1pPr marL="0" indent="0">
              <a:buNone/>
              <a:defRPr sz="1400"/>
            </a:lvl1pPr>
            <a:lvl2pPr marL="443540" indent="0">
              <a:buNone/>
              <a:defRPr sz="1200"/>
            </a:lvl2pPr>
            <a:lvl3pPr marL="887075" indent="0">
              <a:buNone/>
              <a:defRPr sz="900"/>
            </a:lvl3pPr>
            <a:lvl4pPr marL="1330611" indent="0">
              <a:buNone/>
              <a:defRPr sz="900"/>
            </a:lvl4pPr>
            <a:lvl5pPr marL="1774151" indent="0">
              <a:buNone/>
              <a:defRPr sz="900"/>
            </a:lvl5pPr>
            <a:lvl6pPr marL="2217685" indent="0">
              <a:buNone/>
              <a:defRPr sz="900"/>
            </a:lvl6pPr>
            <a:lvl7pPr marL="2661223" indent="0">
              <a:buNone/>
              <a:defRPr sz="900"/>
            </a:lvl7pPr>
            <a:lvl8pPr marL="3104760" indent="0">
              <a:buNone/>
              <a:defRPr sz="900"/>
            </a:lvl8pPr>
            <a:lvl9pPr marL="3548296" indent="0">
              <a:buNone/>
              <a:defRPr sz="900"/>
            </a:lvl9pPr>
          </a:lstStyle>
          <a:p>
            <a:pPr lvl="0"/>
            <a:r>
              <a:rPr lang="en-US" smtClean="0"/>
              <a:t>Click to edit Master text styles</a:t>
            </a:r>
          </a:p>
        </p:txBody>
      </p:sp>
    </p:spTree>
    <p:extLst>
      <p:ext uri="{BB962C8B-B14F-4D97-AF65-F5344CB8AC3E}">
        <p14:creationId xmlns:p14="http://schemas.microsoft.com/office/powerpoint/2010/main" val="3629448391"/>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1" indent="0">
              <a:buNone/>
              <a:defRPr sz="2000"/>
            </a:lvl4pPr>
            <a:lvl5pPr marL="1774151" indent="0">
              <a:buNone/>
              <a:defRPr sz="2000"/>
            </a:lvl5pPr>
            <a:lvl6pPr marL="2217685" indent="0">
              <a:buNone/>
              <a:defRPr sz="2000"/>
            </a:lvl6pPr>
            <a:lvl7pPr marL="2661223" indent="0">
              <a:buNone/>
              <a:defRPr sz="2000"/>
            </a:lvl7pPr>
            <a:lvl8pPr marL="3104760" indent="0">
              <a:buNone/>
              <a:defRPr sz="2000"/>
            </a:lvl8pPr>
            <a:lvl9pPr marL="3548296"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11" indent="0">
              <a:buNone/>
              <a:defRPr sz="900"/>
            </a:lvl4pPr>
            <a:lvl5pPr marL="1774151" indent="0">
              <a:buNone/>
              <a:defRPr sz="900"/>
            </a:lvl5pPr>
            <a:lvl6pPr marL="2217685" indent="0">
              <a:buNone/>
              <a:defRPr sz="900"/>
            </a:lvl6pPr>
            <a:lvl7pPr marL="2661223" indent="0">
              <a:buNone/>
              <a:defRPr sz="900"/>
            </a:lvl7pPr>
            <a:lvl8pPr marL="3104760" indent="0">
              <a:buNone/>
              <a:defRPr sz="900"/>
            </a:lvl8pPr>
            <a:lvl9pPr marL="3548296" indent="0">
              <a:buNone/>
              <a:defRPr sz="900"/>
            </a:lvl9pPr>
          </a:lstStyle>
          <a:p>
            <a:pPr lvl="0"/>
            <a:r>
              <a:rPr lang="en-US" smtClean="0"/>
              <a:t>Click to edit Master text styles</a:t>
            </a:r>
          </a:p>
        </p:txBody>
      </p:sp>
    </p:spTree>
    <p:extLst>
      <p:ext uri="{BB962C8B-B14F-4D97-AF65-F5344CB8AC3E}">
        <p14:creationId xmlns:p14="http://schemas.microsoft.com/office/powerpoint/2010/main" val="1355094995"/>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4221918"/>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18"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6347129"/>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08" indent="0" algn="ctr">
              <a:buNone/>
              <a:defRPr/>
            </a:lvl4pPr>
            <a:lvl5pPr marL="1774149" indent="0" algn="ctr">
              <a:buNone/>
              <a:defRPr/>
            </a:lvl5pPr>
            <a:lvl6pPr marL="2217683" indent="0" algn="ctr">
              <a:buNone/>
              <a:defRPr/>
            </a:lvl6pPr>
            <a:lvl7pPr marL="2661220" indent="0" algn="ctr">
              <a:buNone/>
              <a:defRPr/>
            </a:lvl7pPr>
            <a:lvl8pPr marL="3104759" indent="0" algn="ctr">
              <a:buNone/>
              <a:defRPr/>
            </a:lvl8pPr>
            <a:lvl9pPr marL="354829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38991394"/>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7986351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lvl1pPr marL="685800" indent="-685800">
              <a:spcBef>
                <a:spcPts val="0"/>
              </a:spcBef>
              <a:buFont typeface="Arial" pitchFamily="34" charset="0"/>
              <a:buChar char="•"/>
              <a:defRPr/>
            </a:lvl1pPr>
            <a:lvl2pPr marL="1092377" indent="-685800">
              <a:spcBef>
                <a:spcPts val="0"/>
              </a:spcBef>
              <a:buFont typeface="Arial" pitchFamily="34" charset="0"/>
              <a:buChar char="•"/>
              <a:defRPr/>
            </a:lvl2pPr>
            <a:lvl3pPr marL="1486626" indent="-685800">
              <a:spcBef>
                <a:spcPts val="0"/>
              </a:spcBef>
              <a:buFont typeface="Arial" pitchFamily="34" charset="0"/>
              <a:buChar char="•"/>
              <a:defRPr/>
            </a:lvl3pPr>
            <a:lvl4pPr marL="1880885" indent="-685800">
              <a:spcBef>
                <a:spcPts val="0"/>
              </a:spcBef>
              <a:buFont typeface="Arial" pitchFamily="34" charset="0"/>
              <a:buChar char="•"/>
              <a:defRPr/>
            </a:lvl4pPr>
            <a:lvl5pPr marL="2275138" indent="-685800">
              <a:spcBef>
                <a:spcPts val="0"/>
              </a:spcBef>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5331100"/>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08" indent="0">
              <a:buNone/>
              <a:defRPr sz="1400"/>
            </a:lvl4pPr>
            <a:lvl5pPr marL="1774149" indent="0">
              <a:buNone/>
              <a:defRPr sz="1400"/>
            </a:lvl5pPr>
            <a:lvl6pPr marL="2217683" indent="0">
              <a:buNone/>
              <a:defRPr sz="1400"/>
            </a:lvl6pPr>
            <a:lvl7pPr marL="2661220" indent="0">
              <a:buNone/>
              <a:defRPr sz="1400"/>
            </a:lvl7pPr>
            <a:lvl8pPr marL="3104759" indent="0">
              <a:buNone/>
              <a:defRPr sz="1400"/>
            </a:lvl8pPr>
            <a:lvl9pPr marL="3548294" indent="0">
              <a:buNone/>
              <a:defRPr sz="1400"/>
            </a:lvl9pPr>
          </a:lstStyle>
          <a:p>
            <a:pPr lvl="0"/>
            <a:r>
              <a:rPr lang="en-US" smtClean="0"/>
              <a:t>Click to edit Master text styles</a:t>
            </a:r>
          </a:p>
        </p:txBody>
      </p:sp>
    </p:spTree>
    <p:extLst>
      <p:ext uri="{BB962C8B-B14F-4D97-AF65-F5344CB8AC3E}">
        <p14:creationId xmlns:p14="http://schemas.microsoft.com/office/powerpoint/2010/main" val="58782616"/>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12610489"/>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2"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9" indent="0">
              <a:buNone/>
              <a:defRPr sz="1500" b="1"/>
            </a:lvl5pPr>
            <a:lvl6pPr marL="2217683" indent="0">
              <a:buNone/>
              <a:defRPr sz="1500" b="1"/>
            </a:lvl6pPr>
            <a:lvl7pPr marL="2661220" indent="0">
              <a:buNone/>
              <a:defRPr sz="1500" b="1"/>
            </a:lvl7pPr>
            <a:lvl8pPr marL="3104759" indent="0">
              <a:buNone/>
              <a:defRPr sz="1500" b="1"/>
            </a:lvl8pPr>
            <a:lvl9pPr marL="354829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2"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9" indent="0">
              <a:buNone/>
              <a:defRPr sz="1500" b="1"/>
            </a:lvl5pPr>
            <a:lvl6pPr marL="2217683" indent="0">
              <a:buNone/>
              <a:defRPr sz="1500" b="1"/>
            </a:lvl6pPr>
            <a:lvl7pPr marL="2661220" indent="0">
              <a:buNone/>
              <a:defRPr sz="1500" b="1"/>
            </a:lvl7pPr>
            <a:lvl8pPr marL="3104759" indent="0">
              <a:buNone/>
              <a:defRPr sz="1500" b="1"/>
            </a:lvl8pPr>
            <a:lvl9pPr marL="354829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6406730"/>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66527873"/>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302897"/>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6"/>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2"/>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8" indent="0">
              <a:buNone/>
              <a:defRPr sz="900"/>
            </a:lvl4pPr>
            <a:lvl5pPr marL="1774149" indent="0">
              <a:buNone/>
              <a:defRPr sz="900"/>
            </a:lvl5pPr>
            <a:lvl6pPr marL="2217683" indent="0">
              <a:buNone/>
              <a:defRPr sz="900"/>
            </a:lvl6pPr>
            <a:lvl7pPr marL="2661220" indent="0">
              <a:buNone/>
              <a:defRPr sz="900"/>
            </a:lvl7pPr>
            <a:lvl8pPr marL="3104759" indent="0">
              <a:buNone/>
              <a:defRPr sz="900"/>
            </a:lvl8pPr>
            <a:lvl9pPr marL="3548294" indent="0">
              <a:buNone/>
              <a:defRPr sz="900"/>
            </a:lvl9pPr>
          </a:lstStyle>
          <a:p>
            <a:pPr lvl="0"/>
            <a:r>
              <a:rPr lang="en-US" smtClean="0"/>
              <a:t>Click to edit Master text styles</a:t>
            </a:r>
          </a:p>
        </p:txBody>
      </p:sp>
    </p:spTree>
    <p:extLst>
      <p:ext uri="{BB962C8B-B14F-4D97-AF65-F5344CB8AC3E}">
        <p14:creationId xmlns:p14="http://schemas.microsoft.com/office/powerpoint/2010/main" val="2027124003"/>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08" indent="0">
              <a:buNone/>
              <a:defRPr sz="2000"/>
            </a:lvl4pPr>
            <a:lvl5pPr marL="1774149" indent="0">
              <a:buNone/>
              <a:defRPr sz="2000"/>
            </a:lvl5pPr>
            <a:lvl6pPr marL="2217683" indent="0">
              <a:buNone/>
              <a:defRPr sz="2000"/>
            </a:lvl6pPr>
            <a:lvl7pPr marL="2661220" indent="0">
              <a:buNone/>
              <a:defRPr sz="2000"/>
            </a:lvl7pPr>
            <a:lvl8pPr marL="3104759" indent="0">
              <a:buNone/>
              <a:defRPr sz="2000"/>
            </a:lvl8pPr>
            <a:lvl9pPr marL="354829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8" indent="0">
              <a:buNone/>
              <a:defRPr sz="900"/>
            </a:lvl4pPr>
            <a:lvl5pPr marL="1774149" indent="0">
              <a:buNone/>
              <a:defRPr sz="900"/>
            </a:lvl5pPr>
            <a:lvl6pPr marL="2217683" indent="0">
              <a:buNone/>
              <a:defRPr sz="900"/>
            </a:lvl6pPr>
            <a:lvl7pPr marL="2661220" indent="0">
              <a:buNone/>
              <a:defRPr sz="900"/>
            </a:lvl7pPr>
            <a:lvl8pPr marL="3104759" indent="0">
              <a:buNone/>
              <a:defRPr sz="900"/>
            </a:lvl8pPr>
            <a:lvl9pPr marL="3548294" indent="0">
              <a:buNone/>
              <a:defRPr sz="900"/>
            </a:lvl9pPr>
          </a:lstStyle>
          <a:p>
            <a:pPr lvl="0"/>
            <a:r>
              <a:rPr lang="en-US" smtClean="0"/>
              <a:t>Click to edit Master text styles</a:t>
            </a:r>
          </a:p>
        </p:txBody>
      </p:sp>
    </p:spTree>
    <p:extLst>
      <p:ext uri="{BB962C8B-B14F-4D97-AF65-F5344CB8AC3E}">
        <p14:creationId xmlns:p14="http://schemas.microsoft.com/office/powerpoint/2010/main" val="2553650879"/>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1503422"/>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7989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0" y="177800"/>
            <a:ext cx="10840509" cy="79898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73660037"/>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1304351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8" indent="0" algn="ctr">
              <a:buNone/>
              <a:defRPr/>
            </a:lvl4pPr>
            <a:lvl5pPr marL="1774148" indent="0" algn="ctr">
              <a:buNone/>
              <a:defRPr/>
            </a:lvl5pPr>
            <a:lvl6pPr marL="2217680" indent="0" algn="ctr">
              <a:buNone/>
              <a:defRPr/>
            </a:lvl6pPr>
            <a:lvl7pPr marL="2661217" indent="0" algn="ctr">
              <a:buNone/>
              <a:defRPr/>
            </a:lvl7pPr>
            <a:lvl8pPr marL="3104756" indent="0" algn="ctr">
              <a:buNone/>
              <a:defRPr/>
            </a:lvl8pPr>
            <a:lvl9pPr marL="3548288"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19957653"/>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6842777"/>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8" indent="0">
              <a:buNone/>
              <a:defRPr sz="1400"/>
            </a:lvl4pPr>
            <a:lvl5pPr marL="1774148" indent="0">
              <a:buNone/>
              <a:defRPr sz="1400"/>
            </a:lvl5pPr>
            <a:lvl6pPr marL="2217680" indent="0">
              <a:buNone/>
              <a:defRPr sz="1400"/>
            </a:lvl6pPr>
            <a:lvl7pPr marL="2661217" indent="0">
              <a:buNone/>
              <a:defRPr sz="1400"/>
            </a:lvl7pPr>
            <a:lvl8pPr marL="3104756" indent="0">
              <a:buNone/>
              <a:defRPr sz="1400"/>
            </a:lvl8pPr>
            <a:lvl9pPr marL="3548288" indent="0">
              <a:buNone/>
              <a:defRPr sz="1400"/>
            </a:lvl9pPr>
          </a:lstStyle>
          <a:p>
            <a:pPr lvl="0"/>
            <a:r>
              <a:rPr lang="en-US" smtClean="0"/>
              <a:t>Click to edit Master text styles</a:t>
            </a:r>
          </a:p>
        </p:txBody>
      </p:sp>
    </p:spTree>
    <p:extLst>
      <p:ext uri="{BB962C8B-B14F-4D97-AF65-F5344CB8AC3E}">
        <p14:creationId xmlns:p14="http://schemas.microsoft.com/office/powerpoint/2010/main" val="3866192175"/>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611532" y="1905002"/>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945557" y="1905002"/>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21298735"/>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4"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8" indent="0">
              <a:buNone/>
              <a:defRPr sz="1500" b="1"/>
            </a:lvl5pPr>
            <a:lvl6pPr marL="2217680" indent="0">
              <a:buNone/>
              <a:defRPr sz="1500" b="1"/>
            </a:lvl6pPr>
            <a:lvl7pPr marL="2661217" indent="0">
              <a:buNone/>
              <a:defRPr sz="1500" b="1"/>
            </a:lvl7pPr>
            <a:lvl8pPr marL="3104756" indent="0">
              <a:buNone/>
              <a:defRPr sz="1500" b="1"/>
            </a:lvl8pPr>
            <a:lvl9pPr marL="3548288"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4"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8" indent="0">
              <a:buNone/>
              <a:defRPr sz="1500" b="1"/>
            </a:lvl5pPr>
            <a:lvl6pPr marL="2217680" indent="0">
              <a:buNone/>
              <a:defRPr sz="1500" b="1"/>
            </a:lvl6pPr>
            <a:lvl7pPr marL="2661217" indent="0">
              <a:buNone/>
              <a:defRPr sz="1500" b="1"/>
            </a:lvl7pPr>
            <a:lvl8pPr marL="3104756" indent="0">
              <a:buNone/>
              <a:defRPr sz="1500" b="1"/>
            </a:lvl8pPr>
            <a:lvl9pPr marL="3548288"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392940"/>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6643859"/>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3090"/>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7"/>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8" indent="0">
              <a:buNone/>
              <a:defRPr sz="900"/>
            </a:lvl4pPr>
            <a:lvl5pPr marL="1774148" indent="0">
              <a:buNone/>
              <a:defRPr sz="900"/>
            </a:lvl5pPr>
            <a:lvl6pPr marL="2217680" indent="0">
              <a:buNone/>
              <a:defRPr sz="900"/>
            </a:lvl6pPr>
            <a:lvl7pPr marL="2661217" indent="0">
              <a:buNone/>
              <a:defRPr sz="900"/>
            </a:lvl7pPr>
            <a:lvl8pPr marL="3104756" indent="0">
              <a:buNone/>
              <a:defRPr sz="900"/>
            </a:lvl8pPr>
            <a:lvl9pPr marL="3548288" indent="0">
              <a:buNone/>
              <a:defRPr sz="900"/>
            </a:lvl9pPr>
          </a:lstStyle>
          <a:p>
            <a:pPr lvl="0"/>
            <a:r>
              <a:rPr lang="en-US" smtClean="0"/>
              <a:t>Click to edit Master text styles</a:t>
            </a:r>
          </a:p>
        </p:txBody>
      </p:sp>
    </p:spTree>
    <p:extLst>
      <p:ext uri="{BB962C8B-B14F-4D97-AF65-F5344CB8AC3E}">
        <p14:creationId xmlns:p14="http://schemas.microsoft.com/office/powerpoint/2010/main" val="218055045"/>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8" indent="0">
              <a:buNone/>
              <a:defRPr sz="2000"/>
            </a:lvl4pPr>
            <a:lvl5pPr marL="1774148" indent="0">
              <a:buNone/>
              <a:defRPr sz="2000"/>
            </a:lvl5pPr>
            <a:lvl6pPr marL="2217680" indent="0">
              <a:buNone/>
              <a:defRPr sz="2000"/>
            </a:lvl6pPr>
            <a:lvl7pPr marL="2661217" indent="0">
              <a:buNone/>
              <a:defRPr sz="2000"/>
            </a:lvl7pPr>
            <a:lvl8pPr marL="3104756" indent="0">
              <a:buNone/>
              <a:defRPr sz="2000"/>
            </a:lvl8pPr>
            <a:lvl9pPr marL="3548288"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8" indent="0">
              <a:buNone/>
              <a:defRPr sz="900"/>
            </a:lvl4pPr>
            <a:lvl5pPr marL="1774148" indent="0">
              <a:buNone/>
              <a:defRPr sz="900"/>
            </a:lvl5pPr>
            <a:lvl6pPr marL="2217680" indent="0">
              <a:buNone/>
              <a:defRPr sz="900"/>
            </a:lvl6pPr>
            <a:lvl7pPr marL="2661217" indent="0">
              <a:buNone/>
              <a:defRPr sz="900"/>
            </a:lvl7pPr>
            <a:lvl8pPr marL="3104756" indent="0">
              <a:buNone/>
              <a:defRPr sz="900"/>
            </a:lvl8pPr>
            <a:lvl9pPr marL="3548288" indent="0">
              <a:buNone/>
              <a:defRPr sz="900"/>
            </a:lvl9pPr>
          </a:lstStyle>
          <a:p>
            <a:pPr lvl="0"/>
            <a:r>
              <a:rPr lang="en-US" smtClean="0"/>
              <a:t>Click to edit Master text styles</a:t>
            </a:r>
          </a:p>
        </p:txBody>
      </p:sp>
    </p:spTree>
    <p:extLst>
      <p:ext uri="{BB962C8B-B14F-4D97-AF65-F5344CB8AC3E}">
        <p14:creationId xmlns:p14="http://schemas.microsoft.com/office/powerpoint/2010/main" val="2177639343"/>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734863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363538"/>
            <a:ext cx="5348288"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6350" y="363538"/>
            <a:ext cx="9088438" cy="78041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00" y="1912938"/>
            <a:ext cx="5348288" cy="62547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962172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2"/>
            <a:ext cx="3664308" cy="8458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2" y="177802"/>
            <a:ext cx="10840509" cy="8458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838910"/>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5" indent="0" algn="ctr">
              <a:buNone/>
              <a:defRPr/>
            </a:lvl4pPr>
            <a:lvl5pPr marL="1774146" indent="0" algn="ctr">
              <a:buNone/>
              <a:defRPr/>
            </a:lvl5pPr>
            <a:lvl6pPr marL="2217675" indent="0" algn="ctr">
              <a:buNone/>
              <a:defRPr/>
            </a:lvl6pPr>
            <a:lvl7pPr marL="2661214" indent="0" algn="ctr">
              <a:buNone/>
              <a:defRPr/>
            </a:lvl7pPr>
            <a:lvl8pPr marL="3104752" indent="0" algn="ctr">
              <a:buNone/>
              <a:defRPr/>
            </a:lvl8pPr>
            <a:lvl9pPr marL="354828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813365595"/>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67982953"/>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5" indent="0">
              <a:buNone/>
              <a:defRPr sz="1400"/>
            </a:lvl4pPr>
            <a:lvl5pPr marL="1774146" indent="0">
              <a:buNone/>
              <a:defRPr sz="1400"/>
            </a:lvl5pPr>
            <a:lvl6pPr marL="2217675" indent="0">
              <a:buNone/>
              <a:defRPr sz="1400"/>
            </a:lvl6pPr>
            <a:lvl7pPr marL="2661214" indent="0">
              <a:buNone/>
              <a:defRPr sz="1400"/>
            </a:lvl7pPr>
            <a:lvl8pPr marL="3104752" indent="0">
              <a:buNone/>
              <a:defRPr sz="1400"/>
            </a:lvl8pPr>
            <a:lvl9pPr marL="3548285" indent="0">
              <a:buNone/>
              <a:defRPr sz="1400"/>
            </a:lvl9pPr>
          </a:lstStyle>
          <a:p>
            <a:pPr lvl="0"/>
            <a:r>
              <a:rPr lang="en-US" smtClean="0"/>
              <a:t>Click to edit Master text styles</a:t>
            </a:r>
          </a:p>
        </p:txBody>
      </p:sp>
    </p:spTree>
    <p:extLst>
      <p:ext uri="{BB962C8B-B14F-4D97-AF65-F5344CB8AC3E}">
        <p14:creationId xmlns:p14="http://schemas.microsoft.com/office/powerpoint/2010/main" val="1482942319"/>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73"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134297"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45190092"/>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5"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6" indent="0">
              <a:buNone/>
              <a:defRPr sz="1500" b="1"/>
            </a:lvl5pPr>
            <a:lvl6pPr marL="2217675" indent="0">
              <a:buNone/>
              <a:defRPr sz="1500" b="1"/>
            </a:lvl6pPr>
            <a:lvl7pPr marL="2661214" indent="0">
              <a:buNone/>
              <a:defRPr sz="1500" b="1"/>
            </a:lvl7pPr>
            <a:lvl8pPr marL="3104752" indent="0">
              <a:buNone/>
              <a:defRPr sz="1500" b="1"/>
            </a:lvl8pPr>
            <a:lvl9pPr marL="354828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5"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6" indent="0">
              <a:buNone/>
              <a:defRPr sz="1500" b="1"/>
            </a:lvl5pPr>
            <a:lvl6pPr marL="2217675" indent="0">
              <a:buNone/>
              <a:defRPr sz="1500" b="1"/>
            </a:lvl6pPr>
            <a:lvl7pPr marL="2661214" indent="0">
              <a:buNone/>
              <a:defRPr sz="1500" b="1"/>
            </a:lvl7pPr>
            <a:lvl8pPr marL="3104752" indent="0">
              <a:buNone/>
              <a:defRPr sz="1500" b="1"/>
            </a:lvl8pPr>
            <a:lvl9pPr marL="354828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430922"/>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30345067"/>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475067"/>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9"/>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6" indent="0">
              <a:buNone/>
              <a:defRPr sz="900"/>
            </a:lvl5pPr>
            <a:lvl6pPr marL="2217675" indent="0">
              <a:buNone/>
              <a:defRPr sz="900"/>
            </a:lvl6pPr>
            <a:lvl7pPr marL="2661214" indent="0">
              <a:buNone/>
              <a:defRPr sz="900"/>
            </a:lvl7pPr>
            <a:lvl8pPr marL="3104752" indent="0">
              <a:buNone/>
              <a:defRPr sz="900"/>
            </a:lvl8pPr>
            <a:lvl9pPr marL="3548285" indent="0">
              <a:buNone/>
              <a:defRPr sz="900"/>
            </a:lvl9pPr>
          </a:lstStyle>
          <a:p>
            <a:pPr lvl="0"/>
            <a:r>
              <a:rPr lang="en-US" smtClean="0"/>
              <a:t>Click to edit Master text styles</a:t>
            </a:r>
          </a:p>
        </p:txBody>
      </p:sp>
    </p:spTree>
    <p:extLst>
      <p:ext uri="{BB962C8B-B14F-4D97-AF65-F5344CB8AC3E}">
        <p14:creationId xmlns:p14="http://schemas.microsoft.com/office/powerpoint/2010/main" val="3476464033"/>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5" indent="0">
              <a:buNone/>
              <a:defRPr sz="2000"/>
            </a:lvl4pPr>
            <a:lvl5pPr marL="1774146" indent="0">
              <a:buNone/>
              <a:defRPr sz="2000"/>
            </a:lvl5pPr>
            <a:lvl6pPr marL="2217675" indent="0">
              <a:buNone/>
              <a:defRPr sz="2000"/>
            </a:lvl6pPr>
            <a:lvl7pPr marL="2661214" indent="0">
              <a:buNone/>
              <a:defRPr sz="2000"/>
            </a:lvl7pPr>
            <a:lvl8pPr marL="3104752" indent="0">
              <a:buNone/>
              <a:defRPr sz="2000"/>
            </a:lvl8pPr>
            <a:lvl9pPr marL="354828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6" indent="0">
              <a:buNone/>
              <a:defRPr sz="900"/>
            </a:lvl5pPr>
            <a:lvl6pPr marL="2217675" indent="0">
              <a:buNone/>
              <a:defRPr sz="900"/>
            </a:lvl6pPr>
            <a:lvl7pPr marL="2661214" indent="0">
              <a:buNone/>
              <a:defRPr sz="900"/>
            </a:lvl7pPr>
            <a:lvl8pPr marL="3104752" indent="0">
              <a:buNone/>
              <a:defRPr sz="900"/>
            </a:lvl8pPr>
            <a:lvl9pPr marL="3548285" indent="0">
              <a:buNone/>
              <a:defRPr sz="900"/>
            </a:lvl9pPr>
          </a:lstStyle>
          <a:p>
            <a:pPr lvl="0"/>
            <a:r>
              <a:rPr lang="en-US" smtClean="0"/>
              <a:t>Click to edit Master text styles</a:t>
            </a:r>
          </a:p>
        </p:txBody>
      </p:sp>
    </p:spTree>
    <p:extLst>
      <p:ext uri="{BB962C8B-B14F-4D97-AF65-F5344CB8AC3E}">
        <p14:creationId xmlns:p14="http://schemas.microsoft.com/office/powerpoint/2010/main" val="1101414044"/>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113" y="6400800"/>
            <a:ext cx="9755187" cy="7556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113" y="817563"/>
            <a:ext cx="9755187"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186113" y="7156450"/>
            <a:ext cx="9755187" cy="10731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6349300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5449290"/>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56162804"/>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5" indent="0" algn="ctr">
              <a:buNone/>
              <a:defRPr/>
            </a:lvl4pPr>
            <a:lvl5pPr marL="1774145" indent="0" algn="ctr">
              <a:buNone/>
              <a:defRPr/>
            </a:lvl5pPr>
            <a:lvl6pPr marL="2217672" indent="0" algn="ctr">
              <a:buNone/>
              <a:defRPr/>
            </a:lvl6pPr>
            <a:lvl7pPr marL="2661212" indent="0" algn="ctr">
              <a:buNone/>
              <a:defRPr/>
            </a:lvl7pPr>
            <a:lvl8pPr marL="3104749" indent="0" algn="ctr">
              <a:buNone/>
              <a:defRPr/>
            </a:lvl8pPr>
            <a:lvl9pPr marL="354828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67729864"/>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58091"/>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5" indent="0">
              <a:buNone/>
              <a:defRPr sz="1400"/>
            </a:lvl4pPr>
            <a:lvl5pPr marL="1774145" indent="0">
              <a:buNone/>
              <a:defRPr sz="1400"/>
            </a:lvl5pPr>
            <a:lvl6pPr marL="2217672" indent="0">
              <a:buNone/>
              <a:defRPr sz="1400"/>
            </a:lvl6pPr>
            <a:lvl7pPr marL="2661212" indent="0">
              <a:buNone/>
              <a:defRPr sz="1400"/>
            </a:lvl7pPr>
            <a:lvl8pPr marL="3104749" indent="0">
              <a:buNone/>
              <a:defRPr sz="1400"/>
            </a:lvl8pPr>
            <a:lvl9pPr marL="3548280" indent="0">
              <a:buNone/>
              <a:defRPr sz="1400"/>
            </a:lvl9pPr>
          </a:lstStyle>
          <a:p>
            <a:pPr lvl="0"/>
            <a:r>
              <a:rPr lang="en-US" smtClean="0"/>
              <a:t>Click to edit Master text styles</a:t>
            </a:r>
          </a:p>
        </p:txBody>
      </p:sp>
    </p:spTree>
    <p:extLst>
      <p:ext uri="{BB962C8B-B14F-4D97-AF65-F5344CB8AC3E}">
        <p14:creationId xmlns:p14="http://schemas.microsoft.com/office/powerpoint/2010/main" val="2549582391"/>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9297685"/>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7"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5" indent="0">
              <a:buNone/>
              <a:defRPr sz="1500" b="1"/>
            </a:lvl5pPr>
            <a:lvl6pPr marL="2217672" indent="0">
              <a:buNone/>
              <a:defRPr sz="1500" b="1"/>
            </a:lvl6pPr>
            <a:lvl7pPr marL="2661212" indent="0">
              <a:buNone/>
              <a:defRPr sz="1500" b="1"/>
            </a:lvl7pPr>
            <a:lvl8pPr marL="3104749" indent="0">
              <a:buNone/>
              <a:defRPr sz="1500" b="1"/>
            </a:lvl8pPr>
            <a:lvl9pPr marL="354828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7"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5" indent="0">
              <a:buNone/>
              <a:defRPr sz="1500" b="1"/>
            </a:lvl5pPr>
            <a:lvl6pPr marL="2217672" indent="0">
              <a:buNone/>
              <a:defRPr sz="1500" b="1"/>
            </a:lvl6pPr>
            <a:lvl7pPr marL="2661212" indent="0">
              <a:buNone/>
              <a:defRPr sz="1500" b="1"/>
            </a:lvl7pPr>
            <a:lvl8pPr marL="3104749" indent="0">
              <a:buNone/>
              <a:defRPr sz="1500" b="1"/>
            </a:lvl8pPr>
            <a:lvl9pPr marL="354828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7591983"/>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3730173"/>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300440"/>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1"/>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5" indent="0">
              <a:buNone/>
              <a:defRPr sz="900"/>
            </a:lvl5pPr>
            <a:lvl6pPr marL="2217672" indent="0">
              <a:buNone/>
              <a:defRPr sz="900"/>
            </a:lvl6pPr>
            <a:lvl7pPr marL="2661212" indent="0">
              <a:buNone/>
              <a:defRPr sz="900"/>
            </a:lvl7pPr>
            <a:lvl8pPr marL="3104749" indent="0">
              <a:buNone/>
              <a:defRPr sz="900"/>
            </a:lvl8pPr>
            <a:lvl9pPr marL="3548280" indent="0">
              <a:buNone/>
              <a:defRPr sz="900"/>
            </a:lvl9pPr>
          </a:lstStyle>
          <a:p>
            <a:pPr lvl="0"/>
            <a:r>
              <a:rPr lang="en-US" smtClean="0"/>
              <a:t>Click to edit Master text styles</a:t>
            </a:r>
          </a:p>
        </p:txBody>
      </p:sp>
    </p:spTree>
    <p:extLst>
      <p:ext uri="{BB962C8B-B14F-4D97-AF65-F5344CB8AC3E}">
        <p14:creationId xmlns:p14="http://schemas.microsoft.com/office/powerpoint/2010/main" val="3449321306"/>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theme" Target="../theme/theme10.xml"/><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4.xml"/><Relationship Id="rId12" Type="http://schemas.openxmlformats.org/officeDocument/2006/relationships/theme" Target="../theme/theme11.xml"/><Relationship Id="rId13" Type="http://schemas.openxmlformats.org/officeDocument/2006/relationships/image" Target="../media/image5.png"/><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7" Type="http://schemas.openxmlformats.org/officeDocument/2006/relationships/slideLayout" Target="../slideLayouts/slideLayout120.xml"/><Relationship Id="rId8" Type="http://schemas.openxmlformats.org/officeDocument/2006/relationships/slideLayout" Target="../slideLayouts/slideLayout121.xml"/><Relationship Id="rId9" Type="http://schemas.openxmlformats.org/officeDocument/2006/relationships/slideLayout" Target="../slideLayouts/slideLayout122.xml"/><Relationship Id="rId10" Type="http://schemas.openxmlformats.org/officeDocument/2006/relationships/slideLayout" Target="../slideLayouts/slideLayout123.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5.xml"/><Relationship Id="rId12" Type="http://schemas.openxmlformats.org/officeDocument/2006/relationships/theme" Target="../theme/theme12.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9" Type="http://schemas.openxmlformats.org/officeDocument/2006/relationships/slideLayout" Target="../slideLayouts/slideLayout133.xml"/><Relationship Id="rId10" Type="http://schemas.openxmlformats.org/officeDocument/2006/relationships/slideLayout" Target="../slideLayouts/slideLayout134.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6.xml"/><Relationship Id="rId12" Type="http://schemas.openxmlformats.org/officeDocument/2006/relationships/theme" Target="../theme/theme13.xml"/><Relationship Id="rId13" Type="http://schemas.openxmlformats.org/officeDocument/2006/relationships/image" Target="../media/image5.png"/><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7.xml"/><Relationship Id="rId12" Type="http://schemas.openxmlformats.org/officeDocument/2006/relationships/theme" Target="../theme/theme14.xml"/><Relationship Id="rId13" Type="http://schemas.openxmlformats.org/officeDocument/2006/relationships/image" Target="../media/image5.png"/><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9" Type="http://schemas.openxmlformats.org/officeDocument/2006/relationships/slideLayout" Target="../slideLayouts/slideLayout155.xml"/><Relationship Id="rId10" Type="http://schemas.openxmlformats.org/officeDocument/2006/relationships/slideLayout" Target="../slideLayouts/slideLayout156.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8.xml"/><Relationship Id="rId12" Type="http://schemas.openxmlformats.org/officeDocument/2006/relationships/theme" Target="../theme/theme15.xml"/><Relationship Id="rId13" Type="http://schemas.openxmlformats.org/officeDocument/2006/relationships/image" Target="../media/image5.png"/><Relationship Id="rId1" Type="http://schemas.openxmlformats.org/officeDocument/2006/relationships/slideLayout" Target="../slideLayouts/slideLayout158.xml"/><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5" Type="http://schemas.openxmlformats.org/officeDocument/2006/relationships/slideLayout" Target="../slideLayouts/slideLayout162.xml"/><Relationship Id="rId6" Type="http://schemas.openxmlformats.org/officeDocument/2006/relationships/slideLayout" Target="../slideLayouts/slideLayout163.xml"/><Relationship Id="rId7" Type="http://schemas.openxmlformats.org/officeDocument/2006/relationships/slideLayout" Target="../slideLayouts/slideLayout164.xml"/><Relationship Id="rId8" Type="http://schemas.openxmlformats.org/officeDocument/2006/relationships/slideLayout" Target="../slideLayouts/slideLayout165.xml"/><Relationship Id="rId9" Type="http://schemas.openxmlformats.org/officeDocument/2006/relationships/slideLayout" Target="../slideLayouts/slideLayout166.xml"/><Relationship Id="rId10" Type="http://schemas.openxmlformats.org/officeDocument/2006/relationships/slideLayout" Target="../slideLayouts/slideLayout167.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9.xml"/><Relationship Id="rId12" Type="http://schemas.openxmlformats.org/officeDocument/2006/relationships/theme" Target="../theme/theme16.xml"/><Relationship Id="rId13" Type="http://schemas.openxmlformats.org/officeDocument/2006/relationships/image" Target="../media/image5.png"/><Relationship Id="rId1" Type="http://schemas.openxmlformats.org/officeDocument/2006/relationships/slideLayout" Target="../slideLayouts/slideLayout169.xml"/><Relationship Id="rId2" Type="http://schemas.openxmlformats.org/officeDocument/2006/relationships/slideLayout" Target="../slideLayouts/slideLayout170.xml"/><Relationship Id="rId3" Type="http://schemas.openxmlformats.org/officeDocument/2006/relationships/slideLayout" Target="../slideLayouts/slideLayout171.xml"/><Relationship Id="rId4" Type="http://schemas.openxmlformats.org/officeDocument/2006/relationships/slideLayout" Target="../slideLayouts/slideLayout172.xml"/><Relationship Id="rId5" Type="http://schemas.openxmlformats.org/officeDocument/2006/relationships/slideLayout" Target="../slideLayouts/slideLayout173.xml"/><Relationship Id="rId6" Type="http://schemas.openxmlformats.org/officeDocument/2006/relationships/slideLayout" Target="../slideLayouts/slideLayout174.xml"/><Relationship Id="rId7" Type="http://schemas.openxmlformats.org/officeDocument/2006/relationships/slideLayout" Target="../slideLayouts/slideLayout175.xml"/><Relationship Id="rId8" Type="http://schemas.openxmlformats.org/officeDocument/2006/relationships/slideLayout" Target="../slideLayouts/slideLayout176.xml"/><Relationship Id="rId9" Type="http://schemas.openxmlformats.org/officeDocument/2006/relationships/slideLayout" Target="../slideLayouts/slideLayout177.xml"/><Relationship Id="rId10" Type="http://schemas.openxmlformats.org/officeDocument/2006/relationships/slideLayout" Target="../slideLayouts/slideLayout178.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90.xml"/><Relationship Id="rId12" Type="http://schemas.openxmlformats.org/officeDocument/2006/relationships/theme" Target="../theme/theme17.xml"/><Relationship Id="rId13" Type="http://schemas.openxmlformats.org/officeDocument/2006/relationships/image" Target="../media/image5.png"/><Relationship Id="rId14" Type="http://schemas.openxmlformats.org/officeDocument/2006/relationships/image" Target="../media/image6.png"/><Relationship Id="rId1" Type="http://schemas.openxmlformats.org/officeDocument/2006/relationships/slideLayout" Target="../slideLayouts/slideLayout180.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s>
</file>

<file path=ppt/slideMasters/_rels/slideMaster18.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5.png"/><Relationship Id="rId3" Type="http://schemas.openxmlformats.org/officeDocument/2006/relationships/image" Target="../media/image6.png"/></Relationships>
</file>

<file path=ppt/slideMasters/_rels/slideMaster19.xml.rels><?xml version="1.0" encoding="UTF-8" standalone="yes"?>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5.png"/><Relationship Id="rId3"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6"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01.xml"/><Relationship Id="rId12" Type="http://schemas.openxmlformats.org/officeDocument/2006/relationships/theme" Target="../theme/theme20.xml"/><Relationship Id="rId13" Type="http://schemas.openxmlformats.org/officeDocument/2006/relationships/image" Target="../media/image5.png"/><Relationship Id="rId1" Type="http://schemas.openxmlformats.org/officeDocument/2006/relationships/slideLayout" Target="../slideLayouts/slideLayout191.xml"/><Relationship Id="rId2" Type="http://schemas.openxmlformats.org/officeDocument/2006/relationships/slideLayout" Target="../slideLayouts/slideLayout192.xml"/><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212.xml"/><Relationship Id="rId12" Type="http://schemas.openxmlformats.org/officeDocument/2006/relationships/theme" Target="../theme/theme21.xml"/><Relationship Id="rId13" Type="http://schemas.openxmlformats.org/officeDocument/2006/relationships/image" Target="../media/image7.png"/><Relationship Id="rId1" Type="http://schemas.openxmlformats.org/officeDocument/2006/relationships/slideLayout" Target="../slideLayouts/slideLayout202.xml"/><Relationship Id="rId2" Type="http://schemas.openxmlformats.org/officeDocument/2006/relationships/slideLayout" Target="../slideLayouts/slideLayout203.xml"/><Relationship Id="rId3" Type="http://schemas.openxmlformats.org/officeDocument/2006/relationships/slideLayout" Target="../slideLayouts/slideLayout204.xml"/><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223.xml"/><Relationship Id="rId12" Type="http://schemas.openxmlformats.org/officeDocument/2006/relationships/theme" Target="../theme/theme22.xml"/><Relationship Id="rId1" Type="http://schemas.openxmlformats.org/officeDocument/2006/relationships/slideLayout" Target="../slideLayouts/slideLayout213.xml"/><Relationship Id="rId2" Type="http://schemas.openxmlformats.org/officeDocument/2006/relationships/slideLayout" Target="../slideLayouts/slideLayout214.xml"/><Relationship Id="rId3" Type="http://schemas.openxmlformats.org/officeDocument/2006/relationships/slideLayout" Target="../slideLayouts/slideLayout215.xml"/><Relationship Id="rId4" Type="http://schemas.openxmlformats.org/officeDocument/2006/relationships/slideLayout" Target="../slideLayouts/slideLayout216.xml"/><Relationship Id="rId5" Type="http://schemas.openxmlformats.org/officeDocument/2006/relationships/slideLayout" Target="../slideLayouts/slideLayout217.xml"/><Relationship Id="rId6" Type="http://schemas.openxmlformats.org/officeDocument/2006/relationships/slideLayout" Target="../slideLayouts/slideLayout218.xml"/><Relationship Id="rId7" Type="http://schemas.openxmlformats.org/officeDocument/2006/relationships/slideLayout" Target="../slideLayouts/slideLayout219.xml"/><Relationship Id="rId8" Type="http://schemas.openxmlformats.org/officeDocument/2006/relationships/slideLayout" Target="../slideLayouts/slideLayout220.xml"/><Relationship Id="rId9" Type="http://schemas.openxmlformats.org/officeDocument/2006/relationships/slideLayout" Target="../slideLayouts/slideLayout221.xml"/><Relationship Id="rId10" Type="http://schemas.openxmlformats.org/officeDocument/2006/relationships/slideLayout" Target="../slideLayouts/slideLayout222.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234.xml"/><Relationship Id="rId12" Type="http://schemas.openxmlformats.org/officeDocument/2006/relationships/theme" Target="../theme/theme23.xml"/><Relationship Id="rId13" Type="http://schemas.openxmlformats.org/officeDocument/2006/relationships/image" Target="../media/image5.png"/><Relationship Id="rId1" Type="http://schemas.openxmlformats.org/officeDocument/2006/relationships/slideLayout" Target="../slideLayouts/slideLayout224.xml"/><Relationship Id="rId2" Type="http://schemas.openxmlformats.org/officeDocument/2006/relationships/slideLayout" Target="../slideLayouts/slideLayout225.xml"/><Relationship Id="rId3" Type="http://schemas.openxmlformats.org/officeDocument/2006/relationships/slideLayout" Target="../slideLayouts/slideLayout226.xml"/><Relationship Id="rId4" Type="http://schemas.openxmlformats.org/officeDocument/2006/relationships/slideLayout" Target="../slideLayouts/slideLayout227.xml"/><Relationship Id="rId5" Type="http://schemas.openxmlformats.org/officeDocument/2006/relationships/slideLayout" Target="../slideLayouts/slideLayout228.xml"/><Relationship Id="rId6" Type="http://schemas.openxmlformats.org/officeDocument/2006/relationships/slideLayout" Target="../slideLayouts/slideLayout229.xml"/><Relationship Id="rId7" Type="http://schemas.openxmlformats.org/officeDocument/2006/relationships/slideLayout" Target="../slideLayouts/slideLayout230.xml"/><Relationship Id="rId8" Type="http://schemas.openxmlformats.org/officeDocument/2006/relationships/slideLayout" Target="../slideLayouts/slideLayout231.xml"/><Relationship Id="rId9" Type="http://schemas.openxmlformats.org/officeDocument/2006/relationships/slideLayout" Target="../slideLayouts/slideLayout232.xml"/><Relationship Id="rId10" Type="http://schemas.openxmlformats.org/officeDocument/2006/relationships/slideLayout" Target="../slideLayouts/slideLayout233.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245.xml"/><Relationship Id="rId12" Type="http://schemas.openxmlformats.org/officeDocument/2006/relationships/theme" Target="../theme/theme24.xml"/><Relationship Id="rId13" Type="http://schemas.openxmlformats.org/officeDocument/2006/relationships/image" Target="../media/image3.png"/><Relationship Id="rId14" Type="http://schemas.openxmlformats.org/officeDocument/2006/relationships/image" Target="../media/image8.png"/><Relationship Id="rId1" Type="http://schemas.openxmlformats.org/officeDocument/2006/relationships/slideLayout" Target="../slideLayouts/slideLayout235.xml"/><Relationship Id="rId2" Type="http://schemas.openxmlformats.org/officeDocument/2006/relationships/slideLayout" Target="../slideLayouts/slideLayout236.xml"/><Relationship Id="rId3" Type="http://schemas.openxmlformats.org/officeDocument/2006/relationships/slideLayout" Target="../slideLayouts/slideLayout237.xml"/><Relationship Id="rId4" Type="http://schemas.openxmlformats.org/officeDocument/2006/relationships/slideLayout" Target="../slideLayouts/slideLayout238.xml"/><Relationship Id="rId5" Type="http://schemas.openxmlformats.org/officeDocument/2006/relationships/slideLayout" Target="../slideLayouts/slideLayout239.xml"/><Relationship Id="rId6" Type="http://schemas.openxmlformats.org/officeDocument/2006/relationships/slideLayout" Target="../slideLayouts/slideLayout240.xml"/><Relationship Id="rId7" Type="http://schemas.openxmlformats.org/officeDocument/2006/relationships/slideLayout" Target="../slideLayouts/slideLayout241.xml"/><Relationship Id="rId8" Type="http://schemas.openxmlformats.org/officeDocument/2006/relationships/slideLayout" Target="../slideLayouts/slideLayout242.xml"/><Relationship Id="rId9" Type="http://schemas.openxmlformats.org/officeDocument/2006/relationships/slideLayout" Target="../slideLayouts/slideLayout243.xml"/><Relationship Id="rId10" Type="http://schemas.openxmlformats.org/officeDocument/2006/relationships/slideLayout" Target="../slideLayouts/slideLayout24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3" Type="http://schemas.openxmlformats.org/officeDocument/2006/relationships/image" Target="../media/image3.png"/><Relationship Id="rId14" Type="http://schemas.openxmlformats.org/officeDocument/2006/relationships/image" Target="../media/image4.pn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theme" Target="../theme/theme4.xml"/><Relationship Id="rId13" Type="http://schemas.openxmlformats.org/officeDocument/2006/relationships/image" Target="../media/image5.pn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theme" Target="../theme/theme5.xml"/><Relationship Id="rId13" Type="http://schemas.openxmlformats.org/officeDocument/2006/relationships/image" Target="../media/image5.png"/><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9.xml"/><Relationship Id="rId12" Type="http://schemas.openxmlformats.org/officeDocument/2006/relationships/theme" Target="../theme/theme6.xml"/><Relationship Id="rId13" Type="http://schemas.openxmlformats.org/officeDocument/2006/relationships/image" Target="../media/image5.png"/><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0.xml"/><Relationship Id="rId12" Type="http://schemas.openxmlformats.org/officeDocument/2006/relationships/theme" Target="../theme/theme7.xml"/><Relationship Id="rId13" Type="http://schemas.openxmlformats.org/officeDocument/2006/relationships/image" Target="../media/image5.png"/><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theme" Target="../theme/theme8.xml"/><Relationship Id="rId13" Type="http://schemas.openxmlformats.org/officeDocument/2006/relationships/image" Target="../media/image5.pn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2.xml"/><Relationship Id="rId12" Type="http://schemas.openxmlformats.org/officeDocument/2006/relationships/theme" Target="../theme/theme9.xml"/><Relationship Id="rId13" Type="http://schemas.openxmlformats.org/officeDocument/2006/relationships/image" Target="../media/image5.png"/><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5" Type="http://schemas.openxmlformats.org/officeDocument/2006/relationships/slideLayout" Target="../slideLayouts/slideLayout96.xm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9" Type="http://schemas.openxmlformats.org/officeDocument/2006/relationships/slideLayout" Target="../slideLayouts/slideLayout100.xml"/><Relationship Id="rId10"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366713"/>
            <a:ext cx="14631988" cy="1524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12800" y="2133600"/>
            <a:ext cx="14631988" cy="603408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12800" y="8475663"/>
            <a:ext cx="3794125" cy="48577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5554663" y="8475663"/>
            <a:ext cx="5148262" cy="4857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650663" y="8475663"/>
            <a:ext cx="3794125" cy="485775"/>
          </a:xfrm>
          <a:prstGeom prst="rect">
            <a:avLst/>
          </a:prstGeom>
        </p:spPr>
        <p:txBody>
          <a:bodyPr vert="horz" lIns="91440" tIns="45720" rIns="91440" bIns="45720" rtlCol="0" anchor="ctr"/>
          <a:lstStyle>
            <a:lvl1pPr algn="r">
              <a:defRPr sz="1200">
                <a:solidFill>
                  <a:schemeClr val="tx1">
                    <a:tint val="75000"/>
                  </a:schemeClr>
                </a:solidFill>
              </a:defRPr>
            </a:lvl1pPr>
          </a:lstStyle>
          <a:p>
            <a:fld id="{8C34CCAE-DF22-184E-AF92-ADE913DA3349}" type="slidenum">
              <a:rPr lang="en-US" smtClean="0"/>
              <a:t>‹#›</a:t>
            </a:fld>
            <a:endParaRPr lang="en-US"/>
          </a:p>
        </p:txBody>
      </p:sp>
      <p:sp>
        <p:nvSpPr>
          <p:cNvPr id="9" name="Rectangle 1"/>
          <p:cNvSpPr>
            <a:spLocks/>
          </p:cNvSpPr>
          <p:nvPr userDrawn="1"/>
        </p:nvSpPr>
        <p:spPr bwMode="auto">
          <a:xfrm>
            <a:off x="-24606" y="0"/>
            <a:ext cx="16282194" cy="9143302"/>
          </a:xfrm>
          <a:prstGeom prst="rect">
            <a:avLst/>
          </a:prstGeom>
          <a:solidFill>
            <a:srgbClr val="33415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16843031"/>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p>
            <a:pPr lvl="0"/>
            <a:r>
              <a:rPr lang="en-US" smtClean="0">
                <a:sym typeface="Arial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xmlns:p14="http://schemas.microsoft.com/office/powerpoint/2010/main"/>
  <p:hf hdr="0" ftr="0" dt="0"/>
  <p:txStyles>
    <p:title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60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45"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5" algn="l" defTabSz="887075" rtl="0" eaLnBrk="1" latinLnBrk="0" hangingPunct="1">
        <a:defRPr sz="1700" kern="1200">
          <a:solidFill>
            <a:schemeClr val="tx1"/>
          </a:solidFill>
          <a:latin typeface="+mn-lt"/>
          <a:ea typeface="+mn-ea"/>
          <a:cs typeface="+mn-cs"/>
        </a:defRPr>
      </a:lvl4pPr>
      <a:lvl5pPr marL="1774145" algn="l" defTabSz="887075" rtl="0" eaLnBrk="1" latinLnBrk="0" hangingPunct="1">
        <a:defRPr sz="1700" kern="1200">
          <a:solidFill>
            <a:schemeClr val="tx1"/>
          </a:solidFill>
          <a:latin typeface="+mn-lt"/>
          <a:ea typeface="+mn-ea"/>
          <a:cs typeface="+mn-cs"/>
        </a:defRPr>
      </a:lvl5pPr>
      <a:lvl6pPr marL="2217672" algn="l" defTabSz="887075" rtl="0" eaLnBrk="1" latinLnBrk="0" hangingPunct="1">
        <a:defRPr sz="1700" kern="1200">
          <a:solidFill>
            <a:schemeClr val="tx1"/>
          </a:solidFill>
          <a:latin typeface="+mn-lt"/>
          <a:ea typeface="+mn-ea"/>
          <a:cs typeface="+mn-cs"/>
        </a:defRPr>
      </a:lvl6pPr>
      <a:lvl7pPr marL="2661212" algn="l" defTabSz="887075" rtl="0" eaLnBrk="1" latinLnBrk="0" hangingPunct="1">
        <a:defRPr sz="1700" kern="1200">
          <a:solidFill>
            <a:schemeClr val="tx1"/>
          </a:solidFill>
          <a:latin typeface="+mn-lt"/>
          <a:ea typeface="+mn-ea"/>
          <a:cs typeface="+mn-cs"/>
        </a:defRPr>
      </a:lvl7pPr>
      <a:lvl8pPr marL="3104749" algn="l" defTabSz="887075" rtl="0" eaLnBrk="1" latinLnBrk="0" hangingPunct="1">
        <a:defRPr sz="1700" kern="1200">
          <a:solidFill>
            <a:schemeClr val="tx1"/>
          </a:solidFill>
          <a:latin typeface="+mn-lt"/>
          <a:ea typeface="+mn-ea"/>
          <a:cs typeface="+mn-cs"/>
        </a:defRPr>
      </a:lvl8pPr>
      <a:lvl9pPr marL="3548280" algn="l" defTabSz="887075"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1"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4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0243" name="Rectangle 3"/>
          <p:cNvSpPr>
            <a:spLocks noGrp="1" noChangeArrowheads="1"/>
          </p:cNvSpPr>
          <p:nvPr>
            <p:ph type="body" idx="1"/>
          </p:nvPr>
        </p:nvSpPr>
        <p:spPr bwMode="auto">
          <a:xfrm>
            <a:off x="800274" y="1892303"/>
            <a:ext cx="14657233" cy="67183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1024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4"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245"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46"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3"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11"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49"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2" algn="l" defTabSz="887075" rtl="0" eaLnBrk="1" latinLnBrk="0" hangingPunct="1">
        <a:defRPr sz="1700" kern="1200">
          <a:solidFill>
            <a:schemeClr val="tx1"/>
          </a:solidFill>
          <a:latin typeface="+mn-lt"/>
          <a:ea typeface="+mn-ea"/>
          <a:cs typeface="+mn-cs"/>
        </a:defRPr>
      </a:lvl4pPr>
      <a:lvl5pPr marL="1774143" algn="l" defTabSz="887075" rtl="0" eaLnBrk="1" latinLnBrk="0" hangingPunct="1">
        <a:defRPr sz="1700" kern="1200">
          <a:solidFill>
            <a:schemeClr val="tx1"/>
          </a:solidFill>
          <a:latin typeface="+mn-lt"/>
          <a:ea typeface="+mn-ea"/>
          <a:cs typeface="+mn-cs"/>
        </a:defRPr>
      </a:lvl5pPr>
      <a:lvl6pPr marL="2217672" algn="l" defTabSz="887075" rtl="0" eaLnBrk="1" latinLnBrk="0" hangingPunct="1">
        <a:defRPr sz="1700" kern="1200">
          <a:solidFill>
            <a:schemeClr val="tx1"/>
          </a:solidFill>
          <a:latin typeface="+mn-lt"/>
          <a:ea typeface="+mn-ea"/>
          <a:cs typeface="+mn-cs"/>
        </a:defRPr>
      </a:lvl6pPr>
      <a:lvl7pPr marL="2661209" algn="l" defTabSz="887075" rtl="0" eaLnBrk="1" latinLnBrk="0" hangingPunct="1">
        <a:defRPr sz="1700" kern="1200">
          <a:solidFill>
            <a:schemeClr val="tx1"/>
          </a:solidFill>
          <a:latin typeface="+mn-lt"/>
          <a:ea typeface="+mn-ea"/>
          <a:cs typeface="+mn-cs"/>
        </a:defRPr>
      </a:lvl7pPr>
      <a:lvl8pPr marL="3104746" algn="l" defTabSz="887075" rtl="0" eaLnBrk="1" latinLnBrk="0" hangingPunct="1">
        <a:defRPr sz="1700" kern="1200">
          <a:solidFill>
            <a:schemeClr val="tx1"/>
          </a:solidFill>
          <a:latin typeface="+mn-lt"/>
          <a:ea typeface="+mn-ea"/>
          <a:cs typeface="+mn-cs"/>
        </a:defRPr>
      </a:lvl8pPr>
      <a:lvl9pPr marL="3548277" algn="l" defTabSz="887075" rtl="0" eaLnBrk="1" latinLnBrk="0" hangingPunct="1">
        <a:defRPr sz="1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xmlns:p14="http://schemas.microsoft.com/office/powerpoint/2010/main"/>
  <p:hf hdr="0" ftr="0" dt="0"/>
  <p:txStyles>
    <p:titleStyle>
      <a:lvl1pPr algn="l" rtl="0" eaLnBrk="1" fontAlgn="base" hangingPunct="1">
        <a:spcBef>
          <a:spcPct val="0"/>
        </a:spcBef>
        <a:spcAft>
          <a:spcPct val="0"/>
        </a:spcAft>
        <a:defRPr sz="4600">
          <a:solidFill>
            <a:srgbClr val="FFFFFF"/>
          </a:solidFill>
          <a:latin typeface="+mj-lt"/>
          <a:ea typeface="+mj-ea"/>
          <a:cs typeface="+mj-cs"/>
          <a:sym typeface="Arial" charset="0"/>
        </a:defRPr>
      </a:lvl1pPr>
      <a:lvl2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2pPr>
      <a:lvl3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3pPr>
      <a:lvl4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4pPr>
      <a:lvl5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5pPr>
      <a:lvl6pPr marL="443540"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6pPr>
      <a:lvl7pPr marL="887075"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7pPr>
      <a:lvl8pPr marL="1330602"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8pPr>
      <a:lvl9pPr marL="1774142"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9pPr>
    </p:titleStyle>
    <p:bodyStyle>
      <a:lvl1pPr algn="l" rtl="0" eaLnBrk="1" fontAlgn="base" hangingPunct="1">
        <a:spcBef>
          <a:spcPct val="0"/>
        </a:spcBef>
        <a:spcAft>
          <a:spcPct val="0"/>
        </a:spcAft>
        <a:defRPr>
          <a:solidFill>
            <a:srgbClr val="90B5DE"/>
          </a:solidFill>
          <a:latin typeface="+mn-lt"/>
          <a:ea typeface="+mn-ea"/>
          <a:cs typeface="+mn-cs"/>
          <a:sym typeface="Arial" charset="0"/>
        </a:defRPr>
      </a:lvl1pPr>
      <a:lvl2pPr algn="l" rtl="0" eaLnBrk="1" fontAlgn="base" hangingPunct="1">
        <a:spcBef>
          <a:spcPct val="0"/>
        </a:spcBef>
        <a:spcAft>
          <a:spcPct val="0"/>
        </a:spcAft>
        <a:defRPr>
          <a:solidFill>
            <a:srgbClr val="90B5DE"/>
          </a:solidFill>
          <a:latin typeface="+mn-lt"/>
          <a:ea typeface="+mn-ea"/>
          <a:cs typeface="+mn-cs"/>
          <a:sym typeface="Arial" charset="0"/>
        </a:defRPr>
      </a:lvl2pPr>
      <a:lvl3pPr algn="l" rtl="0" eaLnBrk="1" fontAlgn="base" hangingPunct="1">
        <a:spcBef>
          <a:spcPct val="0"/>
        </a:spcBef>
        <a:spcAft>
          <a:spcPct val="0"/>
        </a:spcAft>
        <a:defRPr>
          <a:solidFill>
            <a:srgbClr val="90B5DE"/>
          </a:solidFill>
          <a:latin typeface="+mn-lt"/>
          <a:ea typeface="+mn-ea"/>
          <a:cs typeface="+mn-cs"/>
          <a:sym typeface="Arial" charset="0"/>
        </a:defRPr>
      </a:lvl3pPr>
      <a:lvl4pPr algn="l" rtl="0" eaLnBrk="1" fontAlgn="base" hangingPunct="1">
        <a:spcBef>
          <a:spcPct val="0"/>
        </a:spcBef>
        <a:spcAft>
          <a:spcPct val="0"/>
        </a:spcAft>
        <a:defRPr>
          <a:solidFill>
            <a:srgbClr val="90B5DE"/>
          </a:solidFill>
          <a:latin typeface="+mn-lt"/>
          <a:ea typeface="+mn-ea"/>
          <a:cs typeface="+mn-cs"/>
          <a:sym typeface="Arial" charset="0"/>
        </a:defRPr>
      </a:lvl4pPr>
      <a:lvl5pPr algn="l" rtl="0" eaLnBrk="1" fontAlgn="base" hangingPunct="1">
        <a:spcBef>
          <a:spcPct val="0"/>
        </a:spcBef>
        <a:spcAft>
          <a:spcPct val="0"/>
        </a:spcAft>
        <a:defRPr>
          <a:solidFill>
            <a:srgbClr val="90B5DE"/>
          </a:solidFill>
          <a:latin typeface="+mn-lt"/>
          <a:ea typeface="+mn-ea"/>
          <a:cs typeface="+mn-cs"/>
          <a:sym typeface="Arial" charset="0"/>
        </a:defRPr>
      </a:lvl5pPr>
      <a:lvl6pPr marL="443540" algn="l" rtl="0" eaLnBrk="1" fontAlgn="base" hangingPunct="1">
        <a:spcBef>
          <a:spcPct val="0"/>
        </a:spcBef>
        <a:spcAft>
          <a:spcPct val="0"/>
        </a:spcAft>
        <a:defRPr>
          <a:solidFill>
            <a:srgbClr val="90B5DE"/>
          </a:solidFill>
          <a:latin typeface="+mn-lt"/>
          <a:ea typeface="+mn-ea"/>
          <a:cs typeface="+mn-cs"/>
          <a:sym typeface="Arial" charset="0"/>
        </a:defRPr>
      </a:lvl6pPr>
      <a:lvl7pPr marL="887075" algn="l" rtl="0" eaLnBrk="1" fontAlgn="base" hangingPunct="1">
        <a:spcBef>
          <a:spcPct val="0"/>
        </a:spcBef>
        <a:spcAft>
          <a:spcPct val="0"/>
        </a:spcAft>
        <a:defRPr>
          <a:solidFill>
            <a:srgbClr val="90B5DE"/>
          </a:solidFill>
          <a:latin typeface="+mn-lt"/>
          <a:ea typeface="+mn-ea"/>
          <a:cs typeface="+mn-cs"/>
          <a:sym typeface="Arial" charset="0"/>
        </a:defRPr>
      </a:lvl7pPr>
      <a:lvl8pPr marL="1330602" algn="l" rtl="0" eaLnBrk="1" fontAlgn="base" hangingPunct="1">
        <a:spcBef>
          <a:spcPct val="0"/>
        </a:spcBef>
        <a:spcAft>
          <a:spcPct val="0"/>
        </a:spcAft>
        <a:defRPr>
          <a:solidFill>
            <a:srgbClr val="90B5DE"/>
          </a:solidFill>
          <a:latin typeface="+mn-lt"/>
          <a:ea typeface="+mn-ea"/>
          <a:cs typeface="+mn-cs"/>
          <a:sym typeface="Arial" charset="0"/>
        </a:defRPr>
      </a:lvl8pPr>
      <a:lvl9pPr marL="1774142" algn="l" rtl="0" eaLnBrk="1" fontAlgn="base" hangingPunct="1">
        <a:spcBef>
          <a:spcPct val="0"/>
        </a:spcBef>
        <a:spcAft>
          <a:spcPct val="0"/>
        </a:spcAft>
        <a:defRPr>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2" algn="l" defTabSz="887075" rtl="0" eaLnBrk="1" latinLnBrk="0" hangingPunct="1">
        <a:defRPr sz="1700" kern="1200">
          <a:solidFill>
            <a:schemeClr val="tx1"/>
          </a:solidFill>
          <a:latin typeface="+mn-lt"/>
          <a:ea typeface="+mn-ea"/>
          <a:cs typeface="+mn-cs"/>
        </a:defRPr>
      </a:lvl4pPr>
      <a:lvl5pPr marL="1774142" algn="l" defTabSz="887075" rtl="0" eaLnBrk="1" latinLnBrk="0" hangingPunct="1">
        <a:defRPr sz="1700" kern="1200">
          <a:solidFill>
            <a:schemeClr val="tx1"/>
          </a:solidFill>
          <a:latin typeface="+mn-lt"/>
          <a:ea typeface="+mn-ea"/>
          <a:cs typeface="+mn-cs"/>
        </a:defRPr>
      </a:lvl5pPr>
      <a:lvl6pPr marL="2217669" algn="l" defTabSz="887075" rtl="0" eaLnBrk="1" latinLnBrk="0" hangingPunct="1">
        <a:defRPr sz="1700" kern="1200">
          <a:solidFill>
            <a:schemeClr val="tx1"/>
          </a:solidFill>
          <a:latin typeface="+mn-lt"/>
          <a:ea typeface="+mn-ea"/>
          <a:cs typeface="+mn-cs"/>
        </a:defRPr>
      </a:lvl6pPr>
      <a:lvl7pPr marL="2661206" algn="l" defTabSz="887075" rtl="0" eaLnBrk="1" latinLnBrk="0" hangingPunct="1">
        <a:defRPr sz="1700" kern="1200">
          <a:solidFill>
            <a:schemeClr val="tx1"/>
          </a:solidFill>
          <a:latin typeface="+mn-lt"/>
          <a:ea typeface="+mn-ea"/>
          <a:cs typeface="+mn-cs"/>
        </a:defRPr>
      </a:lvl7pPr>
      <a:lvl8pPr marL="3104743" algn="l" defTabSz="887075" rtl="0" eaLnBrk="1" latinLnBrk="0" hangingPunct="1">
        <a:defRPr sz="1700" kern="1200">
          <a:solidFill>
            <a:schemeClr val="tx1"/>
          </a:solidFill>
          <a:latin typeface="+mn-lt"/>
          <a:ea typeface="+mn-ea"/>
          <a:cs typeface="+mn-cs"/>
        </a:defRPr>
      </a:lvl8pPr>
      <a:lvl9pPr marL="3548274" algn="l" defTabSz="887075" rtl="0" eaLnBrk="1" latinLnBrk="0" hangingPunct="1">
        <a:defRPr sz="1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8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2290" name="Rectangle 2"/>
          <p:cNvSpPr>
            <a:spLocks noGrp="1" noChangeArrowheads="1"/>
          </p:cNvSpPr>
          <p:nvPr>
            <p:ph type="title"/>
          </p:nvPr>
        </p:nvSpPr>
        <p:spPr bwMode="auto">
          <a:xfrm>
            <a:off x="800274" y="1778004"/>
            <a:ext cx="14657233" cy="6832599"/>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ctr" anchorCtr="0" compatLnSpc="1">
            <a:prstTxWarp prst="textNoShape">
              <a:avLst/>
            </a:prstTxWarp>
          </a:bodyPr>
          <a:lstStyle/>
          <a:p>
            <a:pPr lvl="0"/>
            <a:r>
              <a:rPr lang="en-US" smtClean="0">
                <a:sym typeface="Maven Pro Medium" charset="0"/>
              </a:rPr>
              <a:t>Click to edit Master title style</a:t>
            </a:r>
          </a:p>
        </p:txBody>
      </p:sp>
      <p:pic>
        <p:nvPicPr>
          <p:cNvPr id="1229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8"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2292"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2293"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xmlns:p14="http://schemas.microsoft.com/office/powerpoint/2010/main"/>
  <p:hf hdr="0" ftr="0" dt="0"/>
  <p:txStyles>
    <p:titleStyle>
      <a:lvl1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j-lt"/>
          <a:ea typeface="+mj-ea"/>
          <a:cs typeface="+mj-cs"/>
          <a:sym typeface="Maven Pro Medium" charset="0"/>
        </a:defRPr>
      </a:lvl1pPr>
      <a:lvl2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2pPr>
      <a:lvl3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3pPr>
      <a:lvl4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4pPr>
      <a:lvl5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5pPr>
      <a:lvl6pPr marL="443540"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6pPr>
      <a:lvl7pPr marL="887075"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7pPr>
      <a:lvl8pPr marL="1330599"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8pPr>
      <a:lvl9pPr marL="1774140"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9pPr>
    </p:titleStyle>
    <p:bodyStyle>
      <a:lvl1pPr marL="184809"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1pPr>
      <a:lvl2pPr marL="395798"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2pPr>
      <a:lvl3pPr marL="632971"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3pPr>
      <a:lvl4pPr marL="868602"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4pPr>
      <a:lvl5pPr marL="1105760"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5pPr>
      <a:lvl6pPr marL="1549291"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6pPr>
      <a:lvl7pPr marL="1992825"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7pPr>
      <a:lvl8pPr marL="2436355"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8pPr>
      <a:lvl9pPr marL="2879889"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9" algn="l" defTabSz="887075" rtl="0" eaLnBrk="1" latinLnBrk="0" hangingPunct="1">
        <a:defRPr sz="1700" kern="1200">
          <a:solidFill>
            <a:schemeClr val="tx1"/>
          </a:solidFill>
          <a:latin typeface="+mn-lt"/>
          <a:ea typeface="+mn-ea"/>
          <a:cs typeface="+mn-cs"/>
        </a:defRPr>
      </a:lvl4pPr>
      <a:lvl5pPr marL="1774140" algn="l" defTabSz="887075" rtl="0" eaLnBrk="1" latinLnBrk="0" hangingPunct="1">
        <a:defRPr sz="1700" kern="1200">
          <a:solidFill>
            <a:schemeClr val="tx1"/>
          </a:solidFill>
          <a:latin typeface="+mn-lt"/>
          <a:ea typeface="+mn-ea"/>
          <a:cs typeface="+mn-cs"/>
        </a:defRPr>
      </a:lvl5pPr>
      <a:lvl6pPr marL="2217666" algn="l" defTabSz="887075" rtl="0" eaLnBrk="1" latinLnBrk="0" hangingPunct="1">
        <a:defRPr sz="1700" kern="1200">
          <a:solidFill>
            <a:schemeClr val="tx1"/>
          </a:solidFill>
          <a:latin typeface="+mn-lt"/>
          <a:ea typeface="+mn-ea"/>
          <a:cs typeface="+mn-cs"/>
        </a:defRPr>
      </a:lvl6pPr>
      <a:lvl7pPr marL="2661205" algn="l" defTabSz="887075" rtl="0" eaLnBrk="1" latinLnBrk="0" hangingPunct="1">
        <a:defRPr sz="1700" kern="1200">
          <a:solidFill>
            <a:schemeClr val="tx1"/>
          </a:solidFill>
          <a:latin typeface="+mn-lt"/>
          <a:ea typeface="+mn-ea"/>
          <a:cs typeface="+mn-cs"/>
        </a:defRPr>
      </a:lvl7pPr>
      <a:lvl8pPr marL="3104740" algn="l" defTabSz="887075" rtl="0" eaLnBrk="1" latinLnBrk="0" hangingPunct="1">
        <a:defRPr sz="1700" kern="1200">
          <a:solidFill>
            <a:schemeClr val="tx1"/>
          </a:solidFill>
          <a:latin typeface="+mn-lt"/>
          <a:ea typeface="+mn-ea"/>
          <a:cs typeface="+mn-cs"/>
        </a:defRPr>
      </a:lvl8pPr>
      <a:lvl9pPr marL="3548271" algn="l" defTabSz="887075" rtl="0" eaLnBrk="1" latinLnBrk="0" hangingPunct="1">
        <a:defRPr sz="1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3"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331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3315" name="Rectangle 3"/>
          <p:cNvSpPr>
            <a:spLocks noGrp="1" noChangeArrowheads="1"/>
          </p:cNvSpPr>
          <p:nvPr>
            <p:ph type="body" idx="1"/>
          </p:nvPr>
        </p:nvSpPr>
        <p:spPr bwMode="auto">
          <a:xfrm>
            <a:off x="800274" y="3467105"/>
            <a:ext cx="14657233"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1331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0"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3317"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3318"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06"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45"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9" algn="l" defTabSz="887075" rtl="0" eaLnBrk="1" latinLnBrk="0" hangingPunct="1">
        <a:defRPr sz="1700" kern="1200">
          <a:solidFill>
            <a:schemeClr val="tx1"/>
          </a:solidFill>
          <a:latin typeface="+mn-lt"/>
          <a:ea typeface="+mn-ea"/>
          <a:cs typeface="+mn-cs"/>
        </a:defRPr>
      </a:lvl4pPr>
      <a:lvl5pPr marL="1774139" algn="l" defTabSz="887075" rtl="0" eaLnBrk="1" latinLnBrk="0" hangingPunct="1">
        <a:defRPr sz="1700" kern="1200">
          <a:solidFill>
            <a:schemeClr val="tx1"/>
          </a:solidFill>
          <a:latin typeface="+mn-lt"/>
          <a:ea typeface="+mn-ea"/>
          <a:cs typeface="+mn-cs"/>
        </a:defRPr>
      </a:lvl5pPr>
      <a:lvl6pPr marL="2217665" algn="l" defTabSz="887075" rtl="0" eaLnBrk="1" latinLnBrk="0" hangingPunct="1">
        <a:defRPr sz="1700" kern="1200">
          <a:solidFill>
            <a:schemeClr val="tx1"/>
          </a:solidFill>
          <a:latin typeface="+mn-lt"/>
          <a:ea typeface="+mn-ea"/>
          <a:cs typeface="+mn-cs"/>
        </a:defRPr>
      </a:lvl6pPr>
      <a:lvl7pPr marL="2661203" algn="l" defTabSz="887075" rtl="0" eaLnBrk="1" latinLnBrk="0" hangingPunct="1">
        <a:defRPr sz="1700" kern="1200">
          <a:solidFill>
            <a:schemeClr val="tx1"/>
          </a:solidFill>
          <a:latin typeface="+mn-lt"/>
          <a:ea typeface="+mn-ea"/>
          <a:cs typeface="+mn-cs"/>
        </a:defRPr>
      </a:lvl7pPr>
      <a:lvl8pPr marL="3104737" algn="l" defTabSz="887075" rtl="0" eaLnBrk="1" latinLnBrk="0" hangingPunct="1">
        <a:defRPr sz="1700" kern="1200">
          <a:solidFill>
            <a:schemeClr val="tx1"/>
          </a:solidFill>
          <a:latin typeface="+mn-lt"/>
          <a:ea typeface="+mn-ea"/>
          <a:cs typeface="+mn-cs"/>
        </a:defRPr>
      </a:lvl8pPr>
      <a:lvl9pPr marL="3548266" algn="l" defTabSz="887075" rtl="0" eaLnBrk="1" latinLnBrk="0" hangingPunct="1">
        <a:defRPr sz="1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7"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433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4339" name="Rectangle 3"/>
          <p:cNvSpPr>
            <a:spLocks noGrp="1" noChangeArrowheads="1"/>
          </p:cNvSpPr>
          <p:nvPr>
            <p:ph type="body" idx="1"/>
          </p:nvPr>
        </p:nvSpPr>
        <p:spPr bwMode="auto">
          <a:xfrm>
            <a:off x="800273" y="1879603"/>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434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4341"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4342"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7"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7"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4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4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7" algn="l" defTabSz="887075" rtl="0" eaLnBrk="1" latinLnBrk="0" hangingPunct="1">
        <a:defRPr sz="1700" kern="1200">
          <a:solidFill>
            <a:schemeClr val="tx1"/>
          </a:solidFill>
          <a:latin typeface="+mn-lt"/>
          <a:ea typeface="+mn-ea"/>
          <a:cs typeface="+mn-cs"/>
        </a:defRPr>
      </a:lvl4pPr>
      <a:lvl5pPr marL="1774137" algn="l" defTabSz="887075" rtl="0" eaLnBrk="1" latinLnBrk="0" hangingPunct="1">
        <a:defRPr sz="1700" kern="1200">
          <a:solidFill>
            <a:schemeClr val="tx1"/>
          </a:solidFill>
          <a:latin typeface="+mn-lt"/>
          <a:ea typeface="+mn-ea"/>
          <a:cs typeface="+mn-cs"/>
        </a:defRPr>
      </a:lvl5pPr>
      <a:lvl6pPr marL="2217662" algn="l" defTabSz="887075" rtl="0" eaLnBrk="1" latinLnBrk="0" hangingPunct="1">
        <a:defRPr sz="1700" kern="1200">
          <a:solidFill>
            <a:schemeClr val="tx1"/>
          </a:solidFill>
          <a:latin typeface="+mn-lt"/>
          <a:ea typeface="+mn-ea"/>
          <a:cs typeface="+mn-cs"/>
        </a:defRPr>
      </a:lvl6pPr>
      <a:lvl7pPr marL="2661199" algn="l" defTabSz="887075" rtl="0" eaLnBrk="1" latinLnBrk="0" hangingPunct="1">
        <a:defRPr sz="1700" kern="1200">
          <a:solidFill>
            <a:schemeClr val="tx1"/>
          </a:solidFill>
          <a:latin typeface="+mn-lt"/>
          <a:ea typeface="+mn-ea"/>
          <a:cs typeface="+mn-cs"/>
        </a:defRPr>
      </a:lvl7pPr>
      <a:lvl8pPr marL="3104734" algn="l" defTabSz="887075" rtl="0" eaLnBrk="1" latinLnBrk="0" hangingPunct="1">
        <a:defRPr sz="1700" kern="1200">
          <a:solidFill>
            <a:schemeClr val="tx1"/>
          </a:solidFill>
          <a:latin typeface="+mn-lt"/>
          <a:ea typeface="+mn-ea"/>
          <a:cs typeface="+mn-cs"/>
        </a:defRPr>
      </a:lvl8pPr>
      <a:lvl9pPr marL="3548262" algn="l" defTabSz="887075" rtl="0" eaLnBrk="1" latinLnBrk="0" hangingPunct="1">
        <a:defRPr sz="1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536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5363" name="Rectangle 3"/>
          <p:cNvSpPr>
            <a:spLocks noGrp="1" noChangeArrowheads="1"/>
          </p:cNvSpPr>
          <p:nvPr>
            <p:ph type="body" idx="1"/>
          </p:nvPr>
        </p:nvSpPr>
        <p:spPr bwMode="auto">
          <a:xfrm>
            <a:off x="800274" y="4546600"/>
            <a:ext cx="14657233"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3"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5"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5366"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5" algn="l" defTabSz="887075" rtl="0" eaLnBrk="1" latinLnBrk="0" hangingPunct="1">
        <a:defRPr sz="1700" kern="1200">
          <a:solidFill>
            <a:schemeClr val="tx1"/>
          </a:solidFill>
          <a:latin typeface="+mn-lt"/>
          <a:ea typeface="+mn-ea"/>
          <a:cs typeface="+mn-cs"/>
        </a:defRPr>
      </a:lvl4pPr>
      <a:lvl5pPr marL="1774135" algn="l" defTabSz="887075" rtl="0" eaLnBrk="1" latinLnBrk="0" hangingPunct="1">
        <a:defRPr sz="1700" kern="1200">
          <a:solidFill>
            <a:schemeClr val="tx1"/>
          </a:solidFill>
          <a:latin typeface="+mn-lt"/>
          <a:ea typeface="+mn-ea"/>
          <a:cs typeface="+mn-cs"/>
        </a:defRPr>
      </a:lvl5pPr>
      <a:lvl6pPr marL="2217659" algn="l" defTabSz="887075" rtl="0" eaLnBrk="1" latinLnBrk="0" hangingPunct="1">
        <a:defRPr sz="1700" kern="1200">
          <a:solidFill>
            <a:schemeClr val="tx1"/>
          </a:solidFill>
          <a:latin typeface="+mn-lt"/>
          <a:ea typeface="+mn-ea"/>
          <a:cs typeface="+mn-cs"/>
        </a:defRPr>
      </a:lvl6pPr>
      <a:lvl7pPr marL="2661197" algn="l" defTabSz="887075" rtl="0" eaLnBrk="1" latinLnBrk="0" hangingPunct="1">
        <a:defRPr sz="1700" kern="1200">
          <a:solidFill>
            <a:schemeClr val="tx1"/>
          </a:solidFill>
          <a:latin typeface="+mn-lt"/>
          <a:ea typeface="+mn-ea"/>
          <a:cs typeface="+mn-cs"/>
        </a:defRPr>
      </a:lvl7pPr>
      <a:lvl8pPr marL="3104731" algn="l" defTabSz="887075" rtl="0" eaLnBrk="1" latinLnBrk="0" hangingPunct="1">
        <a:defRPr sz="1700" kern="1200">
          <a:solidFill>
            <a:schemeClr val="tx1"/>
          </a:solidFill>
          <a:latin typeface="+mn-lt"/>
          <a:ea typeface="+mn-ea"/>
          <a:cs typeface="+mn-cs"/>
        </a:defRPr>
      </a:lvl8pPr>
      <a:lvl9pPr marL="3548259" algn="l" defTabSz="887075" rtl="0" eaLnBrk="1" latinLnBrk="0" hangingPunct="1">
        <a:defRPr sz="1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5"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6386"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6387" name="Rectangle 3"/>
          <p:cNvSpPr>
            <a:spLocks noGrp="1" noChangeArrowheads="1"/>
          </p:cNvSpPr>
          <p:nvPr>
            <p:ph type="body" idx="1"/>
          </p:nvPr>
        </p:nvSpPr>
        <p:spPr bwMode="auto">
          <a:xfrm>
            <a:off x="812978" y="5283203"/>
            <a:ext cx="14669932" cy="358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6388"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5"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6389"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6390"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6391"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4" algn="l" defTabSz="887075" rtl="0" eaLnBrk="1" latinLnBrk="0" hangingPunct="1">
        <a:defRPr sz="1700" kern="1200">
          <a:solidFill>
            <a:schemeClr val="tx1"/>
          </a:solidFill>
          <a:latin typeface="+mn-lt"/>
          <a:ea typeface="+mn-ea"/>
          <a:cs typeface="+mn-cs"/>
        </a:defRPr>
      </a:lvl4pPr>
      <a:lvl5pPr marL="1774134" algn="l" defTabSz="887075" rtl="0" eaLnBrk="1" latinLnBrk="0" hangingPunct="1">
        <a:defRPr sz="1700" kern="1200">
          <a:solidFill>
            <a:schemeClr val="tx1"/>
          </a:solidFill>
          <a:latin typeface="+mn-lt"/>
          <a:ea typeface="+mn-ea"/>
          <a:cs typeface="+mn-cs"/>
        </a:defRPr>
      </a:lvl5pPr>
      <a:lvl6pPr marL="2217655" algn="l" defTabSz="887075" rtl="0" eaLnBrk="1" latinLnBrk="0" hangingPunct="1">
        <a:defRPr sz="1700" kern="1200">
          <a:solidFill>
            <a:schemeClr val="tx1"/>
          </a:solidFill>
          <a:latin typeface="+mn-lt"/>
          <a:ea typeface="+mn-ea"/>
          <a:cs typeface="+mn-cs"/>
        </a:defRPr>
      </a:lvl6pPr>
      <a:lvl7pPr marL="2661194" algn="l" defTabSz="887075" rtl="0" eaLnBrk="1" latinLnBrk="0" hangingPunct="1">
        <a:defRPr sz="1700" kern="1200">
          <a:solidFill>
            <a:schemeClr val="tx1"/>
          </a:solidFill>
          <a:latin typeface="+mn-lt"/>
          <a:ea typeface="+mn-ea"/>
          <a:cs typeface="+mn-cs"/>
        </a:defRPr>
      </a:lvl7pPr>
      <a:lvl8pPr marL="3104728" algn="l" defTabSz="887075" rtl="0" eaLnBrk="1" latinLnBrk="0" hangingPunct="1">
        <a:defRPr sz="1700" kern="1200">
          <a:solidFill>
            <a:schemeClr val="tx1"/>
          </a:solidFill>
          <a:latin typeface="+mn-lt"/>
          <a:ea typeface="+mn-ea"/>
          <a:cs typeface="+mn-cs"/>
        </a:defRPr>
      </a:lvl8pPr>
      <a:lvl9pPr marL="3548255" algn="l" defTabSz="887075" rtl="0" eaLnBrk="1" latinLnBrk="0" hangingPunct="1">
        <a:defRPr sz="1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0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7410"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7411" name="Rectangle 3"/>
          <p:cNvSpPr>
            <a:spLocks noGrp="1" noChangeArrowheads="1"/>
          </p:cNvSpPr>
          <p:nvPr>
            <p:ph type="body" idx="1"/>
          </p:nvPr>
        </p:nvSpPr>
        <p:spPr bwMode="auto">
          <a:xfrm>
            <a:off x="800273" y="2362203"/>
            <a:ext cx="6515737" cy="603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9927"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7413"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7414"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741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2" algn="l" defTabSz="887075" rtl="0" eaLnBrk="1" latinLnBrk="0" hangingPunct="1">
        <a:defRPr sz="1700" kern="1200">
          <a:solidFill>
            <a:schemeClr val="tx1"/>
          </a:solidFill>
          <a:latin typeface="+mn-lt"/>
          <a:ea typeface="+mn-ea"/>
          <a:cs typeface="+mn-cs"/>
        </a:defRPr>
      </a:lvl4pPr>
      <a:lvl5pPr marL="1774132" algn="l" defTabSz="887075" rtl="0" eaLnBrk="1" latinLnBrk="0" hangingPunct="1">
        <a:defRPr sz="1700" kern="1200">
          <a:solidFill>
            <a:schemeClr val="tx1"/>
          </a:solidFill>
          <a:latin typeface="+mn-lt"/>
          <a:ea typeface="+mn-ea"/>
          <a:cs typeface="+mn-cs"/>
        </a:defRPr>
      </a:lvl5pPr>
      <a:lvl6pPr marL="2217655" algn="l" defTabSz="887075" rtl="0" eaLnBrk="1" latinLnBrk="0" hangingPunct="1">
        <a:defRPr sz="1700" kern="1200">
          <a:solidFill>
            <a:schemeClr val="tx1"/>
          </a:solidFill>
          <a:latin typeface="+mn-lt"/>
          <a:ea typeface="+mn-ea"/>
          <a:cs typeface="+mn-cs"/>
        </a:defRPr>
      </a:lvl6pPr>
      <a:lvl7pPr marL="2661191" algn="l" defTabSz="887075" rtl="0" eaLnBrk="1" latinLnBrk="0" hangingPunct="1">
        <a:defRPr sz="1700" kern="1200">
          <a:solidFill>
            <a:schemeClr val="tx1"/>
          </a:solidFill>
          <a:latin typeface="+mn-lt"/>
          <a:ea typeface="+mn-ea"/>
          <a:cs typeface="+mn-cs"/>
        </a:defRPr>
      </a:lvl7pPr>
      <a:lvl8pPr marL="3104723" algn="l" defTabSz="887075" rtl="0" eaLnBrk="1" latinLnBrk="0" hangingPunct="1">
        <a:defRPr sz="1700" kern="1200">
          <a:solidFill>
            <a:schemeClr val="tx1"/>
          </a:solidFill>
          <a:latin typeface="+mn-lt"/>
          <a:ea typeface="+mn-ea"/>
          <a:cs typeface="+mn-cs"/>
        </a:defRPr>
      </a:lvl8pPr>
      <a:lvl9pPr marL="3548251" algn="l" defTabSz="887075" rtl="0" eaLnBrk="1" latinLnBrk="0" hangingPunct="1">
        <a:defRPr sz="17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3" name="Rectangle 1"/>
          <p:cNvSpPr>
            <a:spLocks/>
          </p:cNvSpPr>
          <p:nvPr/>
        </p:nvSpPr>
        <p:spPr bwMode="auto">
          <a:xfrm>
            <a:off x="3"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43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9929"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436" name="Rectangle 4"/>
          <p:cNvSpPr>
            <a:spLocks/>
          </p:cNvSpPr>
          <p:nvPr/>
        </p:nvSpPr>
        <p:spPr bwMode="auto">
          <a:xfrm rot="10800000" flipH="1">
            <a:off x="3" y="1441453"/>
            <a:ext cx="16257588"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437"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843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5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8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1" algn="l" defTabSz="887075" rtl="0" eaLnBrk="1" latinLnBrk="0" hangingPunct="1">
        <a:defRPr sz="1700" kern="1200">
          <a:solidFill>
            <a:schemeClr val="tx1"/>
          </a:solidFill>
          <a:latin typeface="+mn-lt"/>
          <a:ea typeface="+mn-ea"/>
          <a:cs typeface="+mn-cs"/>
        </a:defRPr>
      </a:lvl4pPr>
      <a:lvl5pPr marL="1774131" algn="l" defTabSz="887075" rtl="0" eaLnBrk="1" latinLnBrk="0" hangingPunct="1">
        <a:defRPr sz="1700" kern="1200">
          <a:solidFill>
            <a:schemeClr val="tx1"/>
          </a:solidFill>
          <a:latin typeface="+mn-lt"/>
          <a:ea typeface="+mn-ea"/>
          <a:cs typeface="+mn-cs"/>
        </a:defRPr>
      </a:lvl5pPr>
      <a:lvl6pPr marL="2217652" algn="l" defTabSz="887075" rtl="0" eaLnBrk="1" latinLnBrk="0" hangingPunct="1">
        <a:defRPr sz="1700" kern="1200">
          <a:solidFill>
            <a:schemeClr val="tx1"/>
          </a:solidFill>
          <a:latin typeface="+mn-lt"/>
          <a:ea typeface="+mn-ea"/>
          <a:cs typeface="+mn-cs"/>
        </a:defRPr>
      </a:lvl6pPr>
      <a:lvl7pPr marL="2661188" algn="l" defTabSz="887075" rtl="0" eaLnBrk="1" latinLnBrk="0" hangingPunct="1">
        <a:defRPr sz="1700" kern="1200">
          <a:solidFill>
            <a:schemeClr val="tx1"/>
          </a:solidFill>
          <a:latin typeface="+mn-lt"/>
          <a:ea typeface="+mn-ea"/>
          <a:cs typeface="+mn-cs"/>
        </a:defRPr>
      </a:lvl7pPr>
      <a:lvl8pPr marL="3104720" algn="l" defTabSz="887075" rtl="0" eaLnBrk="1" latinLnBrk="0" hangingPunct="1">
        <a:defRPr sz="1700" kern="1200">
          <a:solidFill>
            <a:schemeClr val="tx1"/>
          </a:solidFill>
          <a:latin typeface="+mn-lt"/>
          <a:ea typeface="+mn-ea"/>
          <a:cs typeface="+mn-cs"/>
        </a:defRPr>
      </a:lvl8pPr>
      <a:lvl9pPr marL="3548248" algn="l" defTabSz="887075"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p:cNvSpPr>
          <p:nvPr/>
        </p:nvSpPr>
        <p:spPr bwMode="auto">
          <a:xfrm>
            <a:off x="1" y="-38079"/>
            <a:ext cx="16256956" cy="9143302"/>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6" name="Rectangle 2"/>
          <p:cNvSpPr>
            <a:spLocks noChangeAspect="1"/>
          </p:cNvSpPr>
          <p:nvPr/>
        </p:nvSpPr>
        <p:spPr bwMode="auto">
          <a:xfrm rot="10800000" flipH="1">
            <a:off x="-37560" y="8511188"/>
            <a:ext cx="16294589" cy="63246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027"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76594" y="152400"/>
            <a:ext cx="6593472" cy="837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28" name="Rectangle 4"/>
          <p:cNvSpPr>
            <a:spLocks noGrp="1" noChangeAspect="1" noChangeArrowheads="1"/>
          </p:cNvSpPr>
          <p:nvPr>
            <p:ph type="title"/>
          </p:nvPr>
        </p:nvSpPr>
        <p:spPr bwMode="auto">
          <a:xfrm>
            <a:off x="901821" y="218082"/>
            <a:ext cx="15196092" cy="3525925"/>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 name="Rectangle 1"/>
          <p:cNvSpPr/>
          <p:nvPr userDrawn="1"/>
        </p:nvSpPr>
        <p:spPr>
          <a:xfrm>
            <a:off x="0" y="8153400"/>
            <a:ext cx="1651794" cy="369332"/>
          </a:xfrm>
          <a:prstGeom prst="rect">
            <a:avLst/>
          </a:prstGeom>
        </p:spPr>
        <p:txBody>
          <a:bodyPr wrap="square">
            <a:spAutoFit/>
          </a:bodyPr>
          <a:lstStyle/>
          <a:p>
            <a:r>
              <a:rPr lang="en-US" sz="1800" u="none" kern="1200" baseline="0" dirty="0" smtClean="0">
                <a:solidFill>
                  <a:schemeClr val="bg1"/>
                </a:solidFill>
                <a:latin typeface="+mn-lt"/>
                <a:ea typeface="+mn-ea"/>
                <a:cs typeface="+mn-cs"/>
              </a:rPr>
              <a:t>v2.1.0_DUAL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961" r:id="rId8"/>
    <p:sldLayoutId id="2147483960" r:id="rId9"/>
    <p:sldLayoutId id="2147483668" r:id="rId10"/>
    <p:sldLayoutId id="2147483669" r:id="rId11"/>
    <p:sldLayoutId id="2147483670" r:id="rId12"/>
    <p:sldLayoutId id="2147483671" r:id="rId13"/>
    <p:sldLayoutId id="2147483962" r:id="rId14"/>
  </p:sldLayoutIdLst>
  <p:transition xmlns:p14="http://schemas.microsoft.com/office/powerpoint/2010/main"/>
  <p:hf hdr="0" ftr="0" dt="0"/>
  <p:txStyles>
    <p:titleStyle>
      <a:lvl1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7"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61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57"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7" algn="l" defTabSz="887075" rtl="0" eaLnBrk="1" latinLnBrk="0" hangingPunct="1">
        <a:defRPr sz="1700" kern="1200">
          <a:solidFill>
            <a:schemeClr val="tx1"/>
          </a:solidFill>
          <a:latin typeface="+mn-lt"/>
          <a:ea typeface="+mn-ea"/>
          <a:cs typeface="+mn-cs"/>
        </a:defRPr>
      </a:lvl5pPr>
      <a:lvl6pPr marL="2217695" algn="l" defTabSz="887075" rtl="0" eaLnBrk="1" latinLnBrk="0" hangingPunct="1">
        <a:defRPr sz="1700" kern="1200">
          <a:solidFill>
            <a:schemeClr val="tx1"/>
          </a:solidFill>
          <a:latin typeface="+mn-lt"/>
          <a:ea typeface="+mn-ea"/>
          <a:cs typeface="+mn-cs"/>
        </a:defRPr>
      </a:lvl6pPr>
      <a:lvl7pPr marL="2661232" algn="l" defTabSz="887075" rtl="0" eaLnBrk="1" latinLnBrk="0" hangingPunct="1">
        <a:defRPr sz="1700" kern="1200">
          <a:solidFill>
            <a:schemeClr val="tx1"/>
          </a:solidFill>
          <a:latin typeface="+mn-lt"/>
          <a:ea typeface="+mn-ea"/>
          <a:cs typeface="+mn-cs"/>
        </a:defRPr>
      </a:lvl7pPr>
      <a:lvl8pPr marL="3104774" algn="l" defTabSz="887075" rtl="0" eaLnBrk="1" latinLnBrk="0" hangingPunct="1">
        <a:defRPr sz="1700" kern="1200">
          <a:solidFill>
            <a:schemeClr val="tx1"/>
          </a:solidFill>
          <a:latin typeface="+mn-lt"/>
          <a:ea typeface="+mn-ea"/>
          <a:cs typeface="+mn-cs"/>
        </a:defRPr>
      </a:lvl8pPr>
      <a:lvl9pPr marL="3548311" algn="l" defTabSz="887075"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7" name="Rectangle 1"/>
          <p:cNvSpPr>
            <a:spLocks/>
          </p:cNvSpPr>
          <p:nvPr/>
        </p:nvSpPr>
        <p:spPr bwMode="auto">
          <a:xfrm>
            <a:off x="76" y="-127000"/>
            <a:ext cx="16284683"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945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9459" name="Rectangle 3"/>
          <p:cNvSpPr>
            <a:spLocks noGrp="1" noChangeArrowheads="1"/>
          </p:cNvSpPr>
          <p:nvPr>
            <p:ph type="body" idx="1"/>
          </p:nvPr>
        </p:nvSpPr>
        <p:spPr bwMode="auto">
          <a:xfrm>
            <a:off x="800201" y="1879603"/>
            <a:ext cx="730321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946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0259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9461" name="Rectangle 5"/>
          <p:cNvSpPr>
            <a:spLocks/>
          </p:cNvSpPr>
          <p:nvPr/>
        </p:nvSpPr>
        <p:spPr bwMode="auto">
          <a:xfrm rot="10800000" flipH="1">
            <a:off x="97" y="1412268"/>
            <a:ext cx="16271136" cy="9271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9462" name="Rectangle 6"/>
          <p:cNvSpPr>
            <a:spLocks/>
          </p:cNvSpPr>
          <p:nvPr/>
        </p:nvSpPr>
        <p:spPr bwMode="auto">
          <a:xfrm rot="10800000" flipH="1">
            <a:off x="24" y="8972551"/>
            <a:ext cx="1624492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8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2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2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5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8" algn="l" defTabSz="887075" rtl="0" eaLnBrk="1" latinLnBrk="0" hangingPunct="1">
        <a:defRPr sz="1700" kern="1200">
          <a:solidFill>
            <a:schemeClr val="tx1"/>
          </a:solidFill>
          <a:latin typeface="+mn-lt"/>
          <a:ea typeface="+mn-ea"/>
          <a:cs typeface="+mn-cs"/>
        </a:defRPr>
      </a:lvl4pPr>
      <a:lvl5pPr marL="1774129" algn="l" defTabSz="887075" rtl="0" eaLnBrk="1" latinLnBrk="0" hangingPunct="1">
        <a:defRPr sz="1700" kern="1200">
          <a:solidFill>
            <a:schemeClr val="tx1"/>
          </a:solidFill>
          <a:latin typeface="+mn-lt"/>
          <a:ea typeface="+mn-ea"/>
          <a:cs typeface="+mn-cs"/>
        </a:defRPr>
      </a:lvl5pPr>
      <a:lvl6pPr marL="2217649" algn="l" defTabSz="887075" rtl="0" eaLnBrk="1" latinLnBrk="0" hangingPunct="1">
        <a:defRPr sz="1700" kern="1200">
          <a:solidFill>
            <a:schemeClr val="tx1"/>
          </a:solidFill>
          <a:latin typeface="+mn-lt"/>
          <a:ea typeface="+mn-ea"/>
          <a:cs typeface="+mn-cs"/>
        </a:defRPr>
      </a:lvl6pPr>
      <a:lvl7pPr marL="2661186" algn="l" defTabSz="887075" rtl="0" eaLnBrk="1" latinLnBrk="0" hangingPunct="1">
        <a:defRPr sz="1700" kern="1200">
          <a:solidFill>
            <a:schemeClr val="tx1"/>
          </a:solidFill>
          <a:latin typeface="+mn-lt"/>
          <a:ea typeface="+mn-ea"/>
          <a:cs typeface="+mn-cs"/>
        </a:defRPr>
      </a:lvl7pPr>
      <a:lvl8pPr marL="3104719" algn="l" defTabSz="887075" rtl="0" eaLnBrk="1" latinLnBrk="0" hangingPunct="1">
        <a:defRPr sz="1700" kern="1200">
          <a:solidFill>
            <a:schemeClr val="tx1"/>
          </a:solidFill>
          <a:latin typeface="+mn-lt"/>
          <a:ea typeface="+mn-ea"/>
          <a:cs typeface="+mn-cs"/>
        </a:defRPr>
      </a:lvl8pPr>
      <a:lvl9pPr marL="3548243" algn="l" defTabSz="887075" rtl="0" eaLnBrk="1" latinLnBrk="0" hangingPunct="1">
        <a:defRPr sz="17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1" name="Rectangle 1"/>
          <p:cNvSpPr>
            <a:spLocks/>
          </p:cNvSpPr>
          <p:nvPr/>
        </p:nvSpPr>
        <p:spPr bwMode="auto">
          <a:xfrm>
            <a:off x="97" y="-76201"/>
            <a:ext cx="16321095" cy="92964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48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72834" y="3467135"/>
            <a:ext cx="3810372"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ransition xmlns:p14="http://schemas.microsoft.com/office/powerpoint/2010/main"/>
  <p:hf hdr="0" ftr="0" dt="0"/>
  <p:txStyles>
    <p:titleStyle>
      <a:lvl1pPr algn="l" rtl="0" eaLnBrk="1" fontAlgn="base" hangingPunct="1">
        <a:spcBef>
          <a:spcPct val="0"/>
        </a:spcBef>
        <a:spcAft>
          <a:spcPct val="0"/>
        </a:spcAft>
        <a:defRPr sz="6600">
          <a:solidFill>
            <a:schemeClr val="tx1"/>
          </a:solidFill>
          <a:latin typeface="+mj-lt"/>
          <a:ea typeface="+mj-ea"/>
          <a:cs typeface="+mj-cs"/>
          <a:sym typeface="Arial" charset="0"/>
        </a:defRPr>
      </a:lvl1pPr>
      <a:lvl2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2pPr>
      <a:lvl3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3pPr>
      <a:lvl4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4pPr>
      <a:lvl5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5pPr>
      <a:lvl6pPr marL="443540"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6pPr>
      <a:lvl7pPr marL="887075"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7pPr>
      <a:lvl8pPr marL="1330588"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8pPr>
      <a:lvl9pPr marL="1774128"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9pPr>
    </p:titleStyle>
    <p:bodyStyle>
      <a:lvl1pPr algn="l" rtl="0" eaLnBrk="1" fontAlgn="base" hangingPunct="1">
        <a:spcBef>
          <a:spcPct val="0"/>
        </a:spcBef>
        <a:spcAft>
          <a:spcPct val="0"/>
        </a:spcAft>
        <a:defRPr sz="2800">
          <a:solidFill>
            <a:schemeClr val="tx1"/>
          </a:solidFill>
          <a:latin typeface="+mn-lt"/>
          <a:ea typeface="+mn-ea"/>
          <a:cs typeface="+mn-cs"/>
          <a:sym typeface="Arial" charset="0"/>
        </a:defRPr>
      </a:lvl1pPr>
      <a:lvl2pPr algn="l" rtl="0" eaLnBrk="1" fontAlgn="base" hangingPunct="1">
        <a:spcBef>
          <a:spcPct val="0"/>
        </a:spcBef>
        <a:spcAft>
          <a:spcPct val="0"/>
        </a:spcAft>
        <a:defRPr sz="2800">
          <a:solidFill>
            <a:schemeClr val="tx1"/>
          </a:solidFill>
          <a:latin typeface="+mn-lt"/>
          <a:ea typeface="+mn-ea"/>
          <a:cs typeface="+mn-cs"/>
          <a:sym typeface="Arial" charset="0"/>
        </a:defRPr>
      </a:lvl2pPr>
      <a:lvl3pPr algn="l" rtl="0" eaLnBrk="1" fontAlgn="base" hangingPunct="1">
        <a:spcBef>
          <a:spcPct val="0"/>
        </a:spcBef>
        <a:spcAft>
          <a:spcPct val="0"/>
        </a:spcAft>
        <a:defRPr sz="2800">
          <a:solidFill>
            <a:schemeClr val="tx1"/>
          </a:solidFill>
          <a:latin typeface="+mn-lt"/>
          <a:ea typeface="+mn-ea"/>
          <a:cs typeface="+mn-cs"/>
          <a:sym typeface="Arial" charset="0"/>
        </a:defRPr>
      </a:lvl3pPr>
      <a:lvl4pPr algn="l" rtl="0" eaLnBrk="1" fontAlgn="base" hangingPunct="1">
        <a:spcBef>
          <a:spcPct val="0"/>
        </a:spcBef>
        <a:spcAft>
          <a:spcPct val="0"/>
        </a:spcAft>
        <a:defRPr sz="2800">
          <a:solidFill>
            <a:schemeClr val="tx1"/>
          </a:solidFill>
          <a:latin typeface="+mn-lt"/>
          <a:ea typeface="+mn-ea"/>
          <a:cs typeface="+mn-cs"/>
          <a:sym typeface="Arial" charset="0"/>
        </a:defRPr>
      </a:lvl4pPr>
      <a:lvl5pPr algn="l" rtl="0" eaLnBrk="1" fontAlgn="base" hangingPunct="1">
        <a:spcBef>
          <a:spcPct val="0"/>
        </a:spcBef>
        <a:spcAft>
          <a:spcPct val="0"/>
        </a:spcAft>
        <a:defRPr sz="2800">
          <a:solidFill>
            <a:schemeClr val="tx1"/>
          </a:solidFill>
          <a:latin typeface="+mn-lt"/>
          <a:ea typeface="+mn-ea"/>
          <a:cs typeface="+mn-cs"/>
          <a:sym typeface="Arial" charset="0"/>
        </a:defRPr>
      </a:lvl5pPr>
      <a:lvl6pPr marL="443540" algn="l" rtl="0" eaLnBrk="1" fontAlgn="base" hangingPunct="1">
        <a:spcBef>
          <a:spcPct val="0"/>
        </a:spcBef>
        <a:spcAft>
          <a:spcPct val="0"/>
        </a:spcAft>
        <a:defRPr sz="2800">
          <a:solidFill>
            <a:schemeClr val="tx1"/>
          </a:solidFill>
          <a:latin typeface="+mn-lt"/>
          <a:ea typeface="+mn-ea"/>
          <a:cs typeface="+mn-cs"/>
          <a:sym typeface="Arial" charset="0"/>
        </a:defRPr>
      </a:lvl6pPr>
      <a:lvl7pPr marL="887075" algn="l" rtl="0" eaLnBrk="1" fontAlgn="base" hangingPunct="1">
        <a:spcBef>
          <a:spcPct val="0"/>
        </a:spcBef>
        <a:spcAft>
          <a:spcPct val="0"/>
        </a:spcAft>
        <a:defRPr sz="2800">
          <a:solidFill>
            <a:schemeClr val="tx1"/>
          </a:solidFill>
          <a:latin typeface="+mn-lt"/>
          <a:ea typeface="+mn-ea"/>
          <a:cs typeface="+mn-cs"/>
          <a:sym typeface="Arial" charset="0"/>
        </a:defRPr>
      </a:lvl7pPr>
      <a:lvl8pPr marL="1330588" algn="l" rtl="0" eaLnBrk="1" fontAlgn="base" hangingPunct="1">
        <a:spcBef>
          <a:spcPct val="0"/>
        </a:spcBef>
        <a:spcAft>
          <a:spcPct val="0"/>
        </a:spcAft>
        <a:defRPr sz="2800">
          <a:solidFill>
            <a:schemeClr val="tx1"/>
          </a:solidFill>
          <a:latin typeface="+mn-lt"/>
          <a:ea typeface="+mn-ea"/>
          <a:cs typeface="+mn-cs"/>
          <a:sym typeface="Arial" charset="0"/>
        </a:defRPr>
      </a:lvl8pPr>
      <a:lvl9pPr marL="1774128" algn="l" rtl="0" eaLnBrk="1" fontAlgn="base" hangingPunct="1">
        <a:spcBef>
          <a:spcPct val="0"/>
        </a:spcBef>
        <a:spcAft>
          <a:spcPct val="0"/>
        </a:spcAft>
        <a:defRPr sz="28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8" algn="l" defTabSz="887075" rtl="0" eaLnBrk="1" latinLnBrk="0" hangingPunct="1">
        <a:defRPr sz="1700" kern="1200">
          <a:solidFill>
            <a:schemeClr val="tx1"/>
          </a:solidFill>
          <a:latin typeface="+mn-lt"/>
          <a:ea typeface="+mn-ea"/>
          <a:cs typeface="+mn-cs"/>
        </a:defRPr>
      </a:lvl4pPr>
      <a:lvl5pPr marL="1774128" algn="l" defTabSz="887075" rtl="0" eaLnBrk="1" latinLnBrk="0" hangingPunct="1">
        <a:defRPr sz="1700" kern="1200">
          <a:solidFill>
            <a:schemeClr val="tx1"/>
          </a:solidFill>
          <a:latin typeface="+mn-lt"/>
          <a:ea typeface="+mn-ea"/>
          <a:cs typeface="+mn-cs"/>
        </a:defRPr>
      </a:lvl5pPr>
      <a:lvl6pPr marL="2217648" algn="l" defTabSz="887075" rtl="0" eaLnBrk="1" latinLnBrk="0" hangingPunct="1">
        <a:defRPr sz="1700" kern="1200">
          <a:solidFill>
            <a:schemeClr val="tx1"/>
          </a:solidFill>
          <a:latin typeface="+mn-lt"/>
          <a:ea typeface="+mn-ea"/>
          <a:cs typeface="+mn-cs"/>
        </a:defRPr>
      </a:lvl6pPr>
      <a:lvl7pPr marL="2661183" algn="l" defTabSz="887075" rtl="0" eaLnBrk="1" latinLnBrk="0" hangingPunct="1">
        <a:defRPr sz="1700" kern="1200">
          <a:solidFill>
            <a:schemeClr val="tx1"/>
          </a:solidFill>
          <a:latin typeface="+mn-lt"/>
          <a:ea typeface="+mn-ea"/>
          <a:cs typeface="+mn-cs"/>
        </a:defRPr>
      </a:lvl7pPr>
      <a:lvl8pPr marL="3104715" algn="l" defTabSz="887075" rtl="0" eaLnBrk="1" latinLnBrk="0" hangingPunct="1">
        <a:defRPr sz="1700" kern="1200">
          <a:solidFill>
            <a:schemeClr val="tx1"/>
          </a:solidFill>
          <a:latin typeface="+mn-lt"/>
          <a:ea typeface="+mn-ea"/>
          <a:cs typeface="+mn-cs"/>
        </a:defRPr>
      </a:lvl8pPr>
      <a:lvl9pPr marL="3548240" algn="l" defTabSz="887075"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bwMode="auto">
          <a:xfrm>
            <a:off x="330312" y="5461000"/>
            <a:ext cx="15597123"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p>
            <a:pPr lvl="0"/>
            <a:r>
              <a:rPr lang="en-US" smtClean="0">
                <a:sym typeface="Arial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ransition xmlns:p14="http://schemas.microsoft.com/office/powerpoint/2010/main"/>
  <p:hf hdr="0" ftr="0" dt="0"/>
  <p:txStyles>
    <p:title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58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26"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58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26"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5" algn="l" defTabSz="887075" rtl="0" eaLnBrk="1" latinLnBrk="0" hangingPunct="1">
        <a:defRPr sz="1700" kern="1200">
          <a:solidFill>
            <a:schemeClr val="tx1"/>
          </a:solidFill>
          <a:latin typeface="+mn-lt"/>
          <a:ea typeface="+mn-ea"/>
          <a:cs typeface="+mn-cs"/>
        </a:defRPr>
      </a:lvl4pPr>
      <a:lvl5pPr marL="1774126" algn="l" defTabSz="887075" rtl="0" eaLnBrk="1" latinLnBrk="0" hangingPunct="1">
        <a:defRPr sz="1700" kern="1200">
          <a:solidFill>
            <a:schemeClr val="tx1"/>
          </a:solidFill>
          <a:latin typeface="+mn-lt"/>
          <a:ea typeface="+mn-ea"/>
          <a:cs typeface="+mn-cs"/>
        </a:defRPr>
      </a:lvl5pPr>
      <a:lvl6pPr marL="2217646" algn="l" defTabSz="887075" rtl="0" eaLnBrk="1" latinLnBrk="0" hangingPunct="1">
        <a:defRPr sz="1700" kern="1200">
          <a:solidFill>
            <a:schemeClr val="tx1"/>
          </a:solidFill>
          <a:latin typeface="+mn-lt"/>
          <a:ea typeface="+mn-ea"/>
          <a:cs typeface="+mn-cs"/>
        </a:defRPr>
      </a:lvl6pPr>
      <a:lvl7pPr marL="2661180" algn="l" defTabSz="887075" rtl="0" eaLnBrk="1" latinLnBrk="0" hangingPunct="1">
        <a:defRPr sz="1700" kern="1200">
          <a:solidFill>
            <a:schemeClr val="tx1"/>
          </a:solidFill>
          <a:latin typeface="+mn-lt"/>
          <a:ea typeface="+mn-ea"/>
          <a:cs typeface="+mn-cs"/>
        </a:defRPr>
      </a:lvl7pPr>
      <a:lvl8pPr marL="3104712" algn="l" defTabSz="887075" rtl="0" eaLnBrk="1" latinLnBrk="0" hangingPunct="1">
        <a:defRPr sz="1700" kern="1200">
          <a:solidFill>
            <a:schemeClr val="tx1"/>
          </a:solidFill>
          <a:latin typeface="+mn-lt"/>
          <a:ea typeface="+mn-ea"/>
          <a:cs typeface="+mn-cs"/>
        </a:defRPr>
      </a:lvl8pPr>
      <a:lvl9pPr marL="3548235" algn="l" defTabSz="887075" rtl="0" eaLnBrk="1" latinLnBrk="0" hangingPunct="1">
        <a:defRPr sz="17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97" y="-127000"/>
            <a:ext cx="16257587"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
        <p:nvSpPr>
          <p:cNvPr id="3074" name="Rectangle 2"/>
          <p:cNvSpPr>
            <a:spLocks noGrp="1" noChangeArrowheads="1"/>
          </p:cNvSpPr>
          <p:nvPr>
            <p:ph type="title"/>
          </p:nvPr>
        </p:nvSpPr>
        <p:spPr bwMode="auto">
          <a:xfrm>
            <a:off x="800273"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3075" name="Rectangle 3"/>
          <p:cNvSpPr>
            <a:spLocks noGrp="1" noChangeArrowheads="1"/>
          </p:cNvSpPr>
          <p:nvPr>
            <p:ph type="body" idx="1"/>
          </p:nvPr>
        </p:nvSpPr>
        <p:spPr bwMode="auto">
          <a:xfrm>
            <a:off x="800273" y="1879603"/>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dirty="0" smtClean="0">
                <a:sym typeface="Arial" charset="0"/>
              </a:rPr>
              <a:t>Click to edit Master text styles</a:t>
            </a:r>
          </a:p>
          <a:p>
            <a:pPr lvl="1"/>
            <a:r>
              <a:rPr lang="en-US" dirty="0" smtClean="0">
                <a:sym typeface="Arial" charset="0"/>
              </a:rPr>
              <a:t>Second level</a:t>
            </a:r>
          </a:p>
          <a:p>
            <a:pPr lvl="2"/>
            <a:r>
              <a:rPr lang="en-US" dirty="0" smtClean="0">
                <a:sym typeface="Arial" charset="0"/>
              </a:rPr>
              <a:t>Third level</a:t>
            </a:r>
          </a:p>
          <a:p>
            <a:pPr lvl="3"/>
            <a:r>
              <a:rPr lang="en-US" dirty="0" smtClean="0">
                <a:sym typeface="Arial" charset="0"/>
              </a:rPr>
              <a:t>Fourth level</a:t>
            </a:r>
          </a:p>
          <a:p>
            <a:pPr lvl="4"/>
            <a:r>
              <a:rPr lang="en-US" dirty="0" smtClean="0">
                <a:sym typeface="Arial" charset="0"/>
              </a:rPr>
              <a:t>Fifth level</a:t>
            </a: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89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7" name="Rectangle 5"/>
          <p:cNvSpPr>
            <a:spLocks/>
          </p:cNvSpPr>
          <p:nvPr/>
        </p:nvSpPr>
        <p:spPr bwMode="auto">
          <a:xfrm rot="10800000" flipH="1">
            <a:off x="97" y="1441478"/>
            <a:ext cx="16257587" cy="6350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
        <p:nvSpPr>
          <p:cNvPr id="3078" name="Rectangle 6"/>
          <p:cNvSpPr>
            <a:spLocks/>
          </p:cNvSpPr>
          <p:nvPr/>
        </p:nvSpPr>
        <p:spPr bwMode="auto">
          <a:xfrm rot="10800000" flipH="1">
            <a:off x="3"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Tree>
    <p:extLst>
      <p:ext uri="{BB962C8B-B14F-4D97-AF65-F5344CB8AC3E}">
        <p14:creationId xmlns:p14="http://schemas.microsoft.com/office/powerpoint/2010/main" val="1532219334"/>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xmlns:p14="http://schemas.microsoft.com/office/powerpoint/2010/main"/>
  <p:hf hdr="0" ftr="0" dt="0"/>
  <p:txStyles>
    <p:titleStyle>
      <a:lvl1pPr algn="l" rtl="0" fontAlgn="base">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8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2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63"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82" rtl="0" eaLnBrk="1" latinLnBrk="0" hangingPunct="1">
        <a:defRPr sz="1700" kern="1200">
          <a:solidFill>
            <a:schemeClr val="tx1"/>
          </a:solidFill>
          <a:latin typeface="+mn-lt"/>
          <a:ea typeface="+mn-ea"/>
          <a:cs typeface="+mn-cs"/>
        </a:defRPr>
      </a:lvl1pPr>
      <a:lvl2pPr marL="443540" algn="l" defTabSz="887082" rtl="0" eaLnBrk="1" latinLnBrk="0" hangingPunct="1">
        <a:defRPr sz="1700" kern="1200">
          <a:solidFill>
            <a:schemeClr val="tx1"/>
          </a:solidFill>
          <a:latin typeface="+mn-lt"/>
          <a:ea typeface="+mn-ea"/>
          <a:cs typeface="+mn-cs"/>
        </a:defRPr>
      </a:lvl2pPr>
      <a:lvl3pPr marL="887082" algn="l" defTabSz="887082" rtl="0" eaLnBrk="1" latinLnBrk="0" hangingPunct="1">
        <a:defRPr sz="1700" kern="1200">
          <a:solidFill>
            <a:schemeClr val="tx1"/>
          </a:solidFill>
          <a:latin typeface="+mn-lt"/>
          <a:ea typeface="+mn-ea"/>
          <a:cs typeface="+mn-cs"/>
        </a:defRPr>
      </a:lvl3pPr>
      <a:lvl4pPr marL="1330622" algn="l" defTabSz="887082" rtl="0" eaLnBrk="1" latinLnBrk="0" hangingPunct="1">
        <a:defRPr sz="1700" kern="1200">
          <a:solidFill>
            <a:schemeClr val="tx1"/>
          </a:solidFill>
          <a:latin typeface="+mn-lt"/>
          <a:ea typeface="+mn-ea"/>
          <a:cs typeface="+mn-cs"/>
        </a:defRPr>
      </a:lvl4pPr>
      <a:lvl5pPr marL="1774163" algn="l" defTabSz="887082" rtl="0" eaLnBrk="1" latinLnBrk="0" hangingPunct="1">
        <a:defRPr sz="1700" kern="1200">
          <a:solidFill>
            <a:schemeClr val="tx1"/>
          </a:solidFill>
          <a:latin typeface="+mn-lt"/>
          <a:ea typeface="+mn-ea"/>
          <a:cs typeface="+mn-cs"/>
        </a:defRPr>
      </a:lvl5pPr>
      <a:lvl6pPr marL="2217705" algn="l" defTabSz="887082" rtl="0" eaLnBrk="1" latinLnBrk="0" hangingPunct="1">
        <a:defRPr sz="1700" kern="1200">
          <a:solidFill>
            <a:schemeClr val="tx1"/>
          </a:solidFill>
          <a:latin typeface="+mn-lt"/>
          <a:ea typeface="+mn-ea"/>
          <a:cs typeface="+mn-cs"/>
        </a:defRPr>
      </a:lvl6pPr>
      <a:lvl7pPr marL="2661245" algn="l" defTabSz="887082" rtl="0" eaLnBrk="1" latinLnBrk="0" hangingPunct="1">
        <a:defRPr sz="1700" kern="1200">
          <a:solidFill>
            <a:schemeClr val="tx1"/>
          </a:solidFill>
          <a:latin typeface="+mn-lt"/>
          <a:ea typeface="+mn-ea"/>
          <a:cs typeface="+mn-cs"/>
        </a:defRPr>
      </a:lvl7pPr>
      <a:lvl8pPr marL="3104786" algn="l" defTabSz="887082" rtl="0" eaLnBrk="1" latinLnBrk="0" hangingPunct="1">
        <a:defRPr sz="1700" kern="1200">
          <a:solidFill>
            <a:schemeClr val="tx1"/>
          </a:solidFill>
          <a:latin typeface="+mn-lt"/>
          <a:ea typeface="+mn-ea"/>
          <a:cs typeface="+mn-cs"/>
        </a:defRPr>
      </a:lvl8pPr>
      <a:lvl9pPr marL="3548328" algn="l" defTabSz="887082" rtl="0" eaLnBrk="1" latinLnBrk="0" hangingPunct="1">
        <a:defRPr sz="17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2" y="19"/>
            <a:ext cx="16256956" cy="8150225"/>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050" name="Rectangle 2"/>
          <p:cNvSpPr>
            <a:spLocks noGrp="1" noChangeArrowheads="1"/>
          </p:cNvSpPr>
          <p:nvPr>
            <p:ph type="body" idx="1"/>
          </p:nvPr>
        </p:nvSpPr>
        <p:spPr bwMode="auto">
          <a:xfrm>
            <a:off x="901872" y="4902205"/>
            <a:ext cx="13793548" cy="28575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
        <p:nvSpPr>
          <p:cNvPr id="2051" name="Rectangle 3"/>
          <p:cNvSpPr>
            <a:spLocks noGrp="1" noChangeArrowheads="1"/>
          </p:cNvSpPr>
          <p:nvPr>
            <p:ph type="title"/>
          </p:nvPr>
        </p:nvSpPr>
        <p:spPr bwMode="auto">
          <a:xfrm>
            <a:off x="901872" y="1536705"/>
            <a:ext cx="13793548" cy="30861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052" name="Rectangle 4"/>
          <p:cNvSpPr>
            <a:spLocks/>
          </p:cNvSpPr>
          <p:nvPr/>
        </p:nvSpPr>
        <p:spPr bwMode="auto">
          <a:xfrm rot="10800000" flipH="1">
            <a:off x="2" y="8070855"/>
            <a:ext cx="16273846" cy="1587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53"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72246" y="12739"/>
            <a:ext cx="6179153" cy="300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054"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41550" y="8339844"/>
            <a:ext cx="2922344" cy="60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3500">
          <a:solidFill>
            <a:srgbClr val="90B5DE"/>
          </a:solidFill>
          <a:latin typeface="+mn-lt"/>
          <a:ea typeface="+mn-ea"/>
          <a:cs typeface="+mn-cs"/>
          <a:sym typeface="Arial" charset="0"/>
        </a:defRPr>
      </a:lvl1pPr>
      <a:lvl2pPr algn="l" rtl="0" eaLnBrk="1" fontAlgn="base" hangingPunct="1">
        <a:spcBef>
          <a:spcPct val="0"/>
        </a:spcBef>
        <a:spcAft>
          <a:spcPct val="0"/>
        </a:spcAft>
        <a:defRPr sz="3500">
          <a:solidFill>
            <a:srgbClr val="90B5DE"/>
          </a:solidFill>
          <a:latin typeface="+mn-lt"/>
          <a:ea typeface="+mn-ea"/>
          <a:cs typeface="+mn-cs"/>
          <a:sym typeface="Arial" charset="0"/>
        </a:defRPr>
      </a:lvl2pPr>
      <a:lvl3pPr algn="l" rtl="0" eaLnBrk="1" fontAlgn="base" hangingPunct="1">
        <a:spcBef>
          <a:spcPct val="0"/>
        </a:spcBef>
        <a:spcAft>
          <a:spcPct val="0"/>
        </a:spcAft>
        <a:defRPr sz="3500">
          <a:solidFill>
            <a:srgbClr val="90B5DE"/>
          </a:solidFill>
          <a:latin typeface="+mn-lt"/>
          <a:ea typeface="+mn-ea"/>
          <a:cs typeface="+mn-cs"/>
          <a:sym typeface="Arial" charset="0"/>
        </a:defRPr>
      </a:lvl3pPr>
      <a:lvl4pPr algn="l" rtl="0" eaLnBrk="1" fontAlgn="base" hangingPunct="1">
        <a:spcBef>
          <a:spcPct val="0"/>
        </a:spcBef>
        <a:spcAft>
          <a:spcPct val="0"/>
        </a:spcAft>
        <a:defRPr sz="3500">
          <a:solidFill>
            <a:srgbClr val="90B5DE"/>
          </a:solidFill>
          <a:latin typeface="+mn-lt"/>
          <a:ea typeface="+mn-ea"/>
          <a:cs typeface="+mn-cs"/>
          <a:sym typeface="Arial" charset="0"/>
        </a:defRPr>
      </a:lvl4pPr>
      <a:lvl5pPr algn="l" rtl="0" eaLnBrk="1" fontAlgn="base" hangingPunct="1">
        <a:spcBef>
          <a:spcPct val="0"/>
        </a:spcBef>
        <a:spcAft>
          <a:spcPct val="0"/>
        </a:spcAft>
        <a:defRPr sz="3500">
          <a:solidFill>
            <a:srgbClr val="90B5DE"/>
          </a:solidFill>
          <a:latin typeface="+mn-lt"/>
          <a:ea typeface="+mn-ea"/>
          <a:cs typeface="+mn-cs"/>
          <a:sym typeface="Arial" charset="0"/>
        </a:defRPr>
      </a:lvl5pPr>
      <a:lvl6pPr marL="443540" algn="l" rtl="0" eaLnBrk="1" fontAlgn="base" hangingPunct="1">
        <a:spcBef>
          <a:spcPct val="0"/>
        </a:spcBef>
        <a:spcAft>
          <a:spcPct val="0"/>
        </a:spcAft>
        <a:defRPr sz="3500">
          <a:solidFill>
            <a:srgbClr val="90B5DE"/>
          </a:solidFill>
          <a:latin typeface="+mn-lt"/>
          <a:ea typeface="+mn-ea"/>
          <a:cs typeface="+mn-cs"/>
          <a:sym typeface="Arial" charset="0"/>
        </a:defRPr>
      </a:lvl6pPr>
      <a:lvl7pPr marL="887075" algn="l" rtl="0" eaLnBrk="1" fontAlgn="base" hangingPunct="1">
        <a:spcBef>
          <a:spcPct val="0"/>
        </a:spcBef>
        <a:spcAft>
          <a:spcPct val="0"/>
        </a:spcAft>
        <a:defRPr sz="3500">
          <a:solidFill>
            <a:srgbClr val="90B5DE"/>
          </a:solidFill>
          <a:latin typeface="+mn-lt"/>
          <a:ea typeface="+mn-ea"/>
          <a:cs typeface="+mn-cs"/>
          <a:sym typeface="Arial" charset="0"/>
        </a:defRPr>
      </a:lvl7pPr>
      <a:lvl8pPr marL="1330615" algn="l" rtl="0" eaLnBrk="1" fontAlgn="base" hangingPunct="1">
        <a:spcBef>
          <a:spcPct val="0"/>
        </a:spcBef>
        <a:spcAft>
          <a:spcPct val="0"/>
        </a:spcAft>
        <a:defRPr sz="3500">
          <a:solidFill>
            <a:srgbClr val="90B5DE"/>
          </a:solidFill>
          <a:latin typeface="+mn-lt"/>
          <a:ea typeface="+mn-ea"/>
          <a:cs typeface="+mn-cs"/>
          <a:sym typeface="Arial" charset="0"/>
        </a:defRPr>
      </a:lvl8pPr>
      <a:lvl9pPr marL="1774155" algn="l" rtl="0" eaLnBrk="1" fontAlgn="base" hangingPunct="1">
        <a:spcBef>
          <a:spcPct val="0"/>
        </a:spcBef>
        <a:spcAft>
          <a:spcPct val="0"/>
        </a:spcAft>
        <a:defRPr sz="35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5" algn="l" defTabSz="887075" rtl="0" eaLnBrk="1" latinLnBrk="0" hangingPunct="1">
        <a:defRPr sz="1700" kern="1200">
          <a:solidFill>
            <a:schemeClr val="tx1"/>
          </a:solidFill>
          <a:latin typeface="+mn-lt"/>
          <a:ea typeface="+mn-ea"/>
          <a:cs typeface="+mn-cs"/>
        </a:defRPr>
      </a:lvl5pPr>
      <a:lvl6pPr marL="2217692" algn="l" defTabSz="887075" rtl="0" eaLnBrk="1" latinLnBrk="0" hangingPunct="1">
        <a:defRPr sz="1700" kern="1200">
          <a:solidFill>
            <a:schemeClr val="tx1"/>
          </a:solidFill>
          <a:latin typeface="+mn-lt"/>
          <a:ea typeface="+mn-ea"/>
          <a:cs typeface="+mn-cs"/>
        </a:defRPr>
      </a:lvl6pPr>
      <a:lvl7pPr marL="2661231" algn="l" defTabSz="887075" rtl="0" eaLnBrk="1" latinLnBrk="0" hangingPunct="1">
        <a:defRPr sz="1700" kern="1200">
          <a:solidFill>
            <a:schemeClr val="tx1"/>
          </a:solidFill>
          <a:latin typeface="+mn-lt"/>
          <a:ea typeface="+mn-ea"/>
          <a:cs typeface="+mn-cs"/>
        </a:defRPr>
      </a:lvl7pPr>
      <a:lvl8pPr marL="3104771" algn="l" defTabSz="887075" rtl="0" eaLnBrk="1" latinLnBrk="0" hangingPunct="1">
        <a:defRPr sz="1700" kern="1200">
          <a:solidFill>
            <a:schemeClr val="tx1"/>
          </a:solidFill>
          <a:latin typeface="+mn-lt"/>
          <a:ea typeface="+mn-ea"/>
          <a:cs typeface="+mn-cs"/>
        </a:defRPr>
      </a:lvl8pPr>
      <a:lvl9pPr marL="3548308" algn="l" defTabSz="887075"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2" y="19"/>
            <a:ext cx="16256956" cy="8150225"/>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050" name="Rectangle 2"/>
          <p:cNvSpPr>
            <a:spLocks noGrp="1" noChangeArrowheads="1"/>
          </p:cNvSpPr>
          <p:nvPr>
            <p:ph type="body" idx="1"/>
          </p:nvPr>
        </p:nvSpPr>
        <p:spPr bwMode="auto">
          <a:xfrm>
            <a:off x="901872" y="4902205"/>
            <a:ext cx="13793548" cy="28575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
        <p:nvSpPr>
          <p:cNvPr id="2051" name="Rectangle 3"/>
          <p:cNvSpPr>
            <a:spLocks noGrp="1" noChangeArrowheads="1"/>
          </p:cNvSpPr>
          <p:nvPr>
            <p:ph type="title"/>
          </p:nvPr>
        </p:nvSpPr>
        <p:spPr bwMode="auto">
          <a:xfrm>
            <a:off x="901872" y="1536705"/>
            <a:ext cx="13793548" cy="30861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052" name="Rectangle 4"/>
          <p:cNvSpPr>
            <a:spLocks/>
          </p:cNvSpPr>
          <p:nvPr/>
        </p:nvSpPr>
        <p:spPr bwMode="auto">
          <a:xfrm rot="10800000" flipH="1">
            <a:off x="2" y="8070855"/>
            <a:ext cx="16273846" cy="1587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53"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72246" y="12739"/>
            <a:ext cx="6179153" cy="300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 name="Rectangle 7"/>
          <p:cNvSpPr/>
          <p:nvPr userDrawn="1"/>
        </p:nvSpPr>
        <p:spPr>
          <a:xfrm>
            <a:off x="0" y="7696200"/>
            <a:ext cx="1575594" cy="646331"/>
          </a:xfrm>
          <a:prstGeom prst="rect">
            <a:avLst/>
          </a:prstGeom>
        </p:spPr>
        <p:txBody>
          <a:bodyPr wrap="square">
            <a:spAutoFit/>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u="none" kern="1200" baseline="0" dirty="0" smtClean="0">
                <a:solidFill>
                  <a:schemeClr val="bg1"/>
                </a:solidFill>
                <a:latin typeface="+mn-lt"/>
                <a:ea typeface="+mn-ea"/>
                <a:cs typeface="+mn-cs"/>
              </a:rPr>
              <a:t>v2.1.0_DUAL</a:t>
            </a:r>
          </a:p>
          <a:p>
            <a:endParaRPr lang="en-US" sz="1800" u="none" kern="1200" baseline="0" dirty="0" smtClean="0">
              <a:solidFill>
                <a:schemeClr val="bg1"/>
              </a:solidFill>
              <a:latin typeface="+mn-lt"/>
              <a:ea typeface="+mn-ea"/>
              <a:cs typeface="+mn-cs"/>
            </a:endParaRPr>
          </a:p>
        </p:txBody>
      </p:sp>
      <p:pic>
        <p:nvPicPr>
          <p:cNvPr id="10" name="Picture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3767594" y="8267734"/>
            <a:ext cx="2456216" cy="740014"/>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3500">
          <a:solidFill>
            <a:srgbClr val="90B5DE"/>
          </a:solidFill>
          <a:latin typeface="+mn-lt"/>
          <a:ea typeface="+mn-ea"/>
          <a:cs typeface="+mn-cs"/>
          <a:sym typeface="Arial" charset="0"/>
        </a:defRPr>
      </a:lvl1pPr>
      <a:lvl2pPr algn="l" rtl="0" eaLnBrk="1" fontAlgn="base" hangingPunct="1">
        <a:spcBef>
          <a:spcPct val="0"/>
        </a:spcBef>
        <a:spcAft>
          <a:spcPct val="0"/>
        </a:spcAft>
        <a:defRPr sz="3500">
          <a:solidFill>
            <a:srgbClr val="90B5DE"/>
          </a:solidFill>
          <a:latin typeface="+mn-lt"/>
          <a:ea typeface="+mn-ea"/>
          <a:cs typeface="+mn-cs"/>
          <a:sym typeface="Arial" charset="0"/>
        </a:defRPr>
      </a:lvl2pPr>
      <a:lvl3pPr algn="l" rtl="0" eaLnBrk="1" fontAlgn="base" hangingPunct="1">
        <a:spcBef>
          <a:spcPct val="0"/>
        </a:spcBef>
        <a:spcAft>
          <a:spcPct val="0"/>
        </a:spcAft>
        <a:defRPr sz="3500">
          <a:solidFill>
            <a:srgbClr val="90B5DE"/>
          </a:solidFill>
          <a:latin typeface="+mn-lt"/>
          <a:ea typeface="+mn-ea"/>
          <a:cs typeface="+mn-cs"/>
          <a:sym typeface="Arial" charset="0"/>
        </a:defRPr>
      </a:lvl3pPr>
      <a:lvl4pPr algn="l" rtl="0" eaLnBrk="1" fontAlgn="base" hangingPunct="1">
        <a:spcBef>
          <a:spcPct val="0"/>
        </a:spcBef>
        <a:spcAft>
          <a:spcPct val="0"/>
        </a:spcAft>
        <a:defRPr sz="3500">
          <a:solidFill>
            <a:srgbClr val="90B5DE"/>
          </a:solidFill>
          <a:latin typeface="+mn-lt"/>
          <a:ea typeface="+mn-ea"/>
          <a:cs typeface="+mn-cs"/>
          <a:sym typeface="Arial" charset="0"/>
        </a:defRPr>
      </a:lvl4pPr>
      <a:lvl5pPr algn="l" rtl="0" eaLnBrk="1" fontAlgn="base" hangingPunct="1">
        <a:spcBef>
          <a:spcPct val="0"/>
        </a:spcBef>
        <a:spcAft>
          <a:spcPct val="0"/>
        </a:spcAft>
        <a:defRPr sz="3500">
          <a:solidFill>
            <a:srgbClr val="90B5DE"/>
          </a:solidFill>
          <a:latin typeface="+mn-lt"/>
          <a:ea typeface="+mn-ea"/>
          <a:cs typeface="+mn-cs"/>
          <a:sym typeface="Arial" charset="0"/>
        </a:defRPr>
      </a:lvl5pPr>
      <a:lvl6pPr marL="443540" algn="l" rtl="0" eaLnBrk="1" fontAlgn="base" hangingPunct="1">
        <a:spcBef>
          <a:spcPct val="0"/>
        </a:spcBef>
        <a:spcAft>
          <a:spcPct val="0"/>
        </a:spcAft>
        <a:defRPr sz="3500">
          <a:solidFill>
            <a:srgbClr val="90B5DE"/>
          </a:solidFill>
          <a:latin typeface="+mn-lt"/>
          <a:ea typeface="+mn-ea"/>
          <a:cs typeface="+mn-cs"/>
          <a:sym typeface="Arial" charset="0"/>
        </a:defRPr>
      </a:lvl6pPr>
      <a:lvl7pPr marL="887075" algn="l" rtl="0" eaLnBrk="1" fontAlgn="base" hangingPunct="1">
        <a:spcBef>
          <a:spcPct val="0"/>
        </a:spcBef>
        <a:spcAft>
          <a:spcPct val="0"/>
        </a:spcAft>
        <a:defRPr sz="3500">
          <a:solidFill>
            <a:srgbClr val="90B5DE"/>
          </a:solidFill>
          <a:latin typeface="+mn-lt"/>
          <a:ea typeface="+mn-ea"/>
          <a:cs typeface="+mn-cs"/>
          <a:sym typeface="Arial" charset="0"/>
        </a:defRPr>
      </a:lvl7pPr>
      <a:lvl8pPr marL="1330615" algn="l" rtl="0" eaLnBrk="1" fontAlgn="base" hangingPunct="1">
        <a:spcBef>
          <a:spcPct val="0"/>
        </a:spcBef>
        <a:spcAft>
          <a:spcPct val="0"/>
        </a:spcAft>
        <a:defRPr sz="3500">
          <a:solidFill>
            <a:srgbClr val="90B5DE"/>
          </a:solidFill>
          <a:latin typeface="+mn-lt"/>
          <a:ea typeface="+mn-ea"/>
          <a:cs typeface="+mn-cs"/>
          <a:sym typeface="Arial" charset="0"/>
        </a:defRPr>
      </a:lvl8pPr>
      <a:lvl9pPr marL="1774155" algn="l" rtl="0" eaLnBrk="1" fontAlgn="base" hangingPunct="1">
        <a:spcBef>
          <a:spcPct val="0"/>
        </a:spcBef>
        <a:spcAft>
          <a:spcPct val="0"/>
        </a:spcAft>
        <a:defRPr sz="35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5" algn="l" defTabSz="887075" rtl="0" eaLnBrk="1" latinLnBrk="0" hangingPunct="1">
        <a:defRPr sz="1700" kern="1200">
          <a:solidFill>
            <a:schemeClr val="tx1"/>
          </a:solidFill>
          <a:latin typeface="+mn-lt"/>
          <a:ea typeface="+mn-ea"/>
          <a:cs typeface="+mn-cs"/>
        </a:defRPr>
      </a:lvl5pPr>
      <a:lvl6pPr marL="2217692" algn="l" defTabSz="887075" rtl="0" eaLnBrk="1" latinLnBrk="0" hangingPunct="1">
        <a:defRPr sz="1700" kern="1200">
          <a:solidFill>
            <a:schemeClr val="tx1"/>
          </a:solidFill>
          <a:latin typeface="+mn-lt"/>
          <a:ea typeface="+mn-ea"/>
          <a:cs typeface="+mn-cs"/>
        </a:defRPr>
      </a:lvl6pPr>
      <a:lvl7pPr marL="2661231" algn="l" defTabSz="887075" rtl="0" eaLnBrk="1" latinLnBrk="0" hangingPunct="1">
        <a:defRPr sz="1700" kern="1200">
          <a:solidFill>
            <a:schemeClr val="tx1"/>
          </a:solidFill>
          <a:latin typeface="+mn-lt"/>
          <a:ea typeface="+mn-ea"/>
          <a:cs typeface="+mn-cs"/>
        </a:defRPr>
      </a:lvl7pPr>
      <a:lvl8pPr marL="3104771" algn="l" defTabSz="887075" rtl="0" eaLnBrk="1" latinLnBrk="0" hangingPunct="1">
        <a:defRPr sz="1700" kern="1200">
          <a:solidFill>
            <a:schemeClr val="tx1"/>
          </a:solidFill>
          <a:latin typeface="+mn-lt"/>
          <a:ea typeface="+mn-ea"/>
          <a:cs typeface="+mn-cs"/>
        </a:defRPr>
      </a:lvl8pPr>
      <a:lvl9pPr marL="3548308" algn="l" defTabSz="887075"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1"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07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3075" name="Rectangle 3"/>
          <p:cNvSpPr>
            <a:spLocks noGrp="1" noChangeArrowheads="1"/>
          </p:cNvSpPr>
          <p:nvPr>
            <p:ph type="body" idx="1"/>
          </p:nvPr>
        </p:nvSpPr>
        <p:spPr bwMode="auto">
          <a:xfrm>
            <a:off x="800274" y="1879603"/>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2"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7" name="Rectangle 5"/>
          <p:cNvSpPr>
            <a:spLocks/>
          </p:cNvSpPr>
          <p:nvPr/>
        </p:nvSpPr>
        <p:spPr bwMode="auto">
          <a:xfrm rot="10800000" flipH="1">
            <a:off x="78" y="1441453"/>
            <a:ext cx="16244899"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078" name="Rectangle 6"/>
          <p:cNvSpPr>
            <a:spLocks/>
          </p:cNvSpPr>
          <p:nvPr/>
        </p:nvSpPr>
        <p:spPr bwMode="auto">
          <a:xfrm rot="10800000" flipH="1">
            <a:off x="3"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 name="Slide Number Placeholder 1"/>
          <p:cNvSpPr>
            <a:spLocks noGrp="1"/>
          </p:cNvSpPr>
          <p:nvPr>
            <p:ph type="sldNum" sz="quarter" idx="4"/>
          </p:nvPr>
        </p:nvSpPr>
        <p:spPr>
          <a:xfrm>
            <a:off x="11650663" y="8475663"/>
            <a:ext cx="3794125" cy="485775"/>
          </a:xfrm>
          <a:prstGeom prst="rect">
            <a:avLst/>
          </a:prstGeom>
        </p:spPr>
        <p:txBody>
          <a:bodyPr vert="horz" lIns="91440" tIns="45720" rIns="91440" bIns="45720" rtlCol="0" anchor="ctr"/>
          <a:lstStyle>
            <a:lvl1pPr algn="r">
              <a:defRPr sz="1200">
                <a:solidFill>
                  <a:schemeClr val="tx1">
                    <a:tint val="75000"/>
                  </a:schemeClr>
                </a:solidFill>
              </a:defRPr>
            </a:lvl1pPr>
          </a:lstStyle>
          <a:p>
            <a:fld id="{149AFB13-F6FA-D94E-99D8-94E29F0D10C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6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3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1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4" algn="l" defTabSz="887075" rtl="0" eaLnBrk="1" latinLnBrk="0" hangingPunct="1">
        <a:defRPr sz="1700" kern="1200">
          <a:solidFill>
            <a:schemeClr val="tx1"/>
          </a:solidFill>
          <a:latin typeface="+mn-lt"/>
          <a:ea typeface="+mn-ea"/>
          <a:cs typeface="+mn-cs"/>
        </a:defRPr>
      </a:lvl4pPr>
      <a:lvl5pPr marL="1774154" algn="l" defTabSz="887075" rtl="0" eaLnBrk="1" latinLnBrk="0" hangingPunct="1">
        <a:defRPr sz="1700" kern="1200">
          <a:solidFill>
            <a:schemeClr val="tx1"/>
          </a:solidFill>
          <a:latin typeface="+mn-lt"/>
          <a:ea typeface="+mn-ea"/>
          <a:cs typeface="+mn-cs"/>
        </a:defRPr>
      </a:lvl5pPr>
      <a:lvl6pPr marL="2217689" algn="l" defTabSz="887075" rtl="0" eaLnBrk="1" latinLnBrk="0" hangingPunct="1">
        <a:defRPr sz="1700" kern="1200">
          <a:solidFill>
            <a:schemeClr val="tx1"/>
          </a:solidFill>
          <a:latin typeface="+mn-lt"/>
          <a:ea typeface="+mn-ea"/>
          <a:cs typeface="+mn-cs"/>
        </a:defRPr>
      </a:lvl6pPr>
      <a:lvl7pPr marL="2661228" algn="l" defTabSz="887075" rtl="0" eaLnBrk="1" latinLnBrk="0" hangingPunct="1">
        <a:defRPr sz="1700" kern="1200">
          <a:solidFill>
            <a:schemeClr val="tx1"/>
          </a:solidFill>
          <a:latin typeface="+mn-lt"/>
          <a:ea typeface="+mn-ea"/>
          <a:cs typeface="+mn-cs"/>
        </a:defRPr>
      </a:lvl7pPr>
      <a:lvl8pPr marL="3104768" algn="l" defTabSz="887075" rtl="0" eaLnBrk="1" latinLnBrk="0" hangingPunct="1">
        <a:defRPr sz="1700" kern="1200">
          <a:solidFill>
            <a:schemeClr val="tx1"/>
          </a:solidFill>
          <a:latin typeface="+mn-lt"/>
          <a:ea typeface="+mn-ea"/>
          <a:cs typeface="+mn-cs"/>
        </a:defRPr>
      </a:lvl8pPr>
      <a:lvl9pPr marL="3548303" algn="l" defTabSz="887075" rtl="0" eaLnBrk="1" latinLnBrk="0" hangingPunct="1">
        <a:defRPr sz="1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p:cNvSpPr>
          <p:nvPr/>
        </p:nvSpPr>
        <p:spPr bwMode="auto">
          <a:xfrm>
            <a:off x="100" y="-127000"/>
            <a:ext cx="16279263"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09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4099" name="Rectangle 3"/>
          <p:cNvSpPr>
            <a:spLocks noGrp="1" noChangeArrowheads="1"/>
          </p:cNvSpPr>
          <p:nvPr>
            <p:ph type="body" idx="1"/>
          </p:nvPr>
        </p:nvSpPr>
        <p:spPr bwMode="auto">
          <a:xfrm>
            <a:off x="800274" y="3467105"/>
            <a:ext cx="14657233"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410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4"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01" name="Rectangle 5"/>
          <p:cNvSpPr>
            <a:spLocks/>
          </p:cNvSpPr>
          <p:nvPr/>
        </p:nvSpPr>
        <p:spPr bwMode="auto">
          <a:xfrm rot="10800000" flipH="1">
            <a:off x="3" y="1414291"/>
            <a:ext cx="16257588" cy="90679"/>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102" name="Rectangle 6"/>
          <p:cNvSpPr>
            <a:spLocks/>
          </p:cNvSpPr>
          <p:nvPr/>
        </p:nvSpPr>
        <p:spPr bwMode="auto">
          <a:xfrm rot="10800000" flipH="1">
            <a:off x="99" y="8972551"/>
            <a:ext cx="1627926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20"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59"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2" algn="l" defTabSz="887075" rtl="0" eaLnBrk="1" latinLnBrk="0" hangingPunct="1">
        <a:defRPr sz="1700" kern="1200">
          <a:solidFill>
            <a:schemeClr val="tx1"/>
          </a:solidFill>
          <a:latin typeface="+mn-lt"/>
          <a:ea typeface="+mn-ea"/>
          <a:cs typeface="+mn-cs"/>
        </a:defRPr>
      </a:lvl4pPr>
      <a:lvl5pPr marL="1774152" algn="l" defTabSz="887075" rtl="0" eaLnBrk="1" latinLnBrk="0" hangingPunct="1">
        <a:defRPr sz="1700" kern="1200">
          <a:solidFill>
            <a:schemeClr val="tx1"/>
          </a:solidFill>
          <a:latin typeface="+mn-lt"/>
          <a:ea typeface="+mn-ea"/>
          <a:cs typeface="+mn-cs"/>
        </a:defRPr>
      </a:lvl5pPr>
      <a:lvl6pPr marL="2217686" algn="l" defTabSz="887075" rtl="0" eaLnBrk="1" latinLnBrk="0" hangingPunct="1">
        <a:defRPr sz="1700" kern="1200">
          <a:solidFill>
            <a:schemeClr val="tx1"/>
          </a:solidFill>
          <a:latin typeface="+mn-lt"/>
          <a:ea typeface="+mn-ea"/>
          <a:cs typeface="+mn-cs"/>
        </a:defRPr>
      </a:lvl6pPr>
      <a:lvl7pPr marL="2661225" algn="l" defTabSz="887075" rtl="0" eaLnBrk="1" latinLnBrk="0" hangingPunct="1">
        <a:defRPr sz="1700" kern="1200">
          <a:solidFill>
            <a:schemeClr val="tx1"/>
          </a:solidFill>
          <a:latin typeface="+mn-lt"/>
          <a:ea typeface="+mn-ea"/>
          <a:cs typeface="+mn-cs"/>
        </a:defRPr>
      </a:lvl7pPr>
      <a:lvl8pPr marL="3104765" algn="l" defTabSz="887075" rtl="0" eaLnBrk="1" latinLnBrk="0" hangingPunct="1">
        <a:defRPr sz="1700" kern="1200">
          <a:solidFill>
            <a:schemeClr val="tx1"/>
          </a:solidFill>
          <a:latin typeface="+mn-lt"/>
          <a:ea typeface="+mn-ea"/>
          <a:cs typeface="+mn-cs"/>
        </a:defRPr>
      </a:lvl8pPr>
      <a:lvl9pPr marL="3548300" algn="l" defTabSz="887075" rtl="0" eaLnBrk="1" latinLnBrk="0" hangingPunct="1">
        <a:defRPr sz="1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1" name="Rectangle 1"/>
          <p:cNvSpPr>
            <a:spLocks/>
          </p:cNvSpPr>
          <p:nvPr/>
        </p:nvSpPr>
        <p:spPr bwMode="auto">
          <a:xfrm>
            <a:off x="3"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12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5123"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5"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24" name="Rectangle 4"/>
          <p:cNvSpPr>
            <a:spLocks/>
          </p:cNvSpPr>
          <p:nvPr/>
        </p:nvSpPr>
        <p:spPr bwMode="auto">
          <a:xfrm rot="10800000" flipH="1">
            <a:off x="4" y="1441453"/>
            <a:ext cx="16257590"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125" name="Rectangle 5"/>
          <p:cNvSpPr>
            <a:spLocks/>
          </p:cNvSpPr>
          <p:nvPr/>
        </p:nvSpPr>
        <p:spPr bwMode="auto">
          <a:xfrm rot="10800000" flipH="1">
            <a:off x="1"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1" algn="l" defTabSz="887075" rtl="0" eaLnBrk="1" latinLnBrk="0" hangingPunct="1">
        <a:defRPr sz="1700" kern="1200">
          <a:solidFill>
            <a:schemeClr val="tx1"/>
          </a:solidFill>
          <a:latin typeface="+mn-lt"/>
          <a:ea typeface="+mn-ea"/>
          <a:cs typeface="+mn-cs"/>
        </a:defRPr>
      </a:lvl4pPr>
      <a:lvl5pPr marL="1774151" algn="l" defTabSz="887075" rtl="0" eaLnBrk="1" latinLnBrk="0" hangingPunct="1">
        <a:defRPr sz="1700" kern="1200">
          <a:solidFill>
            <a:schemeClr val="tx1"/>
          </a:solidFill>
          <a:latin typeface="+mn-lt"/>
          <a:ea typeface="+mn-ea"/>
          <a:cs typeface="+mn-cs"/>
        </a:defRPr>
      </a:lvl5pPr>
      <a:lvl6pPr marL="2217685" algn="l" defTabSz="887075" rtl="0" eaLnBrk="1" latinLnBrk="0" hangingPunct="1">
        <a:defRPr sz="1700" kern="1200">
          <a:solidFill>
            <a:schemeClr val="tx1"/>
          </a:solidFill>
          <a:latin typeface="+mn-lt"/>
          <a:ea typeface="+mn-ea"/>
          <a:cs typeface="+mn-cs"/>
        </a:defRPr>
      </a:lvl6pPr>
      <a:lvl7pPr marL="2661223" algn="l" defTabSz="887075" rtl="0" eaLnBrk="1" latinLnBrk="0" hangingPunct="1">
        <a:defRPr sz="1700" kern="1200">
          <a:solidFill>
            <a:schemeClr val="tx1"/>
          </a:solidFill>
          <a:latin typeface="+mn-lt"/>
          <a:ea typeface="+mn-ea"/>
          <a:cs typeface="+mn-cs"/>
        </a:defRPr>
      </a:lvl7pPr>
      <a:lvl8pPr marL="3104760" algn="l" defTabSz="887075" rtl="0" eaLnBrk="1" latinLnBrk="0" hangingPunct="1">
        <a:defRPr sz="1700" kern="1200">
          <a:solidFill>
            <a:schemeClr val="tx1"/>
          </a:solidFill>
          <a:latin typeface="+mn-lt"/>
          <a:ea typeface="+mn-ea"/>
          <a:cs typeface="+mn-cs"/>
        </a:defRPr>
      </a:lvl8pPr>
      <a:lvl9pPr marL="3548296" algn="l" defTabSz="887075" rtl="0" eaLnBrk="1" latinLnBrk="0" hangingPunct="1">
        <a:defRPr sz="1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5" name="Rectangle 1"/>
          <p:cNvSpPr>
            <a:spLocks/>
          </p:cNvSpPr>
          <p:nvPr/>
        </p:nvSpPr>
        <p:spPr bwMode="auto">
          <a:xfrm>
            <a:off x="3" y="-127000"/>
            <a:ext cx="16302334"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46"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614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7"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148"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49" name="Rectangle 5"/>
          <p:cNvSpPr>
            <a:spLocks/>
          </p:cNvSpPr>
          <p:nvPr/>
        </p:nvSpPr>
        <p:spPr bwMode="auto">
          <a:xfrm rot="10800000" flipH="1">
            <a:off x="6" y="8991754"/>
            <a:ext cx="16257586" cy="2095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50" name="Rectangle 6"/>
          <p:cNvSpPr>
            <a:spLocks noGrp="1" noChangeArrowheads="1"/>
          </p:cNvSpPr>
          <p:nvPr>
            <p:ph type="body" idx="1"/>
          </p:nvPr>
        </p:nvSpPr>
        <p:spPr bwMode="auto">
          <a:xfrm>
            <a:off x="8611537" y="1905002"/>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6849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6275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5700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12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39479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3832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18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254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8" algn="l" defTabSz="887075" rtl="0" eaLnBrk="1" latinLnBrk="0" hangingPunct="1">
        <a:defRPr sz="1700" kern="1200">
          <a:solidFill>
            <a:schemeClr val="tx1"/>
          </a:solidFill>
          <a:latin typeface="+mn-lt"/>
          <a:ea typeface="+mn-ea"/>
          <a:cs typeface="+mn-cs"/>
        </a:defRPr>
      </a:lvl4pPr>
      <a:lvl5pPr marL="1774149" algn="l" defTabSz="887075" rtl="0" eaLnBrk="1" latinLnBrk="0" hangingPunct="1">
        <a:defRPr sz="1700" kern="1200">
          <a:solidFill>
            <a:schemeClr val="tx1"/>
          </a:solidFill>
          <a:latin typeface="+mn-lt"/>
          <a:ea typeface="+mn-ea"/>
          <a:cs typeface="+mn-cs"/>
        </a:defRPr>
      </a:lvl5pPr>
      <a:lvl6pPr marL="2217683" algn="l" defTabSz="887075" rtl="0" eaLnBrk="1" latinLnBrk="0" hangingPunct="1">
        <a:defRPr sz="1700" kern="1200">
          <a:solidFill>
            <a:schemeClr val="tx1"/>
          </a:solidFill>
          <a:latin typeface="+mn-lt"/>
          <a:ea typeface="+mn-ea"/>
          <a:cs typeface="+mn-cs"/>
        </a:defRPr>
      </a:lvl6pPr>
      <a:lvl7pPr marL="2661220" algn="l" defTabSz="887075" rtl="0" eaLnBrk="1" latinLnBrk="0" hangingPunct="1">
        <a:defRPr sz="1700" kern="1200">
          <a:solidFill>
            <a:schemeClr val="tx1"/>
          </a:solidFill>
          <a:latin typeface="+mn-lt"/>
          <a:ea typeface="+mn-ea"/>
          <a:cs typeface="+mn-cs"/>
        </a:defRPr>
      </a:lvl7pPr>
      <a:lvl8pPr marL="3104759" algn="l" defTabSz="887075" rtl="0" eaLnBrk="1" latinLnBrk="0" hangingPunct="1">
        <a:defRPr sz="1700" kern="1200">
          <a:solidFill>
            <a:schemeClr val="tx1"/>
          </a:solidFill>
          <a:latin typeface="+mn-lt"/>
          <a:ea typeface="+mn-ea"/>
          <a:cs typeface="+mn-cs"/>
        </a:defRPr>
      </a:lvl8pPr>
      <a:lvl9pPr marL="3548294" algn="l" defTabSz="887075" rtl="0" eaLnBrk="1" latinLnBrk="0" hangingPunct="1">
        <a:defRPr sz="1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0"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717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9"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7172"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3"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4" name="Rectangle 6"/>
          <p:cNvSpPr>
            <a:spLocks noGrp="1" noChangeArrowheads="1"/>
          </p:cNvSpPr>
          <p:nvPr>
            <p:ph type="body" idx="1"/>
          </p:nvPr>
        </p:nvSpPr>
        <p:spPr bwMode="auto">
          <a:xfrm>
            <a:off x="800273" y="1879603"/>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68908"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8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6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9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8" algn="l" defTabSz="887075" rtl="0" eaLnBrk="1" latinLnBrk="0" hangingPunct="1">
        <a:defRPr sz="1700" kern="1200">
          <a:solidFill>
            <a:schemeClr val="tx1"/>
          </a:solidFill>
          <a:latin typeface="+mn-lt"/>
          <a:ea typeface="+mn-ea"/>
          <a:cs typeface="+mn-cs"/>
        </a:defRPr>
      </a:lvl4pPr>
      <a:lvl5pPr marL="1774148" algn="l" defTabSz="887075" rtl="0" eaLnBrk="1" latinLnBrk="0" hangingPunct="1">
        <a:defRPr sz="1700" kern="1200">
          <a:solidFill>
            <a:schemeClr val="tx1"/>
          </a:solidFill>
          <a:latin typeface="+mn-lt"/>
          <a:ea typeface="+mn-ea"/>
          <a:cs typeface="+mn-cs"/>
        </a:defRPr>
      </a:lvl5pPr>
      <a:lvl6pPr marL="2217680" algn="l" defTabSz="887075" rtl="0" eaLnBrk="1" latinLnBrk="0" hangingPunct="1">
        <a:defRPr sz="1700" kern="1200">
          <a:solidFill>
            <a:schemeClr val="tx1"/>
          </a:solidFill>
          <a:latin typeface="+mn-lt"/>
          <a:ea typeface="+mn-ea"/>
          <a:cs typeface="+mn-cs"/>
        </a:defRPr>
      </a:lvl6pPr>
      <a:lvl7pPr marL="2661217" algn="l" defTabSz="887075" rtl="0" eaLnBrk="1" latinLnBrk="0" hangingPunct="1">
        <a:defRPr sz="1700" kern="1200">
          <a:solidFill>
            <a:schemeClr val="tx1"/>
          </a:solidFill>
          <a:latin typeface="+mn-lt"/>
          <a:ea typeface="+mn-ea"/>
          <a:cs typeface="+mn-cs"/>
        </a:defRPr>
      </a:lvl7pPr>
      <a:lvl8pPr marL="3104756" algn="l" defTabSz="887075" rtl="0" eaLnBrk="1" latinLnBrk="0" hangingPunct="1">
        <a:defRPr sz="1700" kern="1200">
          <a:solidFill>
            <a:schemeClr val="tx1"/>
          </a:solidFill>
          <a:latin typeface="+mn-lt"/>
          <a:ea typeface="+mn-ea"/>
          <a:cs typeface="+mn-cs"/>
        </a:defRPr>
      </a:lvl8pPr>
      <a:lvl9pPr marL="3548288" algn="l" defTabSz="887075" rtl="0" eaLnBrk="1" latinLnBrk="0" hangingPunct="1">
        <a:defRPr sz="1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3"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19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8195" name="Rectangle 3"/>
          <p:cNvSpPr>
            <a:spLocks noGrp="1" noChangeArrowheads="1"/>
          </p:cNvSpPr>
          <p:nvPr>
            <p:ph type="body" idx="1"/>
          </p:nvPr>
        </p:nvSpPr>
        <p:spPr bwMode="auto">
          <a:xfrm>
            <a:off x="800274" y="1879603"/>
            <a:ext cx="14657233" cy="6731000"/>
          </a:xfrm>
          <a:prstGeom prst="rect">
            <a:avLst/>
          </a:prstGeom>
          <a:noFill/>
          <a:ln w="25400">
            <a:solidFill>
              <a:srgbClr val="33415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184809" tIns="184809" rIns="184809" bIns="184809" numCol="1" anchor="t"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819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197"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198"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6"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1pPr>
      <a:lvl2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2pPr>
      <a:lvl3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3pPr>
      <a:lvl4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4pPr>
      <a:lvl5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5pPr>
      <a:lvl6pPr marL="628348" indent="-184809" algn="l" rtl="0" eaLnBrk="1" fontAlgn="base" hangingPunct="1">
        <a:spcBef>
          <a:spcPts val="1164"/>
        </a:spcBef>
        <a:spcAft>
          <a:spcPct val="0"/>
        </a:spcAft>
        <a:defRPr sz="4600">
          <a:solidFill>
            <a:schemeClr val="tx1"/>
          </a:solidFill>
          <a:latin typeface="+mn-lt"/>
          <a:ea typeface="+mn-ea"/>
          <a:cs typeface="+mn-cs"/>
          <a:sym typeface="Courier" charset="0"/>
        </a:defRPr>
      </a:lvl6pPr>
      <a:lvl7pPr marL="1071885" indent="-184809" algn="l" rtl="0" eaLnBrk="1" fontAlgn="base" hangingPunct="1">
        <a:spcBef>
          <a:spcPts val="1164"/>
        </a:spcBef>
        <a:spcAft>
          <a:spcPct val="0"/>
        </a:spcAft>
        <a:defRPr sz="4600">
          <a:solidFill>
            <a:schemeClr val="tx1"/>
          </a:solidFill>
          <a:latin typeface="+mn-lt"/>
          <a:ea typeface="+mn-ea"/>
          <a:cs typeface="+mn-cs"/>
          <a:sym typeface="Courier" charset="0"/>
        </a:defRPr>
      </a:lvl7pPr>
      <a:lvl8pPr marL="1515414" indent="-184809" algn="l" rtl="0" eaLnBrk="1" fontAlgn="base" hangingPunct="1">
        <a:spcBef>
          <a:spcPts val="1164"/>
        </a:spcBef>
        <a:spcAft>
          <a:spcPct val="0"/>
        </a:spcAft>
        <a:defRPr sz="4600">
          <a:solidFill>
            <a:schemeClr val="tx1"/>
          </a:solidFill>
          <a:latin typeface="+mn-lt"/>
          <a:ea typeface="+mn-ea"/>
          <a:cs typeface="+mn-cs"/>
          <a:sym typeface="Courier" charset="0"/>
        </a:defRPr>
      </a:lvl8pPr>
      <a:lvl9pPr marL="1958952" indent="-184809" algn="l" rtl="0" eaLnBrk="1" fontAlgn="base" hangingPunct="1">
        <a:spcBef>
          <a:spcPts val="1164"/>
        </a:spcBef>
        <a:spcAft>
          <a:spcPct val="0"/>
        </a:spcAft>
        <a:defRPr sz="4600">
          <a:solidFill>
            <a:schemeClr val="tx1"/>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5" algn="l" defTabSz="887075" rtl="0" eaLnBrk="1" latinLnBrk="0" hangingPunct="1">
        <a:defRPr sz="1700" kern="1200">
          <a:solidFill>
            <a:schemeClr val="tx1"/>
          </a:solidFill>
          <a:latin typeface="+mn-lt"/>
          <a:ea typeface="+mn-ea"/>
          <a:cs typeface="+mn-cs"/>
        </a:defRPr>
      </a:lvl4pPr>
      <a:lvl5pPr marL="1774146" algn="l" defTabSz="887075" rtl="0" eaLnBrk="1" latinLnBrk="0" hangingPunct="1">
        <a:defRPr sz="1700" kern="1200">
          <a:solidFill>
            <a:schemeClr val="tx1"/>
          </a:solidFill>
          <a:latin typeface="+mn-lt"/>
          <a:ea typeface="+mn-ea"/>
          <a:cs typeface="+mn-cs"/>
        </a:defRPr>
      </a:lvl5pPr>
      <a:lvl6pPr marL="2217675" algn="l" defTabSz="887075" rtl="0" eaLnBrk="1" latinLnBrk="0" hangingPunct="1">
        <a:defRPr sz="1700" kern="1200">
          <a:solidFill>
            <a:schemeClr val="tx1"/>
          </a:solidFill>
          <a:latin typeface="+mn-lt"/>
          <a:ea typeface="+mn-ea"/>
          <a:cs typeface="+mn-cs"/>
        </a:defRPr>
      </a:lvl6pPr>
      <a:lvl7pPr marL="2661214" algn="l" defTabSz="887075" rtl="0" eaLnBrk="1" latinLnBrk="0" hangingPunct="1">
        <a:defRPr sz="1700" kern="1200">
          <a:solidFill>
            <a:schemeClr val="tx1"/>
          </a:solidFill>
          <a:latin typeface="+mn-lt"/>
          <a:ea typeface="+mn-ea"/>
          <a:cs typeface="+mn-cs"/>
        </a:defRPr>
      </a:lvl7pPr>
      <a:lvl8pPr marL="3104752" algn="l" defTabSz="887075" rtl="0" eaLnBrk="1" latinLnBrk="0" hangingPunct="1">
        <a:defRPr sz="1700" kern="1200">
          <a:solidFill>
            <a:schemeClr val="tx1"/>
          </a:solidFill>
          <a:latin typeface="+mn-lt"/>
          <a:ea typeface="+mn-ea"/>
          <a:cs typeface="+mn-cs"/>
        </a:defRPr>
      </a:lvl8pPr>
      <a:lvl9pPr marL="3548285" algn="l" defTabSz="88707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6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6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64.xml"/></Relationships>
</file>

<file path=ppt/slides/_rels/slide1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27.xml"/><Relationship Id="rId3" Type="http://schemas.openxmlformats.org/officeDocument/2006/relationships/notesSlide" Target="../notesSlides/notesSlide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6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6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6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2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25.xml"/><Relationship Id="rId2" Type="http://schemas.openxmlformats.org/officeDocument/2006/relationships/notesSlide" Target="../notesSlides/notesSlide68.xml"/></Relationships>
</file>

<file path=ppt/slides/_rels/slide12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25.xml"/><Relationship Id="rId2" Type="http://schemas.openxmlformats.org/officeDocument/2006/relationships/notesSlide" Target="../notesSlides/notesSlide6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4.xml"/><Relationship Id="rId3" Type="http://schemas.openxmlformats.org/officeDocument/2006/relationships/hyperlink" Target="http://docs.chef.io"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2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8.xml"/><Relationship Id="rId3" Type="http://schemas.openxmlformats.org/officeDocument/2006/relationships/image" Target="../media/image3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5.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3.xml"/><Relationship Id="rId3" Type="http://schemas.openxmlformats.org/officeDocument/2006/relationships/image" Target="../media/image3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1.jpe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0.xml"/><Relationship Id="rId3" Type="http://schemas.openxmlformats.org/officeDocument/2006/relationships/image" Target="../media/image40.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30.xml"/><Relationship Id="rId2" Type="http://schemas.openxmlformats.org/officeDocument/2006/relationships/image" Target="../media/image41.png"/></Relationships>
</file>

<file path=ppt/slides/_rels/slide18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30.xml"/><Relationship Id="rId2" Type="http://schemas.openxmlformats.org/officeDocument/2006/relationships/image" Target="../media/image4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8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1" Type="http://schemas.openxmlformats.org/officeDocument/2006/relationships/slideLayout" Target="../slideLayouts/slideLayout230.xml"/><Relationship Id="rId2" Type="http://schemas.openxmlformats.org/officeDocument/2006/relationships/image" Target="../media/image42.png"/></Relationships>
</file>

<file path=ppt/slides/_rels/slide18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30.xml"/><Relationship Id="rId2" Type="http://schemas.openxmlformats.org/officeDocument/2006/relationships/image" Target="../media/image42.png"/></Relationships>
</file>

<file path=ppt/slides/_rels/slide18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7.png"/><Relationship Id="rId7" Type="http://schemas.openxmlformats.org/officeDocument/2006/relationships/image" Target="../media/image46.png"/><Relationship Id="rId8" Type="http://schemas.openxmlformats.org/officeDocument/2006/relationships/image" Target="../media/image48.png"/><Relationship Id="rId1" Type="http://schemas.openxmlformats.org/officeDocument/2006/relationships/slideLayout" Target="../slideLayouts/slideLayout230.xml"/><Relationship Id="rId2"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7.png"/><Relationship Id="rId7" Type="http://schemas.openxmlformats.org/officeDocument/2006/relationships/image" Target="../media/image49.png"/><Relationship Id="rId8" Type="http://schemas.openxmlformats.org/officeDocument/2006/relationships/image" Target="../media/image46.png"/><Relationship Id="rId9" Type="http://schemas.openxmlformats.org/officeDocument/2006/relationships/image" Target="../media/image48.png"/><Relationship Id="rId1" Type="http://schemas.openxmlformats.org/officeDocument/2006/relationships/slideLayout" Target="../slideLayouts/slideLayout230.xml"/><Relationship Id="rId2" Type="http://schemas.openxmlformats.org/officeDocument/2006/relationships/image" Target="../media/image42.png"/></Relationships>
</file>

<file path=ppt/slides/_rels/slide19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9.png"/><Relationship Id="rId7" Type="http://schemas.openxmlformats.org/officeDocument/2006/relationships/image" Target="../media/image46.png"/><Relationship Id="rId8" Type="http://schemas.openxmlformats.org/officeDocument/2006/relationships/image" Target="../media/image48.png"/><Relationship Id="rId1" Type="http://schemas.openxmlformats.org/officeDocument/2006/relationships/slideLayout" Target="../slideLayouts/slideLayout230.xml"/><Relationship Id="rId2" Type="http://schemas.openxmlformats.org/officeDocument/2006/relationships/image" Target="../media/image42.png"/></Relationships>
</file>

<file path=ppt/slides/_rels/slide19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9.png"/><Relationship Id="rId7" Type="http://schemas.openxmlformats.org/officeDocument/2006/relationships/image" Target="../media/image46.png"/><Relationship Id="rId8" Type="http://schemas.openxmlformats.org/officeDocument/2006/relationships/image" Target="../media/image48.png"/><Relationship Id="rId9" Type="http://schemas.openxmlformats.org/officeDocument/2006/relationships/image" Target="../media/image50.png"/><Relationship Id="rId1" Type="http://schemas.openxmlformats.org/officeDocument/2006/relationships/slideLayout" Target="../slideLayouts/slideLayout230.xml"/><Relationship Id="rId2" Type="http://schemas.openxmlformats.org/officeDocument/2006/relationships/image" Target="../media/image42.png"/></Relationships>
</file>

<file path=ppt/slides/_rels/slide19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9.png"/><Relationship Id="rId7" Type="http://schemas.openxmlformats.org/officeDocument/2006/relationships/image" Target="../media/image51.png"/><Relationship Id="rId8" Type="http://schemas.openxmlformats.org/officeDocument/2006/relationships/image" Target="../media/image46.png"/><Relationship Id="rId9" Type="http://schemas.openxmlformats.org/officeDocument/2006/relationships/image" Target="../media/image48.png"/><Relationship Id="rId10" Type="http://schemas.openxmlformats.org/officeDocument/2006/relationships/image" Target="../media/image50.png"/><Relationship Id="rId1" Type="http://schemas.openxmlformats.org/officeDocument/2006/relationships/slideLayout" Target="../slideLayouts/slideLayout230.xml"/><Relationship Id="rId2" Type="http://schemas.openxmlformats.org/officeDocument/2006/relationships/image" Target="../media/image42.png"/></Relationships>
</file>

<file path=ppt/slides/_rels/slide19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9.png"/><Relationship Id="rId7" Type="http://schemas.openxmlformats.org/officeDocument/2006/relationships/image" Target="../media/image52.png"/><Relationship Id="rId8" Type="http://schemas.openxmlformats.org/officeDocument/2006/relationships/image" Target="../media/image46.png"/><Relationship Id="rId9" Type="http://schemas.openxmlformats.org/officeDocument/2006/relationships/image" Target="../media/image48.png"/><Relationship Id="rId10" Type="http://schemas.openxmlformats.org/officeDocument/2006/relationships/image" Target="../media/image50.png"/><Relationship Id="rId1" Type="http://schemas.openxmlformats.org/officeDocument/2006/relationships/slideLayout" Target="../slideLayouts/slideLayout230.xml"/><Relationship Id="rId2" Type="http://schemas.openxmlformats.org/officeDocument/2006/relationships/image" Target="../media/image42.png"/></Relationships>
</file>

<file path=ppt/slides/_rels/slide195.xml.rels><?xml version="1.0" encoding="UTF-8" standalone="yes"?>
<Relationships xmlns="http://schemas.openxmlformats.org/package/2006/relationships"><Relationship Id="rId11" Type="http://schemas.openxmlformats.org/officeDocument/2006/relationships/image" Target="../media/image48.png"/><Relationship Id="rId12" Type="http://schemas.openxmlformats.org/officeDocument/2006/relationships/image" Target="../media/image50.png"/><Relationship Id="rId1" Type="http://schemas.openxmlformats.org/officeDocument/2006/relationships/slideLayout" Target="../slideLayouts/slideLayout230.xml"/><Relationship Id="rId2" Type="http://schemas.openxmlformats.org/officeDocument/2006/relationships/image" Target="../media/image42.png"/><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9.png"/><Relationship Id="rId7" Type="http://schemas.openxmlformats.org/officeDocument/2006/relationships/image" Target="../media/image51.png"/><Relationship Id="rId8" Type="http://schemas.openxmlformats.org/officeDocument/2006/relationships/image" Target="../media/image53.png"/><Relationship Id="rId9" Type="http://schemas.openxmlformats.org/officeDocument/2006/relationships/image" Target="../media/image52.png"/><Relationship Id="rId10" Type="http://schemas.openxmlformats.org/officeDocument/2006/relationships/image" Target="../media/image4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9.xml"/></Relationships>
</file>

<file path=ppt/slides/_rels/slide20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42.png"/><Relationship Id="rId8" Type="http://schemas.openxmlformats.org/officeDocument/2006/relationships/image" Target="../media/image58.png"/><Relationship Id="rId9" Type="http://schemas.openxmlformats.org/officeDocument/2006/relationships/image" Target="../media/image46.png"/><Relationship Id="rId10" Type="http://schemas.openxmlformats.org/officeDocument/2006/relationships/image" Target="../media/image59.png"/><Relationship Id="rId1" Type="http://schemas.openxmlformats.org/officeDocument/2006/relationships/slideLayout" Target="../slideLayouts/slideLayout225.xml"/><Relationship Id="rId2" Type="http://schemas.openxmlformats.org/officeDocument/2006/relationships/notesSlide" Target="../notesSlides/notesSlide110.xml"/></Relationships>
</file>

<file path=ppt/slides/_rels/slide20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42.png"/><Relationship Id="rId8" Type="http://schemas.openxmlformats.org/officeDocument/2006/relationships/image" Target="../media/image58.png"/><Relationship Id="rId9" Type="http://schemas.openxmlformats.org/officeDocument/2006/relationships/image" Target="../media/image46.png"/><Relationship Id="rId10" Type="http://schemas.openxmlformats.org/officeDocument/2006/relationships/image" Target="../media/image59.png"/><Relationship Id="rId1" Type="http://schemas.openxmlformats.org/officeDocument/2006/relationships/slideLayout" Target="../slideLayouts/slideLayout225.xml"/><Relationship Id="rId2" Type="http://schemas.openxmlformats.org/officeDocument/2006/relationships/notesSlide" Target="../notesSlides/notesSlide11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60.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8.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9.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0.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6.xml"/><Relationship Id="rId3" Type="http://schemas.openxmlformats.org/officeDocument/2006/relationships/image" Target="../media/image6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1.xml"/><Relationship Id="rId3" Type="http://schemas.openxmlformats.org/officeDocument/2006/relationships/image" Target="../media/image61.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4.xml"/><Relationship Id="rId3" Type="http://schemas.openxmlformats.org/officeDocument/2006/relationships/image" Target="../media/image61.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6.xml"/><Relationship Id="rId3" Type="http://schemas.openxmlformats.org/officeDocument/2006/relationships/hyperlink" Target="http://semver.org"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1.jpe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8.xml"/><Relationship Id="rId3" Type="http://schemas.openxmlformats.org/officeDocument/2006/relationships/image" Target="../media/image1.jpe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9.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0.xml"/><Relationship Id="rId3" Type="http://schemas.openxmlformats.org/officeDocument/2006/relationships/image" Target="../media/image1.jpe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3.xml"/><Relationship Id="rId3" Type="http://schemas.openxmlformats.org/officeDocument/2006/relationships/image" Target="../media/image62.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4.xml"/><Relationship Id="rId3" Type="http://schemas.openxmlformats.org/officeDocument/2006/relationships/image" Target="../media/image63.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6.xml"/><Relationship Id="rId3" Type="http://schemas.openxmlformats.org/officeDocument/2006/relationships/hyperlink" Target="http://semver.or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25.xml"/><Relationship Id="rId2" Type="http://schemas.openxmlformats.org/officeDocument/2006/relationships/notesSlide" Target="../notesSlides/notesSlide1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1.jpe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8.xml"/><Relationship Id="rId3" Type="http://schemas.openxmlformats.org/officeDocument/2006/relationships/image" Target="../media/image1.jpe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9.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0.xml"/><Relationship Id="rId3" Type="http://schemas.openxmlformats.org/officeDocument/2006/relationships/image" Target="../media/image1.jpe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1.xml"/><Relationship Id="rId3" Type="http://schemas.openxmlformats.org/officeDocument/2006/relationships/image" Target="../media/image62.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2.xml"/><Relationship Id="rId3" Type="http://schemas.openxmlformats.org/officeDocument/2006/relationships/image" Target="../media/image63.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25.xml"/><Relationship Id="rId2" Type="http://schemas.openxmlformats.org/officeDocument/2006/relationships/notesSlide" Target="../notesSlides/notesSlide1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6.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9.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0.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25.xml"/><Relationship Id="rId2" Type="http://schemas.openxmlformats.org/officeDocument/2006/relationships/notesSlide" Target="../notesSlides/notesSlide18.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4.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5.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8.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9.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0.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25.xml"/><Relationship Id="rId2" Type="http://schemas.openxmlformats.org/officeDocument/2006/relationships/notesSlide" Target="../notesSlides/notesSlide19.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5.xml"/><Relationship Id="rId3" Type="http://schemas.openxmlformats.org/officeDocument/2006/relationships/image" Target="../media/image1.jpe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6.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8.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9.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0.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4.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8.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9.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0.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4.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9.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0.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4.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5.xml"/></Relationships>
</file>

<file path=ppt/slides/_rels/slide33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225.xml"/><Relationship Id="rId2" Type="http://schemas.openxmlformats.org/officeDocument/2006/relationships/notesSlide" Target="../notesSlides/notesSlide20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7.xml"/><Relationship Id="rId3" Type="http://schemas.openxmlformats.org/officeDocument/2006/relationships/hyperlink" Target="http://semver.org" TargetMode="Externa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9.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0.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4.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5.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6.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9.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0.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4.xml"/></Relationships>
</file>

<file path=ppt/slides/_rels/slide353.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225.xml"/><Relationship Id="rId2" Type="http://schemas.openxmlformats.org/officeDocument/2006/relationships/notesSlide" Target="../notesSlides/notesSlide22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6.xml"/><Relationship Id="rId3" Type="http://schemas.openxmlformats.org/officeDocument/2006/relationships/hyperlink" Target="https://gist.github.com/johnfitzpatrick/9207666" TargetMode="Externa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8.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9.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360.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225.xml"/><Relationship Id="rId2" Type="http://schemas.openxmlformats.org/officeDocument/2006/relationships/notesSlide" Target="../notesSlides/notesSlide230.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1.xml"/><Relationship Id="rId3" Type="http://schemas.openxmlformats.org/officeDocument/2006/relationships/hyperlink" Target="http://semver.org" TargetMode="Externa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4.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xml"/><Relationship Id="rId3" Type="http://schemas.openxmlformats.org/officeDocument/2006/relationships/image" Target="../media/image1.jpe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0.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3.xml"/><Relationship Id="rId3" Type="http://schemas.openxmlformats.org/officeDocument/2006/relationships/hyperlink" Target="https://gist.github.com/johnfitzpatrick/9207666" TargetMode="Externa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4.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5.xml"/><Relationship Id="rId3" Type="http://schemas.openxmlformats.org/officeDocument/2006/relationships/hyperlink" Target="http://tinyurl.com/n4ggmh8" TargetMode="External"/></Relationships>
</file>

<file path=ppt/slides/_rels/slide376.xml.rels><?xml version="1.0" encoding="UTF-8" standalone="yes"?>
<Relationships xmlns="http://schemas.openxmlformats.org/package/2006/relationships"><Relationship Id="rId3" Type="http://schemas.openxmlformats.org/officeDocument/2006/relationships/hyperlink" Target="http://tinyurl.com/mfw9xln" TargetMode="External"/><Relationship Id="rId4" Type="http://schemas.openxmlformats.org/officeDocument/2006/relationships/hyperlink" Target="http://tinyurl.com/loakgdz" TargetMode="External"/><Relationship Id="rId1" Type="http://schemas.openxmlformats.org/officeDocument/2006/relationships/slideLayout" Target="../slideLayouts/slideLayout225.xml"/><Relationship Id="rId2" Type="http://schemas.openxmlformats.org/officeDocument/2006/relationships/notesSlide" Target="../notesSlides/notesSlide246.xml"/></Relationships>
</file>

<file path=ppt/slides/_rels/slide37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225.xml"/><Relationship Id="rId2" Type="http://schemas.openxmlformats.org/officeDocument/2006/relationships/notesSlide" Target="../notesSlides/notesSlide24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xml"/><Relationship Id="rId3" Type="http://schemas.openxmlformats.org/officeDocument/2006/relationships/image" Target="../media/image1.jpe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9.xml"/></Relationships>
</file>

<file path=ppt/slides/_rels/slide381.xml.rels><?xml version="1.0" encoding="UTF-8" standalone="yes"?>
<Relationships xmlns="http://schemas.openxmlformats.org/package/2006/relationships"><Relationship Id="rId3" Type="http://schemas.openxmlformats.org/officeDocument/2006/relationships/image" Target="../media/image67.jpeg"/><Relationship Id="rId4" Type="http://schemas.openxmlformats.org/officeDocument/2006/relationships/hyperlink" Target="http://www.flickr.com/photos/kathycsus/2686772625" TargetMode="External"/><Relationship Id="rId1" Type="http://schemas.openxmlformats.org/officeDocument/2006/relationships/slideLayout" Target="../slideLayouts/slideLayout225.xml"/><Relationship Id="rId2" Type="http://schemas.openxmlformats.org/officeDocument/2006/relationships/notesSlide" Target="../notesSlides/notesSlide250.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3.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4.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5.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6.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8.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9.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0.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1.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3.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4.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5.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6.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8.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9.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0.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1.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3.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4.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8.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9.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0.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1.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3.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4.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5.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6.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8.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9.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0.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1.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3.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4.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5.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6.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8.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25.xml"/><Relationship Id="rId2" Type="http://schemas.openxmlformats.org/officeDocument/2006/relationships/notesSlide" Target="../notesSlides/notesSlide26.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9.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0.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1.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3.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4.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6.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7.xml"/><Relationship Id="rId3" Type="http://schemas.openxmlformats.org/officeDocument/2006/relationships/image" Target="../media/image1.jpe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8.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9.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0.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1.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1.jpe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13.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3.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4.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5.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6.xml"/><Relationship Id="rId3" Type="http://schemas.openxmlformats.org/officeDocument/2006/relationships/image" Target="../media/image1.jpe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7.xml"/><Relationship Id="rId3"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9.xml"/></Relationships>
</file>

<file path=ppt/slides/_rels/slide50.xml.rels><?xml version="1.0" encoding="UTF-8" standalone="yes"?>
<Relationships xmlns="http://schemas.openxmlformats.org/package/2006/relationships"><Relationship Id="rId3" Type="http://schemas.openxmlformats.org/officeDocument/2006/relationships/hyperlink" Target="http://sublimetext.com" TargetMode="External"/><Relationship Id="rId4" Type="http://schemas.openxmlformats.org/officeDocument/2006/relationships/image" Target="../media/image14.png"/><Relationship Id="rId1" Type="http://schemas.openxmlformats.org/officeDocument/2006/relationships/slideLayout" Target="../slideLayouts/slideLayout225.xml"/><Relationship Id="rId2" Type="http://schemas.openxmlformats.org/officeDocument/2006/relationships/notesSlide" Target="../notesSlides/notesSlide2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8.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9.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0.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1.xml"/><Relationship Id="rId3" Type="http://schemas.openxmlformats.org/officeDocument/2006/relationships/image" Target="../media/image61.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3.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4.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5.xml"/><Relationship Id="rId3" Type="http://schemas.openxmlformats.org/officeDocument/2006/relationships/image" Target="../media/image1.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8.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9.xml"/></Relationships>
</file>

<file path=ppt/slides/_rels/slide521.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2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0.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1.xml"/><Relationship Id="rId3" Type="http://schemas.openxmlformats.org/officeDocument/2006/relationships/hyperlink" Target="http://sourceforge.net/p/mingw/bugs/1621/" TargetMode="Externa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69.png"/><Relationship Id="rId3" Type="http://schemas.openxmlformats.org/officeDocument/2006/relationships/image" Target="../media/image1.jpe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3.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4.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5.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6.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8.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9.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0.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1.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3.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5.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6.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8.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9.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0.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1.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5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25.xml"/><Relationship Id="rId2" Type="http://schemas.openxmlformats.org/officeDocument/2006/relationships/hyperlink" Target="http://opscode.com" TargetMode="Externa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3.xml"/><Relationship Id="rId3" Type="http://schemas.openxmlformats.org/officeDocument/2006/relationships/image" Target="../media/image70.png"/></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4.xml"/><Relationship Id="rId3" Type="http://schemas.openxmlformats.org/officeDocument/2006/relationships/image" Target="../media/image71.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5.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6.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xml"/><Relationship Id="rId3" Type="http://schemas.openxmlformats.org/officeDocument/2006/relationships/image" Target="../media/image18.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8.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9.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0.xml"/><Relationship Id="rId3" Type="http://schemas.openxmlformats.org/officeDocument/2006/relationships/hyperlink" Target="https://supermarket.chef.io" TargetMode="Externa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8.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1" Type="http://schemas.openxmlformats.org/officeDocument/2006/relationships/slideLayout" Target="../slideLayouts/slideLayout225.xml"/><Relationship Id="rId2" Type="http://schemas.openxmlformats.org/officeDocument/2006/relationships/notesSlide" Target="../notesSlides/notesSlide3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1.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3.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4.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72.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5.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6.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xml"/><Relationship Id="rId3" Type="http://schemas.openxmlformats.org/officeDocument/2006/relationships/image" Target="../media/image21.jpeg"/></Relationships>
</file>

<file path=ppt/slides/_rels/slide59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26.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8.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hyperlink" Target="http://status.opscode.com" TargetMode="External"/><Relationship Id="rId3" Type="http://schemas.openxmlformats.org/officeDocument/2006/relationships/hyperlink" Target="mailto:https://twitter.com/opscode_status" TargetMode="Externa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hyperlink" Target="https://help2.opscode.com" TargetMode="External"/><Relationship Id="rId3" Type="http://schemas.openxmlformats.org/officeDocument/2006/relationships/hyperlink" Target="mailto:support@chef.io" TargetMode="External"/></Relationships>
</file>

<file path=ppt/slides/_rels/slide594.xml.rels><?xml version="1.0" encoding="UTF-8" standalone="yes"?>
<Relationships xmlns="http://schemas.openxmlformats.org/package/2006/relationships"><Relationship Id="rId3" Type="http://schemas.openxmlformats.org/officeDocument/2006/relationships/hyperlink" Target="user2@domain.com" TargetMode="External"/><Relationship Id="rId4" Type="http://schemas.openxmlformats.org/officeDocument/2006/relationships/hyperlink" Target="user3@domain.com" TargetMode="External"/><Relationship Id="rId5" Type="http://schemas.openxmlformats.org/officeDocument/2006/relationships/hyperlink" Target="sales@opscode.com" TargetMode="External"/><Relationship Id="rId1" Type="http://schemas.openxmlformats.org/officeDocument/2006/relationships/slideLayout" Target="../slideLayouts/slideLayout225.xml"/><Relationship Id="rId2" Type="http://schemas.openxmlformats.org/officeDocument/2006/relationships/hyperlink" Target="user1@domain.com" TargetMode="Externa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hyperlink" Target="http://docs.chef.io" TargetMode="Externa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9.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73.emf"/></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7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xml"/></Relationships>
</file>

<file path=ppt/slides/_rels/slide600.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Layout" Target="../slideLayouts/slideLayout2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1.xml"/><Relationship Id="rId3" Type="http://schemas.openxmlformats.org/officeDocument/2006/relationships/hyperlink" Target="http://github.com" TargetMode="Externa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3.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4.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5.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6.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7.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jpeg"/><Relationship Id="rId1" Type="http://schemas.openxmlformats.org/officeDocument/2006/relationships/slideLayout" Target="../slideLayouts/slideLayout225.xml"/><Relationship Id="rId2" Type="http://schemas.openxmlformats.org/officeDocument/2006/relationships/notesSlide" Target="../notesSlides/notesSlide3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0.xml"/><Relationship Id="rId3" Type="http://schemas.openxmlformats.org/officeDocument/2006/relationships/hyperlink" Target="https://api.opscode.com/organizations/ORGNAME"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1.xml"/><Relationship Id="rId3" Type="http://schemas.openxmlformats.org/officeDocument/2006/relationships/hyperlink" Target="http://docs.getchef.com/config_rb_knife.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7.xml"/></Relationships>
</file>

<file path=ppt/slides/_rels/slide75.xml.rels><?xml version="1.0" encoding="UTF-8" standalone="yes"?>
<Relationships xmlns="http://schemas.openxmlformats.org/package/2006/relationships"><Relationship Id="rId3" Type="http://schemas.openxmlformats.org/officeDocument/2006/relationships/hyperlink" Target="http://manage.opscode.com" TargetMode="External"/><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25.xml"/><Relationship Id="rId2" Type="http://schemas.openxmlformats.org/officeDocument/2006/relationships/notesSlide" Target="../notesSlides/notesSlide48.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25.xml"/><Relationship Id="rId2" Type="http://schemas.openxmlformats.org/officeDocument/2006/relationships/notesSlide" Target="../notesSlides/notesSlide4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5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82.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png"/><Relationship Id="rId1" Type="http://schemas.openxmlformats.org/officeDocument/2006/relationships/slideLayout" Target="../slideLayouts/slideLayout225.xml"/><Relationship Id="rId2" Type="http://schemas.openxmlformats.org/officeDocument/2006/relationships/notesSlide" Target="../notesSlides/notesSlide5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30.emf"/><Relationship Id="rId3" Type="http://schemas.openxmlformats.org/officeDocument/2006/relationships/image" Target="../media/image1.jpeg"/></Relationships>
</file>

<file path=ppt/slides/_rels/slide84.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1.jpeg"/><Relationship Id="rId1" Type="http://schemas.openxmlformats.org/officeDocument/2006/relationships/slideLayout" Target="../slideLayouts/slideLayout225.xml"/><Relationship Id="rId2" Type="http://schemas.openxmlformats.org/officeDocument/2006/relationships/notesSlide" Target="../notesSlides/notesSlide5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5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56.xml"/></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1.jpeg"/><Relationship Id="rId1" Type="http://schemas.openxmlformats.org/officeDocument/2006/relationships/slideLayout" Target="../slideLayouts/slideLayout225.xml"/><Relationship Id="rId2" Type="http://schemas.openxmlformats.org/officeDocument/2006/relationships/notesSlide" Target="../notesSlides/notesSlide5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5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33.png"/><Relationship Id="rId3" Type="http://schemas.openxmlformats.org/officeDocument/2006/relationships/image" Target="../media/image3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35.png"/><Relationship Id="rId3" Type="http://schemas.openxmlformats.org/officeDocument/2006/relationships/image" Target="../media/image1.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hyperlink" Target="mailto:chef@uvo1qrwls0jdgs3blvt.vm.cld.sr"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hyperlink" Target="https://api.opscode.com/organizations/joe-smith-training"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1" Type="http://schemas.openxmlformats.org/officeDocument/2006/relationships/slideLayout" Target="../slideLayouts/slideLayout225.xml"/><Relationship Id="rId2" Type="http://schemas.openxmlformats.org/officeDocument/2006/relationships/notesSlide" Target="../notesSlides/notesSlide5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3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60.xml"/><Relationship Id="rId3" Type="http://schemas.openxmlformats.org/officeDocument/2006/relationships/hyperlink" Target="http://docs.opscode.com/config_rb_client.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Chef </a:t>
            </a:r>
            <a:r>
              <a:rPr lang="en-US" dirty="0" smtClean="0"/>
              <a:t>Fundamentals</a:t>
            </a:r>
            <a:br>
              <a:rPr lang="en-US" dirty="0" smtClean="0"/>
            </a:br>
            <a:endParaRPr lang="en-US" sz="3600" dirty="0"/>
          </a:p>
        </p:txBody>
      </p:sp>
      <p:sp>
        <p:nvSpPr>
          <p:cNvPr id="3" name="Subtitle 2"/>
          <p:cNvSpPr>
            <a:spLocks noGrp="1"/>
          </p:cNvSpPr>
          <p:nvPr>
            <p:ph type="subTitle" idx="1"/>
          </p:nvPr>
        </p:nvSpPr>
        <p:spPr>
          <a:xfrm>
            <a:off x="1354801" y="5181600"/>
            <a:ext cx="11380312" cy="2336800"/>
          </a:xfrm>
        </p:spPr>
        <p:txBody>
          <a:bodyPr/>
          <a:lstStyle/>
          <a:p>
            <a:pPr algn="l"/>
            <a:r>
              <a:rPr lang="en-US" sz="2800" dirty="0" err="1">
                <a:latin typeface="Arial" charset="0"/>
                <a:cs typeface="Arial" charset="0"/>
              </a:rPr>
              <a:t>training</a:t>
            </a:r>
            <a:r>
              <a:rPr lang="en-US" sz="2800" dirty="0" err="1" smtClean="0">
                <a:latin typeface="Arial" charset="0"/>
                <a:cs typeface="Arial" charset="0"/>
              </a:rPr>
              <a:t>@chef.io</a:t>
            </a:r>
            <a:endParaRPr lang="en-US" sz="2800" dirty="0">
              <a:latin typeface="Arial" charset="0"/>
              <a:cs typeface="Arial" charset="0"/>
            </a:endParaRPr>
          </a:p>
          <a:p>
            <a:pPr algn="l"/>
            <a:r>
              <a:rPr lang="en-US" sz="2800" dirty="0" smtClean="0">
                <a:latin typeface="Arial" charset="0"/>
                <a:cs typeface="Arial" charset="0"/>
              </a:rPr>
              <a:t>Copyright (C) 2014 Chef Software, Inc.</a:t>
            </a:r>
            <a:endParaRPr lang="en-US" sz="2800" dirty="0">
              <a:latin typeface="Arial" charset="0"/>
              <a:cs typeface="Arial" charset="0"/>
            </a:endParaRPr>
          </a:p>
        </p:txBody>
      </p:sp>
      <p:sp>
        <p:nvSpPr>
          <p:cNvPr id="6" name="TextBox 5"/>
          <p:cNvSpPr txBox="1"/>
          <p:nvPr/>
        </p:nvSpPr>
        <p:spPr>
          <a:xfrm>
            <a:off x="373523" y="7856836"/>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084221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a:t>
            </a:r>
            <a:endParaRPr lang="en-US" dirty="0"/>
          </a:p>
        </p:txBody>
      </p:sp>
      <p:sp>
        <p:nvSpPr>
          <p:cNvPr id="3" name="Content Placeholder 2"/>
          <p:cNvSpPr>
            <a:spLocks noGrp="1"/>
          </p:cNvSpPr>
          <p:nvPr>
            <p:ph idx="1"/>
          </p:nvPr>
        </p:nvSpPr>
        <p:spPr/>
        <p:txBody>
          <a:bodyPr/>
          <a:lstStyle/>
          <a:p>
            <a:r>
              <a:rPr lang="en-US" dirty="0"/>
              <a:t>This course covers the </a:t>
            </a:r>
            <a:r>
              <a:rPr lang="en-US" b="1" dirty="0"/>
              <a:t>fundamentals</a:t>
            </a:r>
            <a:r>
              <a:rPr lang="en-US" dirty="0"/>
              <a:t> of Chef</a:t>
            </a:r>
          </a:p>
          <a:p>
            <a:r>
              <a:rPr lang="en-US" dirty="0"/>
              <a:t>We likely will not have time to discuss the latest trends in the Chef ecosystem</a:t>
            </a:r>
          </a:p>
          <a:p>
            <a:r>
              <a:rPr lang="en-US" dirty="0"/>
              <a:t>Any discussion items that are too far off topic will be </a:t>
            </a:r>
            <a:r>
              <a:rPr lang="en-US" dirty="0" smtClean="0"/>
              <a:t>captured</a:t>
            </a:r>
            <a:endParaRPr lang="en-US" dirty="0"/>
          </a:p>
        </p:txBody>
      </p:sp>
    </p:spTree>
    <p:extLst>
      <p:ext uri="{BB962C8B-B14F-4D97-AF65-F5344CB8AC3E}">
        <p14:creationId xmlns:p14="http://schemas.microsoft.com/office/powerpoint/2010/main" val="12701117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800273" y="177800"/>
            <a:ext cx="15100921" cy="1117600"/>
          </a:xfrm>
        </p:spPr>
        <p:txBody>
          <a:bodyPr/>
          <a:lstStyle/>
          <a:p>
            <a:pPr eaLnBrk="1" hangingPunct="1">
              <a:defRPr/>
            </a:pPr>
            <a:r>
              <a:rPr lang="en-US" sz="5400" dirty="0" smtClean="0">
                <a:sym typeface="Arial Bold" charset="0"/>
              </a:rPr>
              <a:t>Run chef-client on the node</a:t>
            </a:r>
            <a:endParaRPr lang="en-US" sz="5400" dirty="0">
              <a:sym typeface="Arial Bold" charset="0"/>
            </a:endParaRPr>
          </a:p>
        </p:txBody>
      </p:sp>
      <p:sp>
        <p:nvSpPr>
          <p:cNvPr id="137220" name="Rectangle 3"/>
          <p:cNvSpPr>
            <a:spLocks noGrp="1" noChangeArrowheads="1"/>
          </p:cNvSpPr>
          <p:nvPr>
            <p:ph type="body" idx="1"/>
          </p:nvPr>
        </p:nvSpPr>
        <p:spPr>
          <a:xfrm>
            <a:off x="800273" y="3276600"/>
            <a:ext cx="14657233" cy="2819400"/>
          </a:xfrm>
          <a:solidFill>
            <a:schemeClr val="tx1"/>
          </a:solidFill>
        </p:spPr>
        <p:txBody>
          <a:bodyPr/>
          <a:lstStyle/>
          <a:p>
            <a:pPr marL="405040" lvl="1" indent="0">
              <a:spcBef>
                <a:spcPts val="0"/>
              </a:spcBef>
              <a:buNone/>
            </a:pPr>
            <a:endParaRPr lang="en-US" altLang="en-US" sz="3000" dirty="0">
              <a:solidFill>
                <a:srgbClr val="FFFFFF"/>
              </a:solidFill>
              <a:latin typeface="Courier"/>
              <a:sym typeface="Courier"/>
            </a:endParaRPr>
          </a:p>
        </p:txBody>
      </p:sp>
      <p:sp>
        <p:nvSpPr>
          <p:cNvPr id="5"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b="1" dirty="0" err="1">
                <a:solidFill>
                  <a:srgbClr val="FFFFFF"/>
                </a:solidFill>
                <a:latin typeface="Courier"/>
                <a:ea typeface="Courier"/>
                <a:cs typeface="Courier"/>
              </a:rPr>
              <a:t>rn</a:t>
            </a:r>
            <a:r>
              <a:rPr lang="en-US" sz="4400" b="1" dirty="0">
                <a:solidFill>
                  <a:srgbClr val="FFFFFF"/>
                </a:solidFill>
                <a:latin typeface="Courier"/>
                <a:ea typeface="Courier"/>
                <a:cs typeface="Courier"/>
              </a:rPr>
              <a:t>&gt; </a:t>
            </a:r>
            <a:r>
              <a:rPr lang="en-US" sz="4400" dirty="0" smtClean="0">
                <a:solidFill>
                  <a:schemeClr val="bg1"/>
                </a:solidFill>
                <a:latin typeface="Courier"/>
                <a:ea typeface="Courier"/>
                <a:cs typeface="Courier"/>
                <a:sym typeface="Courier"/>
              </a:rPr>
              <a:t>chef-client</a:t>
            </a:r>
            <a:endParaRPr lang="en-US" sz="4400" dirty="0">
              <a:solidFill>
                <a:srgbClr val="FFFFFF"/>
              </a:solidFill>
              <a:latin typeface="Courier"/>
              <a:ea typeface="Courier"/>
              <a:cs typeface="Courier"/>
              <a:sym typeface="Courier"/>
            </a:endParaRPr>
          </a:p>
        </p:txBody>
      </p:sp>
      <p:sp>
        <p:nvSpPr>
          <p:cNvPr id="6" name="Rectangle 2"/>
          <p:cNvSpPr txBox="1">
            <a:spLocks noChangeArrowheads="1"/>
          </p:cNvSpPr>
          <p:nvPr/>
        </p:nvSpPr>
        <p:spPr bwMode="auto">
          <a:xfrm>
            <a:off x="800273" y="6248399"/>
            <a:ext cx="14657233" cy="2362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‘chef-client’ is the executable to start the convergence on either Windows or Linux nodes</a:t>
            </a:r>
          </a:p>
        </p:txBody>
      </p:sp>
    </p:spTree>
    <p:extLst>
      <p:ext uri="{BB962C8B-B14F-4D97-AF65-F5344CB8AC3E}">
        <p14:creationId xmlns:p14="http://schemas.microsoft.com/office/powerpoint/2010/main" val="17358000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1"/>
          <p:cNvSpPr>
            <a:spLocks noGrp="1" noChangeArrowheads="1"/>
          </p:cNvSpPr>
          <p:nvPr>
            <p:ph type="title"/>
          </p:nvPr>
        </p:nvSpPr>
        <p:spPr>
          <a:ln/>
        </p:spPr>
        <p:txBody>
          <a:bodyPr/>
          <a:lstStyle/>
          <a:p>
            <a:r>
              <a:rPr lang="en-US" sz="7300"/>
              <a:t>Review Questions</a:t>
            </a:r>
          </a:p>
        </p:txBody>
      </p:sp>
      <p:sp>
        <p:nvSpPr>
          <p:cNvPr id="387074" name="Rectangle 2"/>
          <p:cNvSpPr>
            <a:spLocks noGrp="1" noChangeArrowheads="1"/>
          </p:cNvSpPr>
          <p:nvPr>
            <p:ph type="body" idx="1"/>
          </p:nvPr>
        </p:nvSpPr>
        <p:spPr>
          <a:ln/>
        </p:spPr>
        <p:txBody>
          <a:bodyPr/>
          <a:lstStyle/>
          <a:p>
            <a:r>
              <a:rPr lang="en-US" dirty="0" smtClean="0"/>
              <a:t>What is </a:t>
            </a:r>
            <a:r>
              <a:rPr lang="en-US" dirty="0"/>
              <a:t>the </a:t>
            </a:r>
            <a:r>
              <a:rPr lang="en-US" dirty="0" smtClean="0"/>
              <a:t>path and name of the chef</a:t>
            </a:r>
            <a:r>
              <a:rPr lang="en-US" dirty="0"/>
              <a:t>-client configuration </a:t>
            </a:r>
            <a:r>
              <a:rPr lang="en-US" dirty="0" smtClean="0"/>
              <a:t>file on the node?</a:t>
            </a:r>
          </a:p>
          <a:p>
            <a:r>
              <a:rPr lang="en-US" dirty="0" smtClean="0"/>
              <a:t>What </a:t>
            </a:r>
            <a:r>
              <a:rPr lang="en-US" dirty="0"/>
              <a:t>is the command to run </a:t>
            </a:r>
            <a:r>
              <a:rPr lang="en-US" dirty="0" smtClean="0"/>
              <a:t>chef on </a:t>
            </a:r>
            <a:r>
              <a:rPr lang="en-US" smtClean="0"/>
              <a:t>the node?</a:t>
            </a:r>
            <a:endParaRPr lang="en-US" dirty="0"/>
          </a:p>
          <a:p>
            <a:r>
              <a:rPr lang="en-US" dirty="0"/>
              <a:t>What does a knife bootstrap </a:t>
            </a:r>
            <a:r>
              <a:rPr lang="en-US" dirty="0" smtClean="0"/>
              <a:t>do?</a:t>
            </a:r>
          </a:p>
        </p:txBody>
      </p:sp>
    </p:spTree>
    <p:extLst>
      <p:ext uri="{BB962C8B-B14F-4D97-AF65-F5344CB8AC3E}">
        <p14:creationId xmlns:p14="http://schemas.microsoft.com/office/powerpoint/2010/main" val="18465743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t>Chef Configuration Concepts</a:t>
            </a:r>
            <a:endParaRPr lang="en-US" dirty="0"/>
          </a:p>
        </p:txBody>
      </p:sp>
    </p:spTree>
    <p:extLst>
      <p:ext uri="{BB962C8B-B14F-4D97-AF65-F5344CB8AC3E}">
        <p14:creationId xmlns:p14="http://schemas.microsoft.com/office/powerpoint/2010/main" val="8184268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1"/>
          <p:cNvSpPr>
            <a:spLocks noGrp="1" noChangeArrowheads="1"/>
          </p:cNvSpPr>
          <p:nvPr>
            <p:ph type="title"/>
          </p:nvPr>
        </p:nvSpPr>
        <p:spPr>
          <a:ln/>
        </p:spPr>
        <p:txBody>
          <a:bodyPr/>
          <a:lstStyle/>
          <a:p>
            <a:r>
              <a:rPr lang="en-US" sz="6900" dirty="0" smtClean="0"/>
              <a:t>Lesson Objectives</a:t>
            </a:r>
            <a:endParaRPr lang="en-US" sz="6900" dirty="0"/>
          </a:p>
        </p:txBody>
      </p:sp>
      <p:sp>
        <p:nvSpPr>
          <p:cNvPr id="156674" name="Rectangle 2"/>
          <p:cNvSpPr>
            <a:spLocks noGrp="1" noChangeArrowheads="1"/>
          </p:cNvSpPr>
          <p:nvPr>
            <p:ph type="body" idx="1"/>
          </p:nvPr>
        </p:nvSpPr>
        <p:spPr>
          <a:ln/>
        </p:spPr>
        <p:txBody>
          <a:bodyPr/>
          <a:lstStyle/>
          <a:p>
            <a:r>
              <a:rPr lang="en-US" dirty="0" smtClean="0"/>
              <a:t>Define the purpose and relationship of: </a:t>
            </a:r>
          </a:p>
          <a:p>
            <a:pPr lvl="2"/>
            <a:r>
              <a:rPr lang="en-US" b="1" dirty="0" smtClean="0"/>
              <a:t>Resources</a:t>
            </a:r>
          </a:p>
          <a:p>
            <a:pPr lvl="4"/>
            <a:r>
              <a:rPr lang="en-US" b="1" dirty="0" smtClean="0"/>
              <a:t>Recipes</a:t>
            </a:r>
          </a:p>
          <a:p>
            <a:pPr lvl="6"/>
            <a:r>
              <a:rPr lang="en-US" b="1" dirty="0" smtClean="0"/>
              <a:t>Cookbooks</a:t>
            </a:r>
          </a:p>
          <a:p>
            <a:pPr lvl="8"/>
            <a:r>
              <a:rPr lang="en-US" b="1" dirty="0" smtClean="0"/>
              <a:t>Run Lists</a:t>
            </a:r>
          </a:p>
          <a:p>
            <a:r>
              <a:rPr lang="en-US" dirty="0" smtClean="0"/>
              <a:t>Understand </a:t>
            </a:r>
            <a:r>
              <a:rPr lang="en-US" b="1" dirty="0" smtClean="0"/>
              <a:t>Configuration Drift</a:t>
            </a:r>
            <a:r>
              <a:rPr lang="en-US" dirty="0" smtClean="0"/>
              <a:t>, and now to mitigate this</a:t>
            </a:r>
            <a:endParaRPr lang="en-US" dirty="0"/>
          </a:p>
        </p:txBody>
      </p:sp>
    </p:spTree>
    <p:extLst>
      <p:ext uri="{BB962C8B-B14F-4D97-AF65-F5344CB8AC3E}">
        <p14:creationId xmlns:p14="http://schemas.microsoft.com/office/powerpoint/2010/main" val="2955758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1"/>
          <p:cNvSpPr>
            <a:spLocks noGrp="1" noChangeArrowheads="1"/>
          </p:cNvSpPr>
          <p:nvPr>
            <p:ph type="title"/>
          </p:nvPr>
        </p:nvSpPr>
        <p:spPr>
          <a:ln/>
        </p:spPr>
        <p:txBody>
          <a:bodyPr/>
          <a:lstStyle/>
          <a:p>
            <a:r>
              <a:rPr lang="en-US" sz="6900"/>
              <a:t>Declarative Interface to Resources</a:t>
            </a:r>
          </a:p>
        </p:txBody>
      </p:sp>
      <p:sp>
        <p:nvSpPr>
          <p:cNvPr id="156674" name="Rectangle 2"/>
          <p:cNvSpPr>
            <a:spLocks noGrp="1" noChangeArrowheads="1"/>
          </p:cNvSpPr>
          <p:nvPr>
            <p:ph type="body" idx="1"/>
          </p:nvPr>
        </p:nvSpPr>
        <p:spPr>
          <a:ln/>
        </p:spPr>
        <p:txBody>
          <a:bodyPr/>
          <a:lstStyle/>
          <a:p>
            <a:r>
              <a:rPr lang="en-US" dirty="0" smtClean="0"/>
              <a:t>A “Policy” is the collection of system configuration that you define</a:t>
            </a:r>
          </a:p>
          <a:p>
            <a:r>
              <a:rPr lang="en-US" dirty="0" smtClean="0"/>
              <a:t>You </a:t>
            </a:r>
            <a:r>
              <a:rPr lang="en-US" dirty="0"/>
              <a:t>define the policy in your Chef </a:t>
            </a:r>
            <a:r>
              <a:rPr lang="en-US" dirty="0" smtClean="0"/>
              <a:t>configuration Recipes and Cookbooks</a:t>
            </a:r>
            <a:endParaRPr lang="en-US" dirty="0"/>
          </a:p>
          <a:p>
            <a:r>
              <a:rPr lang="en-US" dirty="0"/>
              <a:t>Your policy </a:t>
            </a:r>
            <a:r>
              <a:rPr lang="en-US" dirty="0" smtClean="0"/>
              <a:t>declares what </a:t>
            </a:r>
            <a:r>
              <a:rPr lang="en-US" b="1" dirty="0"/>
              <a:t>state</a:t>
            </a:r>
            <a:r>
              <a:rPr lang="en-US" dirty="0"/>
              <a:t> each resource </a:t>
            </a:r>
            <a:r>
              <a:rPr lang="en-US" dirty="0" smtClean="0"/>
              <a:t/>
            </a:r>
            <a:br>
              <a:rPr lang="en-US" dirty="0" smtClean="0"/>
            </a:br>
            <a:r>
              <a:rPr lang="en-US" b="1" dirty="0" smtClean="0"/>
              <a:t>should </a:t>
            </a:r>
            <a:r>
              <a:rPr lang="en-US" b="1" dirty="0"/>
              <a:t>be </a:t>
            </a:r>
            <a:r>
              <a:rPr lang="en-US" b="1" dirty="0" smtClean="0"/>
              <a:t>in</a:t>
            </a:r>
            <a:r>
              <a:rPr lang="en-US" dirty="0"/>
              <a:t/>
            </a:r>
            <a:br>
              <a:rPr lang="en-US" dirty="0"/>
            </a:br>
            <a:r>
              <a:rPr lang="en-US" dirty="0" smtClean="0"/>
              <a:t>  but </a:t>
            </a:r>
            <a:br>
              <a:rPr lang="en-US" dirty="0" smtClean="0"/>
            </a:br>
            <a:r>
              <a:rPr lang="en-US" b="1" dirty="0" smtClean="0"/>
              <a:t>not </a:t>
            </a:r>
            <a:r>
              <a:rPr lang="en-US" b="1" dirty="0"/>
              <a:t>how to get </a:t>
            </a:r>
            <a:r>
              <a:rPr lang="en-US" b="1" dirty="0" smtClean="0"/>
              <a:t>there</a:t>
            </a:r>
            <a:endParaRPr lang="en-US" b="1" dirty="0"/>
          </a:p>
        </p:txBody>
      </p:sp>
    </p:spTree>
    <p:extLst>
      <p:ext uri="{BB962C8B-B14F-4D97-AF65-F5344CB8AC3E}">
        <p14:creationId xmlns:p14="http://schemas.microsoft.com/office/powerpoint/2010/main" val="13416169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1"/>
          <p:cNvSpPr>
            <a:spLocks noGrp="1" noChangeArrowheads="1"/>
          </p:cNvSpPr>
          <p:nvPr>
            <p:ph type="title"/>
          </p:nvPr>
        </p:nvSpPr>
        <p:spPr>
          <a:ln/>
        </p:spPr>
        <p:txBody>
          <a:bodyPr/>
          <a:lstStyle/>
          <a:p>
            <a:r>
              <a:rPr lang="en-US"/>
              <a:t>Nodes Adhere to Policy</a:t>
            </a:r>
          </a:p>
        </p:txBody>
      </p:sp>
      <p:sp>
        <p:nvSpPr>
          <p:cNvPr id="177154" name="Rectangle 2"/>
          <p:cNvSpPr>
            <a:spLocks noGrp="1" noChangeArrowheads="1"/>
          </p:cNvSpPr>
          <p:nvPr>
            <p:ph idx="1"/>
          </p:nvPr>
        </p:nvSpPr>
        <p:spPr>
          <a:xfrm>
            <a:off x="800273" y="1676400"/>
            <a:ext cx="14657233" cy="6731000"/>
          </a:xfrm>
          <a:ln/>
        </p:spPr>
        <p:txBody>
          <a:bodyPr/>
          <a:lstStyle/>
          <a:p>
            <a:r>
              <a:rPr lang="en-US" b="1" dirty="0" smtClean="0"/>
              <a:t>Examples:</a:t>
            </a:r>
            <a:endParaRPr lang="en-US" dirty="0"/>
          </a:p>
          <a:p>
            <a:pPr lvl="2"/>
            <a:r>
              <a:rPr lang="en-US" dirty="0" smtClean="0"/>
              <a:t>Policy states </a:t>
            </a:r>
            <a:r>
              <a:rPr lang="en-US" dirty="0" smtClean="0"/>
              <a:t>"IIS </a:t>
            </a:r>
            <a:r>
              <a:rPr lang="en-US" dirty="0" smtClean="0"/>
              <a:t>should be </a:t>
            </a:r>
            <a:r>
              <a:rPr lang="en-US" dirty="0"/>
              <a:t>installed"</a:t>
            </a:r>
            <a:endParaRPr lang="en-US" dirty="0" smtClean="0"/>
          </a:p>
          <a:p>
            <a:pPr lvl="4"/>
            <a:r>
              <a:rPr lang="en-US" dirty="0" smtClean="0"/>
              <a:t>If IIS is not installed, then node installs it  </a:t>
            </a:r>
          </a:p>
          <a:p>
            <a:pPr lvl="4"/>
            <a:r>
              <a:rPr lang="en-US" dirty="0"/>
              <a:t>If </a:t>
            </a:r>
            <a:r>
              <a:rPr lang="en-US" dirty="0" smtClean="0"/>
              <a:t>IIS is already installed, </a:t>
            </a:r>
            <a:r>
              <a:rPr lang="en-US" dirty="0"/>
              <a:t>then </a:t>
            </a:r>
            <a:r>
              <a:rPr lang="en-US" dirty="0" smtClean="0"/>
              <a:t>node does nothing</a:t>
            </a:r>
            <a:endParaRPr lang="en-US" dirty="0"/>
          </a:p>
          <a:p>
            <a:pPr lvl="2"/>
            <a:r>
              <a:rPr lang="en-US" dirty="0"/>
              <a:t>Policy states </a:t>
            </a:r>
            <a:r>
              <a:rPr lang="en-US" dirty="0"/>
              <a:t>"</a:t>
            </a:r>
            <a:r>
              <a:rPr lang="en-US" dirty="0" smtClean="0">
                <a:sym typeface="Menlo Bold"/>
              </a:rPr>
              <a:t>/</a:t>
            </a:r>
            <a:r>
              <a:rPr lang="en-US" dirty="0">
                <a:sym typeface="Menlo Bold"/>
              </a:rPr>
              <a:t>var/www/html/</a:t>
            </a:r>
            <a:r>
              <a:rPr lang="en-US" dirty="0" err="1" smtClean="0">
                <a:sym typeface="Menlo Bold"/>
              </a:rPr>
              <a:t>hello_world.html</a:t>
            </a:r>
            <a:r>
              <a:rPr lang="en-US" dirty="0"/>
              <a:t>"</a:t>
            </a:r>
            <a:r>
              <a:rPr lang="en-US" dirty="0" smtClean="0">
                <a:sym typeface="Menlo Bold"/>
              </a:rPr>
              <a:t> </a:t>
            </a:r>
            <a:r>
              <a:rPr lang="en-US" dirty="0">
                <a:sym typeface="Menlo Bold"/>
              </a:rPr>
              <a:t>should exist</a:t>
            </a:r>
          </a:p>
          <a:p>
            <a:pPr lvl="4"/>
            <a:r>
              <a:rPr lang="en-US" dirty="0">
                <a:sym typeface="Menlo Bold"/>
              </a:rPr>
              <a:t>If it does not, then create the file</a:t>
            </a:r>
          </a:p>
          <a:p>
            <a:pPr lvl="4"/>
            <a:r>
              <a:rPr lang="en-US" dirty="0">
                <a:sym typeface="Menlo Bold"/>
              </a:rPr>
              <a:t>If the file already </a:t>
            </a:r>
            <a:r>
              <a:rPr lang="en-US" dirty="0" smtClean="0">
                <a:sym typeface="Menlo Bold"/>
              </a:rPr>
              <a:t>exists (and has the exact same content)</a:t>
            </a:r>
            <a:r>
              <a:rPr lang="en-US" dirty="0">
                <a:sym typeface="Menlo Bold"/>
              </a:rPr>
              <a:t>,</a:t>
            </a:r>
            <a:r>
              <a:rPr lang="en-US" dirty="0" smtClean="0">
                <a:sym typeface="Menlo Bold"/>
              </a:rPr>
              <a:t> </a:t>
            </a:r>
            <a:r>
              <a:rPr lang="en-US" dirty="0">
                <a:sym typeface="Menlo Bold"/>
              </a:rPr>
              <a:t>then do nothing </a:t>
            </a:r>
          </a:p>
        </p:txBody>
      </p:sp>
    </p:spTree>
    <p:extLst>
      <p:ext uri="{BB962C8B-B14F-4D97-AF65-F5344CB8AC3E}">
        <p14:creationId xmlns:p14="http://schemas.microsoft.com/office/powerpoint/2010/main" val="23523630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
          <p:cNvSpPr>
            <a:spLocks noGrp="1" noChangeArrowheads="1"/>
          </p:cNvSpPr>
          <p:nvPr>
            <p:ph type="title"/>
          </p:nvPr>
        </p:nvSpPr>
        <p:spPr>
          <a:ln/>
        </p:spPr>
        <p:txBody>
          <a:bodyPr/>
          <a:lstStyle/>
          <a:p>
            <a:r>
              <a:rPr lang="en-US" dirty="0"/>
              <a:t>Resources </a:t>
            </a:r>
            <a:r>
              <a:rPr lang="en-US" dirty="0" smtClean="0"/>
              <a:t>-&gt; Recipes -&gt; Cookbooks</a:t>
            </a:r>
            <a:endParaRPr lang="en-US" dirty="0"/>
          </a:p>
        </p:txBody>
      </p:sp>
      <p:sp>
        <p:nvSpPr>
          <p:cNvPr id="179202" name="Rectangle 2"/>
          <p:cNvSpPr>
            <a:spLocks noGrp="1" noChangeArrowheads="1"/>
          </p:cNvSpPr>
          <p:nvPr>
            <p:ph type="body" idx="1"/>
          </p:nvPr>
        </p:nvSpPr>
        <p:spPr>
          <a:ln/>
        </p:spPr>
        <p:txBody>
          <a:bodyPr/>
          <a:lstStyle/>
          <a:p>
            <a:r>
              <a:rPr lang="en-US" b="1" dirty="0" smtClean="0"/>
              <a:t>Resources</a:t>
            </a:r>
            <a:r>
              <a:rPr lang="en-US" dirty="0" smtClean="0"/>
              <a:t> configure individual items on a node</a:t>
            </a:r>
          </a:p>
          <a:p>
            <a:pPr lvl="2"/>
            <a:r>
              <a:rPr lang="en-US" dirty="0" err="1" smtClean="0"/>
              <a:t>Eg</a:t>
            </a:r>
            <a:r>
              <a:rPr lang="en-US" dirty="0" smtClean="0"/>
              <a:t>: create a directory</a:t>
            </a:r>
          </a:p>
          <a:p>
            <a:r>
              <a:rPr lang="en-US" b="1" dirty="0" smtClean="0"/>
              <a:t>Resources</a:t>
            </a:r>
            <a:r>
              <a:rPr lang="en-US" dirty="0" smtClean="0"/>
              <a:t> are gathered into </a:t>
            </a:r>
            <a:r>
              <a:rPr lang="en-US" b="1" dirty="0" smtClean="0"/>
              <a:t>Recipes</a:t>
            </a:r>
          </a:p>
          <a:p>
            <a:r>
              <a:rPr lang="en-US" b="1" dirty="0" smtClean="0"/>
              <a:t>Recipes</a:t>
            </a:r>
            <a:r>
              <a:rPr lang="en-US" dirty="0" smtClean="0"/>
              <a:t> are stored in </a:t>
            </a:r>
            <a:r>
              <a:rPr lang="en-US" b="1" dirty="0" smtClean="0"/>
              <a:t>Cookbooks</a:t>
            </a:r>
            <a:endParaRPr lang="en-US" b="1" dirty="0"/>
          </a:p>
          <a:p>
            <a:r>
              <a:rPr lang="en-US" b="1" dirty="0" smtClean="0"/>
              <a:t>Cookbooks </a:t>
            </a:r>
            <a:r>
              <a:rPr lang="en-US" dirty="0" smtClean="0"/>
              <a:t>contain:</a:t>
            </a:r>
          </a:p>
          <a:p>
            <a:pPr lvl="2"/>
            <a:r>
              <a:rPr lang="en-US" dirty="0" smtClean="0"/>
              <a:t>Recipes and the items that support those recipes</a:t>
            </a:r>
          </a:p>
        </p:txBody>
      </p:sp>
    </p:spTree>
    <p:extLst>
      <p:ext uri="{BB962C8B-B14F-4D97-AF65-F5344CB8AC3E}">
        <p14:creationId xmlns:p14="http://schemas.microsoft.com/office/powerpoint/2010/main" val="26159914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Resources -&gt; Recipes -&gt; Cookbooks</a:t>
            </a:r>
          </a:p>
        </p:txBody>
      </p:sp>
      <p:sp>
        <p:nvSpPr>
          <p:cNvPr id="18" name="Rounded Rectangle 17"/>
          <p:cNvSpPr/>
          <p:nvPr/>
        </p:nvSpPr>
        <p:spPr bwMode="auto">
          <a:xfrm>
            <a:off x="280194" y="2057400"/>
            <a:ext cx="3352800" cy="1066800"/>
          </a:xfrm>
          <a:prstGeom prst="roundRect">
            <a:avLst/>
          </a:prstGeom>
          <a:noFill/>
          <a:ln w="127000" cap="flat" cmpd="sng" algn="ctr">
            <a:solidFill>
              <a:srgbClr val="66006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Rounded Rectangle 19"/>
          <p:cNvSpPr/>
          <p:nvPr/>
        </p:nvSpPr>
        <p:spPr bwMode="auto">
          <a:xfrm>
            <a:off x="280194" y="3429000"/>
            <a:ext cx="3352800" cy="1066800"/>
          </a:xfrm>
          <a:prstGeom prst="roundRect">
            <a:avLst/>
          </a:prstGeom>
          <a:noFill/>
          <a:ln w="127000" cap="flat" cmpd="sng" algn="ctr">
            <a:solidFill>
              <a:srgbClr val="66006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sp>
        <p:nvSpPr>
          <p:cNvPr id="23" name="Rounded Rectangle 22"/>
          <p:cNvSpPr/>
          <p:nvPr/>
        </p:nvSpPr>
        <p:spPr bwMode="auto">
          <a:xfrm>
            <a:off x="280194" y="4800600"/>
            <a:ext cx="3352800" cy="1066800"/>
          </a:xfrm>
          <a:prstGeom prst="roundRect">
            <a:avLst/>
          </a:prstGeom>
          <a:noFill/>
          <a:ln w="127000" cap="flat" cmpd="sng" algn="ctr">
            <a:solidFill>
              <a:srgbClr val="66006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sp>
        <p:nvSpPr>
          <p:cNvPr id="24" name="Rounded Rectangle 23"/>
          <p:cNvSpPr/>
          <p:nvPr/>
        </p:nvSpPr>
        <p:spPr bwMode="auto">
          <a:xfrm>
            <a:off x="280194" y="6172200"/>
            <a:ext cx="3352800" cy="1066800"/>
          </a:xfrm>
          <a:prstGeom prst="roundRect">
            <a:avLst/>
          </a:prstGeom>
          <a:noFill/>
          <a:ln w="127000" cap="flat" cmpd="sng" algn="ctr">
            <a:solidFill>
              <a:srgbClr val="66006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cxnSp>
        <p:nvCxnSpPr>
          <p:cNvPr id="7" name="Straight Connector 6"/>
          <p:cNvCxnSpPr>
            <a:endCxn id="36" idx="1"/>
          </p:cNvCxnSpPr>
          <p:nvPr/>
        </p:nvCxnSpPr>
        <p:spPr bwMode="auto">
          <a:xfrm>
            <a:off x="3785394" y="2133600"/>
            <a:ext cx="2514600" cy="990600"/>
          </a:xfrm>
          <a:prstGeom prst="line">
            <a:avLst/>
          </a:prstGeom>
          <a:noFill/>
          <a:ln w="63500" cap="flat" cmpd="sng" algn="ctr">
            <a:solidFill>
              <a:schemeClr val="accent6">
                <a:lumMod val="60000"/>
                <a:lumOff val="40000"/>
              </a:schemeClr>
            </a:solidFill>
            <a:prstDash val="solid"/>
            <a:round/>
            <a:headEnd type="none" w="med" len="med"/>
            <a:tailEnd type="none" w="med" len="med"/>
          </a:ln>
          <a:effectLst/>
          <a:extLst/>
        </p:spPr>
      </p:cxnSp>
      <p:cxnSp>
        <p:nvCxnSpPr>
          <p:cNvPr id="14" name="Straight Connector 13"/>
          <p:cNvCxnSpPr>
            <a:endCxn id="36" idx="1"/>
          </p:cNvCxnSpPr>
          <p:nvPr/>
        </p:nvCxnSpPr>
        <p:spPr bwMode="auto">
          <a:xfrm flipV="1">
            <a:off x="3785394" y="3124200"/>
            <a:ext cx="2514600" cy="1295400"/>
          </a:xfrm>
          <a:prstGeom prst="line">
            <a:avLst/>
          </a:prstGeom>
          <a:noFill/>
          <a:ln w="63500" cap="flat" cmpd="sng" algn="ctr">
            <a:solidFill>
              <a:schemeClr val="accent6">
                <a:lumMod val="60000"/>
                <a:lumOff val="40000"/>
              </a:schemeClr>
            </a:solidFill>
            <a:prstDash val="solid"/>
            <a:round/>
            <a:headEnd type="none" w="med" len="med"/>
            <a:tailEnd type="none" w="med" len="med"/>
          </a:ln>
          <a:effectLst/>
          <a:extLst/>
        </p:spPr>
      </p:cxnSp>
      <p:cxnSp>
        <p:nvCxnSpPr>
          <p:cNvPr id="17" name="Straight Connector 16"/>
          <p:cNvCxnSpPr>
            <a:endCxn id="37" idx="1"/>
          </p:cNvCxnSpPr>
          <p:nvPr/>
        </p:nvCxnSpPr>
        <p:spPr bwMode="auto">
          <a:xfrm>
            <a:off x="3785394" y="4800600"/>
            <a:ext cx="2514600" cy="1981200"/>
          </a:xfrm>
          <a:prstGeom prst="line">
            <a:avLst/>
          </a:prstGeom>
          <a:noFill/>
          <a:ln w="63500" cap="flat" cmpd="sng" algn="ctr">
            <a:solidFill>
              <a:srgbClr val="008000"/>
            </a:solidFill>
            <a:prstDash val="solid"/>
            <a:round/>
            <a:headEnd type="none" w="med" len="med"/>
            <a:tailEnd type="none" w="med" len="med"/>
          </a:ln>
          <a:effectLst/>
          <a:extLst/>
        </p:spPr>
      </p:cxnSp>
      <p:cxnSp>
        <p:nvCxnSpPr>
          <p:cNvPr id="28" name="Straight Connector 27"/>
          <p:cNvCxnSpPr>
            <a:endCxn id="37" idx="1"/>
          </p:cNvCxnSpPr>
          <p:nvPr/>
        </p:nvCxnSpPr>
        <p:spPr bwMode="auto">
          <a:xfrm flipV="1">
            <a:off x="3785394" y="6781800"/>
            <a:ext cx="2514600" cy="1828800"/>
          </a:xfrm>
          <a:prstGeom prst="line">
            <a:avLst/>
          </a:prstGeom>
          <a:noFill/>
          <a:ln w="63500" cap="flat" cmpd="sng" algn="ctr">
            <a:solidFill>
              <a:srgbClr val="008000"/>
            </a:solidFill>
            <a:prstDash val="solid"/>
            <a:round/>
            <a:headEnd type="none" w="med" len="med"/>
            <a:tailEnd type="none" w="med" len="med"/>
          </a:ln>
          <a:effectLst/>
          <a:extLst/>
        </p:spPr>
      </p:cxnSp>
      <p:sp>
        <p:nvSpPr>
          <p:cNvPr id="33" name="Rounded Rectangle 32"/>
          <p:cNvSpPr/>
          <p:nvPr/>
        </p:nvSpPr>
        <p:spPr bwMode="auto">
          <a:xfrm>
            <a:off x="280194" y="7543800"/>
            <a:ext cx="3352800" cy="1066800"/>
          </a:xfrm>
          <a:prstGeom prst="roundRect">
            <a:avLst/>
          </a:prstGeom>
          <a:noFill/>
          <a:ln w="127000" cap="flat" cmpd="sng" algn="ctr">
            <a:solidFill>
              <a:srgbClr val="66006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sp>
        <p:nvSpPr>
          <p:cNvPr id="36" name="Rounded Rectangle 35"/>
          <p:cNvSpPr/>
          <p:nvPr/>
        </p:nvSpPr>
        <p:spPr bwMode="auto">
          <a:xfrm>
            <a:off x="6299994" y="2133600"/>
            <a:ext cx="3352800" cy="1981200"/>
          </a:xfrm>
          <a:prstGeom prst="roundRect">
            <a:avLst/>
          </a:prstGeom>
          <a:noFill/>
          <a:ln w="127000" cap="flat" cmpd="sng" algn="ctr">
            <a:solidFill>
              <a:schemeClr val="accent6">
                <a:lumMod val="60000"/>
                <a:lumOff val="4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ounded Rectangle 36"/>
          <p:cNvSpPr/>
          <p:nvPr/>
        </p:nvSpPr>
        <p:spPr bwMode="auto">
          <a:xfrm>
            <a:off x="6299994" y="5181600"/>
            <a:ext cx="3352800" cy="3200400"/>
          </a:xfrm>
          <a:prstGeom prst="roundRect">
            <a:avLst/>
          </a:prstGeom>
          <a:noFill/>
          <a:ln w="127000" cap="flat" cmpd="sng" algn="ctr">
            <a:solidFill>
              <a:srgbClr val="00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Rounded Rectangle 38"/>
          <p:cNvSpPr/>
          <p:nvPr/>
        </p:nvSpPr>
        <p:spPr bwMode="auto">
          <a:xfrm>
            <a:off x="12319794" y="2057400"/>
            <a:ext cx="3810000" cy="6705600"/>
          </a:xfrm>
          <a:prstGeom prst="roundRect">
            <a:avLst/>
          </a:prstGeom>
          <a:noFill/>
          <a:ln w="1270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0" name="Straight Connector 39"/>
          <p:cNvCxnSpPr/>
          <p:nvPr/>
        </p:nvCxnSpPr>
        <p:spPr bwMode="auto">
          <a:xfrm>
            <a:off x="9652794" y="2133600"/>
            <a:ext cx="2590800" cy="2971800"/>
          </a:xfrm>
          <a:prstGeom prst="line">
            <a:avLst/>
          </a:prstGeom>
          <a:noFill/>
          <a:ln w="63500" cap="flat" cmpd="sng" algn="ctr">
            <a:solidFill>
              <a:schemeClr val="tx1"/>
            </a:solidFill>
            <a:prstDash val="solid"/>
            <a:round/>
            <a:headEnd type="none" w="med" len="med"/>
            <a:tailEnd type="none" w="med" len="med"/>
          </a:ln>
          <a:effectLst/>
          <a:extLst/>
        </p:spPr>
      </p:cxnSp>
      <p:cxnSp>
        <p:nvCxnSpPr>
          <p:cNvPr id="42" name="Straight Connector 41"/>
          <p:cNvCxnSpPr/>
          <p:nvPr/>
        </p:nvCxnSpPr>
        <p:spPr bwMode="auto">
          <a:xfrm flipV="1">
            <a:off x="9728994" y="5105400"/>
            <a:ext cx="2514600" cy="3200400"/>
          </a:xfrm>
          <a:prstGeom prst="line">
            <a:avLst/>
          </a:prstGeom>
          <a:noFill/>
          <a:ln w="63500" cap="flat" cmpd="sng" algn="ctr">
            <a:solidFill>
              <a:schemeClr val="tx1"/>
            </a:solidFill>
            <a:prstDash val="solid"/>
            <a:round/>
            <a:headEnd type="none" w="med" len="med"/>
            <a:tailEnd type="none" w="med" len="med"/>
          </a:ln>
          <a:effectLst/>
          <a:extLst/>
        </p:spPr>
      </p:cxnSp>
      <p:sp>
        <p:nvSpPr>
          <p:cNvPr id="46" name="TextBox 45"/>
          <p:cNvSpPr txBox="1"/>
          <p:nvPr/>
        </p:nvSpPr>
        <p:spPr>
          <a:xfrm>
            <a:off x="926313" y="2286000"/>
            <a:ext cx="2020881" cy="523220"/>
          </a:xfrm>
          <a:prstGeom prst="rect">
            <a:avLst/>
          </a:prstGeom>
          <a:noFill/>
        </p:spPr>
        <p:txBody>
          <a:bodyPr wrap="none" rtlCol="0">
            <a:spAutoFit/>
          </a:bodyPr>
          <a:lstStyle/>
          <a:p>
            <a:r>
              <a:rPr lang="en-US" dirty="0" smtClean="0"/>
              <a:t>Resource 1</a:t>
            </a:r>
            <a:endParaRPr lang="en-US" dirty="0"/>
          </a:p>
        </p:txBody>
      </p:sp>
      <p:sp>
        <p:nvSpPr>
          <p:cNvPr id="48" name="TextBox 47"/>
          <p:cNvSpPr txBox="1"/>
          <p:nvPr/>
        </p:nvSpPr>
        <p:spPr>
          <a:xfrm>
            <a:off x="926313" y="3657600"/>
            <a:ext cx="2020881" cy="523220"/>
          </a:xfrm>
          <a:prstGeom prst="rect">
            <a:avLst/>
          </a:prstGeom>
          <a:noFill/>
        </p:spPr>
        <p:txBody>
          <a:bodyPr wrap="none" rtlCol="0">
            <a:spAutoFit/>
          </a:bodyPr>
          <a:lstStyle/>
          <a:p>
            <a:r>
              <a:rPr lang="en-US" dirty="0" smtClean="0"/>
              <a:t>Resource 2</a:t>
            </a:r>
            <a:endParaRPr lang="en-US" dirty="0"/>
          </a:p>
        </p:txBody>
      </p:sp>
      <p:sp>
        <p:nvSpPr>
          <p:cNvPr id="50" name="TextBox 49"/>
          <p:cNvSpPr txBox="1"/>
          <p:nvPr/>
        </p:nvSpPr>
        <p:spPr>
          <a:xfrm>
            <a:off x="6985794" y="2286000"/>
            <a:ext cx="2020881" cy="523220"/>
          </a:xfrm>
          <a:prstGeom prst="rect">
            <a:avLst/>
          </a:prstGeom>
          <a:noFill/>
        </p:spPr>
        <p:txBody>
          <a:bodyPr wrap="none" rtlCol="0">
            <a:spAutoFit/>
          </a:bodyPr>
          <a:lstStyle/>
          <a:p>
            <a:r>
              <a:rPr lang="en-US" dirty="0"/>
              <a:t>Resource </a:t>
            </a:r>
            <a:r>
              <a:rPr lang="en-US" dirty="0" smtClean="0"/>
              <a:t>1</a:t>
            </a:r>
            <a:endParaRPr lang="en-US" dirty="0"/>
          </a:p>
        </p:txBody>
      </p:sp>
      <p:sp>
        <p:nvSpPr>
          <p:cNvPr id="51" name="TextBox 50"/>
          <p:cNvSpPr txBox="1"/>
          <p:nvPr/>
        </p:nvSpPr>
        <p:spPr>
          <a:xfrm>
            <a:off x="6985794" y="3124200"/>
            <a:ext cx="2020881" cy="523220"/>
          </a:xfrm>
          <a:prstGeom prst="rect">
            <a:avLst/>
          </a:prstGeom>
          <a:noFill/>
        </p:spPr>
        <p:txBody>
          <a:bodyPr wrap="none" rtlCol="0">
            <a:spAutoFit/>
          </a:bodyPr>
          <a:lstStyle/>
          <a:p>
            <a:r>
              <a:rPr lang="en-US" dirty="0"/>
              <a:t>Resource </a:t>
            </a:r>
            <a:r>
              <a:rPr lang="en-US" dirty="0" smtClean="0"/>
              <a:t>2</a:t>
            </a:r>
            <a:endParaRPr lang="en-US" dirty="0"/>
          </a:p>
        </p:txBody>
      </p:sp>
      <p:sp>
        <p:nvSpPr>
          <p:cNvPr id="52" name="TextBox 51"/>
          <p:cNvSpPr txBox="1"/>
          <p:nvPr/>
        </p:nvSpPr>
        <p:spPr>
          <a:xfrm>
            <a:off x="965994" y="5029200"/>
            <a:ext cx="2020881" cy="523220"/>
          </a:xfrm>
          <a:prstGeom prst="rect">
            <a:avLst/>
          </a:prstGeom>
          <a:noFill/>
        </p:spPr>
        <p:txBody>
          <a:bodyPr wrap="none" rtlCol="0">
            <a:spAutoFit/>
          </a:bodyPr>
          <a:lstStyle/>
          <a:p>
            <a:r>
              <a:rPr lang="en-US" dirty="0"/>
              <a:t>Resource 3</a:t>
            </a:r>
          </a:p>
        </p:txBody>
      </p:sp>
      <p:sp>
        <p:nvSpPr>
          <p:cNvPr id="53" name="TextBox 52"/>
          <p:cNvSpPr txBox="1"/>
          <p:nvPr/>
        </p:nvSpPr>
        <p:spPr>
          <a:xfrm>
            <a:off x="965994" y="6400800"/>
            <a:ext cx="2020881" cy="523220"/>
          </a:xfrm>
          <a:prstGeom prst="rect">
            <a:avLst/>
          </a:prstGeom>
          <a:noFill/>
        </p:spPr>
        <p:txBody>
          <a:bodyPr wrap="none" rtlCol="0">
            <a:spAutoFit/>
          </a:bodyPr>
          <a:lstStyle/>
          <a:p>
            <a:r>
              <a:rPr lang="en-US" dirty="0"/>
              <a:t>Resource 4</a:t>
            </a:r>
          </a:p>
        </p:txBody>
      </p:sp>
      <p:sp>
        <p:nvSpPr>
          <p:cNvPr id="54" name="TextBox 53"/>
          <p:cNvSpPr txBox="1"/>
          <p:nvPr/>
        </p:nvSpPr>
        <p:spPr>
          <a:xfrm>
            <a:off x="926313" y="7772400"/>
            <a:ext cx="2020881" cy="523220"/>
          </a:xfrm>
          <a:prstGeom prst="rect">
            <a:avLst/>
          </a:prstGeom>
          <a:noFill/>
        </p:spPr>
        <p:txBody>
          <a:bodyPr wrap="none" rtlCol="0">
            <a:spAutoFit/>
          </a:bodyPr>
          <a:lstStyle/>
          <a:p>
            <a:r>
              <a:rPr lang="en-US" dirty="0"/>
              <a:t>Resource </a:t>
            </a:r>
            <a:r>
              <a:rPr lang="en-US" dirty="0" smtClean="0"/>
              <a:t>5</a:t>
            </a:r>
            <a:endParaRPr lang="en-US" dirty="0"/>
          </a:p>
        </p:txBody>
      </p:sp>
      <p:sp>
        <p:nvSpPr>
          <p:cNvPr id="55" name="TextBox 54"/>
          <p:cNvSpPr txBox="1"/>
          <p:nvPr/>
        </p:nvSpPr>
        <p:spPr>
          <a:xfrm>
            <a:off x="7061994" y="5496580"/>
            <a:ext cx="2020881" cy="523220"/>
          </a:xfrm>
          <a:prstGeom prst="rect">
            <a:avLst/>
          </a:prstGeom>
          <a:noFill/>
        </p:spPr>
        <p:txBody>
          <a:bodyPr wrap="none" rtlCol="0">
            <a:spAutoFit/>
          </a:bodyPr>
          <a:lstStyle/>
          <a:p>
            <a:r>
              <a:rPr lang="en-US" dirty="0"/>
              <a:t>Resource </a:t>
            </a:r>
            <a:r>
              <a:rPr lang="en-US" dirty="0" smtClean="0"/>
              <a:t>3</a:t>
            </a:r>
            <a:endParaRPr lang="en-US" dirty="0"/>
          </a:p>
        </p:txBody>
      </p:sp>
      <p:sp>
        <p:nvSpPr>
          <p:cNvPr id="56" name="TextBox 55"/>
          <p:cNvSpPr txBox="1"/>
          <p:nvPr/>
        </p:nvSpPr>
        <p:spPr>
          <a:xfrm>
            <a:off x="7061994" y="6400800"/>
            <a:ext cx="2020881" cy="523220"/>
          </a:xfrm>
          <a:prstGeom prst="rect">
            <a:avLst/>
          </a:prstGeom>
          <a:noFill/>
        </p:spPr>
        <p:txBody>
          <a:bodyPr wrap="none" rtlCol="0">
            <a:spAutoFit/>
          </a:bodyPr>
          <a:lstStyle/>
          <a:p>
            <a:r>
              <a:rPr lang="en-US" dirty="0"/>
              <a:t>Resource </a:t>
            </a:r>
            <a:r>
              <a:rPr lang="en-US" dirty="0" smtClean="0"/>
              <a:t>4</a:t>
            </a:r>
            <a:endParaRPr lang="en-US" dirty="0"/>
          </a:p>
        </p:txBody>
      </p:sp>
      <p:sp>
        <p:nvSpPr>
          <p:cNvPr id="57" name="TextBox 56"/>
          <p:cNvSpPr txBox="1"/>
          <p:nvPr/>
        </p:nvSpPr>
        <p:spPr>
          <a:xfrm>
            <a:off x="7061994" y="7391400"/>
            <a:ext cx="2020881" cy="523220"/>
          </a:xfrm>
          <a:prstGeom prst="rect">
            <a:avLst/>
          </a:prstGeom>
          <a:noFill/>
        </p:spPr>
        <p:txBody>
          <a:bodyPr wrap="none" rtlCol="0">
            <a:spAutoFit/>
          </a:bodyPr>
          <a:lstStyle/>
          <a:p>
            <a:r>
              <a:rPr lang="en-US" dirty="0"/>
              <a:t>Resource </a:t>
            </a:r>
            <a:r>
              <a:rPr lang="en-US" dirty="0" smtClean="0"/>
              <a:t>5</a:t>
            </a:r>
            <a:endParaRPr lang="en-US" dirty="0"/>
          </a:p>
        </p:txBody>
      </p:sp>
      <p:sp>
        <p:nvSpPr>
          <p:cNvPr id="58" name="TextBox 57"/>
          <p:cNvSpPr txBox="1"/>
          <p:nvPr/>
        </p:nvSpPr>
        <p:spPr>
          <a:xfrm>
            <a:off x="7061994" y="1524000"/>
            <a:ext cx="1752600" cy="523220"/>
          </a:xfrm>
          <a:prstGeom prst="rect">
            <a:avLst/>
          </a:prstGeom>
          <a:noFill/>
        </p:spPr>
        <p:txBody>
          <a:bodyPr wrap="square" rtlCol="0">
            <a:spAutoFit/>
          </a:bodyPr>
          <a:lstStyle/>
          <a:p>
            <a:r>
              <a:rPr lang="en-US" b="1" dirty="0" smtClean="0"/>
              <a:t>Recipe 1</a:t>
            </a:r>
            <a:endParaRPr lang="en-US" b="1" dirty="0"/>
          </a:p>
        </p:txBody>
      </p:sp>
      <p:sp>
        <p:nvSpPr>
          <p:cNvPr id="59" name="TextBox 58"/>
          <p:cNvSpPr txBox="1"/>
          <p:nvPr/>
        </p:nvSpPr>
        <p:spPr>
          <a:xfrm>
            <a:off x="7214394" y="4658380"/>
            <a:ext cx="1752600" cy="523220"/>
          </a:xfrm>
          <a:prstGeom prst="rect">
            <a:avLst/>
          </a:prstGeom>
          <a:noFill/>
        </p:spPr>
        <p:txBody>
          <a:bodyPr wrap="square" rtlCol="0">
            <a:spAutoFit/>
          </a:bodyPr>
          <a:lstStyle/>
          <a:p>
            <a:r>
              <a:rPr lang="en-US" b="1" dirty="0" smtClean="0"/>
              <a:t>Recipe 2</a:t>
            </a:r>
            <a:endParaRPr lang="en-US" b="1" dirty="0"/>
          </a:p>
        </p:txBody>
      </p:sp>
      <p:sp>
        <p:nvSpPr>
          <p:cNvPr id="60" name="Rounded Rectangle 59"/>
          <p:cNvSpPr/>
          <p:nvPr/>
        </p:nvSpPr>
        <p:spPr bwMode="auto">
          <a:xfrm>
            <a:off x="13005594" y="2667000"/>
            <a:ext cx="2514600" cy="1066800"/>
          </a:xfrm>
          <a:prstGeom prst="roundRect">
            <a:avLst/>
          </a:prstGeom>
          <a:noFill/>
          <a:ln w="127000" cap="flat" cmpd="sng" algn="ctr">
            <a:solidFill>
              <a:schemeClr val="accent6">
                <a:lumMod val="60000"/>
                <a:lumOff val="4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1" name="Rounded Rectangle 60"/>
          <p:cNvSpPr/>
          <p:nvPr/>
        </p:nvSpPr>
        <p:spPr bwMode="auto">
          <a:xfrm>
            <a:off x="13005594" y="4343400"/>
            <a:ext cx="2514600" cy="1066800"/>
          </a:xfrm>
          <a:prstGeom prst="roundRect">
            <a:avLst/>
          </a:prstGeom>
          <a:noFill/>
          <a:ln w="127000" cap="flat" cmpd="sng" algn="ctr">
            <a:solidFill>
              <a:srgbClr val="00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3" name="Rounded Rectangle 62"/>
          <p:cNvSpPr/>
          <p:nvPr/>
        </p:nvSpPr>
        <p:spPr bwMode="auto">
          <a:xfrm>
            <a:off x="13005594" y="5867400"/>
            <a:ext cx="2514600" cy="2667000"/>
          </a:xfrm>
          <a:prstGeom prst="roundRect">
            <a:avLst/>
          </a:prstGeom>
          <a:noFill/>
          <a:ln w="1270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4" name="TextBox 63"/>
          <p:cNvSpPr txBox="1"/>
          <p:nvPr/>
        </p:nvSpPr>
        <p:spPr>
          <a:xfrm>
            <a:off x="13462794" y="2905780"/>
            <a:ext cx="1752600" cy="523220"/>
          </a:xfrm>
          <a:prstGeom prst="rect">
            <a:avLst/>
          </a:prstGeom>
          <a:noFill/>
        </p:spPr>
        <p:txBody>
          <a:bodyPr wrap="square" rtlCol="0">
            <a:spAutoFit/>
          </a:bodyPr>
          <a:lstStyle/>
          <a:p>
            <a:r>
              <a:rPr lang="en-US" b="1" dirty="0" smtClean="0"/>
              <a:t>Recipe 1</a:t>
            </a:r>
            <a:endParaRPr lang="en-US" b="1" dirty="0"/>
          </a:p>
        </p:txBody>
      </p:sp>
      <p:sp>
        <p:nvSpPr>
          <p:cNvPr id="65" name="TextBox 64"/>
          <p:cNvSpPr txBox="1"/>
          <p:nvPr/>
        </p:nvSpPr>
        <p:spPr>
          <a:xfrm>
            <a:off x="13462794" y="4582180"/>
            <a:ext cx="1825336" cy="523220"/>
          </a:xfrm>
          <a:prstGeom prst="rect">
            <a:avLst/>
          </a:prstGeom>
          <a:noFill/>
        </p:spPr>
        <p:txBody>
          <a:bodyPr wrap="square" rtlCol="0">
            <a:spAutoFit/>
          </a:bodyPr>
          <a:lstStyle/>
          <a:p>
            <a:r>
              <a:rPr lang="en-US" b="1" dirty="0" smtClean="0"/>
              <a:t>Recipe 2</a:t>
            </a:r>
            <a:endParaRPr lang="en-US" b="1" dirty="0"/>
          </a:p>
        </p:txBody>
      </p:sp>
      <p:sp>
        <p:nvSpPr>
          <p:cNvPr id="66" name="TextBox 65"/>
          <p:cNvSpPr txBox="1"/>
          <p:nvPr/>
        </p:nvSpPr>
        <p:spPr>
          <a:xfrm>
            <a:off x="13234194" y="6553200"/>
            <a:ext cx="1981200" cy="1815882"/>
          </a:xfrm>
          <a:prstGeom prst="rect">
            <a:avLst/>
          </a:prstGeom>
          <a:noFill/>
        </p:spPr>
        <p:txBody>
          <a:bodyPr wrap="square" rtlCol="0">
            <a:spAutoFit/>
          </a:bodyPr>
          <a:lstStyle/>
          <a:p>
            <a:endParaRPr lang="en-US" b="1" dirty="0"/>
          </a:p>
          <a:p>
            <a:endParaRPr lang="en-US" b="1" dirty="0" smtClean="0"/>
          </a:p>
          <a:p>
            <a:endParaRPr lang="en-US" b="1" dirty="0"/>
          </a:p>
          <a:p>
            <a:endParaRPr lang="en-US" b="1" dirty="0"/>
          </a:p>
        </p:txBody>
      </p:sp>
      <p:sp>
        <p:nvSpPr>
          <p:cNvPr id="67" name="TextBox 66"/>
          <p:cNvSpPr txBox="1"/>
          <p:nvPr/>
        </p:nvSpPr>
        <p:spPr>
          <a:xfrm>
            <a:off x="13081794" y="6172200"/>
            <a:ext cx="2590800" cy="1815882"/>
          </a:xfrm>
          <a:prstGeom prst="rect">
            <a:avLst/>
          </a:prstGeom>
          <a:noFill/>
        </p:spPr>
        <p:txBody>
          <a:bodyPr wrap="square" rtlCol="0">
            <a:spAutoFit/>
          </a:bodyPr>
          <a:lstStyle/>
          <a:p>
            <a:r>
              <a:rPr lang="en-US" b="1" dirty="0" smtClean="0"/>
              <a:t>- Templates</a:t>
            </a:r>
            <a:br>
              <a:rPr lang="en-US" b="1" dirty="0" smtClean="0"/>
            </a:br>
            <a:r>
              <a:rPr lang="en-US" b="1" dirty="0" smtClean="0"/>
              <a:t>- Files</a:t>
            </a:r>
            <a:br>
              <a:rPr lang="en-US" b="1" dirty="0" smtClean="0"/>
            </a:br>
            <a:r>
              <a:rPr lang="en-US" b="1" dirty="0" smtClean="0"/>
              <a:t>- Attributes</a:t>
            </a:r>
          </a:p>
          <a:p>
            <a:r>
              <a:rPr lang="en-US" b="1" dirty="0" smtClean="0"/>
              <a:t>- Other items</a:t>
            </a:r>
            <a:endParaRPr lang="en-US" b="1" dirty="0"/>
          </a:p>
        </p:txBody>
      </p:sp>
      <p:sp>
        <p:nvSpPr>
          <p:cNvPr id="41" name="TextBox 40"/>
          <p:cNvSpPr txBox="1"/>
          <p:nvPr/>
        </p:nvSpPr>
        <p:spPr>
          <a:xfrm>
            <a:off x="13234194" y="1447800"/>
            <a:ext cx="2057400" cy="523220"/>
          </a:xfrm>
          <a:prstGeom prst="rect">
            <a:avLst/>
          </a:prstGeom>
          <a:noFill/>
        </p:spPr>
        <p:txBody>
          <a:bodyPr wrap="square" rtlCol="0">
            <a:spAutoFit/>
          </a:bodyPr>
          <a:lstStyle/>
          <a:p>
            <a:r>
              <a:rPr lang="en-US" b="1" dirty="0" smtClean="0"/>
              <a:t>Cookbook</a:t>
            </a:r>
            <a:endParaRPr lang="en-US" b="1" dirty="0"/>
          </a:p>
        </p:txBody>
      </p:sp>
      <p:sp>
        <p:nvSpPr>
          <p:cNvPr id="43" name="TextBox 42"/>
          <p:cNvSpPr txBox="1"/>
          <p:nvPr/>
        </p:nvSpPr>
        <p:spPr>
          <a:xfrm>
            <a:off x="203994" y="1457980"/>
            <a:ext cx="4343400" cy="523220"/>
          </a:xfrm>
          <a:prstGeom prst="rect">
            <a:avLst/>
          </a:prstGeom>
          <a:noFill/>
        </p:spPr>
        <p:txBody>
          <a:bodyPr wrap="square" rtlCol="0">
            <a:spAutoFit/>
          </a:bodyPr>
          <a:lstStyle/>
          <a:p>
            <a:r>
              <a:rPr lang="en-US" b="1" dirty="0" smtClean="0"/>
              <a:t>Available resources</a:t>
            </a:r>
            <a:endParaRPr lang="en-US" b="1" dirty="0"/>
          </a:p>
        </p:txBody>
      </p:sp>
    </p:spTree>
    <p:extLst>
      <p:ext uri="{BB962C8B-B14F-4D97-AF65-F5344CB8AC3E}">
        <p14:creationId xmlns:p14="http://schemas.microsoft.com/office/powerpoint/2010/main" val="7168407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a:t>Resources</a:t>
            </a:r>
          </a:p>
        </p:txBody>
      </p:sp>
      <p:sp>
        <p:nvSpPr>
          <p:cNvPr id="178178" name="Rectangle 2"/>
          <p:cNvSpPr>
            <a:spLocks noGrp="1" noChangeArrowheads="1"/>
          </p:cNvSpPr>
          <p:nvPr>
            <p:ph type="body" idx="1"/>
          </p:nvPr>
        </p:nvSpPr>
        <p:spPr>
          <a:ln/>
        </p:spPr>
        <p:txBody>
          <a:bodyPr/>
          <a:lstStyle/>
          <a:p>
            <a:r>
              <a:rPr lang="en-US" dirty="0" smtClean="0"/>
              <a:t>Represent </a:t>
            </a:r>
            <a:r>
              <a:rPr lang="en-US" dirty="0"/>
              <a:t>a piece of the system and its desired state</a:t>
            </a:r>
          </a:p>
          <a:p>
            <a:r>
              <a:rPr lang="en-US" dirty="0"/>
              <a:t>Fundamental building </a:t>
            </a:r>
            <a:r>
              <a:rPr lang="en-US" dirty="0" smtClean="0"/>
              <a:t>blocks of </a:t>
            </a:r>
            <a:r>
              <a:rPr lang="en-US" dirty="0"/>
              <a:t>Chef configuration</a:t>
            </a:r>
          </a:p>
          <a:p>
            <a:r>
              <a:rPr lang="en-US" dirty="0" smtClean="0"/>
              <a:t>Affects </a:t>
            </a:r>
            <a:r>
              <a:rPr lang="en-US" dirty="0"/>
              <a:t>a single element of the managed </a:t>
            </a:r>
            <a:r>
              <a:rPr lang="en-US" dirty="0" smtClean="0"/>
              <a:t>node</a:t>
            </a:r>
            <a:endParaRPr lang="en-US" dirty="0"/>
          </a:p>
          <a:p>
            <a:r>
              <a:rPr lang="en-US" dirty="0"/>
              <a:t>Examples:</a:t>
            </a:r>
          </a:p>
          <a:p>
            <a:pPr lvl="2"/>
            <a:r>
              <a:rPr lang="en-US" dirty="0"/>
              <a:t>Installing a </a:t>
            </a:r>
            <a:r>
              <a:rPr lang="en-US" dirty="0" smtClean="0"/>
              <a:t>package</a:t>
            </a:r>
          </a:p>
          <a:p>
            <a:pPr lvl="2"/>
            <a:r>
              <a:rPr lang="en-US" dirty="0"/>
              <a:t>S</a:t>
            </a:r>
            <a:r>
              <a:rPr lang="en-US" dirty="0" smtClean="0"/>
              <a:t>tarting </a:t>
            </a:r>
            <a:r>
              <a:rPr lang="en-US" dirty="0"/>
              <a:t>a </a:t>
            </a:r>
            <a:r>
              <a:rPr lang="en-US" dirty="0" smtClean="0"/>
              <a:t>service</a:t>
            </a:r>
          </a:p>
          <a:p>
            <a:pPr lvl="2"/>
            <a:r>
              <a:rPr lang="en-US" dirty="0" smtClean="0"/>
              <a:t>Creating a directory, with specific permissions</a:t>
            </a:r>
            <a:endParaRPr lang="en-US" dirty="0"/>
          </a:p>
          <a:p>
            <a:pPr lvl="2"/>
            <a:r>
              <a:rPr lang="en-US" dirty="0" smtClean="0"/>
              <a:t>Running a </a:t>
            </a:r>
            <a:r>
              <a:rPr lang="en-US" dirty="0" err="1" smtClean="0"/>
              <a:t>Powershell</a:t>
            </a:r>
            <a:r>
              <a:rPr lang="en-US" dirty="0" smtClean="0"/>
              <a:t> script on Windows Server</a:t>
            </a:r>
          </a:p>
        </p:txBody>
      </p:sp>
    </p:spTree>
    <p:extLst>
      <p:ext uri="{BB962C8B-B14F-4D97-AF65-F5344CB8AC3E}">
        <p14:creationId xmlns:p14="http://schemas.microsoft.com/office/powerpoint/2010/main" val="2582166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7" name="Rectangle 1"/>
          <p:cNvSpPr>
            <a:spLocks/>
          </p:cNvSpPr>
          <p:nvPr/>
        </p:nvSpPr>
        <p:spPr bwMode="auto">
          <a:xfrm>
            <a:off x="8122444" y="1873250"/>
            <a:ext cx="7303213"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355600" indent="-3556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One</a:t>
            </a:r>
          </a:p>
          <a:p>
            <a:pPr marL="800100" lvl="1"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Two</a:t>
            </a:r>
          </a:p>
          <a:p>
            <a:pPr marL="1219200" lvl="2"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Three</a:t>
            </a:r>
          </a:p>
          <a:p>
            <a:pPr marL="1638300" lvl="3"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Four</a:t>
            </a:r>
          </a:p>
          <a:p>
            <a:pPr marL="1930400" lvl="4"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Five</a:t>
            </a:r>
          </a:p>
        </p:txBody>
      </p:sp>
      <p:sp>
        <p:nvSpPr>
          <p:cNvPr id="434178" name="Rectangle 2"/>
          <p:cNvSpPr>
            <a:spLocks noGrp="1" noChangeArrowheads="1"/>
          </p:cNvSpPr>
          <p:nvPr>
            <p:ph type="title"/>
          </p:nvPr>
        </p:nvSpPr>
        <p:spPr>
          <a:ln/>
        </p:spPr>
        <p:txBody>
          <a:bodyPr/>
          <a:lstStyle/>
          <a:p>
            <a:r>
              <a:rPr lang="en-US" dirty="0" smtClean="0"/>
              <a:t>Order </a:t>
            </a:r>
            <a:r>
              <a:rPr lang="en-US" dirty="0"/>
              <a:t>Matters</a:t>
            </a:r>
          </a:p>
        </p:txBody>
      </p:sp>
      <p:sp>
        <p:nvSpPr>
          <p:cNvPr id="434179" name="Rectangle 3"/>
          <p:cNvSpPr>
            <a:spLocks/>
          </p:cNvSpPr>
          <p:nvPr/>
        </p:nvSpPr>
        <p:spPr bwMode="auto">
          <a:xfrm>
            <a:off x="7214394" y="1974850"/>
            <a:ext cx="8662157" cy="6578600"/>
          </a:xfrm>
          <a:prstGeom prst="rect">
            <a:avLst/>
          </a:prstGeom>
          <a:solidFill>
            <a:srgbClr val="FFFFFF"/>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2400" dirty="0" smtClean="0">
                <a:latin typeface="Courier"/>
                <a:ea typeface="Courier"/>
                <a:cs typeface="Courier"/>
                <a:sym typeface="Courier"/>
              </a:rPr>
              <a:t>package </a:t>
            </a:r>
            <a:r>
              <a:rPr lang="en-US" sz="2400" dirty="0" smtClean="0">
                <a:solidFill>
                  <a:srgbClr val="BA2121"/>
                </a:solidFill>
                <a:latin typeface="Courier"/>
                <a:ea typeface="Courier"/>
                <a:cs typeface="Courier"/>
                <a:sym typeface="Courier"/>
              </a:rPr>
              <a:t>"</a:t>
            </a:r>
            <a:r>
              <a:rPr lang="en-US" sz="2400" dirty="0" err="1" smtClean="0">
                <a:solidFill>
                  <a:srgbClr val="BA2121"/>
                </a:solidFill>
                <a:latin typeface="Courier"/>
                <a:ea typeface="Courier"/>
                <a:cs typeface="Courier"/>
                <a:sym typeface="Courier"/>
              </a:rPr>
              <a:t>httpd</a:t>
            </a:r>
            <a:r>
              <a:rPr lang="en-US" sz="2400" dirty="0" smtClean="0">
                <a:solidFill>
                  <a:srgbClr val="BA2121"/>
                </a:solidFill>
                <a:latin typeface="Courier"/>
                <a:ea typeface="Courier"/>
                <a:cs typeface="Courier"/>
                <a:sym typeface="Courier"/>
              </a:rPr>
              <a:t>"</a:t>
            </a:r>
            <a:r>
              <a:rPr lang="en-US" sz="2400" dirty="0" smtClean="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cs typeface="Courier"/>
              </a:rPr>
              <a:t>  action </a:t>
            </a:r>
            <a:r>
              <a:rPr lang="en-US" sz="2400" dirty="0" smtClean="0">
                <a:latin typeface="Courier"/>
                <a:cs typeface="Courier"/>
              </a:rPr>
              <a:t>:install</a:t>
            </a:r>
            <a:endParaRPr lang="en-US" sz="2400" dirty="0">
              <a:latin typeface="Courier"/>
              <a:cs typeface="Courier"/>
            </a:endParaRPr>
          </a:p>
          <a:p>
            <a:r>
              <a:rPr lang="en-US" sz="2400" b="1" dirty="0" smtClean="0">
                <a:solidFill>
                  <a:srgbClr val="008000"/>
                </a:solidFill>
                <a:latin typeface="Courier"/>
                <a:ea typeface="Courier"/>
                <a:cs typeface="Courier"/>
                <a:sym typeface="Courier"/>
              </a:rPr>
              <a:t>end</a:t>
            </a:r>
            <a:endParaRPr lang="en-US" sz="2400" b="1" dirty="0">
              <a:solidFill>
                <a:srgbClr val="008000"/>
              </a:solidFill>
              <a:latin typeface="Courier"/>
              <a:ea typeface="Courier"/>
              <a:cs typeface="Courier"/>
              <a:sym typeface="Courier"/>
            </a:endParaRPr>
          </a:p>
          <a:p>
            <a:endParaRPr lang="en-US" sz="2400" b="1" dirty="0">
              <a:solidFill>
                <a:srgbClr val="008000"/>
              </a:solidFill>
              <a:latin typeface="Courier"/>
              <a:ea typeface="Courier"/>
              <a:cs typeface="Courier"/>
              <a:sym typeface="Courier"/>
            </a:endParaRPr>
          </a:p>
          <a:p>
            <a:r>
              <a:rPr lang="en-US" sz="2400" dirty="0">
                <a:latin typeface="Courier"/>
                <a:ea typeface="Courier"/>
                <a:cs typeface="Courier"/>
                <a:sym typeface="Courier"/>
              </a:rPr>
              <a:t>service </a:t>
            </a:r>
            <a:r>
              <a:rPr lang="en-US" sz="2400" dirty="0" smtClean="0">
                <a:solidFill>
                  <a:srgbClr val="BA2121"/>
                </a:solidFill>
                <a:latin typeface="Courier"/>
                <a:ea typeface="Courier"/>
                <a:cs typeface="Courier"/>
                <a:sym typeface="Courier"/>
              </a:rPr>
              <a:t>"</a:t>
            </a:r>
            <a:r>
              <a:rPr lang="en-US" sz="2400" dirty="0" err="1" smtClean="0">
                <a:solidFill>
                  <a:srgbClr val="BA2121"/>
                </a:solidFill>
                <a:latin typeface="Courier"/>
                <a:ea typeface="Courier"/>
                <a:cs typeface="Courier"/>
                <a:sym typeface="Courier"/>
              </a:rPr>
              <a:t>httpd</a:t>
            </a:r>
            <a:r>
              <a:rPr lang="en-US" sz="2400" dirty="0" smtClean="0">
                <a:solidFill>
                  <a:srgbClr val="BA2121"/>
                </a:solidFill>
                <a:latin typeface="Courier"/>
                <a:ea typeface="Courier"/>
                <a:cs typeface="Courier"/>
                <a:sym typeface="Courier"/>
              </a:rPr>
              <a:t>"</a:t>
            </a:r>
            <a:r>
              <a:rPr lang="en-US" sz="2400" dirty="0" smtClean="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ea typeface="Courier"/>
                <a:cs typeface="Courier"/>
                <a:sym typeface="Courier"/>
              </a:rPr>
              <a:t>  action </a:t>
            </a:r>
            <a:r>
              <a:rPr lang="en-US" sz="2400" dirty="0">
                <a:solidFill>
                  <a:srgbClr val="666666"/>
                </a:solidFill>
                <a:latin typeface="Courier"/>
                <a:ea typeface="Courier"/>
                <a:cs typeface="Courier"/>
                <a:sym typeface="Courier"/>
              </a:rPr>
              <a:t>[</a:t>
            </a:r>
            <a:r>
              <a:rPr lang="en-US" sz="2400" dirty="0">
                <a:latin typeface="Courier"/>
                <a:ea typeface="Courier"/>
                <a:cs typeface="Courier"/>
                <a:sym typeface="Courier"/>
              </a:rPr>
              <a:t> </a:t>
            </a:r>
            <a:r>
              <a:rPr lang="en-US" sz="2400" dirty="0">
                <a:solidFill>
                  <a:srgbClr val="19177C"/>
                </a:solidFill>
                <a:latin typeface="Courier"/>
                <a:ea typeface="Courier"/>
                <a:cs typeface="Courier"/>
                <a:sym typeface="Courier"/>
              </a:rPr>
              <a:t>:enable</a:t>
            </a:r>
            <a:r>
              <a:rPr lang="en-US" sz="2400" dirty="0">
                <a:latin typeface="Courier"/>
                <a:ea typeface="Courier"/>
                <a:cs typeface="Courier"/>
                <a:sym typeface="Courier"/>
              </a:rPr>
              <a:t>, </a:t>
            </a:r>
            <a:r>
              <a:rPr lang="en-US" sz="2400" dirty="0">
                <a:solidFill>
                  <a:srgbClr val="19177C"/>
                </a:solidFill>
                <a:latin typeface="Courier"/>
                <a:ea typeface="Courier"/>
                <a:cs typeface="Courier"/>
                <a:sym typeface="Courier"/>
              </a:rPr>
              <a:t>:start</a:t>
            </a:r>
            <a:r>
              <a:rPr lang="en-US" sz="2400" dirty="0">
                <a:latin typeface="Courier"/>
                <a:ea typeface="Courier"/>
                <a:cs typeface="Courier"/>
                <a:sym typeface="Courier"/>
              </a:rPr>
              <a:t> ]</a:t>
            </a:r>
          </a:p>
          <a:p>
            <a:r>
              <a:rPr lang="en-US" sz="2400" b="1" dirty="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r>
              <a:rPr lang="en-US" sz="2400" dirty="0" err="1">
                <a:latin typeface="Courier"/>
                <a:ea typeface="Courier"/>
                <a:cs typeface="Courier"/>
                <a:sym typeface="Courier"/>
              </a:rPr>
              <a:t>cookbook_file</a:t>
            </a:r>
            <a:r>
              <a:rPr lang="en-US" sz="2400" dirty="0">
                <a:latin typeface="Courier"/>
                <a:ea typeface="Courier"/>
                <a:cs typeface="Courier"/>
                <a:sym typeface="Courier"/>
              </a:rPr>
              <a:t> </a:t>
            </a:r>
            <a:r>
              <a:rPr lang="en-US" sz="2400" dirty="0" smtClean="0">
                <a:solidFill>
                  <a:srgbClr val="BA2121"/>
                </a:solidFill>
                <a:latin typeface="Courier"/>
                <a:ea typeface="Courier"/>
                <a:cs typeface="Courier"/>
                <a:sym typeface="Courier"/>
              </a:rPr>
              <a:t>"/</a:t>
            </a:r>
            <a:r>
              <a:rPr lang="en-US" sz="2400" dirty="0" smtClean="0">
                <a:solidFill>
                  <a:srgbClr val="BA2121"/>
                </a:solidFill>
                <a:latin typeface="Courier"/>
                <a:ea typeface="Courier"/>
                <a:cs typeface="Courier"/>
                <a:sym typeface="Courier"/>
              </a:rPr>
              <a:t>var/www/html/</a:t>
            </a:r>
            <a:r>
              <a:rPr lang="en-US" sz="2400" dirty="0" err="1">
                <a:solidFill>
                  <a:srgbClr val="BA2121"/>
                </a:solidFill>
                <a:latin typeface="Courier"/>
                <a:ea typeface="Courier"/>
                <a:cs typeface="Courier"/>
                <a:sym typeface="Courier"/>
              </a:rPr>
              <a:t>index.html</a:t>
            </a:r>
            <a:r>
              <a:rPr lang="en-US" sz="2400" dirty="0">
                <a:solidFill>
                  <a:srgbClr val="BA2121"/>
                </a:solidFill>
                <a:latin typeface="Courier"/>
                <a:ea typeface="Courier"/>
                <a:cs typeface="Courier"/>
                <a:sym typeface="Courier"/>
              </a:rPr>
              <a:t>"</a:t>
            </a:r>
            <a:r>
              <a:rPr lang="en-US" sz="2400" dirty="0" smtClean="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ea typeface="Courier"/>
                <a:cs typeface="Courier"/>
                <a:sym typeface="Courier"/>
              </a:rPr>
              <a:t>  source </a:t>
            </a:r>
            <a:r>
              <a:rPr lang="en-US" sz="2400" dirty="0">
                <a:solidFill>
                  <a:srgbClr val="BA2121"/>
                </a:solidFill>
                <a:latin typeface="Courier"/>
                <a:ea typeface="Courier"/>
                <a:cs typeface="Courier"/>
                <a:sym typeface="Courier"/>
              </a:rPr>
              <a:t>"</a:t>
            </a:r>
            <a:r>
              <a:rPr lang="en-US" sz="2400" dirty="0" err="1" smtClean="0">
                <a:solidFill>
                  <a:srgbClr val="BA2121"/>
                </a:solidFill>
                <a:latin typeface="Courier"/>
                <a:ea typeface="Courier"/>
                <a:cs typeface="Courier"/>
                <a:sym typeface="Courier"/>
              </a:rPr>
              <a:t>index.html</a:t>
            </a:r>
            <a:r>
              <a:rPr lang="en-US" sz="2400" dirty="0">
                <a:solidFill>
                  <a:srgbClr val="BA2121"/>
                </a:solidFill>
                <a:latin typeface="Courier"/>
                <a:ea typeface="Courier"/>
                <a:cs typeface="Courier"/>
                <a:sym typeface="Courier"/>
              </a:rPr>
              <a:t>"</a:t>
            </a:r>
            <a:endParaRPr lang="en-US" sz="2400" dirty="0">
              <a:latin typeface="Courier"/>
              <a:ea typeface="Courier"/>
              <a:cs typeface="Courier"/>
              <a:sym typeface="Courier"/>
            </a:endParaRPr>
          </a:p>
          <a:p>
            <a:r>
              <a:rPr lang="en-US" sz="2400" dirty="0">
                <a:latin typeface="Courier"/>
                <a:ea typeface="Courier"/>
                <a:cs typeface="Courier"/>
                <a:sym typeface="Courier"/>
              </a:rPr>
              <a:t>  </a:t>
            </a:r>
            <a:r>
              <a:rPr lang="en-US" sz="2400" dirty="0" smtClean="0">
                <a:latin typeface="Courier"/>
                <a:ea typeface="Courier"/>
                <a:cs typeface="Courier"/>
                <a:sym typeface="Courier"/>
              </a:rPr>
              <a:t>mode   </a:t>
            </a:r>
            <a:r>
              <a:rPr lang="en-US" sz="2400" dirty="0">
                <a:solidFill>
                  <a:srgbClr val="BA2121"/>
                </a:solidFill>
                <a:latin typeface="Courier"/>
                <a:ea typeface="Courier"/>
                <a:cs typeface="Courier"/>
                <a:sym typeface="Courier"/>
              </a:rPr>
              <a:t>"</a:t>
            </a:r>
            <a:r>
              <a:rPr lang="en-US" sz="2400" dirty="0" smtClean="0">
                <a:solidFill>
                  <a:srgbClr val="BA2121"/>
                </a:solidFill>
                <a:latin typeface="Courier"/>
                <a:ea typeface="Courier"/>
                <a:cs typeface="Courier"/>
                <a:sym typeface="Courier"/>
              </a:rPr>
              <a:t>0644</a:t>
            </a:r>
            <a:r>
              <a:rPr lang="en-US" sz="2400" dirty="0">
                <a:solidFill>
                  <a:srgbClr val="BA2121"/>
                </a:solidFill>
                <a:latin typeface="Courier"/>
                <a:ea typeface="Courier"/>
                <a:cs typeface="Courier"/>
                <a:sym typeface="Courier"/>
              </a:rPr>
              <a:t>"</a:t>
            </a:r>
            <a:endParaRPr lang="en-US" sz="2400" dirty="0">
              <a:latin typeface="Courier"/>
              <a:ea typeface="Courier"/>
              <a:cs typeface="Courier"/>
              <a:sym typeface="Courier"/>
            </a:endParaRPr>
          </a:p>
          <a:p>
            <a:r>
              <a:rPr lang="en-US" sz="2400" b="1" dirty="0" smtClean="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endParaRPr lang="en-US" sz="2400" b="1" dirty="0">
              <a:solidFill>
                <a:srgbClr val="008000"/>
              </a:solidFill>
              <a:latin typeface="Courier"/>
              <a:ea typeface="Courier"/>
              <a:cs typeface="Courier"/>
              <a:sym typeface="Courier"/>
            </a:endParaRPr>
          </a:p>
        </p:txBody>
      </p:sp>
      <p:sp>
        <p:nvSpPr>
          <p:cNvPr id="434180" name="Rectangle 4"/>
          <p:cNvSpPr>
            <a:spLocks/>
          </p:cNvSpPr>
          <p:nvPr/>
        </p:nvSpPr>
        <p:spPr bwMode="auto">
          <a:xfrm>
            <a:off x="800178" y="1879600"/>
            <a:ext cx="5791766"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Resources are executed in order</a:t>
            </a:r>
          </a:p>
          <a:p>
            <a:pPr marL="381000" indent="-381000" algn="l">
              <a:spcBef>
                <a:spcPts val="1200"/>
              </a:spcBef>
            </a:pPr>
            <a:endParaRPr lang="en-US" sz="3600">
              <a:solidFill>
                <a:schemeClr val="tx1"/>
              </a:solidFill>
              <a:latin typeface="Arial" charset="0"/>
              <a:ea typeface="ＭＳ Ｐゴシック" charset="0"/>
              <a:cs typeface="Arial" charset="0"/>
              <a:sym typeface="Arial" charset="0"/>
            </a:endParaRPr>
          </a:p>
        </p:txBody>
      </p:sp>
      <p:sp>
        <p:nvSpPr>
          <p:cNvPr id="434181" name="Rectangle 5"/>
          <p:cNvSpPr>
            <a:spLocks/>
          </p:cNvSpPr>
          <p:nvPr/>
        </p:nvSpPr>
        <p:spPr bwMode="auto">
          <a:xfrm>
            <a:off x="6265080" y="2456934"/>
            <a:ext cx="4105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1st</a:t>
            </a:r>
          </a:p>
        </p:txBody>
      </p:sp>
      <p:sp>
        <p:nvSpPr>
          <p:cNvPr id="434182" name="Line 6"/>
          <p:cNvSpPr>
            <a:spLocks noChangeShapeType="1"/>
          </p:cNvSpPr>
          <p:nvPr/>
        </p:nvSpPr>
        <p:spPr bwMode="auto">
          <a:xfrm rot="10800000" flipH="1">
            <a:off x="7012866" y="2395538"/>
            <a:ext cx="0" cy="5905500"/>
          </a:xfrm>
          <a:prstGeom prst="line">
            <a:avLst/>
          </a:prstGeom>
          <a:noFill/>
          <a:ln w="381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34183" name="Oval 7"/>
          <p:cNvSpPr>
            <a:spLocks/>
          </p:cNvSpPr>
          <p:nvPr/>
        </p:nvSpPr>
        <p:spPr bwMode="auto">
          <a:xfrm>
            <a:off x="6147594" y="22733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
        <p:nvSpPr>
          <p:cNvPr id="434184" name="Rectangle 8"/>
          <p:cNvSpPr>
            <a:spLocks/>
          </p:cNvSpPr>
          <p:nvPr/>
        </p:nvSpPr>
        <p:spPr bwMode="auto">
          <a:xfrm>
            <a:off x="6214275" y="4273034"/>
            <a:ext cx="513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2nd</a:t>
            </a:r>
          </a:p>
        </p:txBody>
      </p:sp>
      <p:sp>
        <p:nvSpPr>
          <p:cNvPr id="434185" name="Rectangle 9"/>
          <p:cNvSpPr>
            <a:spLocks/>
          </p:cNvSpPr>
          <p:nvPr/>
        </p:nvSpPr>
        <p:spPr bwMode="auto">
          <a:xfrm>
            <a:off x="6274606" y="5771634"/>
            <a:ext cx="4448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3rd</a:t>
            </a:r>
          </a:p>
        </p:txBody>
      </p:sp>
      <p:sp>
        <p:nvSpPr>
          <p:cNvPr id="434186" name="Oval 10"/>
          <p:cNvSpPr>
            <a:spLocks/>
          </p:cNvSpPr>
          <p:nvPr/>
        </p:nvSpPr>
        <p:spPr bwMode="auto">
          <a:xfrm>
            <a:off x="6147594" y="55626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
        <p:nvSpPr>
          <p:cNvPr id="434187" name="Oval 11"/>
          <p:cNvSpPr>
            <a:spLocks/>
          </p:cNvSpPr>
          <p:nvPr/>
        </p:nvSpPr>
        <p:spPr bwMode="auto">
          <a:xfrm>
            <a:off x="6147594" y="41148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23520369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ln/>
        </p:spPr>
        <p:txBody>
          <a:bodyPr/>
          <a:lstStyle/>
          <a:p>
            <a:r>
              <a:rPr lang="en-US" dirty="0" smtClean="0"/>
              <a:t>Introductions</a:t>
            </a:r>
            <a:endParaRPr lang="en-US" dirty="0"/>
          </a:p>
        </p:txBody>
      </p:sp>
    </p:spTree>
    <p:extLst>
      <p:ext uri="{BB962C8B-B14F-4D97-AF65-F5344CB8AC3E}">
        <p14:creationId xmlns:p14="http://schemas.microsoft.com/office/powerpoint/2010/main" val="752065678"/>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
          <p:cNvSpPr>
            <a:spLocks noGrp="1" noChangeArrowheads="1"/>
          </p:cNvSpPr>
          <p:nvPr>
            <p:ph type="title"/>
          </p:nvPr>
        </p:nvSpPr>
        <p:spPr>
          <a:ln/>
        </p:spPr>
        <p:txBody>
          <a:bodyPr/>
          <a:lstStyle/>
          <a:p>
            <a:r>
              <a:rPr lang="en-US" dirty="0" smtClean="0"/>
              <a:t>Windows Resource Example</a:t>
            </a:r>
            <a:endParaRPr lang="en-US" dirty="0"/>
          </a:p>
        </p:txBody>
      </p:sp>
      <p:sp>
        <p:nvSpPr>
          <p:cNvPr id="179202" name="Rectangle 2"/>
          <p:cNvSpPr>
            <a:spLocks noGrp="1" noChangeArrowheads="1"/>
          </p:cNvSpPr>
          <p:nvPr>
            <p:ph type="body" idx="1"/>
          </p:nvPr>
        </p:nvSpPr>
        <p:spPr>
          <a:xfrm>
            <a:off x="800273" y="1879602"/>
            <a:ext cx="14657233" cy="6959597"/>
          </a:xfrm>
          <a:ln/>
        </p:spPr>
        <p:txBody>
          <a:bodyPr/>
          <a:lstStyle/>
          <a:p>
            <a:r>
              <a:rPr lang="en-US" dirty="0" smtClean="0"/>
              <a:t>Add a key to the registry</a:t>
            </a:r>
            <a:br>
              <a:rPr lang="en-US" dirty="0" smtClean="0"/>
            </a:br>
            <a:r>
              <a:rPr lang="en-US" dirty="0" smtClean="0"/>
              <a:t>                                             </a:t>
            </a:r>
            <a:br>
              <a:rPr lang="en-US" dirty="0" smtClean="0"/>
            </a:br>
            <a:r>
              <a:rPr lang="en-US" sz="4000" b="1" dirty="0" err="1"/>
              <a:t>registry_key</a:t>
            </a:r>
            <a:r>
              <a:rPr lang="en-US" sz="4000" b="1" dirty="0"/>
              <a:t> </a:t>
            </a:r>
            <a:r>
              <a:rPr lang="en-US" sz="4000" dirty="0"/>
              <a:t>"HKEY_LOCAL_MACHINE\\SOFTWARE\\Microsoft\\Windows\\</a:t>
            </a:r>
            <a:r>
              <a:rPr lang="en-US" sz="4000" dirty="0" err="1"/>
              <a:t>CurrentVersion</a:t>
            </a:r>
            <a:r>
              <a:rPr lang="en-US" sz="4000" dirty="0"/>
              <a:t>\\Policies\\System"</a:t>
            </a:r>
            <a:r>
              <a:rPr lang="en-US" sz="4000" b="1" dirty="0"/>
              <a:t> </a:t>
            </a:r>
            <a:r>
              <a:rPr lang="en-US" sz="4000" b="1" dirty="0" smtClean="0"/>
              <a:t>do</a:t>
            </a:r>
            <a:br>
              <a:rPr lang="en-US" sz="4000" b="1" dirty="0" smtClean="0"/>
            </a:br>
            <a:r>
              <a:rPr lang="en-US" sz="4000" b="1" dirty="0" smtClean="0"/>
              <a:t>    values </a:t>
            </a:r>
            <a:r>
              <a:rPr lang="en-US" sz="4000" dirty="0"/>
              <a:t>[</a:t>
            </a:r>
            <a:r>
              <a:rPr lang="en-US" sz="4000" dirty="0" smtClean="0"/>
              <a:t>{</a:t>
            </a:r>
            <a:br>
              <a:rPr lang="en-US" sz="4000" dirty="0" smtClean="0"/>
            </a:br>
            <a:r>
              <a:rPr lang="en-US" sz="4000" b="1" dirty="0" smtClean="0"/>
              <a:t>        :</a:t>
            </a:r>
            <a:r>
              <a:rPr lang="en-US" sz="4000" b="1" dirty="0"/>
              <a:t>name </a:t>
            </a:r>
            <a:r>
              <a:rPr lang="en-US" sz="4000" dirty="0"/>
              <a:t>=&gt; "</a:t>
            </a:r>
            <a:r>
              <a:rPr lang="en-US" sz="4000" dirty="0" err="1" smtClean="0"/>
              <a:t>EnableLUA</a:t>
            </a:r>
            <a:r>
              <a:rPr lang="en-US" sz="4000" dirty="0" smtClean="0"/>
              <a:t>",</a:t>
            </a:r>
            <a:r>
              <a:rPr lang="en-US" sz="4000" dirty="0" smtClean="0"/>
              <a:t/>
            </a:r>
            <a:br>
              <a:rPr lang="en-US" sz="4000" dirty="0" smtClean="0"/>
            </a:br>
            <a:r>
              <a:rPr lang="en-US" sz="4000" dirty="0" smtClean="0"/>
              <a:t>        </a:t>
            </a:r>
            <a:r>
              <a:rPr lang="en-US" sz="4000" b="1" dirty="0" smtClean="0"/>
              <a:t>:</a:t>
            </a:r>
            <a:r>
              <a:rPr lang="en-US" sz="4000" b="1" dirty="0"/>
              <a:t>type </a:t>
            </a:r>
            <a:r>
              <a:rPr lang="en-US" sz="4000" dirty="0"/>
              <a:t>=&gt; :</a:t>
            </a:r>
            <a:r>
              <a:rPr lang="en-US" sz="4000" dirty="0" err="1"/>
              <a:t>dword</a:t>
            </a:r>
            <a:r>
              <a:rPr lang="en-US" sz="4000" dirty="0" smtClean="0"/>
              <a:t>,</a:t>
            </a:r>
            <a:br>
              <a:rPr lang="en-US" sz="4000" dirty="0" smtClean="0"/>
            </a:br>
            <a:r>
              <a:rPr lang="en-US" sz="4000" dirty="0" smtClean="0"/>
              <a:t>        </a:t>
            </a:r>
            <a:r>
              <a:rPr lang="en-US" sz="4000" b="1" dirty="0" smtClean="0"/>
              <a:t>:</a:t>
            </a:r>
            <a:r>
              <a:rPr lang="en-US" sz="4000" b="1" dirty="0"/>
              <a:t>data </a:t>
            </a:r>
            <a:r>
              <a:rPr lang="en-US" sz="4000" dirty="0"/>
              <a:t>=&gt; </a:t>
            </a:r>
            <a:r>
              <a:rPr lang="en-US" sz="4000" dirty="0" smtClean="0"/>
              <a:t>0</a:t>
            </a:r>
            <a:br>
              <a:rPr lang="en-US" sz="4000" dirty="0" smtClean="0"/>
            </a:br>
            <a:r>
              <a:rPr lang="en-US" sz="4000" dirty="0" smtClean="0"/>
              <a:t>   </a:t>
            </a:r>
            <a:r>
              <a:rPr lang="en-US" sz="4000" b="1" dirty="0" smtClean="0"/>
              <a:t> </a:t>
            </a:r>
            <a:r>
              <a:rPr lang="en-US" sz="4000" dirty="0" smtClean="0"/>
              <a:t>}]</a:t>
            </a:r>
            <a:br>
              <a:rPr lang="en-US" sz="4000" dirty="0" smtClean="0"/>
            </a:br>
            <a:r>
              <a:rPr lang="en-US" sz="4000" b="1" dirty="0" smtClean="0"/>
              <a:t>    action </a:t>
            </a:r>
            <a:r>
              <a:rPr lang="en-US" sz="4000" dirty="0"/>
              <a:t>:</a:t>
            </a:r>
            <a:r>
              <a:rPr lang="en-US" sz="4000" dirty="0" smtClean="0"/>
              <a:t>create</a:t>
            </a:r>
            <a:br>
              <a:rPr lang="en-US" sz="4000" dirty="0" smtClean="0"/>
            </a:br>
            <a:r>
              <a:rPr lang="en-US" sz="4000" b="1" dirty="0" smtClean="0"/>
              <a:t>end</a:t>
            </a:r>
            <a:endParaRPr lang="en-US" b="1" dirty="0" smtClean="0"/>
          </a:p>
        </p:txBody>
      </p:sp>
    </p:spTree>
    <p:extLst>
      <p:ext uri="{BB962C8B-B14F-4D97-AF65-F5344CB8AC3E}">
        <p14:creationId xmlns:p14="http://schemas.microsoft.com/office/powerpoint/2010/main" val="41262966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
          <p:cNvSpPr>
            <a:spLocks noGrp="1" noChangeArrowheads="1"/>
          </p:cNvSpPr>
          <p:nvPr>
            <p:ph type="title"/>
          </p:nvPr>
        </p:nvSpPr>
        <p:spPr>
          <a:ln/>
        </p:spPr>
        <p:txBody>
          <a:bodyPr/>
          <a:lstStyle/>
          <a:p>
            <a:r>
              <a:rPr lang="en-US" dirty="0" smtClean="0"/>
              <a:t>Linux Resource Example</a:t>
            </a:r>
            <a:endParaRPr lang="en-US" dirty="0"/>
          </a:p>
        </p:txBody>
      </p:sp>
      <p:sp>
        <p:nvSpPr>
          <p:cNvPr id="179202" name="Rectangle 2"/>
          <p:cNvSpPr>
            <a:spLocks noGrp="1" noChangeArrowheads="1"/>
          </p:cNvSpPr>
          <p:nvPr>
            <p:ph type="body" idx="1"/>
          </p:nvPr>
        </p:nvSpPr>
        <p:spPr>
          <a:xfrm>
            <a:off x="800273" y="1879602"/>
            <a:ext cx="14657233" cy="6959597"/>
          </a:xfrm>
          <a:ln/>
        </p:spPr>
        <p:txBody>
          <a:bodyPr/>
          <a:lstStyle/>
          <a:p>
            <a:r>
              <a:rPr lang="en-US" dirty="0" smtClean="0"/>
              <a:t>Create an </a:t>
            </a:r>
            <a:r>
              <a:rPr lang="en-US" dirty="0" err="1" smtClean="0"/>
              <a:t>index.html</a:t>
            </a:r>
            <a:r>
              <a:rPr lang="en-US" dirty="0" smtClean="0"/>
              <a:t> file for Apache webserver to serve up</a:t>
            </a:r>
            <a:br>
              <a:rPr lang="en-US" dirty="0" smtClean="0"/>
            </a:br>
            <a:r>
              <a:rPr lang="en-US" dirty="0" smtClean="0"/>
              <a:t>                                             </a:t>
            </a:r>
            <a:br>
              <a:rPr lang="en-US" dirty="0" smtClean="0"/>
            </a:br>
            <a:r>
              <a:rPr lang="en-US" sz="4000" b="1" dirty="0" err="1" smtClean="0"/>
              <a:t>cookbook_file</a:t>
            </a:r>
            <a:r>
              <a:rPr lang="en-US" sz="4000" b="1" dirty="0" smtClean="0"/>
              <a:t> </a:t>
            </a:r>
            <a:r>
              <a:rPr lang="en-US" sz="4000" dirty="0" smtClean="0"/>
              <a:t>"/</a:t>
            </a:r>
            <a:r>
              <a:rPr lang="en-US" sz="4000" dirty="0" smtClean="0"/>
              <a:t>var/www/html/</a:t>
            </a:r>
            <a:r>
              <a:rPr lang="en-US" sz="4000" dirty="0" err="1" smtClean="0"/>
              <a:t>index.htm</a:t>
            </a:r>
            <a:r>
              <a:rPr lang="en-US" sz="4000" dirty="0" err="1"/>
              <a:t>l</a:t>
            </a:r>
            <a:r>
              <a:rPr lang="en-US" sz="4000" dirty="0" smtClean="0"/>
              <a:t>"</a:t>
            </a:r>
            <a:r>
              <a:rPr lang="en-US" sz="4000" b="1" dirty="0" smtClean="0"/>
              <a:t> do</a:t>
            </a:r>
            <a:br>
              <a:rPr lang="en-US" sz="4000" b="1" dirty="0" smtClean="0"/>
            </a:br>
            <a:r>
              <a:rPr lang="en-US" sz="4000" b="1" dirty="0" smtClean="0"/>
              <a:t>    source </a:t>
            </a:r>
            <a:r>
              <a:rPr lang="en-US" sz="4000" dirty="0"/>
              <a:t>"</a:t>
            </a:r>
            <a:r>
              <a:rPr lang="en-US" sz="4000" dirty="0" err="1" smtClean="0"/>
              <a:t>index.html</a:t>
            </a:r>
            <a:r>
              <a:rPr lang="en-US" sz="4000" dirty="0"/>
              <a:t>"</a:t>
            </a:r>
            <a:r>
              <a:rPr lang="en-US" sz="4000" b="1" dirty="0" smtClean="0"/>
              <a:t/>
            </a:r>
            <a:br>
              <a:rPr lang="en-US" sz="4000" b="1" dirty="0" smtClean="0"/>
            </a:br>
            <a:r>
              <a:rPr lang="en-US" sz="4000" b="1" dirty="0" smtClean="0"/>
              <a:t>    mode </a:t>
            </a:r>
            <a:r>
              <a:rPr lang="en-US" sz="4000" dirty="0"/>
              <a:t>"</a:t>
            </a:r>
            <a:r>
              <a:rPr lang="en-US" sz="4000" dirty="0" smtClean="0"/>
              <a:t>0644</a:t>
            </a:r>
            <a:r>
              <a:rPr lang="en-US" sz="4000" dirty="0"/>
              <a:t>"</a:t>
            </a:r>
            <a:r>
              <a:rPr lang="en-US" sz="4000" b="1" dirty="0" smtClean="0"/>
              <a:t/>
            </a:r>
            <a:br>
              <a:rPr lang="en-US" sz="4000" b="1" dirty="0" smtClean="0"/>
            </a:br>
            <a:r>
              <a:rPr lang="en-US" sz="4000" b="1" dirty="0" smtClean="0"/>
              <a:t>    </a:t>
            </a:r>
            <a:r>
              <a:rPr lang="en-US" sz="4000" b="1" dirty="0" smtClean="0"/>
              <a:t>action </a:t>
            </a:r>
            <a:r>
              <a:rPr lang="en-US" sz="4000" dirty="0"/>
              <a:t>:</a:t>
            </a:r>
            <a:r>
              <a:rPr lang="en-US" sz="4000" dirty="0" smtClean="0"/>
              <a:t>create</a:t>
            </a:r>
            <a:br>
              <a:rPr lang="en-US" sz="4000" dirty="0" smtClean="0"/>
            </a:br>
            <a:r>
              <a:rPr lang="en-US" sz="4000" b="1" dirty="0" smtClean="0"/>
              <a:t>end</a:t>
            </a:r>
            <a:endParaRPr lang="en-US" b="1" dirty="0" smtClean="0"/>
          </a:p>
        </p:txBody>
      </p:sp>
    </p:spTree>
    <p:extLst>
      <p:ext uri="{BB962C8B-B14F-4D97-AF65-F5344CB8AC3E}">
        <p14:creationId xmlns:p14="http://schemas.microsoft.com/office/powerpoint/2010/main" val="41306242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1"/>
          <p:cNvSpPr>
            <a:spLocks noGrp="1" noChangeArrowheads="1"/>
          </p:cNvSpPr>
          <p:nvPr>
            <p:ph type="title"/>
          </p:nvPr>
        </p:nvSpPr>
        <p:spPr>
          <a:ln/>
        </p:spPr>
        <p:txBody>
          <a:bodyPr/>
          <a:lstStyle/>
          <a:p>
            <a:r>
              <a:rPr lang="en-US"/>
              <a:t>Recipes</a:t>
            </a:r>
          </a:p>
        </p:txBody>
      </p:sp>
      <p:sp>
        <p:nvSpPr>
          <p:cNvPr id="180226" name="Rectangle 2"/>
          <p:cNvSpPr>
            <a:spLocks noGrp="1" noChangeArrowheads="1"/>
          </p:cNvSpPr>
          <p:nvPr>
            <p:ph type="body" idx="1"/>
          </p:nvPr>
        </p:nvSpPr>
        <p:spPr>
          <a:ln/>
        </p:spPr>
        <p:txBody>
          <a:bodyPr/>
          <a:lstStyle/>
          <a:p>
            <a:r>
              <a:rPr lang="en-US" dirty="0"/>
              <a:t>Configuration files that </a:t>
            </a:r>
            <a:r>
              <a:rPr lang="en-US" dirty="0" smtClean="0"/>
              <a:t>contain one or more </a:t>
            </a:r>
            <a:r>
              <a:rPr lang="en-US" b="1" dirty="0" smtClean="0"/>
              <a:t>resources</a:t>
            </a:r>
          </a:p>
          <a:p>
            <a:r>
              <a:rPr lang="en-US" dirty="0" smtClean="0"/>
              <a:t>Recipes have a larger business purpose then a resource</a:t>
            </a:r>
          </a:p>
          <a:p>
            <a:r>
              <a:rPr lang="en-US" dirty="0" smtClean="0"/>
              <a:t>Example of a </a:t>
            </a:r>
            <a:r>
              <a:rPr lang="en-US" b="1" dirty="0" smtClean="0"/>
              <a:t>recipe</a:t>
            </a:r>
            <a:r>
              <a:rPr lang="en-US" dirty="0" smtClean="0"/>
              <a:t>:</a:t>
            </a:r>
          </a:p>
          <a:p>
            <a:pPr lvl="2"/>
            <a:r>
              <a:rPr lang="en-US" dirty="0" smtClean="0"/>
              <a:t>A single configuration file that contains all the </a:t>
            </a:r>
            <a:r>
              <a:rPr lang="en-US" b="1" dirty="0" smtClean="0"/>
              <a:t>resources</a:t>
            </a:r>
            <a:r>
              <a:rPr lang="en-US" dirty="0" smtClean="0"/>
              <a:t> needed to </a:t>
            </a:r>
            <a:r>
              <a:rPr lang="en-US" b="1" dirty="0" smtClean="0"/>
              <a:t>install</a:t>
            </a:r>
            <a:r>
              <a:rPr lang="en-US" dirty="0" smtClean="0"/>
              <a:t>, </a:t>
            </a:r>
            <a:r>
              <a:rPr lang="en-US" b="1" dirty="0" smtClean="0"/>
              <a:t>configure </a:t>
            </a:r>
            <a:r>
              <a:rPr lang="en-US" dirty="0" smtClean="0"/>
              <a:t>and </a:t>
            </a:r>
            <a:r>
              <a:rPr lang="en-US" b="1" dirty="0" smtClean="0"/>
              <a:t>start</a:t>
            </a:r>
            <a:r>
              <a:rPr lang="en-US" dirty="0"/>
              <a:t> </a:t>
            </a:r>
            <a:r>
              <a:rPr lang="en-US" dirty="0" smtClean="0"/>
              <a:t>a database for immediate access by application servers</a:t>
            </a:r>
            <a:endParaRPr lang="en-US" dirty="0"/>
          </a:p>
        </p:txBody>
      </p:sp>
    </p:spTree>
    <p:extLst>
      <p:ext uri="{BB962C8B-B14F-4D97-AF65-F5344CB8AC3E}">
        <p14:creationId xmlns:p14="http://schemas.microsoft.com/office/powerpoint/2010/main" val="8439378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
          <p:cNvSpPr>
            <a:spLocks/>
          </p:cNvSpPr>
          <p:nvPr/>
        </p:nvSpPr>
        <p:spPr bwMode="auto">
          <a:xfrm>
            <a:off x="241599" y="1524005"/>
            <a:ext cx="5067795" cy="1600200"/>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package "net-</a:t>
            </a:r>
            <a:r>
              <a:rPr lang="en-US" sz="2600" dirty="0" err="1">
                <a:solidFill>
                  <a:srgbClr val="FFFFFF"/>
                </a:solidFill>
                <a:latin typeface="Courier"/>
                <a:ea typeface="Menlo Bold" charset="0"/>
                <a:cs typeface="Courier"/>
                <a:sym typeface="Menlo Bold" charset="0"/>
              </a:rPr>
              <a:t>snmp</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action :install</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end</a:t>
            </a:r>
            <a:endParaRPr lang="en-US" sz="2600" dirty="0">
              <a:solidFill>
                <a:srgbClr val="FFFFFF"/>
              </a:solidFill>
              <a:latin typeface="Courier"/>
              <a:ea typeface="Menlo Bold" charset="0"/>
              <a:cs typeface="Courier"/>
              <a:sym typeface="Menlo Bold" charset="0"/>
            </a:endParaRPr>
          </a:p>
        </p:txBody>
      </p:sp>
      <p:sp>
        <p:nvSpPr>
          <p:cNvPr id="82948" name="Rectangle 3"/>
          <p:cNvSpPr>
            <a:spLocks/>
          </p:cNvSpPr>
          <p:nvPr/>
        </p:nvSpPr>
        <p:spPr bwMode="auto">
          <a:xfrm>
            <a:off x="2285613" y="3276600"/>
            <a:ext cx="10745250" cy="3886200"/>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template </a:t>
            </a:r>
            <a:r>
              <a:rPr lang="en-US" sz="2600" dirty="0" smtClean="0">
                <a:solidFill>
                  <a:srgbClr val="FFFFFF"/>
                </a:solidFill>
                <a:latin typeface="Courier"/>
                <a:ea typeface="Menlo Bold" charset="0"/>
                <a:cs typeface="Courier"/>
                <a:sym typeface="Menlo Bold" charset="0"/>
              </a:rPr>
              <a:t>"/</a:t>
            </a:r>
            <a:r>
              <a:rPr lang="en-US" sz="2600" dirty="0" err="1" smtClean="0">
                <a:solidFill>
                  <a:srgbClr val="FFFFFF"/>
                </a:solidFill>
                <a:latin typeface="Courier"/>
                <a:ea typeface="Menlo Bold" charset="0"/>
                <a:cs typeface="Courier"/>
                <a:sym typeface="Menlo Bold" charset="0"/>
              </a:rPr>
              <a:t>etc</a:t>
            </a:r>
            <a:r>
              <a:rPr lang="en-US" sz="2600" dirty="0" smtClean="0">
                <a:solidFill>
                  <a:srgbClr val="FFFFFF"/>
                </a:solidFill>
                <a:latin typeface="Courier"/>
                <a:ea typeface="Menlo Bold" charset="0"/>
                <a:cs typeface="Courier"/>
                <a:sym typeface="Menlo Bold" charset="0"/>
              </a:rPr>
              <a:t>/</a:t>
            </a:r>
            <a:r>
              <a:rPr lang="en-US" sz="2600" dirty="0" err="1" smtClean="0">
                <a:solidFill>
                  <a:srgbClr val="FFFFFF"/>
                </a:solidFill>
                <a:latin typeface="Courier"/>
                <a:ea typeface="Menlo Bold" charset="0"/>
                <a:cs typeface="Courier"/>
                <a:sym typeface="Menlo Bold" charset="0"/>
              </a:rPr>
              <a:t>snmpd.conf</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source "</a:t>
            </a:r>
            <a:r>
              <a:rPr lang="en-US" sz="2600" dirty="0" err="1">
                <a:solidFill>
                  <a:srgbClr val="FFFFFF"/>
                </a:solidFill>
                <a:latin typeface="Courier"/>
                <a:ea typeface="Menlo Bold" charset="0"/>
                <a:cs typeface="Courier"/>
                <a:sym typeface="Menlo Bold" charset="0"/>
              </a:rPr>
              <a:t>snmpd.conf.erb</a:t>
            </a:r>
            <a:r>
              <a:rPr lang="en-US" sz="2600" dirty="0">
                <a:solidFill>
                  <a:srgbClr val="FFFFFF"/>
                </a:solidFill>
                <a:latin typeface="Courier"/>
                <a:ea typeface="Menlo Bold" charset="0"/>
                <a:cs typeface="Courier"/>
                <a:sym typeface="Menlo Bold" charset="0"/>
              </a:rPr>
              <a: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owner "root"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group "root"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mode 0644</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 </a:t>
            </a:r>
            <a:r>
              <a:rPr lang="en-US" sz="2600" dirty="0" smtClean="0">
                <a:solidFill>
                  <a:srgbClr val="FF7F00"/>
                </a:solidFill>
                <a:latin typeface="Courier"/>
                <a:ea typeface="Menlo Bold" charset="0"/>
                <a:cs typeface="Courier"/>
                <a:sym typeface="Menlo Bold" charset="0"/>
              </a:rPr>
              <a:t> </a:t>
            </a:r>
            <a:r>
              <a:rPr lang="en-US" sz="2600" dirty="0">
                <a:solidFill>
                  <a:srgbClr val="FF7F00"/>
                </a:solidFill>
                <a:latin typeface="Courier"/>
                <a:ea typeface="Menlo Bold" charset="0"/>
                <a:cs typeface="Courier"/>
                <a:sym typeface="Menlo Bold" charset="0"/>
              </a:rPr>
              <a:t>variables(:</a:t>
            </a:r>
            <a:r>
              <a:rPr lang="en-US" sz="2600" dirty="0" err="1">
                <a:solidFill>
                  <a:srgbClr val="FF7F00"/>
                </a:solidFill>
                <a:latin typeface="Courier"/>
                <a:ea typeface="Menlo Bold" charset="0"/>
                <a:cs typeface="Courier"/>
                <a:sym typeface="Menlo Bold" charset="0"/>
              </a:rPr>
              <a:t>community_string</a:t>
            </a:r>
            <a:r>
              <a:rPr lang="en-US" sz="2600" dirty="0">
                <a:solidFill>
                  <a:srgbClr val="FF7F00"/>
                </a:solidFill>
                <a:latin typeface="Courier"/>
                <a:ea typeface="Menlo Bold" charset="0"/>
                <a:cs typeface="Courier"/>
                <a:sym typeface="Menlo Bold" charset="0"/>
              </a:rPr>
              <a:t> =&gt; </a:t>
            </a:r>
            <a:r>
              <a:rPr lang="en-US" sz="2600" dirty="0" smtClean="0">
                <a:solidFill>
                  <a:srgbClr val="FF7F00"/>
                </a:solidFill>
                <a:latin typeface="Courier"/>
                <a:ea typeface="Menlo Bold" charset="0"/>
                <a:cs typeface="Courier"/>
                <a:sym typeface="Menlo Bold" charset="0"/>
              </a:rPr>
              <a:t>"</a:t>
            </a:r>
            <a:r>
              <a:rPr lang="en-US" sz="2600" dirty="0" err="1" smtClean="0">
                <a:solidFill>
                  <a:srgbClr val="FF7F00"/>
                </a:solidFill>
                <a:latin typeface="Courier"/>
                <a:ea typeface="Menlo Bold" charset="0"/>
                <a:cs typeface="Courier"/>
                <a:sym typeface="Menlo Bold" charset="0"/>
              </a:rPr>
              <a:t>not_public</a:t>
            </a:r>
            <a:r>
              <a:rPr lang="en-US" sz="2600" dirty="0">
                <a:solidFill>
                  <a:srgbClr val="FF7F00"/>
                </a:solidFill>
                <a:latin typeface="Courier"/>
                <a:ea typeface="Menlo Bold" charset="0"/>
                <a:cs typeface="Courier"/>
                <a:sym typeface="Menlo Bold" charset="0"/>
              </a:rPr>
              <a:t>"</a:t>
            </a:r>
            <a:r>
              <a:rPr lang="en-US" sz="2600" dirty="0" smtClean="0">
                <a:solidFill>
                  <a:srgbClr val="FF7F00"/>
                </a:solidFill>
                <a:latin typeface="Courier"/>
                <a:ea typeface="Menlo Bold" charset="0"/>
                <a:cs typeface="Courier"/>
                <a:sym typeface="Menlo Bold" charset="0"/>
              </a:rPr>
              <a:t>)</a:t>
            </a:r>
            <a:endParaRPr lang="en-US" sz="2600" dirty="0">
              <a:solidFill>
                <a:srgbClr val="FF7F00"/>
              </a:solidFill>
              <a:latin typeface="Courier"/>
              <a:ea typeface="Menlo Bold" charset="0"/>
              <a:cs typeface="Courier"/>
              <a:sym typeface="Menlo Bold" charset="0"/>
            </a:endParaRPr>
          </a:p>
          <a:p>
            <a:pPr marL="0" lvl="1" algn="l">
              <a:lnSpc>
                <a:spcPct val="120000"/>
              </a:lnSpc>
            </a:pPr>
            <a:r>
              <a:rPr lang="en-US" sz="2600" dirty="0">
                <a:solidFill>
                  <a:srgbClr val="FF7F00"/>
                </a:solidFill>
                <a:latin typeface="Courier"/>
                <a:ea typeface="Menlo Bold" charset="0"/>
                <a:cs typeface="Courier"/>
                <a:sym typeface="Menlo Bold" charset="0"/>
              </a:rPr>
              <a:t>  notifies :restart, </a:t>
            </a:r>
            <a:r>
              <a:rPr lang="en-US" sz="2600" dirty="0" smtClean="0">
                <a:solidFill>
                  <a:srgbClr val="FF7F00"/>
                </a:solidFill>
                <a:latin typeface="Courier"/>
                <a:ea typeface="Menlo Bold" charset="0"/>
                <a:cs typeface="Courier"/>
                <a:sym typeface="Menlo Bold" charset="0"/>
              </a:rPr>
              <a:t>"service</a:t>
            </a:r>
            <a:r>
              <a:rPr lang="en-US" sz="2600" dirty="0">
                <a:solidFill>
                  <a:srgbClr val="FF7F00"/>
                </a:solidFill>
                <a:latin typeface="Courier"/>
                <a:ea typeface="Menlo Bold" charset="0"/>
                <a:cs typeface="Courier"/>
                <a:sym typeface="Menlo Bold" charset="0"/>
              </a:rPr>
              <a:t>[</a:t>
            </a:r>
            <a:r>
              <a:rPr lang="en-US" sz="2600" dirty="0" err="1">
                <a:solidFill>
                  <a:srgbClr val="FF7F00"/>
                </a:solidFill>
                <a:latin typeface="Courier"/>
                <a:ea typeface="Menlo Bold" charset="0"/>
                <a:cs typeface="Courier"/>
                <a:sym typeface="Menlo Bold" charset="0"/>
              </a:rPr>
              <a:t>snmpd</a:t>
            </a:r>
            <a:r>
              <a:rPr lang="en-US" sz="2600" dirty="0" smtClean="0">
                <a:solidFill>
                  <a:srgbClr val="FF7F00"/>
                </a:solidFill>
                <a:latin typeface="Courier"/>
                <a:ea typeface="Menlo Bold" charset="0"/>
                <a:cs typeface="Courier"/>
                <a:sym typeface="Menlo Bold" charset="0"/>
              </a:rPr>
              <a:t>]"</a:t>
            </a:r>
            <a:endParaRPr lang="en-US" sz="2600" dirty="0">
              <a:solidFill>
                <a:srgbClr val="FFFFFF"/>
              </a:solidFill>
              <a:latin typeface="Courier"/>
              <a:ea typeface="Monaco" charset="0"/>
              <a:cs typeface="Courier"/>
              <a:sym typeface="Menlo Bold" charset="0"/>
            </a:endParaRPr>
          </a:p>
          <a:p>
            <a:pPr algn="l">
              <a:lnSpc>
                <a:spcPct val="120000"/>
              </a:lnSpc>
            </a:pPr>
            <a:r>
              <a:rPr lang="en-US" sz="2600" dirty="0">
                <a:solidFill>
                  <a:srgbClr val="FFFFFF"/>
                </a:solidFill>
                <a:latin typeface="Courier"/>
                <a:ea typeface="Monaco" charset="0"/>
                <a:cs typeface="Courier"/>
                <a:sym typeface="Menlo Bold" charset="0"/>
              </a:rPr>
              <a:t>end</a:t>
            </a:r>
          </a:p>
        </p:txBody>
      </p:sp>
      <p:sp>
        <p:nvSpPr>
          <p:cNvPr id="109572" name="Rectangle 4"/>
          <p:cNvSpPr>
            <a:spLocks/>
          </p:cNvSpPr>
          <p:nvPr/>
        </p:nvSpPr>
        <p:spPr bwMode="auto">
          <a:xfrm>
            <a:off x="889794" y="0"/>
            <a:ext cx="15558347"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defRPr/>
            </a:pPr>
            <a:r>
              <a:rPr lang="en-US" sz="72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rPr>
              <a:t>Example Recipe</a:t>
            </a:r>
            <a:endParaRPr lang="en-US" sz="72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endParaRPr>
          </a:p>
        </p:txBody>
      </p:sp>
      <p:sp>
        <p:nvSpPr>
          <p:cNvPr id="82947" name="Rectangle 2"/>
          <p:cNvSpPr>
            <a:spLocks/>
          </p:cNvSpPr>
          <p:nvPr/>
        </p:nvSpPr>
        <p:spPr bwMode="auto">
          <a:xfrm>
            <a:off x="10280099" y="7391400"/>
            <a:ext cx="5969583" cy="1383915"/>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service "</a:t>
            </a:r>
            <a:r>
              <a:rPr lang="en-US" sz="2600" dirty="0" err="1">
                <a:solidFill>
                  <a:srgbClr val="FFFFFF"/>
                </a:solidFill>
                <a:latin typeface="Courier"/>
                <a:ea typeface="Menlo Bold" charset="0"/>
                <a:cs typeface="Courier"/>
                <a:sym typeface="Menlo Bold" charset="0"/>
              </a:rPr>
              <a:t>snmpd</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enable,:start</a:t>
            </a:r>
            <a:r>
              <a:rPr lang="en-US" sz="2600" dirty="0">
                <a:solidFill>
                  <a:srgbClr val="FFFFFF"/>
                </a:solidFill>
                <a:latin typeface="Courier"/>
                <a:ea typeface="Menlo Bold" charset="0"/>
                <a:cs typeface="Courier"/>
                <a:sym typeface="Menlo Bold" charset="0"/>
              </a:rPr>
              <a:t>]</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end</a:t>
            </a:r>
            <a:endParaRPr lang="en-US" sz="2600" dirty="0">
              <a:solidFill>
                <a:srgbClr val="FFFFFF"/>
              </a:solidFill>
              <a:latin typeface="Courier"/>
              <a:ea typeface="Menlo Bold" charset="0"/>
              <a:cs typeface="Courier"/>
              <a:sym typeface="Menlo Bold" charset="0"/>
            </a:endParaRPr>
          </a:p>
        </p:txBody>
      </p:sp>
      <p:sp>
        <p:nvSpPr>
          <p:cNvPr id="6" name="TextBox 5"/>
          <p:cNvSpPr txBox="1"/>
          <p:nvPr/>
        </p:nvSpPr>
        <p:spPr>
          <a:xfrm>
            <a:off x="356394" y="7858780"/>
            <a:ext cx="7102951" cy="523220"/>
          </a:xfrm>
          <a:prstGeom prst="rect">
            <a:avLst/>
          </a:prstGeom>
          <a:noFill/>
        </p:spPr>
        <p:txBody>
          <a:bodyPr wrap="none" rtlCol="0">
            <a:spAutoFit/>
          </a:bodyPr>
          <a:lstStyle/>
          <a:p>
            <a:r>
              <a:rPr lang="en-US" b="1" dirty="0" smtClean="0"/>
              <a:t>Note</a:t>
            </a:r>
            <a:r>
              <a:rPr lang="en-US" dirty="0" smtClean="0"/>
              <a:t>: This </a:t>
            </a:r>
            <a:r>
              <a:rPr lang="en-US" b="1" dirty="0" smtClean="0"/>
              <a:t>recipe</a:t>
            </a:r>
            <a:r>
              <a:rPr lang="en-US" dirty="0" smtClean="0"/>
              <a:t> contains </a:t>
            </a:r>
            <a:r>
              <a:rPr lang="en-US" b="1" dirty="0" smtClean="0"/>
              <a:t>three </a:t>
            </a:r>
            <a:r>
              <a:rPr lang="en-US" dirty="0" smtClean="0"/>
              <a:t>resources</a:t>
            </a:r>
            <a:endParaRPr lang="en-US" dirty="0"/>
          </a:p>
        </p:txBody>
      </p:sp>
    </p:spTree>
    <p:extLst>
      <p:ext uri="{BB962C8B-B14F-4D97-AF65-F5344CB8AC3E}">
        <p14:creationId xmlns:p14="http://schemas.microsoft.com/office/powerpoint/2010/main" val="20295346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1"/>
          <p:cNvSpPr>
            <a:spLocks noGrp="1" noChangeArrowheads="1"/>
          </p:cNvSpPr>
          <p:nvPr>
            <p:ph type="title"/>
          </p:nvPr>
        </p:nvSpPr>
        <p:spPr/>
        <p:txBody>
          <a:bodyPr/>
          <a:lstStyle/>
          <a:p>
            <a:pPr eaLnBrk="1" hangingPunct="1">
              <a:defRPr/>
            </a:pPr>
            <a:r>
              <a:rPr lang="en-US" sz="7200" dirty="0">
                <a:sym typeface="Arial Bold" charset="0"/>
              </a:rPr>
              <a:t>What is a cookbook?</a:t>
            </a:r>
          </a:p>
        </p:txBody>
      </p:sp>
      <p:sp>
        <p:nvSpPr>
          <p:cNvPr id="173059" name="Rectangle 2"/>
          <p:cNvSpPr>
            <a:spLocks noGrp="1" noChangeArrowheads="1"/>
          </p:cNvSpPr>
          <p:nvPr>
            <p:ph type="body" idx="1"/>
          </p:nvPr>
        </p:nvSpPr>
        <p:spPr/>
        <p:txBody>
          <a:bodyPr/>
          <a:lstStyle/>
          <a:p>
            <a:pPr eaLnBrk="1" hangingPunct="1"/>
            <a:r>
              <a:rPr lang="en-US" dirty="0" smtClean="0"/>
              <a:t>A cookbook is like a </a:t>
            </a:r>
            <a:r>
              <a:rPr lang="en-US" dirty="0"/>
              <a:t>"package</a:t>
            </a:r>
            <a:r>
              <a:rPr lang="en-US" dirty="0" smtClean="0"/>
              <a:t>" </a:t>
            </a:r>
            <a:r>
              <a:rPr lang="en-US" dirty="0" smtClean="0"/>
              <a:t>for Chef recipes.</a:t>
            </a:r>
          </a:p>
          <a:p>
            <a:pPr lvl="1" eaLnBrk="1" hangingPunct="1"/>
            <a:r>
              <a:rPr lang="en-US" dirty="0" smtClean="0"/>
              <a:t>It contains all the recipes, files, templates, libraries, etc. required to configure a portion of your infrastructure</a:t>
            </a:r>
          </a:p>
          <a:p>
            <a:pPr eaLnBrk="1" hangingPunct="1"/>
            <a:r>
              <a:rPr lang="en-US" dirty="0" smtClean="0"/>
              <a:t>Typically they map 1:1 to a piece of software or functionality, such as:</a:t>
            </a:r>
          </a:p>
          <a:p>
            <a:pPr lvl="2"/>
            <a:r>
              <a:rPr lang="en-US" dirty="0" smtClean="0"/>
              <a:t>MySQL Cookbook</a:t>
            </a:r>
          </a:p>
          <a:p>
            <a:pPr lvl="2"/>
            <a:r>
              <a:rPr lang="en-US" dirty="0" smtClean="0"/>
              <a:t>IIS Cookbook</a:t>
            </a:r>
          </a:p>
        </p:txBody>
      </p:sp>
    </p:spTree>
    <p:extLst>
      <p:ext uri="{BB962C8B-B14F-4D97-AF65-F5344CB8AC3E}">
        <p14:creationId xmlns:p14="http://schemas.microsoft.com/office/powerpoint/2010/main" val="35364467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dirty="0" smtClean="0"/>
              <a:t>Recipes in Cookbooks (all platforms)</a:t>
            </a:r>
            <a:endParaRPr lang="en-US" dirty="0"/>
          </a:p>
        </p:txBody>
      </p:sp>
      <p:sp>
        <p:nvSpPr>
          <p:cNvPr id="178178" name="Rectangle 2"/>
          <p:cNvSpPr>
            <a:spLocks noGrp="1" noChangeArrowheads="1"/>
          </p:cNvSpPr>
          <p:nvPr>
            <p:ph type="body" idx="1"/>
          </p:nvPr>
        </p:nvSpPr>
        <p:spPr>
          <a:xfrm>
            <a:off x="280194" y="1879603"/>
            <a:ext cx="15849600" cy="6731000"/>
          </a:xfrm>
          <a:ln/>
        </p:spPr>
        <p:txBody>
          <a:bodyPr/>
          <a:lstStyle/>
          <a:p>
            <a:r>
              <a:rPr lang="en-US" dirty="0" smtClean="0"/>
              <a:t>Denote a recipe using this format: </a:t>
            </a:r>
            <a:br>
              <a:rPr lang="en-US" dirty="0" smtClean="0"/>
            </a:br>
            <a:r>
              <a:rPr lang="en-US" dirty="0" smtClean="0"/>
              <a:t>			</a:t>
            </a:r>
            <a:r>
              <a:rPr lang="en-US" b="1" dirty="0"/>
              <a:t> </a:t>
            </a:r>
            <a:r>
              <a:rPr lang="en-US" b="1" dirty="0" smtClean="0"/>
              <a:t>  cookbook::recipe</a:t>
            </a:r>
          </a:p>
          <a:p>
            <a:r>
              <a:rPr lang="en-US" dirty="0" smtClean="0"/>
              <a:t>Example:</a:t>
            </a:r>
          </a:p>
          <a:p>
            <a:pPr lvl="2"/>
            <a:r>
              <a:rPr lang="en-US" dirty="0" smtClean="0"/>
              <a:t>recipe[</a:t>
            </a:r>
            <a:r>
              <a:rPr lang="en-US" dirty="0" err="1" smtClean="0"/>
              <a:t>iis</a:t>
            </a:r>
            <a:r>
              <a:rPr lang="en-US" dirty="0" smtClean="0"/>
              <a:t>::cleanup]</a:t>
            </a:r>
          </a:p>
          <a:p>
            <a:pPr lvl="2"/>
            <a:r>
              <a:rPr lang="en-US" dirty="0" smtClean="0"/>
              <a:t>This points to the </a:t>
            </a:r>
            <a:r>
              <a:rPr lang="en-US" dirty="0"/>
              <a:t>"</a:t>
            </a:r>
            <a:r>
              <a:rPr lang="en-US" b="1" dirty="0" smtClean="0"/>
              <a:t>cleanup</a:t>
            </a:r>
            <a:r>
              <a:rPr lang="en-US" dirty="0"/>
              <a:t>" </a:t>
            </a:r>
            <a:r>
              <a:rPr lang="en-US" dirty="0" smtClean="0"/>
              <a:t>recipe inside the </a:t>
            </a:r>
            <a:r>
              <a:rPr lang="en-US" dirty="0"/>
              <a:t>"</a:t>
            </a:r>
            <a:r>
              <a:rPr lang="en-US" b="1" dirty="0" err="1" smtClean="0"/>
              <a:t>iis</a:t>
            </a:r>
            <a:r>
              <a:rPr lang="en-US" dirty="0"/>
              <a:t>" </a:t>
            </a:r>
            <a:r>
              <a:rPr lang="en-US" dirty="0" smtClean="0"/>
              <a:t>cookbook</a:t>
            </a:r>
          </a:p>
          <a:p>
            <a:pPr lvl="2"/>
            <a:r>
              <a:rPr lang="en-US" dirty="0" smtClean="0"/>
              <a:t>The actual file will be called </a:t>
            </a:r>
            <a:r>
              <a:rPr lang="en-US" dirty="0"/>
              <a:t>"</a:t>
            </a:r>
            <a:r>
              <a:rPr lang="en-US" dirty="0" err="1" smtClean="0"/>
              <a:t>cleanup.rb</a:t>
            </a:r>
            <a:r>
              <a:rPr lang="en-US" dirty="0"/>
              <a:t>"</a:t>
            </a:r>
            <a:endParaRPr lang="en-US" dirty="0" smtClean="0"/>
          </a:p>
          <a:p>
            <a:pPr lvl="2"/>
            <a:r>
              <a:rPr lang="en-US" dirty="0" smtClean="0"/>
              <a:t>Path</a:t>
            </a:r>
            <a:r>
              <a:rPr lang="en-US" dirty="0" smtClean="0"/>
              <a:t>='chef</a:t>
            </a:r>
            <a:r>
              <a:rPr lang="en-US" dirty="0" smtClean="0"/>
              <a:t>-repo/cookbooks/</a:t>
            </a:r>
            <a:r>
              <a:rPr lang="en-US" b="1" dirty="0" err="1" smtClean="0"/>
              <a:t>iis</a:t>
            </a:r>
            <a:r>
              <a:rPr lang="en-US" dirty="0" smtClean="0"/>
              <a:t>/recipes</a:t>
            </a:r>
            <a:r>
              <a:rPr lang="en-US" b="1" dirty="0" smtClean="0"/>
              <a:t>/</a:t>
            </a:r>
            <a:r>
              <a:rPr lang="en-US" b="1" dirty="0" err="1" smtClean="0"/>
              <a:t>cleanup.rb</a:t>
            </a:r>
            <a:r>
              <a:rPr lang="en-US" dirty="0"/>
              <a:t>'</a:t>
            </a:r>
            <a:r>
              <a:rPr lang="en-US" dirty="0" smtClean="0"/>
              <a:t/>
            </a:r>
            <a:br>
              <a:rPr lang="en-US" dirty="0" smtClean="0"/>
            </a:br>
            <a:r>
              <a:rPr lang="en-US" dirty="0" smtClean="0"/>
              <a:t>			</a:t>
            </a:r>
          </a:p>
        </p:txBody>
      </p:sp>
    </p:spTree>
    <p:extLst>
      <p:ext uri="{BB962C8B-B14F-4D97-AF65-F5344CB8AC3E}">
        <p14:creationId xmlns:p14="http://schemas.microsoft.com/office/powerpoint/2010/main" val="29210628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dirty="0" smtClean="0"/>
              <a:t>Default Recipes (all platforms)</a:t>
            </a:r>
            <a:endParaRPr lang="en-US" dirty="0"/>
          </a:p>
        </p:txBody>
      </p:sp>
      <p:sp>
        <p:nvSpPr>
          <p:cNvPr id="178178" name="Rectangle 2"/>
          <p:cNvSpPr>
            <a:spLocks noGrp="1" noChangeArrowheads="1"/>
          </p:cNvSpPr>
          <p:nvPr>
            <p:ph type="body" idx="1"/>
          </p:nvPr>
        </p:nvSpPr>
        <p:spPr>
          <a:xfrm>
            <a:off x="432594" y="1905000"/>
            <a:ext cx="15468600" cy="6731000"/>
          </a:xfrm>
          <a:ln/>
        </p:spPr>
        <p:txBody>
          <a:bodyPr/>
          <a:lstStyle/>
          <a:p>
            <a:pPr lvl="1"/>
            <a:r>
              <a:rPr lang="en-US" dirty="0" smtClean="0"/>
              <a:t>New cookbooks come with an empty </a:t>
            </a:r>
            <a:r>
              <a:rPr lang="en-US" b="1" dirty="0" smtClean="0"/>
              <a:t>default recipe</a:t>
            </a:r>
          </a:p>
          <a:p>
            <a:pPr lvl="1"/>
            <a:r>
              <a:rPr lang="en-US" dirty="0" smtClean="0"/>
              <a:t>Filename is </a:t>
            </a:r>
            <a:r>
              <a:rPr lang="en-US" dirty="0"/>
              <a:t>"</a:t>
            </a:r>
            <a:r>
              <a:rPr lang="en-US" dirty="0" err="1" smtClean="0"/>
              <a:t>default.rb</a:t>
            </a:r>
            <a:r>
              <a:rPr lang="en-US" dirty="0"/>
              <a:t>"</a:t>
            </a:r>
            <a:endParaRPr lang="en-US" dirty="0" smtClean="0"/>
          </a:p>
          <a:p>
            <a:pPr lvl="2"/>
            <a:r>
              <a:rPr lang="en-US" dirty="0" smtClean="0"/>
              <a:t>Path: chef-repo/cookbooks</a:t>
            </a:r>
            <a:r>
              <a:rPr lang="en-US" dirty="0"/>
              <a:t>/&lt;</a:t>
            </a:r>
            <a:r>
              <a:rPr lang="en-US" dirty="0" err="1"/>
              <a:t>cookbook_name</a:t>
            </a:r>
            <a:r>
              <a:rPr lang="en-US" dirty="0"/>
              <a:t>&gt;/recipes/default.rb</a:t>
            </a:r>
            <a:endParaRPr lang="en-US" dirty="0" smtClean="0"/>
          </a:p>
          <a:p>
            <a:pPr lvl="1"/>
            <a:r>
              <a:rPr lang="en-US" dirty="0" smtClean="0"/>
              <a:t>Can be referenced as either:</a:t>
            </a:r>
          </a:p>
          <a:p>
            <a:pPr marL="1195097" lvl="3" indent="0">
              <a:buNone/>
            </a:pPr>
            <a:r>
              <a:rPr lang="en-US" b="1" dirty="0" smtClean="0"/>
              <a:t>recipe[cookbook::default]</a:t>
            </a:r>
            <a:r>
              <a:rPr lang="en-US" b="1" dirty="0"/>
              <a:t> </a:t>
            </a:r>
            <a:r>
              <a:rPr lang="en-US" b="1" dirty="0" smtClean="0"/>
              <a:t>  recipe[</a:t>
            </a:r>
            <a:r>
              <a:rPr lang="en-US" b="1" dirty="0" err="1" smtClean="0"/>
              <a:t>mysql</a:t>
            </a:r>
            <a:r>
              <a:rPr lang="en-US" b="1" dirty="0" smtClean="0"/>
              <a:t>::default]</a:t>
            </a:r>
          </a:p>
          <a:p>
            <a:pPr marL="1195097" lvl="3" indent="0">
              <a:buNone/>
            </a:pPr>
            <a:r>
              <a:rPr lang="en-US" dirty="0" smtClean="0"/>
              <a:t>or</a:t>
            </a:r>
          </a:p>
          <a:p>
            <a:pPr marL="1195097" lvl="3" indent="0">
              <a:buNone/>
            </a:pPr>
            <a:r>
              <a:rPr lang="en-US" b="1" dirty="0" smtClean="0"/>
              <a:t>recipe[cookbook]   recipe[</a:t>
            </a:r>
            <a:r>
              <a:rPr lang="en-US" b="1" dirty="0" err="1" smtClean="0"/>
              <a:t>mysql</a:t>
            </a:r>
            <a:r>
              <a:rPr lang="en-US" b="1" dirty="0" smtClean="0"/>
              <a:t>]</a:t>
            </a:r>
          </a:p>
        </p:txBody>
      </p:sp>
    </p:spTree>
    <p:extLst>
      <p:ext uri="{BB962C8B-B14F-4D97-AF65-F5344CB8AC3E}">
        <p14:creationId xmlns:p14="http://schemas.microsoft.com/office/powerpoint/2010/main" val="8771976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dirty="0" smtClean="0"/>
              <a:t>Run List (all platforms)</a:t>
            </a:r>
            <a:endParaRPr lang="en-US" dirty="0"/>
          </a:p>
        </p:txBody>
      </p:sp>
      <p:sp>
        <p:nvSpPr>
          <p:cNvPr id="178178" name="Rectangle 2"/>
          <p:cNvSpPr>
            <a:spLocks noGrp="1" noChangeArrowheads="1"/>
          </p:cNvSpPr>
          <p:nvPr>
            <p:ph type="body" idx="1"/>
          </p:nvPr>
        </p:nvSpPr>
        <p:spPr>
          <a:ln/>
        </p:spPr>
        <p:txBody>
          <a:bodyPr/>
          <a:lstStyle/>
          <a:p>
            <a:pPr marL="0" indent="0">
              <a:buNone/>
            </a:pPr>
            <a:r>
              <a:rPr lang="en-US" dirty="0" smtClean="0"/>
              <a:t>If a cookbook can contain multiple recipes, how do you specify WHICH recipes to run on the node?</a:t>
            </a:r>
          </a:p>
          <a:p>
            <a:pPr marL="0" indent="0">
              <a:buNone/>
            </a:pPr>
            <a:endParaRPr lang="en-US" dirty="0" smtClean="0"/>
          </a:p>
          <a:p>
            <a:r>
              <a:rPr lang="en-US" dirty="0" smtClean="0"/>
              <a:t>A </a:t>
            </a:r>
            <a:r>
              <a:rPr lang="en-US" b="1" dirty="0" err="1" smtClean="0"/>
              <a:t>run_list</a:t>
            </a:r>
            <a:r>
              <a:rPr lang="en-US" dirty="0" smtClean="0"/>
              <a:t> is an ORDERED list of which recipes to run, and in which cookbook(s) they can be found</a:t>
            </a:r>
          </a:p>
          <a:p>
            <a:r>
              <a:rPr lang="en-US" dirty="0" smtClean="0"/>
              <a:t>The order of the recipes is important</a:t>
            </a:r>
          </a:p>
          <a:p>
            <a:r>
              <a:rPr lang="en-US" dirty="0" smtClean="0"/>
              <a:t>The </a:t>
            </a:r>
            <a:r>
              <a:rPr lang="en-US" b="1" dirty="0" err="1" smtClean="0"/>
              <a:t>run_list</a:t>
            </a:r>
            <a:r>
              <a:rPr lang="en-US" b="1" dirty="0" smtClean="0"/>
              <a:t> </a:t>
            </a:r>
            <a:r>
              <a:rPr lang="en-US" dirty="0" smtClean="0"/>
              <a:t>can contain multiple recipes from multiple cookbooks</a:t>
            </a:r>
          </a:p>
        </p:txBody>
      </p:sp>
    </p:spTree>
    <p:extLst>
      <p:ext uri="{BB962C8B-B14F-4D97-AF65-F5344CB8AC3E}">
        <p14:creationId xmlns:p14="http://schemas.microsoft.com/office/powerpoint/2010/main" val="22651226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Run List</a:t>
            </a:r>
            <a:endParaRPr lang="en-US" dirty="0"/>
          </a:p>
        </p:txBody>
      </p:sp>
      <p:sp>
        <p:nvSpPr>
          <p:cNvPr id="6" name="Rectangle 5"/>
          <p:cNvSpPr>
            <a:spLocks/>
          </p:cNvSpPr>
          <p:nvPr/>
        </p:nvSpPr>
        <p:spPr bwMode="auto">
          <a:xfrm>
            <a:off x="4090194" y="27432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7"/>
          <p:cNvSpPr>
            <a:spLocks/>
          </p:cNvSpPr>
          <p:nvPr/>
        </p:nvSpPr>
        <p:spPr bwMode="auto">
          <a:xfrm>
            <a:off x="4394994" y="1905000"/>
            <a:ext cx="5715000" cy="6096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6" name="Rounded Rectangle 35"/>
          <p:cNvSpPr/>
          <p:nvPr/>
        </p:nvSpPr>
        <p:spPr bwMode="auto">
          <a:xfrm>
            <a:off x="127794" y="2133600"/>
            <a:ext cx="3352800" cy="1981200"/>
          </a:xfrm>
          <a:prstGeom prst="roundRect">
            <a:avLst/>
          </a:prstGeom>
          <a:noFill/>
          <a:ln w="127000" cap="flat" cmpd="sng" algn="ctr">
            <a:solidFill>
              <a:schemeClr val="accent6">
                <a:lumMod val="60000"/>
                <a:lumOff val="4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ounded Rectangle 36"/>
          <p:cNvSpPr/>
          <p:nvPr/>
        </p:nvSpPr>
        <p:spPr bwMode="auto">
          <a:xfrm>
            <a:off x="127794" y="5181600"/>
            <a:ext cx="3352800" cy="3200400"/>
          </a:xfrm>
          <a:prstGeom prst="roundRect">
            <a:avLst/>
          </a:prstGeom>
          <a:noFill/>
          <a:ln w="127000" cap="flat" cmpd="sng" algn="ctr">
            <a:solidFill>
              <a:srgbClr val="00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TextBox 49"/>
          <p:cNvSpPr txBox="1"/>
          <p:nvPr/>
        </p:nvSpPr>
        <p:spPr>
          <a:xfrm>
            <a:off x="813594" y="2286000"/>
            <a:ext cx="1659429" cy="523220"/>
          </a:xfrm>
          <a:prstGeom prst="rect">
            <a:avLst/>
          </a:prstGeom>
          <a:noFill/>
        </p:spPr>
        <p:txBody>
          <a:bodyPr wrap="none" rtlCol="0">
            <a:spAutoFit/>
          </a:bodyPr>
          <a:lstStyle/>
          <a:p>
            <a:r>
              <a:rPr lang="en-US" dirty="0" smtClean="0"/>
              <a:t>Recipe-A</a:t>
            </a:r>
            <a:endParaRPr lang="en-US" dirty="0"/>
          </a:p>
        </p:txBody>
      </p:sp>
      <p:sp>
        <p:nvSpPr>
          <p:cNvPr id="51" name="TextBox 50"/>
          <p:cNvSpPr txBox="1"/>
          <p:nvPr/>
        </p:nvSpPr>
        <p:spPr>
          <a:xfrm>
            <a:off x="813594" y="3124200"/>
            <a:ext cx="1661457" cy="523220"/>
          </a:xfrm>
          <a:prstGeom prst="rect">
            <a:avLst/>
          </a:prstGeom>
          <a:noFill/>
        </p:spPr>
        <p:txBody>
          <a:bodyPr wrap="none" rtlCol="0">
            <a:spAutoFit/>
          </a:bodyPr>
          <a:lstStyle/>
          <a:p>
            <a:r>
              <a:rPr lang="en-US" dirty="0" smtClean="0"/>
              <a:t>Recipe-B</a:t>
            </a:r>
            <a:endParaRPr lang="en-US" dirty="0"/>
          </a:p>
        </p:txBody>
      </p:sp>
      <p:sp>
        <p:nvSpPr>
          <p:cNvPr id="55" name="TextBox 54"/>
          <p:cNvSpPr txBox="1"/>
          <p:nvPr/>
        </p:nvSpPr>
        <p:spPr>
          <a:xfrm>
            <a:off x="813594" y="5334000"/>
            <a:ext cx="1681270" cy="523220"/>
          </a:xfrm>
          <a:prstGeom prst="rect">
            <a:avLst/>
          </a:prstGeom>
          <a:noFill/>
        </p:spPr>
        <p:txBody>
          <a:bodyPr wrap="none" rtlCol="0">
            <a:spAutoFit/>
          </a:bodyPr>
          <a:lstStyle/>
          <a:p>
            <a:r>
              <a:rPr lang="en-US" dirty="0" smtClean="0"/>
              <a:t>Recipe-A</a:t>
            </a:r>
            <a:endParaRPr lang="en-US" dirty="0"/>
          </a:p>
        </p:txBody>
      </p:sp>
      <p:sp>
        <p:nvSpPr>
          <p:cNvPr id="56" name="TextBox 55"/>
          <p:cNvSpPr txBox="1"/>
          <p:nvPr/>
        </p:nvSpPr>
        <p:spPr>
          <a:xfrm>
            <a:off x="813594" y="6400800"/>
            <a:ext cx="1661457" cy="523220"/>
          </a:xfrm>
          <a:prstGeom prst="rect">
            <a:avLst/>
          </a:prstGeom>
          <a:noFill/>
        </p:spPr>
        <p:txBody>
          <a:bodyPr wrap="none" rtlCol="0">
            <a:spAutoFit/>
          </a:bodyPr>
          <a:lstStyle/>
          <a:p>
            <a:r>
              <a:rPr lang="en-US" dirty="0" smtClean="0"/>
              <a:t>Recipe-B</a:t>
            </a:r>
            <a:endParaRPr lang="en-US" dirty="0"/>
          </a:p>
        </p:txBody>
      </p:sp>
      <p:sp>
        <p:nvSpPr>
          <p:cNvPr id="57" name="TextBox 56"/>
          <p:cNvSpPr txBox="1"/>
          <p:nvPr/>
        </p:nvSpPr>
        <p:spPr>
          <a:xfrm>
            <a:off x="813594" y="7391400"/>
            <a:ext cx="1681270" cy="523220"/>
          </a:xfrm>
          <a:prstGeom prst="rect">
            <a:avLst/>
          </a:prstGeom>
          <a:noFill/>
        </p:spPr>
        <p:txBody>
          <a:bodyPr wrap="none" rtlCol="0">
            <a:spAutoFit/>
          </a:bodyPr>
          <a:lstStyle/>
          <a:p>
            <a:r>
              <a:rPr lang="en-US" dirty="0" smtClean="0"/>
              <a:t>Recipe-C</a:t>
            </a:r>
            <a:endParaRPr lang="en-US" dirty="0"/>
          </a:p>
        </p:txBody>
      </p:sp>
      <p:sp>
        <p:nvSpPr>
          <p:cNvPr id="58" name="TextBox 57"/>
          <p:cNvSpPr txBox="1"/>
          <p:nvPr/>
        </p:nvSpPr>
        <p:spPr>
          <a:xfrm>
            <a:off x="737394" y="1610380"/>
            <a:ext cx="2286000" cy="523220"/>
          </a:xfrm>
          <a:prstGeom prst="rect">
            <a:avLst/>
          </a:prstGeom>
          <a:noFill/>
        </p:spPr>
        <p:txBody>
          <a:bodyPr wrap="square" rtlCol="0">
            <a:spAutoFit/>
          </a:bodyPr>
          <a:lstStyle/>
          <a:p>
            <a:r>
              <a:rPr lang="en-US" b="1" dirty="0" smtClean="0"/>
              <a:t>Cookbook-1</a:t>
            </a:r>
            <a:endParaRPr lang="en-US" b="1" dirty="0"/>
          </a:p>
        </p:txBody>
      </p:sp>
      <p:sp>
        <p:nvSpPr>
          <p:cNvPr id="41" name="TextBox 40"/>
          <p:cNvSpPr txBox="1"/>
          <p:nvPr/>
        </p:nvSpPr>
        <p:spPr>
          <a:xfrm>
            <a:off x="737394" y="4658380"/>
            <a:ext cx="2286000" cy="523220"/>
          </a:xfrm>
          <a:prstGeom prst="rect">
            <a:avLst/>
          </a:prstGeom>
          <a:noFill/>
        </p:spPr>
        <p:txBody>
          <a:bodyPr wrap="square" rtlCol="0">
            <a:spAutoFit/>
          </a:bodyPr>
          <a:lstStyle/>
          <a:p>
            <a:r>
              <a:rPr lang="en-US" b="1" dirty="0" smtClean="0"/>
              <a:t>Cookbook-2</a:t>
            </a:r>
            <a:endParaRPr lang="en-US" b="1" dirty="0"/>
          </a:p>
        </p:txBody>
      </p:sp>
      <p:sp>
        <p:nvSpPr>
          <p:cNvPr id="43" name="Rounded Rectangle 42"/>
          <p:cNvSpPr/>
          <p:nvPr/>
        </p:nvSpPr>
        <p:spPr bwMode="auto">
          <a:xfrm>
            <a:off x="4318794" y="2819400"/>
            <a:ext cx="5181600" cy="5562600"/>
          </a:xfrm>
          <a:prstGeom prst="roundRect">
            <a:avLst/>
          </a:prstGeom>
          <a:noFill/>
          <a:ln w="127000" cap="flat" cmpd="sng" algn="ctr">
            <a:solidFill>
              <a:schemeClr val="accent6">
                <a:lumMod val="60000"/>
                <a:lumOff val="4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4" name="TextBox 43"/>
          <p:cNvSpPr txBox="1"/>
          <p:nvPr/>
        </p:nvSpPr>
        <p:spPr>
          <a:xfrm>
            <a:off x="5918994" y="2209800"/>
            <a:ext cx="2286000" cy="523220"/>
          </a:xfrm>
          <a:prstGeom prst="rect">
            <a:avLst/>
          </a:prstGeom>
          <a:noFill/>
        </p:spPr>
        <p:txBody>
          <a:bodyPr wrap="square" rtlCol="0">
            <a:spAutoFit/>
          </a:bodyPr>
          <a:lstStyle/>
          <a:p>
            <a:r>
              <a:rPr lang="en-US" b="1" dirty="0" smtClean="0"/>
              <a:t>Run List</a:t>
            </a:r>
            <a:endParaRPr lang="en-US" b="1" dirty="0"/>
          </a:p>
        </p:txBody>
      </p:sp>
      <p:sp>
        <p:nvSpPr>
          <p:cNvPr id="45" name="TextBox 44"/>
          <p:cNvSpPr txBox="1"/>
          <p:nvPr/>
        </p:nvSpPr>
        <p:spPr>
          <a:xfrm>
            <a:off x="4623594" y="3733800"/>
            <a:ext cx="4800600" cy="646331"/>
          </a:xfrm>
          <a:prstGeom prst="rect">
            <a:avLst/>
          </a:prstGeom>
          <a:noFill/>
        </p:spPr>
        <p:txBody>
          <a:bodyPr wrap="square" rtlCol="0">
            <a:spAutoFit/>
          </a:bodyPr>
          <a:lstStyle/>
          <a:p>
            <a:r>
              <a:rPr lang="en-US" sz="3600" dirty="0" smtClean="0"/>
              <a:t>Cookbook-1::Recipe-B</a:t>
            </a:r>
            <a:endParaRPr lang="en-US" sz="3600" dirty="0"/>
          </a:p>
        </p:txBody>
      </p:sp>
      <p:sp>
        <p:nvSpPr>
          <p:cNvPr id="62" name="TextBox 61"/>
          <p:cNvSpPr txBox="1"/>
          <p:nvPr/>
        </p:nvSpPr>
        <p:spPr>
          <a:xfrm>
            <a:off x="4623594" y="4840069"/>
            <a:ext cx="4800600" cy="646331"/>
          </a:xfrm>
          <a:prstGeom prst="rect">
            <a:avLst/>
          </a:prstGeom>
          <a:noFill/>
        </p:spPr>
        <p:txBody>
          <a:bodyPr wrap="square" rtlCol="0">
            <a:spAutoFit/>
          </a:bodyPr>
          <a:lstStyle/>
          <a:p>
            <a:r>
              <a:rPr lang="en-US" sz="3600" dirty="0" smtClean="0"/>
              <a:t>Cookbook-2::Recipe-A</a:t>
            </a:r>
            <a:endParaRPr lang="en-US" sz="3600" dirty="0"/>
          </a:p>
        </p:txBody>
      </p:sp>
      <p:sp>
        <p:nvSpPr>
          <p:cNvPr id="70" name="TextBox 69"/>
          <p:cNvSpPr txBox="1"/>
          <p:nvPr/>
        </p:nvSpPr>
        <p:spPr>
          <a:xfrm>
            <a:off x="4623594" y="5830669"/>
            <a:ext cx="4800600" cy="646331"/>
          </a:xfrm>
          <a:prstGeom prst="rect">
            <a:avLst/>
          </a:prstGeom>
          <a:noFill/>
        </p:spPr>
        <p:txBody>
          <a:bodyPr wrap="square" rtlCol="0">
            <a:spAutoFit/>
          </a:bodyPr>
          <a:lstStyle/>
          <a:p>
            <a:r>
              <a:rPr lang="en-US" sz="3600" dirty="0" smtClean="0"/>
              <a:t>Cookbook-2::Recipe-B</a:t>
            </a:r>
            <a:endParaRPr lang="en-US" sz="3600" dirty="0"/>
          </a:p>
        </p:txBody>
      </p:sp>
      <p:cxnSp>
        <p:nvCxnSpPr>
          <p:cNvPr id="3" name="Straight Arrow Connector 2"/>
          <p:cNvCxnSpPr>
            <a:stCxn id="51" idx="3"/>
          </p:cNvCxnSpPr>
          <p:nvPr/>
        </p:nvCxnSpPr>
        <p:spPr bwMode="auto">
          <a:xfrm>
            <a:off x="2475051" y="3385810"/>
            <a:ext cx="2148543" cy="652790"/>
          </a:xfrm>
          <a:prstGeom prst="straightConnector1">
            <a:avLst/>
          </a:prstGeom>
          <a:blipFill dpi="0" rotWithShape="0">
            <a:blip r:embed="rId2"/>
            <a:srcRect/>
            <a:tile tx="0" ty="0" sx="100000" sy="100000" flip="none" algn="tl"/>
          </a:blipFill>
          <a:ln w="25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p:cNvCxnSpPr>
            <a:stCxn id="55" idx="3"/>
          </p:cNvCxnSpPr>
          <p:nvPr/>
        </p:nvCxnSpPr>
        <p:spPr bwMode="auto">
          <a:xfrm flipV="1">
            <a:off x="2494864" y="5257800"/>
            <a:ext cx="2128730" cy="337810"/>
          </a:xfrm>
          <a:prstGeom prst="straightConnector1">
            <a:avLst/>
          </a:prstGeom>
          <a:blipFill dpi="0" rotWithShape="0">
            <a:blip r:embed="rId2"/>
            <a:srcRect/>
            <a:tile tx="0" ty="0" sx="100000" sy="100000" flip="none" algn="tl"/>
          </a:blipFill>
          <a:ln w="25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flipV="1">
            <a:off x="2413794" y="6248400"/>
            <a:ext cx="2209800" cy="414010"/>
          </a:xfrm>
          <a:prstGeom prst="straightConnector1">
            <a:avLst/>
          </a:prstGeom>
          <a:blipFill dpi="0" rotWithShape="0">
            <a:blip r:embed="rId2"/>
            <a:srcRect/>
            <a:tile tx="0" ty="0" sx="100000" sy="100000" flip="none" algn="tl"/>
          </a:blipFill>
          <a:ln w="25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10253197" y="3657600"/>
            <a:ext cx="6071494" cy="1815882"/>
          </a:xfrm>
          <a:prstGeom prst="rect">
            <a:avLst/>
          </a:prstGeom>
          <a:noFill/>
        </p:spPr>
        <p:txBody>
          <a:bodyPr wrap="none" rtlCol="0">
            <a:spAutoFit/>
          </a:bodyPr>
          <a:lstStyle/>
          <a:p>
            <a:r>
              <a:rPr lang="en-US" dirty="0" smtClean="0"/>
              <a:t>The following recipes will be </a:t>
            </a:r>
            <a:r>
              <a:rPr lang="en-US" b="1" dirty="0" smtClean="0"/>
              <a:t>ignored</a:t>
            </a:r>
          </a:p>
          <a:p>
            <a:r>
              <a:rPr lang="en-US" dirty="0" smtClean="0"/>
              <a:t>(they aren’t in the </a:t>
            </a:r>
            <a:r>
              <a:rPr lang="en-US" dirty="0" err="1" smtClean="0"/>
              <a:t>run_list</a:t>
            </a:r>
            <a:r>
              <a:rPr lang="en-US" dirty="0" smtClean="0"/>
              <a:t>)</a:t>
            </a:r>
            <a:endParaRPr lang="en-US" dirty="0"/>
          </a:p>
          <a:p>
            <a:pPr marL="457200" indent="-457200">
              <a:buFont typeface="Arial"/>
              <a:buChar char="•"/>
            </a:pPr>
            <a:r>
              <a:rPr lang="en-US" dirty="0" smtClean="0"/>
              <a:t>Cookbook-1::Recipe-A</a:t>
            </a:r>
          </a:p>
          <a:p>
            <a:pPr marL="457200" indent="-457200">
              <a:buFont typeface="Arial"/>
              <a:buChar char="•"/>
            </a:pPr>
            <a:r>
              <a:rPr lang="en-US" dirty="0" smtClean="0"/>
              <a:t>Cookbook-2::Recipe-C</a:t>
            </a:r>
            <a:endParaRPr lang="en-US" dirty="0"/>
          </a:p>
        </p:txBody>
      </p:sp>
    </p:spTree>
    <p:extLst>
      <p:ext uri="{BB962C8B-B14F-4D97-AF65-F5344CB8AC3E}">
        <p14:creationId xmlns:p14="http://schemas.microsoft.com/office/powerpoint/2010/main" val="18475289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dirty="0" smtClean="0"/>
              <a:t>Duplication in the Run List</a:t>
            </a:r>
            <a:endParaRPr lang="en-US" dirty="0"/>
          </a:p>
        </p:txBody>
      </p:sp>
      <p:sp>
        <p:nvSpPr>
          <p:cNvPr id="178178" name="Rectangle 2"/>
          <p:cNvSpPr>
            <a:spLocks noGrp="1" noChangeArrowheads="1"/>
          </p:cNvSpPr>
          <p:nvPr>
            <p:ph type="body" idx="1"/>
          </p:nvPr>
        </p:nvSpPr>
        <p:spPr>
          <a:ln/>
        </p:spPr>
        <p:txBody>
          <a:bodyPr/>
          <a:lstStyle/>
          <a:p>
            <a:pPr marL="0" indent="0">
              <a:buNone/>
            </a:pPr>
            <a:r>
              <a:rPr lang="en-US" dirty="0" smtClean="0"/>
              <a:t>If a recipe is repeated </a:t>
            </a:r>
            <a:r>
              <a:rPr lang="en-US" b="1" dirty="0" smtClean="0"/>
              <a:t>more then once </a:t>
            </a:r>
            <a:r>
              <a:rPr lang="en-US" dirty="0" smtClean="0"/>
              <a:t>in a </a:t>
            </a:r>
            <a:r>
              <a:rPr lang="en-US" dirty="0" err="1" smtClean="0"/>
              <a:t>run_list</a:t>
            </a:r>
            <a:r>
              <a:rPr lang="en-US" dirty="0" smtClean="0"/>
              <a:t>, all subsequent iterations of the same recipe are ignored</a:t>
            </a:r>
          </a:p>
          <a:p>
            <a:pPr marL="800838" lvl="2" indent="0">
              <a:buNone/>
            </a:pPr>
            <a:r>
              <a:rPr lang="en-US" dirty="0" smtClean="0"/>
              <a:t>Example: If the same Apache recipe is listed twice in the run_list, then:</a:t>
            </a:r>
          </a:p>
          <a:p>
            <a:pPr lvl="3"/>
            <a:r>
              <a:rPr lang="en-US" dirty="0" smtClean="0"/>
              <a:t>The first Apache recipe installs Apache</a:t>
            </a:r>
          </a:p>
          <a:p>
            <a:pPr lvl="3"/>
            <a:r>
              <a:rPr lang="en-US" dirty="0" smtClean="0"/>
              <a:t>The second Apache recipe doesn’t need to run, since Apache is now installed by the first run of the recipe</a:t>
            </a:r>
          </a:p>
        </p:txBody>
      </p:sp>
    </p:spTree>
    <p:extLst>
      <p:ext uri="{BB962C8B-B14F-4D97-AF65-F5344CB8AC3E}">
        <p14:creationId xmlns:p14="http://schemas.microsoft.com/office/powerpoint/2010/main" val="1277916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idx="1"/>
          </p:nvPr>
        </p:nvSpPr>
        <p:spPr/>
        <p:txBody>
          <a:bodyPr/>
          <a:lstStyle/>
          <a:p>
            <a:r>
              <a:rPr lang="en-US" sz="4400" dirty="0"/>
              <a:t>Name</a:t>
            </a:r>
            <a:r>
              <a:rPr lang="en-US" sz="4400" dirty="0" smtClean="0"/>
              <a:t>:</a:t>
            </a:r>
            <a:endParaRPr lang="en-US" sz="4400" dirty="0"/>
          </a:p>
          <a:p>
            <a:r>
              <a:rPr lang="en-US" sz="4400" dirty="0"/>
              <a:t>Where are you </a:t>
            </a:r>
            <a:r>
              <a:rPr lang="en-US" sz="4400" dirty="0" smtClean="0"/>
              <a:t>located</a:t>
            </a:r>
            <a:r>
              <a:rPr lang="en-US" sz="4400" dirty="0"/>
              <a:t>:</a:t>
            </a:r>
          </a:p>
          <a:p>
            <a:r>
              <a:rPr lang="en-US" sz="4400" dirty="0" smtClean="0"/>
              <a:t>Company:</a:t>
            </a:r>
          </a:p>
          <a:p>
            <a:r>
              <a:rPr lang="en-US" sz="4400" dirty="0" smtClean="0"/>
              <a:t>Current </a:t>
            </a:r>
            <a:r>
              <a:rPr lang="en-US" sz="4400" dirty="0"/>
              <a:t>job role</a:t>
            </a:r>
            <a:r>
              <a:rPr lang="en-US" sz="4400" dirty="0" smtClean="0"/>
              <a:t>:</a:t>
            </a:r>
            <a:endParaRPr lang="en-US" sz="4400" dirty="0"/>
          </a:p>
          <a:p>
            <a:r>
              <a:rPr lang="en-US" sz="4400" dirty="0" smtClean="0"/>
              <a:t>What do you want from / expect from this course:</a:t>
            </a:r>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1"/>
          <p:cNvSpPr>
            <a:spLocks noGrp="1" noChangeArrowheads="1"/>
          </p:cNvSpPr>
          <p:nvPr>
            <p:ph type="title"/>
          </p:nvPr>
        </p:nvSpPr>
        <p:spPr>
          <a:ln/>
        </p:spPr>
        <p:txBody>
          <a:bodyPr/>
          <a:lstStyle/>
          <a:p>
            <a:r>
              <a:rPr lang="en-US"/>
              <a:t>Run List</a:t>
            </a:r>
          </a:p>
        </p:txBody>
      </p:sp>
      <p:sp>
        <p:nvSpPr>
          <p:cNvPr id="185346"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Node</a:t>
            </a:r>
          </a:p>
        </p:txBody>
      </p:sp>
      <p:sp>
        <p:nvSpPr>
          <p:cNvPr id="185347"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smtClean="0">
                <a:solidFill>
                  <a:srgbClr val="FFFFFF"/>
                </a:solidFill>
                <a:effectLst>
                  <a:outerShdw blurRad="38100" dist="38100" dir="2700000" algn="tl">
                    <a:srgbClr val="000000"/>
                  </a:outerShdw>
                </a:effectLst>
                <a:ea typeface="ＭＳ Ｐゴシック" charset="0"/>
                <a:cs typeface="Gill Sans" charset="0"/>
              </a:rPr>
              <a:t>Chef Server</a:t>
            </a:r>
            <a:endParaRPr lang="en-US" b="1" dirty="0">
              <a:solidFill>
                <a:srgbClr val="FFFFFF"/>
              </a:solidFill>
              <a:effectLst>
                <a:outerShdw blurRad="38100" dist="38100" dir="2700000" algn="tl">
                  <a:srgbClr val="000000"/>
                </a:outerShdw>
              </a:effectLst>
              <a:ea typeface="ＭＳ Ｐゴシック" charset="0"/>
              <a:cs typeface="Gill Sans" charset="0"/>
            </a:endParaRPr>
          </a:p>
        </p:txBody>
      </p:sp>
      <p:pic>
        <p:nvPicPr>
          <p:cNvPr id="185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5349" name="Rectangle 5"/>
          <p:cNvSpPr>
            <a:spLocks/>
          </p:cNvSpPr>
          <p:nvPr/>
        </p:nvSpPr>
        <p:spPr bwMode="auto">
          <a:xfrm rot="269796">
            <a:off x="6798550" y="2540456"/>
            <a:ext cx="44307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What policy should I follow?</a:t>
            </a:r>
          </a:p>
        </p:txBody>
      </p:sp>
      <p:sp>
        <p:nvSpPr>
          <p:cNvPr id="185350" name="Line 6"/>
          <p:cNvSpPr>
            <a:spLocks noChangeShapeType="1"/>
          </p:cNvSpPr>
          <p:nvPr/>
        </p:nvSpPr>
        <p:spPr bwMode="auto">
          <a:xfrm>
            <a:off x="4483539" y="2921001"/>
            <a:ext cx="8674455" cy="660399"/>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1853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2394" y="4267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68764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1"/>
          <p:cNvSpPr>
            <a:spLocks noGrp="1" noChangeArrowheads="1"/>
          </p:cNvSpPr>
          <p:nvPr>
            <p:ph type="title"/>
          </p:nvPr>
        </p:nvSpPr>
        <p:spPr>
          <a:ln/>
        </p:spPr>
        <p:txBody>
          <a:bodyPr/>
          <a:lstStyle/>
          <a:p>
            <a:r>
              <a:rPr lang="en-US"/>
              <a:t>Run List</a:t>
            </a:r>
          </a:p>
        </p:txBody>
      </p:sp>
      <p:sp>
        <p:nvSpPr>
          <p:cNvPr id="187394"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FFFFF"/>
                </a:solidFill>
                <a:effectLst>
                  <a:outerShdw blurRad="38100" dist="38100" dir="2700000" algn="tl">
                    <a:srgbClr val="000000"/>
                  </a:outerShdw>
                </a:effectLst>
                <a:ea typeface="ＭＳ Ｐゴシック" charset="0"/>
                <a:cs typeface="Gill Sans" charset="0"/>
              </a:rPr>
              <a:t>Node</a:t>
            </a:r>
          </a:p>
        </p:txBody>
      </p:sp>
      <p:sp>
        <p:nvSpPr>
          <p:cNvPr id="187395"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smtClean="0">
                <a:solidFill>
                  <a:srgbClr val="FFFFFF"/>
                </a:solidFill>
                <a:effectLst>
                  <a:outerShdw blurRad="38100" dist="38100" dir="2700000" algn="tl">
                    <a:srgbClr val="000000"/>
                  </a:outerShdw>
                </a:effectLst>
                <a:ea typeface="ＭＳ Ｐゴシック" charset="0"/>
                <a:cs typeface="Gill Sans" charset="0"/>
              </a:rPr>
              <a:t>Chef Server</a:t>
            </a:r>
            <a:endParaRPr lang="en-US" b="1" dirty="0">
              <a:solidFill>
                <a:srgbClr val="FFFFFF"/>
              </a:solidFill>
              <a:effectLst>
                <a:outerShdw blurRad="38100" dist="38100" dir="2700000" algn="tl">
                  <a:srgbClr val="000000"/>
                </a:outerShdw>
              </a:effectLst>
              <a:ea typeface="ＭＳ Ｐゴシック" charset="0"/>
              <a:cs typeface="Gill Sans" charset="0"/>
            </a:endParaRPr>
          </a:p>
        </p:txBody>
      </p:sp>
      <p:pic>
        <p:nvPicPr>
          <p:cNvPr id="1873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7397" name="Line 5"/>
          <p:cNvSpPr>
            <a:spLocks noChangeShapeType="1"/>
          </p:cNvSpPr>
          <p:nvPr/>
        </p:nvSpPr>
        <p:spPr bwMode="auto">
          <a:xfrm flipH="1" flipV="1">
            <a:off x="3861594" y="4864100"/>
            <a:ext cx="9525000" cy="127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7398" name="Rectangle 6"/>
          <p:cNvSpPr>
            <a:spLocks/>
          </p:cNvSpPr>
          <p:nvPr/>
        </p:nvSpPr>
        <p:spPr bwMode="auto">
          <a:xfrm>
            <a:off x="5624265" y="4135420"/>
            <a:ext cx="57081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smtClean="0">
                <a:solidFill>
                  <a:schemeClr val="tx1"/>
                </a:solidFill>
                <a:ea typeface="ＭＳ Ｐゴシック" charset="0"/>
                <a:cs typeface="Gill Sans" charset="0"/>
              </a:rPr>
              <a:t>Here is the policy you should follow!</a:t>
            </a:r>
            <a:endParaRPr lang="en-US" dirty="0">
              <a:solidFill>
                <a:schemeClr val="tx1"/>
              </a:solidFill>
              <a:ea typeface="ＭＳ Ｐゴシック" charset="0"/>
              <a:cs typeface="Gill Sans" charset="0"/>
            </a:endParaRPr>
          </a:p>
        </p:txBody>
      </p:sp>
      <p:sp>
        <p:nvSpPr>
          <p:cNvPr id="187400" name="Rectangle 8"/>
          <p:cNvSpPr>
            <a:spLocks/>
          </p:cNvSpPr>
          <p:nvPr/>
        </p:nvSpPr>
        <p:spPr bwMode="auto">
          <a:xfrm>
            <a:off x="6721372" y="6705600"/>
            <a:ext cx="3608259"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"recipe[</a:t>
            </a:r>
            <a:r>
              <a:rPr lang="en-US" dirty="0" err="1">
                <a:solidFill>
                  <a:schemeClr val="tx1"/>
                </a:solidFill>
                <a:ea typeface="ＭＳ Ｐゴシック" charset="0"/>
                <a:cs typeface="Gill Sans" charset="0"/>
              </a:rPr>
              <a:t>ntp</a:t>
            </a:r>
            <a:r>
              <a:rPr lang="en-US" dirty="0">
                <a:solidFill>
                  <a:schemeClr val="tx1"/>
                </a:solidFill>
                <a:ea typeface="ＭＳ Ｐゴシック" charset="0"/>
                <a:cs typeface="Gill Sans" charset="0"/>
              </a:rPr>
              <a:t>:</a:t>
            </a:r>
            <a:r>
              <a:rPr lang="en-US" dirty="0" smtClean="0">
                <a:solidFill>
                  <a:schemeClr val="tx1"/>
                </a:solidFill>
                <a:ea typeface="ＭＳ Ｐゴシック" charset="0"/>
                <a:cs typeface="Gill Sans" charset="0"/>
              </a:rPr>
              <a:t>:configure]</a:t>
            </a:r>
            <a:r>
              <a:rPr lang="en-US" dirty="0">
                <a:solidFill>
                  <a:schemeClr val="tx1"/>
                </a:solidFill>
                <a:ea typeface="ＭＳ Ｐゴシック" charset="0"/>
                <a:cs typeface="Gill Sans" charset="0"/>
              </a:rPr>
              <a:t>"</a:t>
            </a:r>
          </a:p>
          <a:p>
            <a:r>
              <a:rPr lang="en-US" dirty="0">
                <a:solidFill>
                  <a:schemeClr val="tx1"/>
                </a:solidFill>
                <a:ea typeface="ＭＳ Ｐゴシック" charset="0"/>
                <a:cs typeface="Gill Sans" charset="0"/>
              </a:rPr>
              <a:t>"recipe[users</a:t>
            </a:r>
            <a:r>
              <a:rPr lang="en-US" dirty="0" smtClean="0">
                <a:solidFill>
                  <a:schemeClr val="tx1"/>
                </a:solidFill>
                <a:ea typeface="ＭＳ Ｐゴシック" charset="0"/>
                <a:cs typeface="Gill Sans" charset="0"/>
              </a:rPr>
              <a:t>]</a:t>
            </a:r>
            <a:r>
              <a:rPr lang="en-US" dirty="0" smtClean="0"/>
              <a:t>"</a:t>
            </a:r>
            <a:endParaRPr lang="en-US" dirty="0">
              <a:solidFill>
                <a:schemeClr val="tx1"/>
              </a:solidFill>
              <a:ea typeface="ＭＳ Ｐゴシック" charset="0"/>
              <a:cs typeface="Gill Sans" charset="0"/>
            </a:endParaRPr>
          </a:p>
        </p:txBody>
      </p:sp>
      <p:pic>
        <p:nvPicPr>
          <p:cNvPr id="18740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8594" y="43434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740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5394" y="54864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1276280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1"/>
          <p:cNvSpPr>
            <a:spLocks noGrp="1" noChangeArrowheads="1"/>
          </p:cNvSpPr>
          <p:nvPr>
            <p:ph type="title"/>
          </p:nvPr>
        </p:nvSpPr>
        <p:spPr>
          <a:ln/>
        </p:spPr>
        <p:txBody>
          <a:bodyPr/>
          <a:lstStyle/>
          <a:p>
            <a:r>
              <a:rPr lang="en-US" dirty="0"/>
              <a:t>Configuration Drift</a:t>
            </a:r>
          </a:p>
        </p:txBody>
      </p:sp>
      <p:sp>
        <p:nvSpPr>
          <p:cNvPr id="206850" name="Rectangle 2"/>
          <p:cNvSpPr>
            <a:spLocks noGrp="1" noChangeArrowheads="1"/>
          </p:cNvSpPr>
          <p:nvPr>
            <p:ph type="body" idx="1"/>
          </p:nvPr>
        </p:nvSpPr>
        <p:spPr>
          <a:ln/>
        </p:spPr>
        <p:txBody>
          <a:bodyPr/>
          <a:lstStyle/>
          <a:p>
            <a:pPr marL="0" indent="0">
              <a:buNone/>
            </a:pPr>
            <a:r>
              <a:rPr lang="en-US" dirty="0"/>
              <a:t>Configuration Drift happens when:</a:t>
            </a:r>
          </a:p>
          <a:p>
            <a:pPr lvl="1"/>
            <a:r>
              <a:rPr lang="en-US" dirty="0"/>
              <a:t>Your infrastructure requirements change</a:t>
            </a:r>
          </a:p>
          <a:p>
            <a:pPr lvl="1"/>
            <a:r>
              <a:rPr lang="en-US" dirty="0"/>
              <a:t>The configuration of a server falls out of policy</a:t>
            </a:r>
          </a:p>
          <a:p>
            <a:pPr lvl="1"/>
            <a:endParaRPr lang="en-US" dirty="0"/>
          </a:p>
          <a:p>
            <a:pPr marL="0" indent="0">
              <a:buNone/>
            </a:pPr>
            <a:r>
              <a:rPr lang="en-US" b="1" dirty="0" smtClean="0"/>
              <a:t>Convergence </a:t>
            </a:r>
            <a:r>
              <a:rPr lang="en-US" dirty="0" smtClean="0"/>
              <a:t>and </a:t>
            </a:r>
            <a:r>
              <a:rPr lang="en-US" b="1" dirty="0" smtClean="0"/>
              <a:t>Chef Search </a:t>
            </a:r>
            <a:r>
              <a:rPr lang="en-US" dirty="0" smtClean="0"/>
              <a:t>make it </a:t>
            </a:r>
            <a:r>
              <a:rPr lang="en-US" dirty="0"/>
              <a:t>easy </a:t>
            </a:r>
            <a:r>
              <a:rPr lang="en-US" dirty="0" smtClean="0"/>
              <a:t>to</a:t>
            </a:r>
            <a:r>
              <a:rPr lang="en-US" dirty="0"/>
              <a:t> </a:t>
            </a:r>
            <a:r>
              <a:rPr lang="en-US" dirty="0" smtClean="0"/>
              <a:t>find and correct issues automatically!</a:t>
            </a:r>
            <a:endParaRPr lang="en-US" dirty="0"/>
          </a:p>
        </p:txBody>
      </p:sp>
    </p:spTree>
    <p:extLst>
      <p:ext uri="{BB962C8B-B14F-4D97-AF65-F5344CB8AC3E}">
        <p14:creationId xmlns:p14="http://schemas.microsoft.com/office/powerpoint/2010/main" val="30525288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1"/>
          <p:cNvSpPr>
            <a:spLocks noGrp="1" noChangeArrowheads="1"/>
          </p:cNvSpPr>
          <p:nvPr>
            <p:ph type="title"/>
          </p:nvPr>
        </p:nvSpPr>
        <p:spPr>
          <a:ln/>
        </p:spPr>
        <p:txBody>
          <a:bodyPr/>
          <a:lstStyle/>
          <a:p>
            <a:r>
              <a:rPr lang="en-US" dirty="0"/>
              <a:t>Configuration Drift</a:t>
            </a:r>
          </a:p>
        </p:txBody>
      </p:sp>
      <p:sp>
        <p:nvSpPr>
          <p:cNvPr id="206850" name="Rectangle 2"/>
          <p:cNvSpPr>
            <a:spLocks noGrp="1" noChangeArrowheads="1"/>
          </p:cNvSpPr>
          <p:nvPr>
            <p:ph type="body" idx="1"/>
          </p:nvPr>
        </p:nvSpPr>
        <p:spPr>
          <a:ln/>
        </p:spPr>
        <p:txBody>
          <a:bodyPr/>
          <a:lstStyle/>
          <a:p>
            <a:pPr marL="0" indent="0">
              <a:buNone/>
            </a:pPr>
            <a:r>
              <a:rPr lang="en-US" dirty="0" smtClean="0"/>
              <a:t>Nodes can be configured to automatically check in with Chef Server every X minutes:</a:t>
            </a:r>
          </a:p>
          <a:p>
            <a:pPr lvl="2"/>
            <a:r>
              <a:rPr lang="en-US" dirty="0" smtClean="0"/>
              <a:t>Node can put itself back into compliance</a:t>
            </a:r>
          </a:p>
          <a:p>
            <a:pPr lvl="2"/>
            <a:r>
              <a:rPr lang="en-US" dirty="0" smtClean="0"/>
              <a:t>This is called </a:t>
            </a:r>
            <a:r>
              <a:rPr lang="en-US" dirty="0"/>
              <a:t>"Test </a:t>
            </a:r>
            <a:r>
              <a:rPr lang="en-US" dirty="0" smtClean="0"/>
              <a:t>and </a:t>
            </a:r>
            <a:r>
              <a:rPr lang="en-US" dirty="0"/>
              <a:t>Repair"</a:t>
            </a:r>
            <a:endParaRPr lang="en-US" dirty="0" smtClean="0"/>
          </a:p>
          <a:p>
            <a:pPr lvl="2"/>
            <a:r>
              <a:rPr lang="en-US" dirty="0" smtClean="0"/>
              <a:t>See the </a:t>
            </a:r>
            <a:r>
              <a:rPr lang="en-US" b="1" dirty="0" smtClean="0"/>
              <a:t>chef-client </a:t>
            </a:r>
            <a:r>
              <a:rPr lang="en-US" dirty="0" smtClean="0"/>
              <a:t>cookbook to enable this service</a:t>
            </a:r>
          </a:p>
          <a:p>
            <a:pPr lvl="4"/>
            <a:r>
              <a:rPr lang="en-US" dirty="0" smtClean="0"/>
              <a:t>https://</a:t>
            </a:r>
            <a:r>
              <a:rPr lang="en-US" dirty="0" err="1" smtClean="0"/>
              <a:t>supermarket.chef.io</a:t>
            </a:r>
            <a:endParaRPr lang="en-US" dirty="0" smtClean="0"/>
          </a:p>
          <a:p>
            <a:pPr lvl="4"/>
            <a:r>
              <a:rPr lang="en-US" dirty="0" smtClean="0"/>
              <a:t>You would need to add ‘recipe[chef-client]’ to your run list</a:t>
            </a:r>
            <a:endParaRPr lang="en-US" dirty="0"/>
          </a:p>
        </p:txBody>
      </p:sp>
    </p:spTree>
    <p:extLst>
      <p:ext uri="{BB962C8B-B14F-4D97-AF65-F5344CB8AC3E}">
        <p14:creationId xmlns:p14="http://schemas.microsoft.com/office/powerpoint/2010/main" val="14958299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1"/>
          <p:cNvSpPr>
            <a:spLocks noGrp="1" noChangeArrowheads="1"/>
          </p:cNvSpPr>
          <p:nvPr>
            <p:ph type="title"/>
          </p:nvPr>
        </p:nvSpPr>
        <p:spPr>
          <a:ln/>
        </p:spPr>
        <p:txBody>
          <a:bodyPr/>
          <a:lstStyle/>
          <a:p>
            <a:r>
              <a:rPr lang="en-US" sz="7300"/>
              <a:t>Review Questions</a:t>
            </a:r>
          </a:p>
        </p:txBody>
      </p:sp>
      <p:sp>
        <p:nvSpPr>
          <p:cNvPr id="210946" name="Rectangle 2"/>
          <p:cNvSpPr>
            <a:spLocks noGrp="1" noChangeArrowheads="1"/>
          </p:cNvSpPr>
          <p:nvPr>
            <p:ph type="body" idx="1"/>
          </p:nvPr>
        </p:nvSpPr>
        <p:spPr>
          <a:ln/>
        </p:spPr>
        <p:txBody>
          <a:bodyPr/>
          <a:lstStyle/>
          <a:p>
            <a:r>
              <a:rPr lang="en-US" dirty="0"/>
              <a:t>What is a Node?</a:t>
            </a:r>
          </a:p>
          <a:p>
            <a:r>
              <a:rPr lang="en-US" dirty="0"/>
              <a:t>What is a Resource?</a:t>
            </a:r>
          </a:p>
          <a:p>
            <a:r>
              <a:rPr lang="en-US" dirty="0"/>
              <a:t>What is a Recipe? How is it different from a Cookbook?</a:t>
            </a:r>
          </a:p>
          <a:p>
            <a:r>
              <a:rPr lang="en-US" dirty="0"/>
              <a:t>What is a Run List</a:t>
            </a:r>
            <a:r>
              <a:rPr lang="en-US" dirty="0" smtClean="0"/>
              <a:t>?</a:t>
            </a:r>
          </a:p>
          <a:p>
            <a:r>
              <a:rPr lang="en-US" dirty="0" smtClean="0"/>
              <a:t>What is configuration drift, and how does Chef mitigate this issue?</a:t>
            </a:r>
          </a:p>
          <a:p>
            <a:pPr marL="0" indent="0">
              <a:buNone/>
            </a:pPr>
            <a:endParaRPr lang="en-US" dirty="0"/>
          </a:p>
        </p:txBody>
      </p:sp>
    </p:spTree>
    <p:extLst>
      <p:ext uri="{BB962C8B-B14F-4D97-AF65-F5344CB8AC3E}">
        <p14:creationId xmlns:p14="http://schemas.microsoft.com/office/powerpoint/2010/main" val="7576725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t>Chef Documentation</a:t>
            </a:r>
            <a:endParaRPr lang="en-US" dirty="0"/>
          </a:p>
        </p:txBody>
      </p:sp>
    </p:spTree>
    <p:extLst>
      <p:ext uri="{BB962C8B-B14F-4D97-AF65-F5344CB8AC3E}">
        <p14:creationId xmlns:p14="http://schemas.microsoft.com/office/powerpoint/2010/main" val="29973145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
          <p:cNvSpPr>
            <a:spLocks noGrp="1" noChangeArrowheads="1"/>
          </p:cNvSpPr>
          <p:nvPr>
            <p:ph type="title"/>
          </p:nvPr>
        </p:nvSpPr>
        <p:spPr>
          <a:ln/>
        </p:spPr>
        <p:txBody>
          <a:bodyPr/>
          <a:lstStyle/>
          <a:p>
            <a:r>
              <a:rPr lang="en-US" dirty="0" smtClean="0"/>
              <a:t>Find the Docs</a:t>
            </a:r>
            <a:endParaRPr lang="en-US" dirty="0"/>
          </a:p>
        </p:txBody>
      </p:sp>
      <p:sp>
        <p:nvSpPr>
          <p:cNvPr id="179202" name="Rectangle 2"/>
          <p:cNvSpPr>
            <a:spLocks noGrp="1" noChangeArrowheads="1"/>
          </p:cNvSpPr>
          <p:nvPr>
            <p:ph type="body" idx="1"/>
          </p:nvPr>
        </p:nvSpPr>
        <p:spPr>
          <a:ln/>
        </p:spPr>
        <p:txBody>
          <a:bodyPr/>
          <a:lstStyle/>
          <a:p>
            <a:r>
              <a:rPr lang="en-US" dirty="0" smtClean="0">
                <a:hlinkClick r:id="rId3"/>
              </a:rPr>
              <a:t>http://docs.chef.io</a:t>
            </a:r>
            <a:endParaRPr lang="en-US" dirty="0" smtClean="0"/>
          </a:p>
          <a:p>
            <a:r>
              <a:rPr lang="en-US" dirty="0" smtClean="0"/>
              <a:t>All you seek is within!</a:t>
            </a:r>
          </a:p>
          <a:p>
            <a:endParaRPr lang="en-US" dirty="0" smtClean="0"/>
          </a:p>
          <a:p>
            <a:pPr marL="914400" indent="-914400">
              <a:buFont typeface="+mj-lt"/>
              <a:buAutoNum type="arabicPeriod"/>
            </a:pPr>
            <a:r>
              <a:rPr lang="en-US" dirty="0" smtClean="0"/>
              <a:t>Click on </a:t>
            </a:r>
            <a:r>
              <a:rPr lang="en-US" dirty="0" smtClean="0"/>
              <a:t>'Search </a:t>
            </a:r>
            <a:r>
              <a:rPr lang="en-US" dirty="0" smtClean="0"/>
              <a:t>the </a:t>
            </a:r>
            <a:r>
              <a:rPr lang="en-US" dirty="0" smtClean="0"/>
              <a:t>Docs'</a:t>
            </a:r>
            <a:endParaRPr lang="en-US" dirty="0" smtClean="0"/>
          </a:p>
          <a:p>
            <a:pPr marL="914400" indent="-914400">
              <a:buFont typeface="+mj-lt"/>
              <a:buAutoNum type="arabicPeriod"/>
            </a:pPr>
            <a:r>
              <a:rPr lang="en-US" dirty="0" smtClean="0"/>
              <a:t>Search for </a:t>
            </a:r>
            <a:r>
              <a:rPr lang="en-US" dirty="0" smtClean="0"/>
              <a:t>"package resource"</a:t>
            </a:r>
            <a:endParaRPr lang="en-US" dirty="0" smtClean="0"/>
          </a:p>
          <a:p>
            <a:pPr lvl="2"/>
            <a:r>
              <a:rPr lang="en-US" dirty="0" smtClean="0"/>
              <a:t>Which </a:t>
            </a:r>
            <a:r>
              <a:rPr lang="en-US" b="1" dirty="0" smtClean="0"/>
              <a:t>action </a:t>
            </a:r>
            <a:r>
              <a:rPr lang="en-US" dirty="0" smtClean="0"/>
              <a:t>is the </a:t>
            </a:r>
            <a:r>
              <a:rPr lang="en-US" b="1" dirty="0" smtClean="0"/>
              <a:t>default</a:t>
            </a:r>
            <a:r>
              <a:rPr lang="en-US" dirty="0" smtClean="0"/>
              <a:t>?</a:t>
            </a:r>
          </a:p>
          <a:p>
            <a:pPr lvl="2"/>
            <a:r>
              <a:rPr lang="en-US" dirty="0" smtClean="0"/>
              <a:t>While you </a:t>
            </a:r>
            <a:r>
              <a:rPr lang="en-US" dirty="0"/>
              <a:t>might not know what </a:t>
            </a:r>
            <a:r>
              <a:rPr lang="en-US" dirty="0" smtClean="0"/>
              <a:t>an </a:t>
            </a:r>
            <a:r>
              <a:rPr lang="en-US" b="1" dirty="0" smtClean="0"/>
              <a:t>action </a:t>
            </a:r>
            <a:r>
              <a:rPr lang="en-US" dirty="0" smtClean="0"/>
              <a:t>is yet</a:t>
            </a:r>
            <a:r>
              <a:rPr lang="en-US" dirty="0"/>
              <a:t>, just try searching for the requested information</a:t>
            </a:r>
          </a:p>
          <a:p>
            <a:pPr lvl="2"/>
            <a:endParaRPr lang="en-US" dirty="0" smtClean="0"/>
          </a:p>
        </p:txBody>
      </p:sp>
    </p:spTree>
    <p:extLst>
      <p:ext uri="{BB962C8B-B14F-4D97-AF65-F5344CB8AC3E}">
        <p14:creationId xmlns:p14="http://schemas.microsoft.com/office/powerpoint/2010/main" val="35700673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901872" y="1536705"/>
            <a:ext cx="14618322" cy="3086100"/>
          </a:xfrm>
          <a:ln/>
        </p:spPr>
        <p:txBody>
          <a:bodyPr/>
          <a:lstStyle/>
          <a:p>
            <a:pPr>
              <a:defRPr/>
            </a:pPr>
            <a:r>
              <a:rPr lang="en-US" dirty="0" smtClean="0"/>
              <a:t>Writing Webserver Cookbooks</a:t>
            </a:r>
            <a:endParaRPr lang="en-US" dirty="0">
              <a:sym typeface="Arial" charset="0"/>
            </a:endParaRPr>
          </a:p>
        </p:txBody>
      </p:sp>
    </p:spTree>
    <p:extLst>
      <p:ext uri="{BB962C8B-B14F-4D97-AF65-F5344CB8AC3E}">
        <p14:creationId xmlns:p14="http://schemas.microsoft.com/office/powerpoint/2010/main" val="1821637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1"/>
          <p:cNvSpPr>
            <a:spLocks noGrp="1" noChangeArrowheads="1"/>
          </p:cNvSpPr>
          <p:nvPr>
            <p:ph type="title"/>
          </p:nvPr>
        </p:nvSpPr>
        <p:spPr/>
        <p:txBody>
          <a:bodyPr/>
          <a:lstStyle/>
          <a:p>
            <a:pPr eaLnBrk="1" hangingPunct="1">
              <a:defRPr/>
            </a:pPr>
            <a:r>
              <a:rPr lang="en-US" sz="7200" dirty="0" smtClean="0">
                <a:sym typeface="Arial Bold" charset="0"/>
              </a:rPr>
              <a:t>Windows/Linux Lesson Objectives</a:t>
            </a:r>
            <a:endParaRPr lang="en-US" sz="7200" dirty="0">
              <a:sym typeface="Arial Bold" charset="0"/>
            </a:endParaRPr>
          </a:p>
        </p:txBody>
      </p:sp>
      <p:sp>
        <p:nvSpPr>
          <p:cNvPr id="172035" name="Rectangle 2"/>
          <p:cNvSpPr>
            <a:spLocks noGrp="1" noChangeArrowheads="1"/>
          </p:cNvSpPr>
          <p:nvPr>
            <p:ph type="body" idx="1"/>
          </p:nvPr>
        </p:nvSpPr>
        <p:spPr>
          <a:xfrm>
            <a:off x="368409" y="1524000"/>
            <a:ext cx="15889179" cy="7239000"/>
          </a:xfrm>
        </p:spPr>
        <p:txBody>
          <a:bodyPr/>
          <a:lstStyle/>
          <a:p>
            <a:pPr>
              <a:spcBef>
                <a:spcPts val="1075"/>
              </a:spcBef>
            </a:pPr>
            <a:r>
              <a:rPr lang="en-US" sz="4000" dirty="0" smtClean="0"/>
              <a:t>In this lesson</a:t>
            </a:r>
            <a:r>
              <a:rPr lang="en-US" sz="4000" dirty="0"/>
              <a:t>, </a:t>
            </a:r>
            <a:r>
              <a:rPr lang="en-US" sz="4000" dirty="0" smtClean="0"/>
              <a:t>we will</a:t>
            </a:r>
            <a:endParaRPr lang="en-US" sz="4000" dirty="0"/>
          </a:p>
          <a:p>
            <a:pPr lvl="1">
              <a:spcBef>
                <a:spcPts val="1075"/>
              </a:spcBef>
            </a:pPr>
            <a:r>
              <a:rPr lang="en-US" sz="4000" dirty="0" smtClean="0"/>
              <a:t>Create new cookbooks</a:t>
            </a:r>
            <a:endParaRPr lang="en-US" sz="4000" dirty="0">
              <a:latin typeface="Arial Bold" charset="0"/>
              <a:ea typeface="Heiti SC Medium" charset="0"/>
              <a:cs typeface="Heiti SC Medium" charset="0"/>
              <a:sym typeface="Arial Bold" charset="0"/>
            </a:endParaRPr>
          </a:p>
          <a:p>
            <a:pPr lvl="1"/>
            <a:r>
              <a:rPr lang="en-US" sz="4000" dirty="0" smtClean="0"/>
              <a:t>Describe how to use the </a:t>
            </a:r>
            <a:r>
              <a:rPr lang="en-US" sz="4000" b="1" dirty="0" smtClean="0">
                <a:latin typeface="Courier"/>
                <a:cs typeface="Courier"/>
                <a:sym typeface="Arial Bold" pitchFamily="34" charset="0"/>
              </a:rPr>
              <a:t>package(for Linux)</a:t>
            </a:r>
            <a:r>
              <a:rPr lang="en-US" sz="4000" dirty="0" smtClean="0"/>
              <a:t>, </a:t>
            </a:r>
            <a:r>
              <a:rPr lang="en-US" sz="4000" b="1" dirty="0" err="1">
                <a:latin typeface="Courier"/>
                <a:cs typeface="Courier"/>
                <a:sym typeface="Arial Bold" pitchFamily="34" charset="0"/>
              </a:rPr>
              <a:t>powershell_script</a:t>
            </a:r>
            <a:r>
              <a:rPr lang="en-US" sz="4000" b="1" dirty="0">
                <a:latin typeface="Courier"/>
                <a:cs typeface="Courier"/>
                <a:sym typeface="Arial Bold" pitchFamily="34" charset="0"/>
              </a:rPr>
              <a:t>(for Windows</a:t>
            </a:r>
            <a:r>
              <a:rPr lang="en-US" sz="4000" b="1" dirty="0" smtClean="0">
                <a:latin typeface="Courier"/>
                <a:cs typeface="Courier"/>
                <a:sym typeface="Arial Bold" pitchFamily="34" charset="0"/>
              </a:rPr>
              <a:t>), service and cookbook_file</a:t>
            </a:r>
            <a:r>
              <a:rPr lang="en-US" sz="4000" dirty="0" smtClean="0"/>
              <a:t> resources</a:t>
            </a:r>
          </a:p>
          <a:p>
            <a:pPr lvl="1"/>
            <a:r>
              <a:rPr lang="en-US" sz="4000" dirty="0" smtClean="0"/>
              <a:t>Write completely functional Apache and/or IIS webserver recipes</a:t>
            </a:r>
          </a:p>
          <a:p>
            <a:pPr lvl="1"/>
            <a:r>
              <a:rPr lang="en-US" sz="4000" b="1" dirty="0" smtClean="0"/>
              <a:t>Upload </a:t>
            </a:r>
            <a:r>
              <a:rPr lang="en-US" sz="4000" dirty="0" smtClean="0">
                <a:latin typeface="Arial Bold" pitchFamily="34" charset="0"/>
                <a:cs typeface="Arial Bold" pitchFamily="34" charset="0"/>
                <a:sym typeface="Arial Bold" pitchFamily="34" charset="0"/>
              </a:rPr>
              <a:t>our cookbooks</a:t>
            </a:r>
            <a:r>
              <a:rPr lang="en-US" sz="4000" dirty="0" smtClean="0"/>
              <a:t> to the Chef Server</a:t>
            </a:r>
          </a:p>
          <a:p>
            <a:pPr lvl="1">
              <a:spcBef>
                <a:spcPts val="1075"/>
              </a:spcBef>
            </a:pPr>
            <a:r>
              <a:rPr lang="en-US" sz="4000" dirty="0" smtClean="0"/>
              <a:t>Set a </a:t>
            </a:r>
            <a:r>
              <a:rPr lang="en-US" sz="4000" b="1" dirty="0" smtClean="0"/>
              <a:t>run_list </a:t>
            </a:r>
            <a:r>
              <a:rPr lang="en-US" sz="4000" dirty="0" smtClean="0"/>
              <a:t>for our nodes using </a:t>
            </a:r>
            <a:r>
              <a:rPr lang="en-US" sz="4000" dirty="0" smtClean="0"/>
              <a:t>'knife'</a:t>
            </a:r>
            <a:endParaRPr lang="en-US" sz="4000" dirty="0" smtClean="0"/>
          </a:p>
          <a:p>
            <a:pPr lvl="1">
              <a:spcBef>
                <a:spcPts val="1075"/>
              </a:spcBef>
            </a:pPr>
            <a:r>
              <a:rPr lang="en-US" sz="4000" dirty="0" smtClean="0"/>
              <a:t>Converge our nodes</a:t>
            </a:r>
            <a:endParaRPr lang="en-US" sz="4000" dirty="0"/>
          </a:p>
          <a:p>
            <a:pPr lvl="1">
              <a:spcBef>
                <a:spcPts val="1075"/>
              </a:spcBef>
            </a:pPr>
            <a:r>
              <a:rPr lang="en-US" sz="4000" dirty="0"/>
              <a:t>Explain the output of a chef-client run </a:t>
            </a:r>
          </a:p>
        </p:txBody>
      </p:sp>
    </p:spTree>
    <p:extLst>
      <p:ext uri="{BB962C8B-B14F-4D97-AF65-F5344CB8AC3E}">
        <p14:creationId xmlns:p14="http://schemas.microsoft.com/office/powerpoint/2010/main" val="38194946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Grp="1" noChangeArrowheads="1"/>
          </p:cNvSpPr>
          <p:nvPr>
            <p:ph type="title"/>
          </p:nvPr>
        </p:nvSpPr>
        <p:spPr/>
        <p:txBody>
          <a:bodyPr/>
          <a:lstStyle/>
          <a:p>
            <a:pPr eaLnBrk="1" hangingPunct="1">
              <a:defRPr/>
            </a:pPr>
            <a:r>
              <a:rPr lang="en-US" sz="6300" dirty="0">
                <a:sym typeface="Arial Bold" charset="0"/>
              </a:rPr>
              <a:t>The Problem and the Success Criteria</a:t>
            </a:r>
          </a:p>
        </p:txBody>
      </p:sp>
      <p:sp>
        <p:nvSpPr>
          <p:cNvPr id="174083" name="Rectangle 2"/>
          <p:cNvSpPr>
            <a:spLocks noGrp="1" noChangeArrowheads="1"/>
          </p:cNvSpPr>
          <p:nvPr>
            <p:ph type="body" idx="1"/>
          </p:nvPr>
        </p:nvSpPr>
        <p:spPr/>
        <p:txBody>
          <a:bodyPr/>
          <a:lstStyle/>
          <a:p>
            <a:pPr eaLnBrk="1" hangingPunct="1"/>
            <a:r>
              <a:rPr lang="en-US" sz="4800" b="1" dirty="0" smtClean="0">
                <a:latin typeface="Arial Bold" pitchFamily="34" charset="0"/>
                <a:cs typeface="Arial Bold" pitchFamily="34" charset="0"/>
                <a:sym typeface="Arial Bold" pitchFamily="34" charset="0"/>
              </a:rPr>
              <a:t>The Problem:</a:t>
            </a:r>
            <a:r>
              <a:rPr lang="en-US" sz="4800" b="1" dirty="0" smtClean="0"/>
              <a:t> </a:t>
            </a:r>
            <a:r>
              <a:rPr lang="en-US" sz="4800" dirty="0" smtClean="0"/>
              <a:t>We need a web server configured to serve up our homepage(s).</a:t>
            </a:r>
          </a:p>
          <a:p>
            <a:pPr eaLnBrk="1" hangingPunct="1"/>
            <a:r>
              <a:rPr lang="en-US" sz="4800" b="1" dirty="0" smtClean="0">
                <a:latin typeface="Arial Bold" pitchFamily="34" charset="0"/>
                <a:cs typeface="Arial Bold" pitchFamily="34" charset="0"/>
                <a:sym typeface="Arial Bold" pitchFamily="34" charset="0"/>
              </a:rPr>
              <a:t>Success Criteria:</a:t>
            </a:r>
            <a:r>
              <a:rPr lang="en-US" sz="4800" b="1" dirty="0" smtClean="0"/>
              <a:t> </a:t>
            </a:r>
            <a:r>
              <a:rPr lang="en-US" sz="4800" dirty="0" smtClean="0"/>
              <a:t>We can see the homepage(s) in a web browser.</a:t>
            </a:r>
          </a:p>
        </p:txBody>
      </p:sp>
    </p:spTree>
    <p:extLst>
      <p:ext uri="{BB962C8B-B14F-4D97-AF65-F5344CB8AC3E}">
        <p14:creationId xmlns:p14="http://schemas.microsoft.com/office/powerpoint/2010/main" val="11241314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ln/>
        </p:spPr>
        <p:txBody>
          <a:bodyPr/>
          <a:lstStyle/>
          <a:p>
            <a:r>
              <a:rPr lang="en-US" dirty="0" smtClean="0"/>
              <a:t>Why Chef</a:t>
            </a:r>
            <a:endParaRPr lang="en-US" dirty="0"/>
          </a:p>
        </p:txBody>
      </p:sp>
    </p:spTree>
    <p:extLst>
      <p:ext uri="{BB962C8B-B14F-4D97-AF65-F5344CB8AC3E}">
        <p14:creationId xmlns:p14="http://schemas.microsoft.com/office/powerpoint/2010/main" val="521555736"/>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Grp="1" noChangeArrowheads="1"/>
          </p:cNvSpPr>
          <p:nvPr>
            <p:ph type="title"/>
          </p:nvPr>
        </p:nvSpPr>
        <p:spPr/>
        <p:txBody>
          <a:bodyPr/>
          <a:lstStyle/>
          <a:p>
            <a:pPr eaLnBrk="1" hangingPunct="1">
              <a:defRPr/>
            </a:pPr>
            <a:r>
              <a:rPr lang="en-US" sz="6300" dirty="0" smtClean="0">
                <a:sym typeface="Arial Bold" charset="0"/>
              </a:rPr>
              <a:t>Problem </a:t>
            </a:r>
            <a:r>
              <a:rPr lang="en-US" sz="6300" dirty="0">
                <a:sym typeface="Arial Bold" charset="0"/>
              </a:rPr>
              <a:t>and the Success Criteria</a:t>
            </a:r>
          </a:p>
        </p:txBody>
      </p:sp>
      <p:sp>
        <p:nvSpPr>
          <p:cNvPr id="174083" name="Rectangle 2"/>
          <p:cNvSpPr>
            <a:spLocks noGrp="1" noChangeArrowheads="1"/>
          </p:cNvSpPr>
          <p:nvPr>
            <p:ph type="body" idx="1"/>
          </p:nvPr>
        </p:nvSpPr>
        <p:spPr/>
        <p:txBody>
          <a:bodyPr/>
          <a:lstStyle/>
          <a:p>
            <a:pPr eaLnBrk="1" hangingPunct="1"/>
            <a:r>
              <a:rPr lang="en-US" sz="4800" b="1" dirty="0" smtClean="0">
                <a:latin typeface="Arial Bold" pitchFamily="34" charset="0"/>
                <a:cs typeface="Arial Bold" pitchFamily="34" charset="0"/>
                <a:sym typeface="Arial Bold" pitchFamily="34" charset="0"/>
              </a:rPr>
              <a:t>The Problem:</a:t>
            </a:r>
            <a:r>
              <a:rPr lang="en-US" sz="4800" b="1" dirty="0" smtClean="0"/>
              <a:t> </a:t>
            </a:r>
            <a:r>
              <a:rPr lang="en-US" sz="4800" dirty="0" smtClean="0"/>
              <a:t>We need a web server configured to serve up our homepage.</a:t>
            </a:r>
          </a:p>
          <a:p>
            <a:pPr eaLnBrk="1" hangingPunct="1"/>
            <a:r>
              <a:rPr lang="en-US" sz="4800" b="1" dirty="0" smtClean="0">
                <a:latin typeface="Arial Bold" pitchFamily="34" charset="0"/>
                <a:cs typeface="Arial Bold" pitchFamily="34" charset="0"/>
                <a:sym typeface="Arial Bold" pitchFamily="34" charset="0"/>
              </a:rPr>
              <a:t>Success Criteria:</a:t>
            </a:r>
            <a:r>
              <a:rPr lang="en-US" sz="4800" b="1" dirty="0" smtClean="0"/>
              <a:t> </a:t>
            </a:r>
            <a:r>
              <a:rPr lang="en-US" sz="4800" dirty="0" smtClean="0"/>
              <a:t>We can see the homepage in a web browser.</a:t>
            </a:r>
          </a:p>
        </p:txBody>
      </p:sp>
    </p:spTree>
    <p:extLst>
      <p:ext uri="{BB962C8B-B14F-4D97-AF65-F5344CB8AC3E}">
        <p14:creationId xmlns:p14="http://schemas.microsoft.com/office/powerpoint/2010/main" val="4003852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pPr>
              <a:defRPr/>
            </a:pPr>
            <a:r>
              <a:rPr lang="en-US" dirty="0"/>
              <a:t>Writing an </a:t>
            </a:r>
            <a:r>
              <a:rPr lang="en-US" dirty="0" smtClean="0"/>
              <a:t>Apache cookbook for Linux nodes</a:t>
            </a:r>
            <a:endParaRPr lang="en-US" dirty="0">
              <a:sym typeface="Arial" charset="0"/>
            </a:endParaRPr>
          </a:p>
        </p:txBody>
      </p:sp>
    </p:spTree>
    <p:extLst>
      <p:ext uri="{BB962C8B-B14F-4D97-AF65-F5344CB8AC3E}">
        <p14:creationId xmlns:p14="http://schemas.microsoft.com/office/powerpoint/2010/main" val="594616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ChangeArrowheads="1"/>
          </p:cNvSpPr>
          <p:nvPr>
            <p:ph type="title"/>
          </p:nvPr>
        </p:nvSpPr>
        <p:spPr/>
        <p:txBody>
          <a:bodyPr/>
          <a:lstStyle/>
          <a:p>
            <a:pPr eaLnBrk="1" hangingPunct="1">
              <a:defRPr/>
            </a:pPr>
            <a:r>
              <a:rPr lang="en-US" dirty="0" smtClean="0">
                <a:sym typeface="Arial Bold" charset="0"/>
              </a:rPr>
              <a:t>Linux: Required </a:t>
            </a:r>
            <a:r>
              <a:rPr lang="en-US" dirty="0">
                <a:sym typeface="Arial Bold" charset="0"/>
              </a:rPr>
              <a:t>steps</a:t>
            </a:r>
          </a:p>
        </p:txBody>
      </p:sp>
      <p:sp>
        <p:nvSpPr>
          <p:cNvPr id="175107" name="Rectangle 2"/>
          <p:cNvSpPr>
            <a:spLocks noGrp="1" noChangeArrowheads="1"/>
          </p:cNvSpPr>
          <p:nvPr>
            <p:ph type="body" idx="1"/>
          </p:nvPr>
        </p:nvSpPr>
        <p:spPr>
          <a:xfrm>
            <a:off x="800273" y="1879603"/>
            <a:ext cx="14948521" cy="6731000"/>
          </a:xfrm>
        </p:spPr>
        <p:txBody>
          <a:bodyPr/>
          <a:lstStyle/>
          <a:p>
            <a:pPr marL="914400" indent="-914400" eaLnBrk="1" hangingPunct="1">
              <a:buFont typeface="+mj-lt"/>
              <a:buAutoNum type="arabicPeriod"/>
            </a:pPr>
            <a:r>
              <a:rPr lang="en-US" b="1" dirty="0" smtClean="0"/>
              <a:t>Install</a:t>
            </a:r>
            <a:r>
              <a:rPr lang="en-US" dirty="0" smtClean="0"/>
              <a:t> Apache on the node</a:t>
            </a:r>
            <a:br>
              <a:rPr lang="en-US" dirty="0" smtClean="0"/>
            </a:br>
            <a:r>
              <a:rPr lang="en-US" dirty="0" smtClean="0"/>
              <a:t> </a:t>
            </a:r>
          </a:p>
          <a:p>
            <a:pPr marL="914400" indent="-914400" eaLnBrk="1" hangingPunct="1">
              <a:buFont typeface="+mj-lt"/>
              <a:buAutoNum type="arabicPeriod"/>
            </a:pPr>
            <a:r>
              <a:rPr lang="en-US" b="1" dirty="0" smtClean="0"/>
              <a:t>Start</a:t>
            </a:r>
            <a:r>
              <a:rPr lang="en-US" dirty="0" smtClean="0"/>
              <a:t> Apache on the node, and </a:t>
            </a:r>
            <a:r>
              <a:rPr lang="en-US" b="1" dirty="0" smtClean="0"/>
              <a:t>configure</a:t>
            </a:r>
            <a:r>
              <a:rPr lang="en-US" dirty="0" smtClean="0"/>
              <a:t> Apache to start upon reboot</a:t>
            </a:r>
            <a:br>
              <a:rPr lang="en-US" dirty="0" smtClean="0"/>
            </a:br>
            <a:endParaRPr lang="en-US" dirty="0" smtClean="0"/>
          </a:p>
          <a:p>
            <a:pPr marL="914400" indent="-914400" eaLnBrk="1" hangingPunct="1">
              <a:buFont typeface="+mj-lt"/>
              <a:buAutoNum type="arabicPeriod"/>
            </a:pPr>
            <a:r>
              <a:rPr lang="en-US" b="1" dirty="0" smtClean="0"/>
              <a:t>Write out </a:t>
            </a:r>
            <a:r>
              <a:rPr lang="en-US" dirty="0" smtClean="0"/>
              <a:t>the home page, to the location where Apache expects to find it</a:t>
            </a:r>
            <a:endParaRPr lang="en-US" dirty="0"/>
          </a:p>
          <a:p>
            <a:pPr marL="0" indent="0">
              <a:spcBef>
                <a:spcPts val="1138"/>
              </a:spcBef>
              <a:buNone/>
            </a:pPr>
            <a:endParaRPr lang="en-US" sz="4800" b="1" dirty="0"/>
          </a:p>
        </p:txBody>
      </p:sp>
    </p:spTree>
    <p:extLst>
      <p:ext uri="{BB962C8B-B14F-4D97-AF65-F5344CB8AC3E}">
        <p14:creationId xmlns:p14="http://schemas.microsoft.com/office/powerpoint/2010/main" val="10209521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
          <p:cNvSpPr>
            <a:spLocks/>
          </p:cNvSpPr>
          <p:nvPr/>
        </p:nvSpPr>
        <p:spPr bwMode="auto">
          <a:xfrm>
            <a:off x="812880" y="1854202"/>
            <a:ext cx="14657232" cy="1803398"/>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chemeClr val="bg1"/>
                </a:solidFill>
                <a:latin typeface="Courier"/>
                <a:ea typeface="Courier"/>
                <a:cs typeface="Courier"/>
                <a:sym typeface="Courier"/>
              </a:rPr>
              <a:t>ws</a:t>
            </a:r>
            <a:r>
              <a:rPr lang="en-US" sz="4800" dirty="0" smtClean="0">
                <a:solidFill>
                  <a:schemeClr val="bg1"/>
                </a:solidFill>
                <a:latin typeface="Courier"/>
                <a:ea typeface="Courier"/>
                <a:cs typeface="Courier"/>
                <a:sym typeface="Courier"/>
              </a:rPr>
              <a:t>&gt; cd chef-repo</a:t>
            </a:r>
            <a:br>
              <a:rPr lang="en-US" sz="4800" dirty="0" smtClean="0">
                <a:solidFill>
                  <a:schemeClr val="bg1"/>
                </a:solidFill>
                <a:latin typeface="Courier"/>
                <a:ea typeface="Courier"/>
                <a:cs typeface="Courier"/>
                <a:sym typeface="Courier"/>
              </a:rPr>
            </a:br>
            <a:r>
              <a:rPr lang="en-US" sz="4800" dirty="0" err="1" smtClean="0">
                <a:solidFill>
                  <a:schemeClr val="bg1"/>
                </a:solidFill>
                <a:latin typeface="Courier"/>
                <a:ea typeface="Courier"/>
                <a:cs typeface="Courier"/>
                <a:sym typeface="Courier"/>
              </a:rPr>
              <a:t>ws</a:t>
            </a:r>
            <a:r>
              <a:rPr lang="en-US" sz="4800" dirty="0" smtClean="0">
                <a:solidFill>
                  <a:schemeClr val="bg1"/>
                </a:solidFill>
                <a:latin typeface="Courier"/>
                <a:ea typeface="Courier"/>
                <a:cs typeface="Courier"/>
                <a:sym typeface="Courier"/>
              </a:rPr>
              <a:t>&gt; </a:t>
            </a:r>
            <a:r>
              <a:rPr lang="en-US" sz="4800" dirty="0" smtClean="0">
                <a:solidFill>
                  <a:srgbClr val="FFFFFF"/>
                </a:solidFill>
                <a:latin typeface="Courier"/>
                <a:ea typeface="Courier"/>
                <a:cs typeface="Courier"/>
                <a:sym typeface="Courier"/>
              </a:rPr>
              <a:t>knife </a:t>
            </a:r>
            <a:r>
              <a:rPr lang="en-US" sz="4800" dirty="0">
                <a:solidFill>
                  <a:srgbClr val="FFFFFF"/>
                </a:solidFill>
                <a:latin typeface="Courier"/>
                <a:ea typeface="Courier"/>
                <a:cs typeface="Courier"/>
                <a:sym typeface="Courier"/>
              </a:rPr>
              <a:t>cookbook create </a:t>
            </a:r>
            <a:r>
              <a:rPr lang="en-US" sz="4800" dirty="0" smtClean="0">
                <a:solidFill>
                  <a:srgbClr val="FFFFFF"/>
                </a:solidFill>
                <a:latin typeface="Courier"/>
                <a:ea typeface="Courier"/>
                <a:cs typeface="Courier"/>
                <a:sym typeface="Courier"/>
              </a:rPr>
              <a:t>apache</a:t>
            </a:r>
            <a:endParaRPr lang="en-US" sz="4800" dirty="0">
              <a:solidFill>
                <a:srgbClr val="FFFFFF"/>
              </a:solidFill>
              <a:latin typeface="Courier"/>
              <a:ea typeface="Courier"/>
              <a:cs typeface="Courier"/>
              <a:sym typeface="Courier"/>
            </a:endParaRPr>
          </a:p>
        </p:txBody>
      </p:sp>
      <p:sp>
        <p:nvSpPr>
          <p:cNvPr id="256002" name="Rectangle 2"/>
          <p:cNvSpPr>
            <a:spLocks noGrp="1" noChangeArrowheads="1"/>
          </p:cNvSpPr>
          <p:nvPr>
            <p:ph type="title"/>
          </p:nvPr>
        </p:nvSpPr>
        <p:spPr>
          <a:xfrm>
            <a:off x="356395" y="177800"/>
            <a:ext cx="15544800" cy="1117600"/>
          </a:xfrm>
        </p:spPr>
        <p:txBody>
          <a:bodyPr/>
          <a:lstStyle/>
          <a:p>
            <a:r>
              <a:rPr lang="en-US" sz="6600" dirty="0" smtClean="0">
                <a:sym typeface="Arial Bold" charset="0"/>
              </a:rPr>
              <a:t>Exercise:  Create a new Cookbook</a:t>
            </a:r>
            <a:endParaRPr lang="en-US" sz="6600" dirty="0">
              <a:sym typeface="Arial Bold" charset="0"/>
            </a:endParaRPr>
          </a:p>
        </p:txBody>
      </p:sp>
      <p:sp>
        <p:nvSpPr>
          <p:cNvPr id="176132" name="Rectangle 3"/>
          <p:cNvSpPr>
            <a:spLocks noGrp="1" noChangeArrowheads="1"/>
          </p:cNvSpPr>
          <p:nvPr>
            <p:ph idx="1"/>
          </p:nvPr>
        </p:nvSpPr>
        <p:spPr>
          <a:xfrm>
            <a:off x="812880" y="3810000"/>
            <a:ext cx="14631830" cy="4357688"/>
          </a:xfrm>
          <a:solidFill>
            <a:srgbClr val="000000"/>
          </a:solidFill>
          <a:ln w="25400" cap="flat">
            <a:solidFill>
              <a:srgbClr val="3C4A59"/>
            </a:solidFill>
            <a:prstDash val="sysDot"/>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marL="274320" indent="0" defTabSz="1408061">
              <a:buNone/>
            </a:pPr>
            <a:r>
              <a:rPr lang="en-US" sz="3200" kern="1200" dirty="0">
                <a:solidFill>
                  <a:srgbClr val="FFFFFF"/>
                </a:solidFill>
                <a:latin typeface="Courier" charset="0"/>
                <a:ea typeface="Courier" charset="0"/>
                <a:cs typeface="Courier" charset="0"/>
              </a:rPr>
              <a:t>** Creating cookbook </a:t>
            </a:r>
            <a:r>
              <a:rPr lang="en-US" sz="3200" kern="1200" dirty="0" smtClean="0">
                <a:solidFill>
                  <a:srgbClr val="FFFFFF"/>
                </a:solidFill>
                <a:latin typeface="Courier" charset="0"/>
                <a:ea typeface="Courier" charset="0"/>
                <a:cs typeface="Courier" charset="0"/>
              </a:rPr>
              <a:t>apache</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README for cookbook: apache</a:t>
            </a:r>
          </a:p>
          <a:p>
            <a:pPr marL="274320" indent="0" defTabSz="1408061">
              <a:buNone/>
            </a:pPr>
            <a:r>
              <a:rPr lang="en-US" sz="3200" kern="1200" dirty="0">
                <a:solidFill>
                  <a:srgbClr val="FFFFFF"/>
                </a:solidFill>
                <a:latin typeface="Courier" charset="0"/>
                <a:ea typeface="Courier" charset="0"/>
                <a:cs typeface="Courier" charset="0"/>
              </a:rPr>
              <a:t>** Creating CHANGELOG for cookbook: apache</a:t>
            </a:r>
          </a:p>
          <a:p>
            <a:pPr marL="274320" indent="0" defTabSz="1408061">
              <a:buNone/>
            </a:pPr>
            <a:r>
              <a:rPr lang="en-US" sz="3200" kern="1200" dirty="0">
                <a:solidFill>
                  <a:srgbClr val="FFFFFF"/>
                </a:solidFill>
                <a:latin typeface="Courier" charset="0"/>
                <a:ea typeface="Courier" charset="0"/>
                <a:cs typeface="Courier" charset="0"/>
              </a:rPr>
              <a:t>** Creating metadata for cookbook: apache</a:t>
            </a:r>
          </a:p>
        </p:txBody>
      </p:sp>
    </p:spTree>
    <p:extLst>
      <p:ext uri="{BB962C8B-B14F-4D97-AF65-F5344CB8AC3E}">
        <p14:creationId xmlns:p14="http://schemas.microsoft.com/office/powerpoint/2010/main" val="35679806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pPr eaLnBrk="1" hangingPunct="1">
              <a:defRPr/>
            </a:pPr>
            <a:r>
              <a:rPr lang="en-US" sz="6200" dirty="0" smtClean="0">
                <a:sym typeface="Arial Bold" charset="0"/>
              </a:rPr>
              <a:t>Exercise</a:t>
            </a:r>
            <a:r>
              <a:rPr lang="en-US" sz="6200" dirty="0">
                <a:sym typeface="Arial Bold" charset="0"/>
              </a:rPr>
              <a:t>:  Explore the cookbook</a:t>
            </a:r>
          </a:p>
        </p:txBody>
      </p:sp>
      <p:sp>
        <p:nvSpPr>
          <p:cNvPr id="177156" name="Rectangle 3"/>
          <p:cNvSpPr>
            <a:spLocks noGrp="1" noChangeArrowheads="1"/>
          </p:cNvSpPr>
          <p:nvPr>
            <p:ph idx="1"/>
          </p:nvPr>
        </p:nvSpPr>
        <p:spPr>
          <a:xfrm>
            <a:off x="800273" y="4038600"/>
            <a:ext cx="14657233" cy="4800600"/>
          </a:xfrm>
          <a:solidFill>
            <a:srgbClr val="000000"/>
          </a:solidFill>
          <a:ln w="25400" cap="flat">
            <a:solidFill>
              <a:srgbClr val="3C4A59"/>
            </a:solidFill>
            <a:prstDash val="sysDot"/>
            <a:miter lim="800000"/>
            <a:headEnd type="none" w="med" len="med"/>
            <a:tailEnd type="none" w="med" len="med"/>
          </a:ln>
        </p:spPr>
        <p:txBody>
          <a:bodyPr lIns="0" tIns="0" rIns="0" bIns="0" anchor="ctr"/>
          <a:lstStyle/>
          <a:p>
            <a:pPr marL="0" indent="0">
              <a:buNone/>
            </a:pPr>
            <a:r>
              <a:rPr lang="en-US" sz="2400" dirty="0" smtClean="0">
                <a:solidFill>
                  <a:schemeClr val="bg1"/>
                </a:solidFill>
                <a:latin typeface="Courier"/>
                <a:cs typeface="Courier"/>
              </a:rPr>
              <a:t>-</a:t>
            </a:r>
            <a:r>
              <a:rPr lang="en-US" sz="2400" dirty="0" err="1">
                <a:solidFill>
                  <a:schemeClr val="bg1"/>
                </a:solidFill>
                <a:latin typeface="Courier"/>
                <a:cs typeface="Courier"/>
              </a:rPr>
              <a:t>rw</a:t>
            </a:r>
            <a:r>
              <a:rPr lang="en-US" sz="2400" dirty="0">
                <a:solidFill>
                  <a:schemeClr val="bg1"/>
                </a:solidFill>
                <a:latin typeface="Courier"/>
                <a:cs typeface="Courier"/>
              </a:rPr>
              <a:t>-r--r--   1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412 Jan 24 21:25 </a:t>
            </a:r>
            <a:r>
              <a:rPr lang="en-US" sz="2400" dirty="0" err="1">
                <a:solidFill>
                  <a:schemeClr val="bg1"/>
                </a:solidFill>
                <a:latin typeface="Courier"/>
                <a:cs typeface="Courier"/>
              </a:rPr>
              <a:t>CHANGELOG.md</a:t>
            </a:r>
            <a:endParaRPr lang="en-US" sz="2400" dirty="0">
              <a:solidFill>
                <a:schemeClr val="bg1"/>
              </a:solidFill>
              <a:latin typeface="Courier"/>
              <a:cs typeface="Courier"/>
            </a:endParaRPr>
          </a:p>
          <a:p>
            <a:pPr marL="0" indent="0">
              <a:buNone/>
            </a:pPr>
            <a:r>
              <a:rPr lang="en-US" sz="2400" dirty="0">
                <a:solidFill>
                  <a:schemeClr val="bg1"/>
                </a:solidFill>
                <a:latin typeface="Courier"/>
                <a:cs typeface="Courier"/>
              </a:rPr>
              <a:t>-</a:t>
            </a:r>
            <a:r>
              <a:rPr lang="en-US" sz="2400" dirty="0" err="1">
                <a:solidFill>
                  <a:schemeClr val="bg1"/>
                </a:solidFill>
                <a:latin typeface="Courier"/>
                <a:cs typeface="Courier"/>
              </a:rPr>
              <a:t>rw</a:t>
            </a:r>
            <a:r>
              <a:rPr lang="en-US" sz="2400" dirty="0">
                <a:solidFill>
                  <a:schemeClr val="bg1"/>
                </a:solidFill>
                <a:latin typeface="Courier"/>
                <a:cs typeface="Courier"/>
              </a:rPr>
              <a:t>-r--r--   1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1447 Jan 24 21:25 </a:t>
            </a:r>
            <a:r>
              <a:rPr lang="en-US" sz="2400" dirty="0" err="1">
                <a:solidFill>
                  <a:schemeClr val="bg1"/>
                </a:solidFill>
                <a:latin typeface="Courier"/>
                <a:cs typeface="Courier"/>
              </a:rPr>
              <a:t>README.md</a:t>
            </a:r>
            <a:endParaRPr lang="en-US" sz="2400" dirty="0">
              <a:solidFill>
                <a:schemeClr val="bg1"/>
              </a:solidFill>
              <a:latin typeface="Courier"/>
              <a:cs typeface="Courier"/>
            </a:endParaRP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2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68 Jan 24 21:25 attributes</a:t>
            </a: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2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68 Jan 24 21:25 definitions</a:t>
            </a: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3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102 Jan 24 21:25 files</a:t>
            </a:r>
          </a:p>
          <a:p>
            <a:pPr marL="0" indent="0">
              <a:buNone/>
            </a:pPr>
            <a:r>
              <a:rPr lang="en-US" sz="2400" dirty="0" smtClean="0">
                <a:solidFill>
                  <a:schemeClr val="bg1"/>
                </a:solidFill>
                <a:latin typeface="Courier"/>
                <a:cs typeface="Courier"/>
              </a:rPr>
              <a:t>-</a:t>
            </a:r>
            <a:r>
              <a:rPr lang="en-US" sz="2400" dirty="0" err="1">
                <a:solidFill>
                  <a:schemeClr val="bg1"/>
                </a:solidFill>
                <a:latin typeface="Courier"/>
                <a:cs typeface="Courier"/>
              </a:rPr>
              <a:t>rw</a:t>
            </a:r>
            <a:r>
              <a:rPr lang="en-US" sz="2400" dirty="0">
                <a:solidFill>
                  <a:schemeClr val="bg1"/>
                </a:solidFill>
                <a:latin typeface="Courier"/>
                <a:cs typeface="Courier"/>
              </a:rPr>
              <a:t>-r--r--   1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276 Jan 24 21:25 </a:t>
            </a:r>
            <a:r>
              <a:rPr lang="en-US" sz="2400" dirty="0" err="1">
                <a:solidFill>
                  <a:schemeClr val="bg1"/>
                </a:solidFill>
                <a:latin typeface="Courier"/>
                <a:cs typeface="Courier"/>
              </a:rPr>
              <a:t>metadata.rb</a:t>
            </a:r>
            <a:endParaRPr lang="en-US" sz="2400" dirty="0">
              <a:solidFill>
                <a:schemeClr val="bg1"/>
              </a:solidFill>
              <a:latin typeface="Courier"/>
              <a:cs typeface="Courier"/>
            </a:endParaRP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2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68 Jan 24 21:25 providers</a:t>
            </a: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3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102 Jan 24 21:25 recipes</a:t>
            </a:r>
          </a:p>
          <a:p>
            <a:pPr marL="0" indent="0">
              <a:buNone/>
            </a:pPr>
            <a:r>
              <a:rPr lang="en-US" sz="2400" dirty="0" err="1" smtClean="0">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3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102 Jan 24 21:25 templates</a:t>
            </a:r>
          </a:p>
        </p:txBody>
      </p:sp>
      <p:sp>
        <p:nvSpPr>
          <p:cNvPr id="5" name="Rectangle 1"/>
          <p:cNvSpPr>
            <a:spLocks/>
          </p:cNvSpPr>
          <p:nvPr/>
        </p:nvSpPr>
        <p:spPr bwMode="auto">
          <a:xfrm>
            <a:off x="508794" y="2057400"/>
            <a:ext cx="732861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 </a:t>
            </a:r>
          </a:p>
          <a:p>
            <a:r>
              <a:rPr lang="en-US" sz="3600" dirty="0" err="1" smtClean="0">
                <a:solidFill>
                  <a:srgbClr val="FFFFFF"/>
                </a:solidFill>
                <a:latin typeface="Courier"/>
                <a:ea typeface="Courier"/>
                <a:cs typeface="Courier"/>
                <a:sym typeface="Courier"/>
              </a:rPr>
              <a:t>ws</a:t>
            </a:r>
            <a:r>
              <a:rPr lang="en-US" sz="3600" dirty="0" smtClean="0">
                <a:solidFill>
                  <a:srgbClr val="FFFFFF"/>
                </a:solidFill>
                <a:latin typeface="Courier"/>
                <a:ea typeface="Courier"/>
                <a:cs typeface="Courier"/>
                <a:sym typeface="Courier"/>
              </a:rPr>
              <a:t>&gt; </a:t>
            </a:r>
            <a:r>
              <a:rPr lang="en-US" sz="3600" dirty="0" err="1" smtClean="0">
                <a:solidFill>
                  <a:srgbClr val="FFFFFF"/>
                </a:solidFill>
                <a:latin typeface="Courier"/>
                <a:ea typeface="Courier"/>
                <a:cs typeface="Courier"/>
                <a:sym typeface="Courier"/>
              </a:rPr>
              <a:t>dir</a:t>
            </a:r>
            <a:r>
              <a:rPr lang="en-US" sz="3600" dirty="0" smtClean="0">
                <a:solidFill>
                  <a:srgbClr val="FFFFFF"/>
                </a:solidFill>
                <a:latin typeface="Courier"/>
                <a:ea typeface="Courier"/>
                <a:cs typeface="Courier"/>
                <a:sym typeface="Courier"/>
              </a:rPr>
              <a:t> cookbooks/apache</a:t>
            </a:r>
            <a:endParaRPr lang="en-US" sz="3600" dirty="0">
              <a:solidFill>
                <a:srgbClr val="FFFFFF"/>
              </a:solidFill>
              <a:latin typeface="Courier"/>
              <a:ea typeface="Courier"/>
              <a:cs typeface="Courier"/>
              <a:sym typeface="Courier"/>
            </a:endParaRPr>
          </a:p>
          <a:p>
            <a:endParaRPr lang="en-US" sz="3600" dirty="0">
              <a:solidFill>
                <a:srgbClr val="FFFFFF"/>
              </a:solidFill>
              <a:latin typeface="Courier"/>
              <a:ea typeface="Courier"/>
              <a:cs typeface="Courier"/>
              <a:sym typeface="Courier"/>
            </a:endParaRPr>
          </a:p>
        </p:txBody>
      </p:sp>
      <p:sp>
        <p:nvSpPr>
          <p:cNvPr id="6" name="Rectangle 1"/>
          <p:cNvSpPr>
            <a:spLocks/>
          </p:cNvSpPr>
          <p:nvPr/>
        </p:nvSpPr>
        <p:spPr bwMode="auto">
          <a:xfrm>
            <a:off x="8052594" y="2057400"/>
            <a:ext cx="7696200"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 </a:t>
            </a:r>
          </a:p>
          <a:p>
            <a:r>
              <a:rPr lang="en-US" sz="3600" dirty="0" err="1" smtClean="0">
                <a:solidFill>
                  <a:srgbClr val="FFFFFF"/>
                </a:solidFill>
                <a:latin typeface="Courier"/>
                <a:ea typeface="Courier"/>
                <a:cs typeface="Courier"/>
                <a:sym typeface="Courier"/>
              </a:rPr>
              <a:t>ws</a:t>
            </a:r>
            <a:r>
              <a:rPr lang="en-US" sz="3600" dirty="0" smtClean="0">
                <a:solidFill>
                  <a:srgbClr val="FFFFFF"/>
                </a:solidFill>
                <a:latin typeface="Courier"/>
                <a:ea typeface="Courier"/>
                <a:cs typeface="Courier"/>
                <a:sym typeface="Courier"/>
              </a:rPr>
              <a:t>&gt; </a:t>
            </a:r>
            <a:r>
              <a:rPr lang="en-US" sz="3600" dirty="0" err="1" smtClean="0">
                <a:solidFill>
                  <a:srgbClr val="FFFFFF"/>
                </a:solidFill>
                <a:latin typeface="Courier"/>
                <a:ea typeface="Courier"/>
                <a:cs typeface="Courier"/>
                <a:sym typeface="Courier"/>
              </a:rPr>
              <a:t>ls</a:t>
            </a:r>
            <a:r>
              <a:rPr lang="en-US" sz="3600" dirty="0" smtClean="0">
                <a:solidFill>
                  <a:srgbClr val="FFFFFF"/>
                </a:solidFill>
                <a:latin typeface="Courier"/>
                <a:ea typeface="Courier"/>
                <a:cs typeface="Courier"/>
                <a:sym typeface="Courier"/>
              </a:rPr>
              <a:t> –l cookbooks/apache</a:t>
            </a:r>
            <a:endParaRPr lang="en-US" sz="3600" dirty="0">
              <a:solidFill>
                <a:srgbClr val="FFFFFF"/>
              </a:solidFill>
              <a:latin typeface="Courier"/>
              <a:ea typeface="Courier"/>
              <a:cs typeface="Courier"/>
              <a:sym typeface="Courier"/>
            </a:endParaRPr>
          </a:p>
          <a:p>
            <a:endParaRPr lang="en-US" sz="3600" dirty="0">
              <a:solidFill>
                <a:srgbClr val="FFFFFF"/>
              </a:solidFill>
              <a:latin typeface="Courier"/>
              <a:ea typeface="Courier"/>
              <a:cs typeface="Courier"/>
              <a:sym typeface="Courier"/>
            </a:endParaRPr>
          </a:p>
        </p:txBody>
      </p:sp>
      <p:sp>
        <p:nvSpPr>
          <p:cNvPr id="2" name="TextBox 1"/>
          <p:cNvSpPr txBox="1"/>
          <p:nvPr/>
        </p:nvSpPr>
        <p:spPr>
          <a:xfrm>
            <a:off x="2261394" y="1534180"/>
            <a:ext cx="3557109" cy="523220"/>
          </a:xfrm>
          <a:prstGeom prst="rect">
            <a:avLst/>
          </a:prstGeom>
          <a:noFill/>
        </p:spPr>
        <p:txBody>
          <a:bodyPr wrap="none" rtlCol="0">
            <a:spAutoFit/>
          </a:bodyPr>
          <a:lstStyle/>
          <a:p>
            <a:r>
              <a:rPr lang="en-US" dirty="0" smtClean="0"/>
              <a:t>Windows workstation</a:t>
            </a:r>
            <a:endParaRPr lang="en-US" dirty="0"/>
          </a:p>
        </p:txBody>
      </p:sp>
      <p:sp>
        <p:nvSpPr>
          <p:cNvPr id="10" name="TextBox 9"/>
          <p:cNvSpPr txBox="1"/>
          <p:nvPr/>
        </p:nvSpPr>
        <p:spPr>
          <a:xfrm>
            <a:off x="10411598" y="1524000"/>
            <a:ext cx="3736996" cy="523220"/>
          </a:xfrm>
          <a:prstGeom prst="rect">
            <a:avLst/>
          </a:prstGeom>
          <a:noFill/>
        </p:spPr>
        <p:txBody>
          <a:bodyPr wrap="none" rtlCol="0">
            <a:spAutoFit/>
          </a:bodyPr>
          <a:lstStyle/>
          <a:p>
            <a:r>
              <a:rPr lang="en-US" dirty="0" smtClean="0"/>
              <a:t>Mac/Linux workstation</a:t>
            </a:r>
            <a:endParaRPr lang="en-US" dirty="0"/>
          </a:p>
        </p:txBody>
      </p:sp>
      <p:sp>
        <p:nvSpPr>
          <p:cNvPr id="3" name="TextBox 2"/>
          <p:cNvSpPr txBox="1"/>
          <p:nvPr/>
        </p:nvSpPr>
        <p:spPr>
          <a:xfrm>
            <a:off x="694009" y="3505200"/>
            <a:ext cx="1262585" cy="523220"/>
          </a:xfrm>
          <a:prstGeom prst="rect">
            <a:avLst/>
          </a:prstGeom>
          <a:noFill/>
        </p:spPr>
        <p:txBody>
          <a:bodyPr wrap="none" rtlCol="0">
            <a:spAutoFit/>
          </a:bodyPr>
          <a:lstStyle/>
          <a:p>
            <a:r>
              <a:rPr lang="en-US" dirty="0" smtClean="0"/>
              <a:t>Output</a:t>
            </a:r>
            <a:endParaRPr lang="en-US" dirty="0"/>
          </a:p>
        </p:txBody>
      </p:sp>
    </p:spTree>
    <p:extLst>
      <p:ext uri="{BB962C8B-B14F-4D97-AF65-F5344CB8AC3E}">
        <p14:creationId xmlns:p14="http://schemas.microsoft.com/office/powerpoint/2010/main" val="30022479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Rectangle 1"/>
          <p:cNvSpPr>
            <a:spLocks noGrp="1" noChangeArrowheads="1"/>
          </p:cNvSpPr>
          <p:nvPr>
            <p:ph type="title"/>
          </p:nvPr>
        </p:nvSpPr>
        <p:spPr>
          <a:xfrm>
            <a:off x="800273" y="177800"/>
            <a:ext cx="15100921" cy="1117600"/>
          </a:xfrm>
          <a:ln/>
        </p:spPr>
        <p:txBody>
          <a:bodyPr/>
          <a:lstStyle/>
          <a:p>
            <a:r>
              <a:rPr lang="en-US" sz="4400" dirty="0"/>
              <a:t>Exercise: Open a project drawer if you're using Sublime Text</a:t>
            </a:r>
          </a:p>
        </p:txBody>
      </p:sp>
      <p:sp>
        <p:nvSpPr>
          <p:cNvPr id="399362" name="Rectangle 2"/>
          <p:cNvSpPr>
            <a:spLocks noGrp="1" noChangeArrowheads="1"/>
          </p:cNvSpPr>
          <p:nvPr>
            <p:ph type="body" idx="1"/>
          </p:nvPr>
        </p:nvSpPr>
        <p:spPr>
          <a:xfrm>
            <a:off x="800178" y="1879600"/>
            <a:ext cx="15114476" cy="1473200"/>
          </a:xfrm>
          <a:ln/>
        </p:spPr>
        <p:txBody>
          <a:bodyPr/>
          <a:lstStyle/>
          <a:p>
            <a:r>
              <a:rPr lang="en-US"/>
              <a:t>If you're using Sublime, then File&gt;Open the chef-repo directory you created earlier</a:t>
            </a:r>
          </a:p>
        </p:txBody>
      </p:sp>
      <p:pic>
        <p:nvPicPr>
          <p:cNvPr id="399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745" y="3363914"/>
            <a:ext cx="10160993" cy="544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9364" name="Oval 4"/>
          <p:cNvSpPr>
            <a:spLocks/>
          </p:cNvSpPr>
          <p:nvPr/>
        </p:nvSpPr>
        <p:spPr bwMode="auto">
          <a:xfrm>
            <a:off x="2997493" y="3670300"/>
            <a:ext cx="1651161" cy="21082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365" name="Rectangle 5"/>
          <p:cNvSpPr>
            <a:spLocks/>
          </p:cNvSpPr>
          <p:nvPr/>
        </p:nvSpPr>
        <p:spPr bwMode="auto">
          <a:xfrm>
            <a:off x="558855" y="3937000"/>
            <a:ext cx="2425937"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spcBef>
                <a:spcPts val="1200"/>
              </a:spcBef>
            </a:pPr>
            <a:r>
              <a:rPr lang="en-US" sz="2400">
                <a:solidFill>
                  <a:schemeClr val="tx1"/>
                </a:solidFill>
                <a:latin typeface="Arial" charset="0"/>
                <a:ea typeface="ＭＳ Ｐゴシック" charset="0"/>
                <a:cs typeface="Arial" charset="0"/>
                <a:sym typeface="Arial" charset="0"/>
              </a:rPr>
              <a:t>Access the cookbook files from the left menu</a:t>
            </a:r>
          </a:p>
        </p:txBody>
      </p:sp>
    </p:spTree>
    <p:extLst>
      <p:ext uri="{BB962C8B-B14F-4D97-AF65-F5344CB8AC3E}">
        <p14:creationId xmlns:p14="http://schemas.microsoft.com/office/powerpoint/2010/main" val="27531028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1"/>
          <p:cNvSpPr>
            <a:spLocks/>
          </p:cNvSpPr>
          <p:nvPr/>
        </p:nvSpPr>
        <p:spPr bwMode="auto">
          <a:xfrm>
            <a:off x="7773233" y="1974851"/>
            <a:ext cx="8103391" cy="657860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2146" name="Rectangle 2"/>
          <p:cNvSpPr>
            <a:spLocks noGrp="1" noChangeArrowheads="1"/>
          </p:cNvSpPr>
          <p:nvPr>
            <p:ph type="title"/>
          </p:nvPr>
        </p:nvSpPr>
        <p:spPr/>
        <p:txBody>
          <a:bodyPr/>
          <a:lstStyle/>
          <a:p>
            <a:pPr eaLnBrk="1" hangingPunct="1">
              <a:defRPr/>
            </a:pPr>
            <a:r>
              <a:rPr lang="en-US" dirty="0">
                <a:sym typeface="Arial Bold" charset="0"/>
              </a:rPr>
              <a:t>Chef Resources</a:t>
            </a:r>
          </a:p>
        </p:txBody>
      </p:sp>
    </p:spTree>
    <p:extLst>
      <p:ext uri="{BB962C8B-B14F-4D97-AF65-F5344CB8AC3E}">
        <p14:creationId xmlns:p14="http://schemas.microsoft.com/office/powerpoint/2010/main" val="1908895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858714" cy="6034088"/>
          </a:xfrm>
        </p:spPr>
        <p:txBody>
          <a:bodyPr/>
          <a:lstStyle/>
          <a:p>
            <a:pPr eaLnBrk="1" hangingPunct="1"/>
            <a:r>
              <a:rPr lang="en-US" dirty="0" smtClean="0"/>
              <a:t>Have a </a:t>
            </a:r>
            <a:r>
              <a:rPr lang="en-US" b="1" dirty="0" smtClean="0"/>
              <a:t>type</a:t>
            </a:r>
          </a:p>
        </p:txBody>
      </p:sp>
      <p:sp>
        <p:nvSpPr>
          <p:cNvPr id="9" name="Rectangle 5"/>
          <p:cNvSpPr>
            <a:spLocks/>
          </p:cNvSpPr>
          <p:nvPr/>
        </p:nvSpPr>
        <p:spPr bwMode="auto">
          <a:xfrm>
            <a:off x="9500394" y="2133600"/>
            <a:ext cx="2590800" cy="1143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5"/>
          <p:cNvSpPr>
            <a:spLocks/>
          </p:cNvSpPr>
          <p:nvPr/>
        </p:nvSpPr>
        <p:spPr bwMode="auto">
          <a:xfrm>
            <a:off x="7823994" y="2667000"/>
            <a:ext cx="182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5"/>
          <p:cNvSpPr>
            <a:spLocks/>
          </p:cNvSpPr>
          <p:nvPr/>
        </p:nvSpPr>
        <p:spPr bwMode="auto">
          <a:xfrm>
            <a:off x="9652794" y="3581400"/>
            <a:ext cx="5791200" cy="281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3" name="Rectangle 5"/>
          <p:cNvSpPr>
            <a:spLocks/>
          </p:cNvSpPr>
          <p:nvPr/>
        </p:nvSpPr>
        <p:spPr bwMode="auto">
          <a:xfrm>
            <a:off x="7823994" y="4267200"/>
            <a:ext cx="1905000"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9424194" y="6553200"/>
            <a:ext cx="4114800" cy="1828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7900194" y="7239000"/>
            <a:ext cx="15240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04714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p:txBody>
          <a:bodyPr/>
          <a:lstStyle/>
          <a:p>
            <a:pPr eaLnBrk="1" hangingPunct="1"/>
            <a:r>
              <a:rPr lang="en-US" dirty="0" smtClean="0"/>
              <a:t>Have a type</a:t>
            </a:r>
          </a:p>
          <a:p>
            <a:r>
              <a:rPr lang="en-US" dirty="0"/>
              <a:t>Have a </a:t>
            </a:r>
            <a:r>
              <a:rPr lang="en-US" b="1" dirty="0"/>
              <a:t>name</a:t>
            </a:r>
          </a:p>
          <a:p>
            <a:pPr eaLnBrk="1" hangingPunct="1"/>
            <a:endParaRPr lang="en-US" dirty="0" smtClean="0"/>
          </a:p>
        </p:txBody>
      </p:sp>
      <p:sp>
        <p:nvSpPr>
          <p:cNvPr id="19"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4" y="2667000"/>
            <a:ext cx="42672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4" y="4191000"/>
            <a:ext cx="7696200" cy="2286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3" name="Rectangle 5"/>
          <p:cNvSpPr>
            <a:spLocks/>
          </p:cNvSpPr>
          <p:nvPr/>
        </p:nvSpPr>
        <p:spPr bwMode="auto">
          <a:xfrm>
            <a:off x="11329194"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239000"/>
            <a:ext cx="54864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1447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16764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6705600"/>
            <a:ext cx="1524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0331055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p:txBody>
          <a:bodyPr/>
          <a:lstStyle/>
          <a:p>
            <a:pPr eaLnBrk="1" hangingPunct="1"/>
            <a:r>
              <a:rPr lang="en-US" dirty="0" smtClean="0"/>
              <a:t>Have a type</a:t>
            </a:r>
          </a:p>
          <a:p>
            <a:r>
              <a:rPr lang="en-US" dirty="0"/>
              <a:t>Have a </a:t>
            </a:r>
            <a:r>
              <a:rPr lang="en-US" dirty="0" smtClean="0"/>
              <a:t>name</a:t>
            </a:r>
          </a:p>
          <a:p>
            <a:r>
              <a:rPr lang="en-US" dirty="0"/>
              <a:t>Have </a:t>
            </a:r>
            <a:r>
              <a:rPr lang="en-US" b="1" dirty="0"/>
              <a:t>parameters</a:t>
            </a:r>
          </a:p>
          <a:p>
            <a:endParaRPr lang="en-US" dirty="0"/>
          </a:p>
          <a:p>
            <a:pPr eaLnBrk="1" hangingPunct="1"/>
            <a:endParaRPr lang="en-US" dirty="0" smtClean="0"/>
          </a:p>
        </p:txBody>
      </p:sp>
      <p:sp>
        <p:nvSpPr>
          <p:cNvPr id="24"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823994" y="2667000"/>
            <a:ext cx="42672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823994"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5"/>
          <p:cNvSpPr>
            <a:spLocks/>
          </p:cNvSpPr>
          <p:nvPr/>
        </p:nvSpPr>
        <p:spPr bwMode="auto">
          <a:xfrm>
            <a:off x="11329194"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5"/>
          <p:cNvSpPr>
            <a:spLocks/>
          </p:cNvSpPr>
          <p:nvPr/>
        </p:nvSpPr>
        <p:spPr bwMode="auto">
          <a:xfrm>
            <a:off x="7900194" y="7620000"/>
            <a:ext cx="54864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0" name="Rectangle 5"/>
          <p:cNvSpPr>
            <a:spLocks/>
          </p:cNvSpPr>
          <p:nvPr/>
        </p:nvSpPr>
        <p:spPr bwMode="auto">
          <a:xfrm>
            <a:off x="7976394" y="2133600"/>
            <a:ext cx="3352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1" name="Rectangle 5"/>
          <p:cNvSpPr>
            <a:spLocks/>
          </p:cNvSpPr>
          <p:nvPr/>
        </p:nvSpPr>
        <p:spPr bwMode="auto">
          <a:xfrm>
            <a:off x="7900194" y="3657600"/>
            <a:ext cx="7467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2" name="Rectangle 5"/>
          <p:cNvSpPr>
            <a:spLocks/>
          </p:cNvSpPr>
          <p:nvPr/>
        </p:nvSpPr>
        <p:spPr bwMode="auto">
          <a:xfrm>
            <a:off x="7900194" y="6705600"/>
            <a:ext cx="3429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9801882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AutoShape 1"/>
          <p:cNvSpPr>
            <a:spLocks/>
          </p:cNvSpPr>
          <p:nvPr/>
        </p:nvSpPr>
        <p:spPr bwMode="auto">
          <a:xfrm>
            <a:off x="5334521"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5954" name="Rectangle 2"/>
          <p:cNvSpPr>
            <a:spLocks/>
          </p:cNvSpPr>
          <p:nvPr/>
        </p:nvSpPr>
        <p:spPr bwMode="auto">
          <a:xfrm>
            <a:off x="6888836" y="29913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smtClean="0">
                <a:solidFill>
                  <a:schemeClr val="tx1"/>
                </a:solidFill>
                <a:ea typeface="ＭＳ Ｐゴシック" charset="0"/>
                <a:cs typeface="Gill Sans" charset="0"/>
              </a:rPr>
              <a:t>Application</a:t>
            </a:r>
            <a:endParaRPr lang="en-US" dirty="0">
              <a:solidFill>
                <a:schemeClr val="tx1"/>
              </a:solidFill>
              <a:ea typeface="ＭＳ Ｐゴシック" charset="0"/>
              <a:cs typeface="Gill Sans" charset="0"/>
            </a:endParaRPr>
          </a:p>
        </p:txBody>
      </p:sp>
      <p:sp>
        <p:nvSpPr>
          <p:cNvPr id="125955" name="Rectangle 3"/>
          <p:cNvSpPr>
            <a:spLocks noGrp="1" noChangeArrowheads="1"/>
          </p:cNvSpPr>
          <p:nvPr>
            <p:ph type="title"/>
          </p:nvPr>
        </p:nvSpPr>
        <p:spPr>
          <a:ln/>
        </p:spPr>
        <p:txBody>
          <a:bodyPr/>
          <a:lstStyle/>
          <a:p>
            <a:r>
              <a:rPr lang="en-US"/>
              <a:t>A tale of growth...</a:t>
            </a:r>
          </a:p>
        </p:txBody>
      </p:sp>
    </p:spTree>
    <p:extLst>
      <p:ext uri="{BB962C8B-B14F-4D97-AF65-F5344CB8AC3E}">
        <p14:creationId xmlns:p14="http://schemas.microsoft.com/office/powerpoint/2010/main" val="22443787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t>
            </a:r>
            <a:r>
              <a:rPr lang="en-US" b="1" dirty="0"/>
              <a:t>action</a:t>
            </a:r>
            <a:r>
              <a:rPr lang="en-US" dirty="0"/>
              <a:t> to put the resource into the desired </a:t>
            </a:r>
            <a:r>
              <a:rPr lang="en-US" dirty="0" smtClean="0"/>
              <a:t>state</a:t>
            </a:r>
            <a:endParaRPr lang="en-US" dirty="0"/>
          </a:p>
        </p:txBody>
      </p:sp>
      <p:sp>
        <p:nvSpPr>
          <p:cNvPr id="19"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4" y="2971800"/>
            <a:ext cx="42672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4"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924800"/>
            <a:ext cx="54864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6" name="Rectangle 5"/>
          <p:cNvSpPr>
            <a:spLocks/>
          </p:cNvSpPr>
          <p:nvPr/>
        </p:nvSpPr>
        <p:spPr bwMode="auto">
          <a:xfrm>
            <a:off x="7976394" y="2133600"/>
            <a:ext cx="3352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7" name="Rectangle 5"/>
          <p:cNvSpPr>
            <a:spLocks/>
          </p:cNvSpPr>
          <p:nvPr/>
        </p:nvSpPr>
        <p:spPr bwMode="auto">
          <a:xfrm>
            <a:off x="7900194" y="3657600"/>
            <a:ext cx="6858000"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8" name="Rectangle 5"/>
          <p:cNvSpPr>
            <a:spLocks/>
          </p:cNvSpPr>
          <p:nvPr/>
        </p:nvSpPr>
        <p:spPr bwMode="auto">
          <a:xfrm>
            <a:off x="7900194" y="6705600"/>
            <a:ext cx="563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5202637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action to put the resource into the desired </a:t>
            </a:r>
            <a:r>
              <a:rPr lang="en-US" dirty="0" smtClean="0"/>
              <a:t>state</a:t>
            </a:r>
          </a:p>
          <a:p>
            <a:r>
              <a:rPr lang="en-US" dirty="0"/>
              <a:t>Can send </a:t>
            </a:r>
            <a:r>
              <a:rPr lang="en-US" b="1" dirty="0"/>
              <a:t>notifications</a:t>
            </a:r>
            <a:r>
              <a:rPr lang="en-US" dirty="0"/>
              <a:t> to other resources</a:t>
            </a:r>
          </a:p>
          <a:p>
            <a:endParaRPr lang="en-US" dirty="0"/>
          </a:p>
        </p:txBody>
      </p:sp>
      <p:sp>
        <p:nvSpPr>
          <p:cNvPr id="23"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41910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6858000" cy="1981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76394" y="7239000"/>
            <a:ext cx="5638800" cy="1219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2" name="Rectangle 5"/>
          <p:cNvSpPr>
            <a:spLocks/>
          </p:cNvSpPr>
          <p:nvPr/>
        </p:nvSpPr>
        <p:spPr bwMode="auto">
          <a:xfrm>
            <a:off x="7900194" y="6096000"/>
            <a:ext cx="9144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0" name="Rectangle 5"/>
          <p:cNvSpPr>
            <a:spLocks/>
          </p:cNvSpPr>
          <p:nvPr/>
        </p:nvSpPr>
        <p:spPr bwMode="auto">
          <a:xfrm>
            <a:off x="11405394" y="6400800"/>
            <a:ext cx="5334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5667023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Rectangle 3"/>
          <p:cNvSpPr>
            <a:spLocks/>
          </p:cNvSpPr>
          <p:nvPr/>
        </p:nvSpPr>
        <p:spPr bwMode="auto">
          <a:xfrm>
            <a:off x="838282" y="3657600"/>
            <a:ext cx="14631830" cy="4876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defTabSz="914400" fontAlgn="base">
              <a:spcBef>
                <a:spcPct val="0"/>
              </a:spcBef>
              <a:spcAft>
                <a:spcPct val="0"/>
              </a:spcAft>
            </a:pPr>
            <a:r>
              <a:rPr lang="en-US" sz="3700" i="1" dirty="0" smtClean="0">
                <a:solidFill>
                  <a:srgbClr val="408080"/>
                </a:solidFill>
                <a:latin typeface="Courier"/>
                <a:ea typeface="Courier"/>
                <a:cs typeface="Courier"/>
                <a:sym typeface="Courier"/>
              </a:rPr>
              <a:t>#</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Cookbook Name:: </a:t>
            </a:r>
            <a:r>
              <a:rPr lang="en-US" sz="3700" i="1" dirty="0" smtClean="0">
                <a:solidFill>
                  <a:srgbClr val="408080"/>
                </a:solidFill>
                <a:latin typeface="Courier"/>
                <a:ea typeface="Courier"/>
                <a:cs typeface="Courier"/>
              </a:rPr>
              <a:t>apache</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Recipe:: default</a:t>
            </a:r>
          </a:p>
          <a:p>
            <a:r>
              <a:rPr lang="en-US" sz="3700" i="1" dirty="0">
                <a:solidFill>
                  <a:srgbClr val="408080"/>
                </a:solidFill>
                <a:latin typeface="Courier"/>
                <a:ea typeface="Courier"/>
                <a:cs typeface="Courier"/>
              </a:rPr>
              <a:t>#</a:t>
            </a:r>
          </a:p>
          <a:p>
            <a:r>
              <a:rPr lang="en-US" sz="3700" i="1" dirty="0">
                <a:solidFill>
                  <a:srgbClr val="408080"/>
                </a:solidFill>
                <a:latin typeface="Courier"/>
                <a:ea typeface="Courier"/>
                <a:cs typeface="Courier"/>
              </a:rPr>
              <a:t># Copyright </a:t>
            </a:r>
            <a:r>
              <a:rPr lang="en-US" sz="3700" i="1" dirty="0" smtClean="0">
                <a:solidFill>
                  <a:srgbClr val="408080"/>
                </a:solidFill>
                <a:latin typeface="Courier"/>
                <a:ea typeface="Courier"/>
                <a:cs typeface="Courier"/>
              </a:rPr>
              <a:t>2014, </a:t>
            </a:r>
            <a:r>
              <a:rPr lang="en-US" sz="3700" i="1" dirty="0">
                <a:solidFill>
                  <a:srgbClr val="408080"/>
                </a:solidFill>
                <a:latin typeface="Courier"/>
                <a:ea typeface="Courier"/>
                <a:cs typeface="Courier"/>
              </a:rPr>
              <a:t>YOUR_COMPANY_NAME</a:t>
            </a:r>
          </a:p>
          <a:p>
            <a:r>
              <a:rPr lang="en-US" sz="3700" i="1" dirty="0">
                <a:solidFill>
                  <a:srgbClr val="408080"/>
                </a:solidFill>
                <a:latin typeface="Courier"/>
                <a:ea typeface="Courier"/>
                <a:cs typeface="Courier"/>
              </a:rPr>
              <a:t>#</a:t>
            </a:r>
          </a:p>
          <a:p>
            <a:r>
              <a:rPr lang="en-US" sz="3700" i="1" dirty="0">
                <a:solidFill>
                  <a:srgbClr val="408080"/>
                </a:solidFill>
                <a:latin typeface="Courier"/>
                <a:ea typeface="Courier"/>
                <a:cs typeface="Courier"/>
              </a:rPr>
              <a:t># All rights reserved - Do Not Redistribute</a:t>
            </a:r>
          </a:p>
          <a:p>
            <a:r>
              <a:rPr lang="en-US" sz="3700" i="1" dirty="0">
                <a:solidFill>
                  <a:srgbClr val="408080"/>
                </a:solidFill>
                <a:latin typeface="Courier"/>
                <a:ea typeface="Courier"/>
                <a:cs typeface="Courier"/>
              </a:rPr>
              <a:t>#</a:t>
            </a:r>
          </a:p>
        </p:txBody>
      </p:sp>
      <p:sp>
        <p:nvSpPr>
          <p:cNvPr id="258052" name="Rectangle 4"/>
          <p:cNvSpPr>
            <a:spLocks noGrp="1" noChangeArrowheads="1"/>
          </p:cNvSpPr>
          <p:nvPr>
            <p:ph type="title"/>
          </p:nvPr>
        </p:nvSpPr>
        <p:spPr/>
        <p:txBody>
          <a:bodyPr/>
          <a:lstStyle/>
          <a:p>
            <a:pPr eaLnBrk="1" hangingPunct="1">
              <a:defRPr/>
            </a:pPr>
            <a:r>
              <a:rPr lang="en-US" dirty="0" smtClean="0">
                <a:sym typeface="Arial Bold" charset="0"/>
              </a:rPr>
              <a:t>Linux exercise: Edit </a:t>
            </a:r>
            <a:r>
              <a:rPr lang="en-US" dirty="0">
                <a:sym typeface="Arial Bold" charset="0"/>
              </a:rPr>
              <a:t>the default recipe</a:t>
            </a:r>
          </a:p>
        </p:txBody>
      </p:sp>
      <p:sp>
        <p:nvSpPr>
          <p:cNvPr id="6" name="Rectangle 1"/>
          <p:cNvSpPr>
            <a:spLocks/>
          </p:cNvSpPr>
          <p:nvPr/>
        </p:nvSpPr>
        <p:spPr bwMode="auto">
          <a:xfrm>
            <a:off x="203994" y="1676400"/>
            <a:ext cx="679813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Courier" charset="0"/>
                <a:cs typeface="Courier" charset="0"/>
                <a:sym typeface="Courier" charset="0"/>
              </a:rPr>
              <a:t>OPEN IN EDITOR:</a:t>
            </a:r>
          </a:p>
        </p:txBody>
      </p:sp>
      <p:sp>
        <p:nvSpPr>
          <p:cNvPr id="7" name="Rectangle 3"/>
          <p:cNvSpPr>
            <a:spLocks/>
          </p:cNvSpPr>
          <p:nvPr/>
        </p:nvSpPr>
        <p:spPr bwMode="auto">
          <a:xfrm>
            <a:off x="3480594" y="1879600"/>
            <a:ext cx="1277699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0885" tIns="110885" rIns="110885" bIns="110885" anchor="ctr"/>
          <a:lstStyle/>
          <a:p>
            <a:pPr algn="l"/>
            <a:r>
              <a:rPr lang="en-US" dirty="0" smtClean="0">
                <a:solidFill>
                  <a:schemeClr val="tx1"/>
                </a:solidFill>
                <a:latin typeface="Courier" charset="0"/>
                <a:ea typeface="Courier" charset="0"/>
                <a:cs typeface="Courier" charset="0"/>
                <a:sym typeface="Courier" charset="0"/>
              </a:rPr>
              <a:t>Windows workstation:   cookbooks\apache\recipes\default.rb</a:t>
            </a:r>
          </a:p>
          <a:p>
            <a:pPr algn="l"/>
            <a:r>
              <a:rPr lang="en-US" sz="1200" dirty="0" smtClean="0">
                <a:latin typeface="Courier" charset="0"/>
                <a:ea typeface="Courier" charset="0"/>
                <a:cs typeface="Courier" charset="0"/>
                <a:sym typeface="Courier" charset="0"/>
              </a:rPr>
              <a:t>-------------------------------------------------------------------------------------------------------------</a:t>
            </a:r>
            <a:endParaRPr lang="en-US" sz="1200" dirty="0" smtClean="0">
              <a:solidFill>
                <a:schemeClr val="tx1"/>
              </a:solidFill>
              <a:latin typeface="Courier" charset="0"/>
              <a:ea typeface="Courier" charset="0"/>
              <a:cs typeface="Courier" charset="0"/>
              <a:sym typeface="Courier" charset="0"/>
            </a:endParaRPr>
          </a:p>
          <a:p>
            <a:r>
              <a:rPr lang="en-US" dirty="0" smtClean="0">
                <a:latin typeface="Courier" charset="0"/>
                <a:ea typeface="Courier" charset="0"/>
                <a:cs typeface="Courier" charset="0"/>
                <a:sym typeface="Courier" charset="0"/>
              </a:rPr>
              <a:t>Mac/Linux workstation: cookbooks/apache/recipes/</a:t>
            </a:r>
            <a:r>
              <a:rPr lang="en-US" dirty="0">
                <a:latin typeface="Courier" charset="0"/>
                <a:ea typeface="Courier" charset="0"/>
                <a:cs typeface="Courier" charset="0"/>
                <a:sym typeface="Courier" charset="0"/>
              </a:rPr>
              <a:t>default.rb </a:t>
            </a:r>
            <a:endParaRPr lang="en-US" i="1" dirty="0">
              <a:latin typeface="Courier" charset="0"/>
              <a:ea typeface="Courier" charset="0"/>
              <a:cs typeface="Courier" charset="0"/>
              <a:sym typeface="Courier" charset="0"/>
            </a:endParaRPr>
          </a:p>
          <a:p>
            <a:pPr algn="l"/>
            <a:endParaRPr lang="en-US" dirty="0" smtClean="0">
              <a:solidFill>
                <a:schemeClr val="tx1"/>
              </a:solidFill>
              <a:latin typeface="Courier" charset="0"/>
              <a:ea typeface="Courier" charset="0"/>
              <a:cs typeface="Courier" charset="0"/>
              <a:sym typeface="Courier" charset="0"/>
            </a:endParaRPr>
          </a:p>
        </p:txBody>
      </p:sp>
    </p:spTree>
    <p:extLst>
      <p:ext uri="{BB962C8B-B14F-4D97-AF65-F5344CB8AC3E}">
        <p14:creationId xmlns:p14="http://schemas.microsoft.com/office/powerpoint/2010/main" val="26291328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p:txBody>
          <a:bodyPr/>
          <a:lstStyle/>
          <a:p>
            <a:pPr>
              <a:defRPr/>
            </a:pPr>
            <a:r>
              <a:rPr lang="en-US" sz="4400" dirty="0" smtClean="0"/>
              <a:t>Linux Exercise</a:t>
            </a:r>
            <a:r>
              <a:rPr lang="en-US" sz="4400" dirty="0"/>
              <a:t>:  Add a </a:t>
            </a:r>
            <a:r>
              <a:rPr lang="en-US" sz="4400" dirty="0" smtClean="0"/>
              <a:t>package resource </a:t>
            </a:r>
            <a:r>
              <a:rPr lang="en-US" sz="4400" dirty="0"/>
              <a:t>to install </a:t>
            </a:r>
            <a:r>
              <a:rPr lang="en-US" sz="4400" dirty="0" smtClean="0"/>
              <a:t>Apache</a:t>
            </a:r>
            <a:endParaRPr lang="en-US" sz="4400" dirty="0" smtClean="0">
              <a:sym typeface="Rockwell" charset="0"/>
            </a:endParaRPr>
          </a:p>
        </p:txBody>
      </p:sp>
      <p:sp>
        <p:nvSpPr>
          <p:cNvPr id="186371" name="Rectangle 2"/>
          <p:cNvSpPr>
            <a:spLocks noGrp="1" noChangeArrowheads="1"/>
          </p:cNvSpPr>
          <p:nvPr>
            <p:ph idx="1"/>
          </p:nvPr>
        </p:nvSpPr>
        <p:spPr>
          <a:xfrm>
            <a:off x="812880" y="1557725"/>
            <a:ext cx="14631830" cy="6609964"/>
          </a:xfrm>
        </p:spPr>
        <p:txBody>
          <a:bodyPr/>
          <a:lstStyle/>
          <a:p>
            <a:pPr marL="0" indent="0" eaLnBrk="1" hangingPunct="1">
              <a:buNone/>
            </a:pPr>
            <a:r>
              <a:rPr lang="en-US" sz="3300" dirty="0" smtClean="0"/>
              <a:t>      Add the following to:  </a:t>
            </a:r>
            <a:r>
              <a:rPr lang="en-US" sz="3300" b="1" dirty="0" smtClean="0"/>
              <a:t> chef-repo/cookbooks/apache/recipes/default.rb</a:t>
            </a:r>
          </a:p>
          <a:p>
            <a:pPr eaLnBrk="1" hangingPunct="1"/>
            <a:endParaRPr lang="en-US" sz="3300" dirty="0"/>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Cookbook Name:: </a:t>
            </a:r>
            <a:r>
              <a:rPr lang="en-US" sz="2400" i="1" dirty="0" smtClean="0">
                <a:solidFill>
                  <a:srgbClr val="408080"/>
                </a:solidFill>
                <a:latin typeface="Courier"/>
                <a:ea typeface="Courier"/>
                <a:cs typeface="Courier"/>
                <a:sym typeface="Courier"/>
              </a:rPr>
              <a:t>apache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Recipe:: default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Copyright </a:t>
            </a:r>
            <a:r>
              <a:rPr lang="en-US" sz="2400" i="1" dirty="0" smtClean="0">
                <a:solidFill>
                  <a:srgbClr val="408080"/>
                </a:solidFill>
                <a:latin typeface="Courier"/>
                <a:ea typeface="Courier"/>
                <a:cs typeface="Courier"/>
                <a:sym typeface="Courier"/>
              </a:rPr>
              <a:t>2014, </a:t>
            </a:r>
            <a:r>
              <a:rPr lang="en-US" sz="2400" i="1" dirty="0">
                <a:solidFill>
                  <a:srgbClr val="408080"/>
                </a:solidFill>
                <a:latin typeface="Courier"/>
                <a:ea typeface="Courier"/>
                <a:cs typeface="Courier"/>
                <a:sym typeface="Courier"/>
              </a:rPr>
              <a:t>YOUR_COMPANY_NAME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All rights reserved - Do Not Redistribute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p>
          <a:p>
            <a:pPr marL="0" indent="0">
              <a:spcBef>
                <a:spcPts val="0"/>
              </a:spcBef>
              <a:buNone/>
            </a:pPr>
            <a:endParaRPr lang="en-US" sz="1300" dirty="0"/>
          </a:p>
          <a:p>
            <a:pPr marL="0" indent="0">
              <a:buNone/>
            </a:pPr>
            <a:r>
              <a:rPr lang="en-US" sz="3200" dirty="0" smtClean="0">
                <a:latin typeface="Courier"/>
                <a:cs typeface="Courier"/>
              </a:rPr>
              <a:t>package </a:t>
            </a:r>
            <a:r>
              <a:rPr lang="en-US" sz="3200" dirty="0">
                <a:solidFill>
                  <a:srgbClr val="BA2121"/>
                </a:solidFill>
                <a:latin typeface="Courier"/>
                <a:cs typeface="Courier"/>
              </a:rPr>
              <a:t>"</a:t>
            </a:r>
            <a:r>
              <a:rPr lang="en-US" sz="3200" dirty="0" err="1">
                <a:solidFill>
                  <a:srgbClr val="BA2121"/>
                </a:solidFill>
                <a:latin typeface="Courier"/>
                <a:cs typeface="Courier"/>
              </a:rPr>
              <a:t>httpd</a:t>
            </a:r>
            <a:r>
              <a:rPr lang="en-US" sz="3200" dirty="0" smtClean="0">
                <a:solidFill>
                  <a:srgbClr val="BA2121"/>
                </a:solidFill>
                <a:latin typeface="Courier"/>
                <a:cs typeface="Courier"/>
              </a:rPr>
              <a:t>" </a:t>
            </a:r>
            <a:r>
              <a:rPr lang="en-US" sz="3200" b="1" dirty="0">
                <a:solidFill>
                  <a:srgbClr val="008000"/>
                </a:solidFill>
                <a:latin typeface="Courier"/>
                <a:cs typeface="Courier"/>
              </a:rPr>
              <a:t>do </a:t>
            </a:r>
          </a:p>
          <a:p>
            <a:pPr marL="0" indent="0">
              <a:buNone/>
            </a:pPr>
            <a:r>
              <a:rPr lang="en-US" sz="3200" dirty="0" smtClean="0">
                <a:latin typeface="Courier"/>
                <a:cs typeface="Courier"/>
              </a:rPr>
              <a:t>  action </a:t>
            </a:r>
            <a:r>
              <a:rPr lang="en-US" sz="3200" dirty="0" smtClean="0">
                <a:solidFill>
                  <a:srgbClr val="19177C"/>
                </a:solidFill>
                <a:latin typeface="Courier"/>
                <a:cs typeface="Courier"/>
              </a:rPr>
              <a:t>:install</a:t>
            </a:r>
            <a:endParaRPr lang="en-US" sz="3200" dirty="0">
              <a:solidFill>
                <a:srgbClr val="19177C"/>
              </a:solidFill>
              <a:latin typeface="Courier"/>
              <a:cs typeface="Courier"/>
            </a:endParaRPr>
          </a:p>
          <a:p>
            <a:pPr marL="0" indent="0">
              <a:buNone/>
            </a:pPr>
            <a:r>
              <a:rPr lang="en-US" sz="3200" b="1" dirty="0">
                <a:solidFill>
                  <a:srgbClr val="008000"/>
                </a:solidFill>
                <a:latin typeface="Courier"/>
                <a:cs typeface="Courier"/>
              </a:rPr>
              <a:t>end</a:t>
            </a:r>
          </a:p>
        </p:txBody>
      </p:sp>
      <p:sp>
        <p:nvSpPr>
          <p:cNvPr id="186373" name="Rectangle 4"/>
          <p:cNvSpPr>
            <a:spLocks/>
          </p:cNvSpPr>
          <p:nvPr/>
        </p:nvSpPr>
        <p:spPr bwMode="auto">
          <a:xfrm>
            <a:off x="463283" y="5985741"/>
            <a:ext cx="10402316" cy="254865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5" name="Rectangle 1"/>
          <p:cNvSpPr>
            <a:spLocks/>
          </p:cNvSpPr>
          <p:nvPr/>
        </p:nvSpPr>
        <p:spPr bwMode="auto">
          <a:xfrm>
            <a:off x="6642100" y="8470900"/>
            <a:ext cx="3048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eaLnBrk="1" hangingPunct="1"/>
            <a:r>
              <a:rPr lang="en-US" altLang="en-US" b="1" dirty="0">
                <a:solidFill>
                  <a:schemeClr val="tx1"/>
                </a:solidFill>
                <a:latin typeface="Courier"/>
                <a:ea typeface="Courier"/>
                <a:cs typeface="Courier"/>
                <a:sym typeface="Courier"/>
              </a:rPr>
              <a:t>SAVE FILE!</a:t>
            </a:r>
          </a:p>
        </p:txBody>
      </p:sp>
      <p:sp>
        <p:nvSpPr>
          <p:cNvPr id="7" name="Rectangle 5"/>
          <p:cNvSpPr>
            <a:spLocks/>
          </p:cNvSpPr>
          <p:nvPr/>
        </p:nvSpPr>
        <p:spPr bwMode="auto">
          <a:xfrm>
            <a:off x="356394" y="2667000"/>
            <a:ext cx="14401800" cy="3124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0099653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1"/>
          <p:cNvSpPr>
            <a:spLocks/>
          </p:cNvSpPr>
          <p:nvPr/>
        </p:nvSpPr>
        <p:spPr bwMode="auto">
          <a:xfrm>
            <a:off x="6642749" y="8407403"/>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8659" name="Rectangle 2"/>
          <p:cNvSpPr>
            <a:spLocks/>
          </p:cNvSpPr>
          <p:nvPr/>
        </p:nvSpPr>
        <p:spPr bwMode="auto">
          <a:xfrm>
            <a:off x="838282" y="3657600"/>
            <a:ext cx="14631830" cy="45720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200" dirty="0">
                <a:latin typeface="Courier"/>
                <a:cs typeface="Courier"/>
              </a:rPr>
              <a:t>package </a:t>
            </a:r>
            <a:r>
              <a:rPr lang="en-US" sz="3200" dirty="0">
                <a:solidFill>
                  <a:srgbClr val="BA2121"/>
                </a:solidFill>
                <a:latin typeface="Courier"/>
                <a:cs typeface="Courier"/>
              </a:rPr>
              <a:t>"</a:t>
            </a:r>
            <a:r>
              <a:rPr lang="en-US" sz="3200" dirty="0" err="1">
                <a:solidFill>
                  <a:srgbClr val="BA2121"/>
                </a:solidFill>
                <a:latin typeface="Courier"/>
                <a:cs typeface="Courier"/>
              </a:rPr>
              <a:t>httpd</a:t>
            </a:r>
            <a:r>
              <a:rPr lang="en-US" sz="3200" dirty="0">
                <a:solidFill>
                  <a:srgbClr val="BA2121"/>
                </a:solidFill>
                <a:latin typeface="Courier"/>
                <a:cs typeface="Courier"/>
              </a:rPr>
              <a:t>" </a:t>
            </a:r>
            <a:r>
              <a:rPr lang="en-US" sz="3200" b="1" dirty="0">
                <a:solidFill>
                  <a:srgbClr val="008000"/>
                </a:solidFill>
                <a:latin typeface="Courier"/>
                <a:cs typeface="Courier"/>
              </a:rPr>
              <a:t>do </a:t>
            </a:r>
          </a:p>
          <a:p>
            <a:r>
              <a:rPr lang="en-US" sz="3200" dirty="0">
                <a:latin typeface="Courier"/>
                <a:cs typeface="Courier"/>
              </a:rPr>
              <a:t>  action </a:t>
            </a:r>
            <a:r>
              <a:rPr lang="en-US" sz="3200" dirty="0">
                <a:solidFill>
                  <a:srgbClr val="19177C"/>
                </a:solidFill>
                <a:latin typeface="Courier"/>
                <a:cs typeface="Courier"/>
              </a:rPr>
              <a:t>:install</a:t>
            </a:r>
          </a:p>
          <a:p>
            <a:r>
              <a:rPr lang="en-US" sz="3200" b="1" dirty="0">
                <a:solidFill>
                  <a:srgbClr val="008000"/>
                </a:solidFill>
                <a:latin typeface="Courier"/>
                <a:cs typeface="Courier"/>
              </a:rPr>
              <a:t>end</a:t>
            </a:r>
          </a:p>
          <a:p>
            <a:endParaRPr lang="en-US" sz="3100" b="1" dirty="0">
              <a:solidFill>
                <a:schemeClr val="tx1"/>
              </a:solidFill>
              <a:latin typeface="Courier"/>
              <a:ea typeface="Courier"/>
              <a:cs typeface="Courier"/>
              <a:sym typeface="Courier"/>
            </a:endParaRPr>
          </a:p>
          <a:p>
            <a:r>
              <a:rPr lang="en-US" sz="3200" dirty="0" err="1">
                <a:latin typeface="Courier"/>
                <a:cs typeface="Courier"/>
              </a:rPr>
              <a:t>cookbook_file</a:t>
            </a:r>
            <a:r>
              <a:rPr lang="en-US" sz="3200" dirty="0">
                <a:latin typeface="Courier"/>
                <a:cs typeface="Courier"/>
              </a:rPr>
              <a:t> </a:t>
            </a:r>
            <a:r>
              <a:rPr lang="en-US" sz="3200" dirty="0">
                <a:solidFill>
                  <a:srgbClr val="BA2121"/>
                </a:solidFill>
                <a:latin typeface="Courier"/>
                <a:cs typeface="Courier"/>
              </a:rPr>
              <a:t>"</a:t>
            </a:r>
            <a:r>
              <a:rPr lang="en-US" sz="3200" dirty="0" smtClean="0">
                <a:solidFill>
                  <a:srgbClr val="BA2121"/>
                </a:solidFill>
                <a:latin typeface="Courier"/>
                <a:cs typeface="Courier"/>
              </a:rPr>
              <a:t>/</a:t>
            </a:r>
            <a:r>
              <a:rPr lang="en-US" sz="3200" dirty="0" smtClean="0">
                <a:solidFill>
                  <a:srgbClr val="BA2121"/>
                </a:solidFill>
                <a:latin typeface="Courier"/>
                <a:cs typeface="Courier"/>
              </a:rPr>
              <a:t>var/www/html/</a:t>
            </a:r>
            <a:r>
              <a:rPr lang="en-US" sz="3200" dirty="0" err="1" smtClean="0">
                <a:solidFill>
                  <a:srgbClr val="BA2121"/>
                </a:solidFill>
                <a:latin typeface="Courier"/>
                <a:cs typeface="Courier"/>
              </a:rPr>
              <a:t>index.html</a:t>
            </a:r>
            <a:r>
              <a:rPr lang="en-US" sz="3200" dirty="0" smtClean="0">
                <a:solidFill>
                  <a:srgbClr val="BA2121"/>
                </a:solidFill>
                <a:latin typeface="Courier"/>
                <a:cs typeface="Courier"/>
              </a:rPr>
              <a:t>" </a:t>
            </a:r>
            <a:r>
              <a:rPr lang="en-US" sz="3200" dirty="0">
                <a:solidFill>
                  <a:srgbClr val="008000"/>
                </a:solidFill>
                <a:latin typeface="Courier"/>
                <a:cs typeface="Courier"/>
              </a:rPr>
              <a:t>do</a:t>
            </a:r>
          </a:p>
          <a:p>
            <a:r>
              <a:rPr lang="en-US" sz="3200" dirty="0">
                <a:latin typeface="Courier"/>
                <a:cs typeface="Courier"/>
              </a:rPr>
              <a:t>  source </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index.html</a:t>
            </a:r>
            <a:r>
              <a:rPr lang="en-US" sz="3200" dirty="0" smtClean="0">
                <a:solidFill>
                  <a:srgbClr val="BA2121"/>
                </a:solidFill>
                <a:latin typeface="Courier"/>
                <a:cs typeface="Courier"/>
              </a:rPr>
              <a:t>"</a:t>
            </a:r>
            <a:endParaRPr lang="en-US" sz="3200" dirty="0">
              <a:solidFill>
                <a:srgbClr val="BA2121"/>
              </a:solidFill>
              <a:latin typeface="Courier"/>
              <a:cs typeface="Courier"/>
            </a:endParaRPr>
          </a:p>
          <a:p>
            <a:r>
              <a:rPr lang="en-US" sz="3200" dirty="0">
                <a:latin typeface="Courier"/>
                <a:cs typeface="Courier"/>
              </a:rPr>
              <a:t>  </a:t>
            </a:r>
            <a:r>
              <a:rPr lang="en-US" sz="3200" dirty="0" smtClean="0">
                <a:latin typeface="Courier"/>
                <a:cs typeface="Courier"/>
              </a:rPr>
              <a:t>mode </a:t>
            </a:r>
            <a:r>
              <a:rPr lang="en-US" sz="3200" dirty="0">
                <a:solidFill>
                  <a:srgbClr val="BA2121"/>
                </a:solidFill>
                <a:latin typeface="Courier"/>
                <a:cs typeface="Courier"/>
              </a:rPr>
              <a:t>"</a:t>
            </a:r>
            <a:r>
              <a:rPr lang="en-US" sz="3200" dirty="0" smtClean="0">
                <a:solidFill>
                  <a:srgbClr val="BA2121"/>
                </a:solidFill>
                <a:latin typeface="Courier"/>
                <a:cs typeface="Courier"/>
              </a:rPr>
              <a:t>0644</a:t>
            </a:r>
            <a:r>
              <a:rPr lang="en-US" sz="3200" dirty="0">
                <a:solidFill>
                  <a:srgbClr val="BA2121"/>
                </a:solidFill>
                <a:latin typeface="Courier"/>
                <a:cs typeface="Courier"/>
              </a:rPr>
              <a:t>"</a:t>
            </a:r>
            <a:endParaRPr lang="en-US" sz="3200" dirty="0" smtClean="0">
              <a:solidFill>
                <a:srgbClr val="BA2121"/>
              </a:solidFill>
              <a:latin typeface="Courier"/>
              <a:cs typeface="Courier"/>
            </a:endParaRPr>
          </a:p>
          <a:p>
            <a:r>
              <a:rPr lang="en-US" sz="3200" dirty="0" smtClean="0">
                <a:solidFill>
                  <a:srgbClr val="008000"/>
                </a:solidFill>
                <a:latin typeface="Courier"/>
                <a:cs typeface="Courier"/>
              </a:rPr>
              <a:t>end</a:t>
            </a:r>
            <a:endParaRPr lang="en-US" sz="3200" dirty="0">
              <a:solidFill>
                <a:srgbClr val="008000"/>
              </a:solidFill>
              <a:latin typeface="Courier"/>
              <a:cs typeface="Courier"/>
            </a:endParaRPr>
          </a:p>
        </p:txBody>
      </p:sp>
      <p:sp>
        <p:nvSpPr>
          <p:cNvPr id="283651" name="Rectangle 3"/>
          <p:cNvSpPr>
            <a:spLocks noGrp="1" noChangeArrowheads="1"/>
          </p:cNvSpPr>
          <p:nvPr>
            <p:ph type="title"/>
          </p:nvPr>
        </p:nvSpPr>
        <p:spPr>
          <a:xfrm>
            <a:off x="800274" y="177800"/>
            <a:ext cx="15100920" cy="1117600"/>
          </a:xfrm>
        </p:spPr>
        <p:txBody>
          <a:bodyPr/>
          <a:lstStyle/>
          <a:p>
            <a:pPr eaLnBrk="1" hangingPunct="1">
              <a:defRPr/>
            </a:pPr>
            <a:r>
              <a:rPr lang="en-US" sz="3500" dirty="0" smtClean="0">
                <a:sym typeface="Arial Bold" charset="0"/>
              </a:rPr>
              <a:t>Linux Exercise</a:t>
            </a:r>
            <a:r>
              <a:rPr lang="en-US" sz="3500" dirty="0">
                <a:sym typeface="Arial Bold" charset="0"/>
              </a:rPr>
              <a:t>:  </a:t>
            </a:r>
            <a:r>
              <a:rPr lang="en-US" sz="3500" dirty="0" smtClean="0">
                <a:sym typeface="Arial Bold" charset="0"/>
              </a:rPr>
              <a:t/>
            </a:r>
            <a:br>
              <a:rPr lang="en-US" sz="3500" dirty="0" smtClean="0">
                <a:sym typeface="Arial Bold" charset="0"/>
              </a:rPr>
            </a:br>
            <a:r>
              <a:rPr lang="en-US" sz="4000" dirty="0" smtClean="0">
                <a:sym typeface="Arial Bold" charset="0"/>
              </a:rPr>
              <a:t>Add </a:t>
            </a:r>
            <a:r>
              <a:rPr lang="en-US" sz="4000" dirty="0">
                <a:sym typeface="Arial Bold" charset="0"/>
              </a:rPr>
              <a:t>a cookbook_file resource to copy the home page in place</a:t>
            </a:r>
          </a:p>
        </p:txBody>
      </p:sp>
      <p:sp>
        <p:nvSpPr>
          <p:cNvPr id="198661" name="Rectangle 4"/>
          <p:cNvSpPr>
            <a:spLocks/>
          </p:cNvSpPr>
          <p:nvPr/>
        </p:nvSpPr>
        <p:spPr bwMode="auto">
          <a:xfrm rot="10800000" flipH="1">
            <a:off x="914488" y="5334000"/>
            <a:ext cx="12243505" cy="2480425"/>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8662" name="Rectangle 5"/>
          <p:cNvSpPr>
            <a:spLocks/>
          </p:cNvSpPr>
          <p:nvPr/>
        </p:nvSpPr>
        <p:spPr bwMode="auto">
          <a:xfrm rot="10800000" flipH="1">
            <a:off x="889794" y="3238499"/>
            <a:ext cx="11088183" cy="201930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2" name="Rectangle 1"/>
          <p:cNvSpPr/>
          <p:nvPr/>
        </p:nvSpPr>
        <p:spPr>
          <a:xfrm>
            <a:off x="889794" y="1828800"/>
            <a:ext cx="12725400" cy="646331"/>
          </a:xfrm>
          <a:prstGeom prst="rect">
            <a:avLst/>
          </a:prstGeom>
        </p:spPr>
        <p:txBody>
          <a:bodyPr wrap="square">
            <a:spAutoFit/>
          </a:bodyPr>
          <a:lstStyle/>
          <a:p>
            <a:r>
              <a:rPr lang="en-US" sz="3600" dirty="0"/>
              <a:t> Add the following </a:t>
            </a:r>
            <a:r>
              <a:rPr lang="en-US" sz="3600" dirty="0" smtClean="0"/>
              <a:t>to: </a:t>
            </a:r>
            <a:r>
              <a:rPr lang="en-US" sz="3600" b="1" dirty="0"/>
              <a:t>cookbooks/apache/recipes/default.rb</a:t>
            </a:r>
          </a:p>
        </p:txBody>
      </p:sp>
    </p:spTree>
    <p:extLst>
      <p:ext uri="{BB962C8B-B14F-4D97-AF65-F5344CB8AC3E}">
        <p14:creationId xmlns:p14="http://schemas.microsoft.com/office/powerpoint/2010/main" val="2491060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1"/>
          <p:cNvSpPr>
            <a:spLocks/>
          </p:cNvSpPr>
          <p:nvPr/>
        </p:nvSpPr>
        <p:spPr bwMode="auto">
          <a:xfrm>
            <a:off x="6642749" y="8394704"/>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2515" name="Rectangle 2"/>
          <p:cNvSpPr>
            <a:spLocks/>
          </p:cNvSpPr>
          <p:nvPr/>
        </p:nvSpPr>
        <p:spPr bwMode="auto">
          <a:xfrm>
            <a:off x="838282" y="2381250"/>
            <a:ext cx="14631830" cy="5994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dirty="0" err="1">
                <a:latin typeface="Courier"/>
                <a:cs typeface="Courier"/>
              </a:rPr>
              <a:t>cookbook_file</a:t>
            </a:r>
            <a:r>
              <a:rPr lang="en-US" dirty="0">
                <a:latin typeface="Courier"/>
                <a:cs typeface="Courier"/>
              </a:rPr>
              <a:t> </a:t>
            </a:r>
            <a:r>
              <a:rPr lang="en-US" dirty="0">
                <a:solidFill>
                  <a:srgbClr val="BA2121"/>
                </a:solidFill>
                <a:latin typeface="Courier"/>
                <a:cs typeface="Courier"/>
              </a:rPr>
              <a:t>”/</a:t>
            </a:r>
            <a:r>
              <a:rPr lang="en-US" dirty="0" err="1">
                <a:solidFill>
                  <a:srgbClr val="BA2121"/>
                </a:solidFill>
                <a:latin typeface="Courier"/>
                <a:cs typeface="Courier"/>
              </a:rPr>
              <a:t>var</a:t>
            </a:r>
            <a:r>
              <a:rPr lang="en-US" dirty="0">
                <a:solidFill>
                  <a:srgbClr val="BA2121"/>
                </a:solidFill>
                <a:latin typeface="Courier"/>
                <a:cs typeface="Courier"/>
              </a:rPr>
              <a:t>/www/html/</a:t>
            </a:r>
            <a:r>
              <a:rPr lang="en-US" dirty="0" err="1">
                <a:solidFill>
                  <a:srgbClr val="BA2121"/>
                </a:solidFill>
                <a:latin typeface="Courier"/>
                <a:cs typeface="Courier"/>
              </a:rPr>
              <a:t>index.html</a:t>
            </a:r>
            <a:r>
              <a:rPr lang="en-US" dirty="0">
                <a:solidFill>
                  <a:srgbClr val="BA2121"/>
                </a:solidFill>
                <a:latin typeface="Courier"/>
                <a:cs typeface="Courier"/>
              </a:rPr>
              <a:t>” </a:t>
            </a:r>
            <a:r>
              <a:rPr lang="en-US" dirty="0">
                <a:solidFill>
                  <a:srgbClr val="008000"/>
                </a:solidFill>
                <a:latin typeface="Courier"/>
                <a:cs typeface="Courier"/>
              </a:rPr>
              <a:t>do</a:t>
            </a:r>
          </a:p>
          <a:p>
            <a:r>
              <a:rPr lang="en-US" dirty="0">
                <a:latin typeface="Courier"/>
                <a:cs typeface="Courier"/>
              </a:rPr>
              <a:t>  source </a:t>
            </a:r>
            <a:r>
              <a:rPr lang="en-US" dirty="0">
                <a:solidFill>
                  <a:srgbClr val="BA2121"/>
                </a:solidFill>
                <a:latin typeface="Courier"/>
                <a:cs typeface="Courier"/>
              </a:rPr>
              <a:t>”</a:t>
            </a:r>
            <a:r>
              <a:rPr lang="en-US" dirty="0" err="1">
                <a:solidFill>
                  <a:srgbClr val="BA2121"/>
                </a:solidFill>
                <a:latin typeface="Courier"/>
                <a:cs typeface="Courier"/>
              </a:rPr>
              <a:t>index.html</a:t>
            </a:r>
            <a:r>
              <a:rPr lang="en-US" dirty="0">
                <a:solidFill>
                  <a:srgbClr val="BA2121"/>
                </a:solidFill>
                <a:latin typeface="Courier"/>
                <a:cs typeface="Courier"/>
              </a:rPr>
              <a:t>"</a:t>
            </a:r>
          </a:p>
          <a:p>
            <a:r>
              <a:rPr lang="en-US" dirty="0">
                <a:latin typeface="Courier"/>
                <a:cs typeface="Courier"/>
              </a:rPr>
              <a:t>  mode “</a:t>
            </a:r>
            <a:r>
              <a:rPr lang="en-US" dirty="0">
                <a:solidFill>
                  <a:srgbClr val="BA2121"/>
                </a:solidFill>
                <a:latin typeface="Courier"/>
                <a:cs typeface="Courier"/>
              </a:rPr>
              <a:t>0644</a:t>
            </a:r>
            <a:r>
              <a:rPr lang="en-US" dirty="0">
                <a:latin typeface="Courier"/>
                <a:cs typeface="Courier"/>
              </a:rPr>
              <a:t>”</a:t>
            </a:r>
            <a:endParaRPr lang="en-US" dirty="0">
              <a:solidFill>
                <a:srgbClr val="BA2121"/>
              </a:solidFill>
              <a:latin typeface="Courier"/>
              <a:cs typeface="Courier"/>
            </a:endParaRPr>
          </a:p>
          <a:p>
            <a:r>
              <a:rPr lang="en-US" dirty="0">
                <a:solidFill>
                  <a:srgbClr val="008000"/>
                </a:solidFill>
                <a:latin typeface="Courier"/>
                <a:cs typeface="Courier"/>
              </a:rPr>
              <a:t>end</a:t>
            </a:r>
          </a:p>
          <a:p>
            <a:pPr defTabSz="914400"/>
            <a:endParaRPr lang="en-US" dirty="0">
              <a:solidFill>
                <a:srgbClr val="BA2121"/>
              </a:solidFill>
              <a:latin typeface="Courier"/>
              <a:ea typeface="Courier"/>
              <a:cs typeface="Courier"/>
              <a:sym typeface="Courier"/>
            </a:endParaRPr>
          </a:p>
          <a:p>
            <a:endParaRPr lang="en-US" b="1" dirty="0">
              <a:solidFill>
                <a:srgbClr val="008000"/>
              </a:solidFill>
              <a:latin typeface="Courier"/>
              <a:ea typeface="Courier"/>
              <a:cs typeface="Courier"/>
              <a:sym typeface="Courier"/>
            </a:endParaRPr>
          </a:p>
          <a:p>
            <a:r>
              <a:rPr lang="en-US" dirty="0">
                <a:solidFill>
                  <a:schemeClr val="tx1"/>
                </a:solidFill>
                <a:latin typeface="Courier"/>
                <a:ea typeface="Courier"/>
                <a:cs typeface="Courier"/>
                <a:sym typeface="Courier"/>
              </a:rPr>
              <a:t>service </a:t>
            </a:r>
            <a:r>
              <a:rPr lang="en-US" dirty="0" smtClean="0">
                <a:solidFill>
                  <a:srgbClr val="BA2121"/>
                </a:solidFill>
                <a:latin typeface="Courier"/>
                <a:ea typeface="Courier"/>
                <a:cs typeface="Courier"/>
                <a:sym typeface="Courier"/>
              </a:rPr>
              <a:t>”</a:t>
            </a:r>
            <a:r>
              <a:rPr lang="en-US" dirty="0" err="1" smtClean="0">
                <a:solidFill>
                  <a:srgbClr val="BA2121"/>
                </a:solidFill>
                <a:latin typeface="Courier"/>
                <a:ea typeface="Courier"/>
                <a:cs typeface="Courier"/>
                <a:sym typeface="Courier"/>
              </a:rPr>
              <a:t>httpd</a:t>
            </a:r>
            <a:r>
              <a:rPr lang="en-US" dirty="0" smtClean="0">
                <a:solidFill>
                  <a:srgbClr val="BA2121"/>
                </a:solidFill>
                <a:latin typeface="Courier"/>
                <a:ea typeface="Courier"/>
                <a:cs typeface="Courier"/>
                <a:sym typeface="Courier"/>
              </a:rPr>
              <a:t>"</a:t>
            </a:r>
            <a:r>
              <a:rPr lang="en-US" dirty="0" smtClean="0">
                <a:solidFill>
                  <a:schemeClr val="tx1"/>
                </a:solidFill>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solidFill>
                <a:schemeClr val="tx1"/>
              </a:solidFill>
              <a:latin typeface="Courier"/>
              <a:ea typeface="Courier"/>
              <a:cs typeface="Courier"/>
              <a:sym typeface="Courier"/>
            </a:endParaRPr>
          </a:p>
          <a:p>
            <a:r>
              <a:rPr lang="en-US" dirty="0">
                <a:solidFill>
                  <a:schemeClr val="tx1"/>
                </a:solidFill>
                <a:latin typeface="Courier"/>
                <a:ea typeface="Courier"/>
                <a:cs typeface="Courier"/>
                <a:sym typeface="Courier"/>
              </a:rPr>
              <a:t>  action </a:t>
            </a:r>
            <a:r>
              <a:rPr lang="en-US" dirty="0">
                <a:solidFill>
                  <a:srgbClr val="666666"/>
                </a:solidFill>
                <a:latin typeface="Courier"/>
                <a:ea typeface="Courier"/>
                <a:cs typeface="Courier"/>
                <a:sym typeface="Courier"/>
              </a:rPr>
              <a:t>[</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:enable</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:start</a:t>
            </a:r>
            <a:r>
              <a:rPr lang="en-US" dirty="0">
                <a:solidFill>
                  <a:schemeClr val="tx1"/>
                </a:solidFill>
                <a:latin typeface="Courier"/>
                <a:ea typeface="Courier"/>
                <a:cs typeface="Courier"/>
                <a:sym typeface="Courier"/>
              </a:rPr>
              <a:t> ]</a:t>
            </a:r>
          </a:p>
          <a:p>
            <a:r>
              <a:rPr lang="en-US" b="1" dirty="0">
                <a:solidFill>
                  <a:srgbClr val="008000"/>
                </a:solidFill>
                <a:latin typeface="Courier"/>
                <a:ea typeface="Courier"/>
                <a:cs typeface="Courier"/>
                <a:sym typeface="Courier"/>
              </a:rPr>
              <a:t>end</a:t>
            </a:r>
          </a:p>
        </p:txBody>
      </p:sp>
      <p:sp>
        <p:nvSpPr>
          <p:cNvPr id="275459" name="Rectangle 3"/>
          <p:cNvSpPr>
            <a:spLocks noGrp="1" noChangeArrowheads="1"/>
          </p:cNvSpPr>
          <p:nvPr>
            <p:ph type="title"/>
          </p:nvPr>
        </p:nvSpPr>
        <p:spPr/>
        <p:txBody>
          <a:bodyPr/>
          <a:lstStyle/>
          <a:p>
            <a:pPr eaLnBrk="1" hangingPunct="1">
              <a:defRPr/>
            </a:pPr>
            <a:r>
              <a:rPr lang="en-US" sz="3500" dirty="0" smtClean="0">
                <a:sym typeface="Arial Bold" charset="0"/>
              </a:rPr>
              <a:t>Linux Exercise</a:t>
            </a:r>
            <a:r>
              <a:rPr lang="en-US" sz="3500" dirty="0">
                <a:sym typeface="Arial Bold" charset="0"/>
              </a:rPr>
              <a:t>:  Add a service resource to ensure the service is started and enabled at boot</a:t>
            </a:r>
          </a:p>
        </p:txBody>
      </p:sp>
      <p:sp>
        <p:nvSpPr>
          <p:cNvPr id="192517" name="Rectangle 4"/>
          <p:cNvSpPr>
            <a:spLocks/>
          </p:cNvSpPr>
          <p:nvPr/>
        </p:nvSpPr>
        <p:spPr bwMode="auto">
          <a:xfrm rot="10800000" flipH="1">
            <a:off x="813594" y="5105400"/>
            <a:ext cx="7328616" cy="16891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2518" name="Rectangle 5"/>
          <p:cNvSpPr>
            <a:spLocks/>
          </p:cNvSpPr>
          <p:nvPr/>
        </p:nvSpPr>
        <p:spPr bwMode="auto">
          <a:xfrm rot="10800000" flipH="1">
            <a:off x="889794" y="2667001"/>
            <a:ext cx="11088183" cy="182880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2519" name="Rectangle 6"/>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2520" name="Rectangle 7"/>
          <p:cNvSpPr>
            <a:spLocks/>
          </p:cNvSpPr>
          <p:nvPr/>
        </p:nvSpPr>
        <p:spPr bwMode="auto">
          <a:xfrm>
            <a:off x="5048743" y="1644664"/>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sz="3200" dirty="0" smtClean="0">
                <a:latin typeface="Courier"/>
                <a:cs typeface="Courier"/>
              </a:rPr>
              <a:t>cookbooks/apache/recipes/default.rb</a:t>
            </a:r>
            <a:endParaRPr lang="en-US" sz="3100"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26833197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
          <p:cNvSpPr>
            <a:spLocks noGrp="1" noChangeArrowheads="1"/>
          </p:cNvSpPr>
          <p:nvPr>
            <p:ph type="title"/>
          </p:nvPr>
        </p:nvSpPr>
        <p:spPr/>
        <p:txBody>
          <a:bodyPr/>
          <a:lstStyle/>
          <a:p>
            <a:pPr eaLnBrk="1" hangingPunct="1">
              <a:defRPr/>
            </a:pPr>
            <a:r>
              <a:rPr lang="en-US" sz="6000" dirty="0" smtClean="0">
                <a:sym typeface="Arial Bold" charset="0"/>
              </a:rPr>
              <a:t>Linux: Full </a:t>
            </a:r>
            <a:r>
              <a:rPr lang="en-US" sz="6000" dirty="0">
                <a:sym typeface="Arial Bold" charset="0"/>
              </a:rPr>
              <a:t>contents </a:t>
            </a:r>
            <a:r>
              <a:rPr lang="en-US" sz="6000" dirty="0" smtClean="0">
                <a:sym typeface="Arial Bold" charset="0"/>
              </a:rPr>
              <a:t>of the </a:t>
            </a:r>
            <a:r>
              <a:rPr lang="en-US" sz="6000" dirty="0" smtClean="0"/>
              <a:t>Apache </a:t>
            </a:r>
            <a:r>
              <a:rPr lang="en-US" sz="6000" dirty="0" smtClean="0">
                <a:sym typeface="Arial Bold" charset="0"/>
              </a:rPr>
              <a:t>recipe</a:t>
            </a:r>
            <a:endParaRPr lang="en-US" sz="6000" dirty="0">
              <a:sym typeface="Arial Bold" charset="0"/>
            </a:endParaRPr>
          </a:p>
        </p:txBody>
      </p:sp>
      <p:sp>
        <p:nvSpPr>
          <p:cNvPr id="2" name="Rectangle 1"/>
          <p:cNvSpPr/>
          <p:nvPr/>
        </p:nvSpPr>
        <p:spPr>
          <a:xfrm>
            <a:off x="271162" y="1600200"/>
            <a:ext cx="5571632" cy="523220"/>
          </a:xfrm>
          <a:prstGeom prst="rect">
            <a:avLst/>
          </a:prstGeom>
        </p:spPr>
        <p:txBody>
          <a:bodyPr wrap="none">
            <a:spAutoFit/>
          </a:bodyPr>
          <a:lstStyle/>
          <a:p>
            <a:r>
              <a:rPr lang="en-US" dirty="0" smtClean="0">
                <a:latin typeface="Courier"/>
                <a:cs typeface="Courier"/>
              </a:rPr>
              <a:t>apache</a:t>
            </a:r>
            <a:r>
              <a:rPr lang="en-US" dirty="0">
                <a:latin typeface="Courier"/>
                <a:cs typeface="Courier"/>
              </a:rPr>
              <a:t>/recipes/default.rb</a:t>
            </a:r>
            <a:endParaRPr lang="en-US" dirty="0">
              <a:latin typeface="Courier"/>
              <a:ea typeface="Courier"/>
              <a:cs typeface="Courier"/>
              <a:sym typeface="Courier"/>
            </a:endParaRPr>
          </a:p>
        </p:txBody>
      </p:sp>
      <p:sp>
        <p:nvSpPr>
          <p:cNvPr id="5" name="Rectangle 3"/>
          <p:cNvSpPr>
            <a:spLocks/>
          </p:cNvSpPr>
          <p:nvPr/>
        </p:nvSpPr>
        <p:spPr bwMode="auto">
          <a:xfrm>
            <a:off x="37" y="2184400"/>
            <a:ext cx="8662157" cy="6654800"/>
          </a:xfrm>
          <a:prstGeom prst="rect">
            <a:avLst/>
          </a:prstGeom>
          <a:solidFill>
            <a:srgbClr val="FFFFFF"/>
          </a:solidFill>
          <a:ln w="25400" cap="flat">
            <a:solidFill>
              <a:srgbClr val="334150"/>
            </a:solidFill>
            <a:prstDash val="sysDot"/>
            <a:miter lim="800000"/>
            <a:headEnd type="none" w="med" len="med"/>
            <a:tailEnd type="none" w="med" len="med"/>
          </a:ln>
        </p:spPr>
        <p:txBody>
          <a:bodyPr lIns="228600" tIns="228600" rIns="228600" bIns="228600" anchor="ctr"/>
          <a:lstStyle/>
          <a:p>
            <a:endParaRPr lang="en-US" sz="3000" dirty="0" smtClean="0">
              <a:latin typeface="Courier"/>
              <a:ea typeface="Courier"/>
              <a:cs typeface="Courier"/>
              <a:sym typeface="Courier"/>
            </a:endParaRPr>
          </a:p>
          <a:p>
            <a:endParaRPr lang="en-US" sz="3000" b="1" dirty="0" smtClean="0">
              <a:latin typeface="Courier"/>
              <a:ea typeface="Courier"/>
              <a:cs typeface="Courier"/>
              <a:sym typeface="Courier"/>
            </a:endParaRPr>
          </a:p>
          <a:p>
            <a:r>
              <a:rPr lang="en-US" sz="3300" b="1" dirty="0" smtClean="0">
                <a:latin typeface="Courier"/>
                <a:ea typeface="Courier"/>
                <a:cs typeface="Courier"/>
                <a:sym typeface="Courier"/>
              </a:rPr>
              <a:t>package </a:t>
            </a:r>
            <a:r>
              <a:rPr lang="en-US" sz="3300" b="1" dirty="0" smtClean="0">
                <a:solidFill>
                  <a:srgbClr val="BA2121"/>
                </a:solidFill>
                <a:latin typeface="Courier"/>
                <a:ea typeface="Courier"/>
                <a:cs typeface="Courier"/>
                <a:sym typeface="Courier"/>
              </a:rPr>
              <a:t>"</a:t>
            </a:r>
            <a:r>
              <a:rPr lang="en-US" sz="3300" b="1" dirty="0" err="1" smtClean="0">
                <a:solidFill>
                  <a:srgbClr val="BA2121"/>
                </a:solidFill>
                <a:latin typeface="Courier"/>
                <a:ea typeface="Courier"/>
                <a:cs typeface="Courier"/>
                <a:sym typeface="Courier"/>
              </a:rPr>
              <a:t>httpd</a:t>
            </a:r>
            <a:r>
              <a:rPr lang="en-US" sz="3300" b="1" dirty="0" smtClean="0">
                <a:solidFill>
                  <a:srgbClr val="BA2121"/>
                </a:solidFill>
                <a:latin typeface="Courier"/>
                <a:ea typeface="Courier"/>
                <a:cs typeface="Courier"/>
                <a:sym typeface="Courier"/>
              </a:rPr>
              <a:t>"</a:t>
            </a:r>
            <a:r>
              <a:rPr lang="en-US" sz="3300" b="1" dirty="0" smtClean="0">
                <a:latin typeface="Courier"/>
                <a:ea typeface="Courier"/>
                <a:cs typeface="Courier"/>
                <a:sym typeface="Courier"/>
              </a:rPr>
              <a:t> </a:t>
            </a:r>
            <a:r>
              <a:rPr lang="en-US" sz="3300" b="1" dirty="0">
                <a:solidFill>
                  <a:srgbClr val="008000"/>
                </a:solidFill>
                <a:latin typeface="Courier"/>
                <a:ea typeface="Courier"/>
                <a:cs typeface="Courier"/>
                <a:sym typeface="Courier"/>
              </a:rPr>
              <a:t>do</a:t>
            </a:r>
            <a:endParaRPr lang="en-US" sz="3300" b="1" dirty="0">
              <a:latin typeface="Courier"/>
              <a:ea typeface="Courier"/>
              <a:cs typeface="Courier"/>
              <a:sym typeface="Courier"/>
            </a:endParaRPr>
          </a:p>
          <a:p>
            <a:r>
              <a:rPr lang="en-US" sz="3300" b="1" dirty="0">
                <a:latin typeface="Courier"/>
                <a:cs typeface="Courier"/>
              </a:rPr>
              <a:t>  action </a:t>
            </a:r>
            <a:r>
              <a:rPr lang="en-US" sz="3300" b="1" dirty="0" smtClean="0">
                <a:latin typeface="Courier"/>
                <a:cs typeface="Courier"/>
              </a:rPr>
              <a:t>:install</a:t>
            </a:r>
            <a:endParaRPr lang="en-US" sz="3300" b="1" dirty="0">
              <a:latin typeface="Courier"/>
              <a:cs typeface="Courier"/>
            </a:endParaRPr>
          </a:p>
          <a:p>
            <a:r>
              <a:rPr lang="en-US" sz="3300" b="1" dirty="0" smtClean="0">
                <a:solidFill>
                  <a:srgbClr val="008000"/>
                </a:solidFill>
                <a:latin typeface="Courier"/>
                <a:ea typeface="Courier"/>
                <a:cs typeface="Courier"/>
                <a:sym typeface="Courier"/>
              </a:rPr>
              <a:t>end</a:t>
            </a:r>
            <a:endParaRPr lang="en-US" sz="3300" b="1" dirty="0">
              <a:solidFill>
                <a:srgbClr val="008000"/>
              </a:solidFill>
              <a:latin typeface="Courier"/>
              <a:ea typeface="Courier"/>
              <a:cs typeface="Courier"/>
              <a:sym typeface="Courier"/>
            </a:endParaRPr>
          </a:p>
          <a:p>
            <a:endParaRPr lang="en-US" sz="3300" b="1" dirty="0">
              <a:solidFill>
                <a:srgbClr val="008000"/>
              </a:solidFill>
              <a:latin typeface="Courier"/>
              <a:ea typeface="Courier"/>
              <a:cs typeface="Courier"/>
              <a:sym typeface="Courier"/>
            </a:endParaRPr>
          </a:p>
          <a:p>
            <a:r>
              <a:rPr lang="en-US" sz="3300" b="1" dirty="0" err="1">
                <a:latin typeface="Courier"/>
                <a:ea typeface="Courier"/>
                <a:cs typeface="Courier"/>
                <a:sym typeface="Courier"/>
              </a:rPr>
              <a:t>cookbook_file</a:t>
            </a:r>
            <a:r>
              <a:rPr lang="en-US" sz="3300" b="1" dirty="0">
                <a:latin typeface="Courier"/>
                <a:ea typeface="Courier"/>
                <a:cs typeface="Courier"/>
                <a:sym typeface="Courier"/>
              </a:rPr>
              <a:t> </a:t>
            </a:r>
            <a:r>
              <a:rPr lang="en-US" sz="3300" b="1" dirty="0">
                <a:solidFill>
                  <a:srgbClr val="BA2121"/>
                </a:solidFill>
                <a:latin typeface="Courier"/>
                <a:ea typeface="Courier"/>
                <a:cs typeface="Courier"/>
                <a:sym typeface="Courier"/>
              </a:rPr>
              <a:t>"/</a:t>
            </a:r>
            <a:r>
              <a:rPr lang="en-US" sz="3300" b="1" dirty="0" smtClean="0">
                <a:solidFill>
                  <a:srgbClr val="BA2121"/>
                </a:solidFill>
                <a:latin typeface="Courier"/>
                <a:ea typeface="Courier"/>
                <a:cs typeface="Courier"/>
                <a:sym typeface="Courier"/>
              </a:rPr>
              <a:t>var/www/html/</a:t>
            </a:r>
            <a:r>
              <a:rPr lang="en-US" sz="3300" b="1" dirty="0" err="1">
                <a:solidFill>
                  <a:srgbClr val="BA2121"/>
                </a:solidFill>
                <a:latin typeface="Courier"/>
                <a:ea typeface="Courier"/>
                <a:cs typeface="Courier"/>
                <a:sym typeface="Courier"/>
              </a:rPr>
              <a:t>index.html</a:t>
            </a:r>
            <a:r>
              <a:rPr lang="en-US" sz="3300" b="1" dirty="0">
                <a:solidFill>
                  <a:srgbClr val="BA2121"/>
                </a:solidFill>
                <a:latin typeface="Courier"/>
                <a:ea typeface="Courier"/>
                <a:cs typeface="Courier"/>
                <a:sym typeface="Courier"/>
              </a:rPr>
              <a:t>"</a:t>
            </a:r>
            <a:r>
              <a:rPr lang="en-US" sz="3300" b="1" dirty="0" smtClean="0">
                <a:latin typeface="Courier"/>
                <a:ea typeface="Courier"/>
                <a:cs typeface="Courier"/>
                <a:sym typeface="Courier"/>
              </a:rPr>
              <a:t> </a:t>
            </a:r>
            <a:r>
              <a:rPr lang="en-US" sz="3300" b="1" dirty="0">
                <a:solidFill>
                  <a:srgbClr val="008000"/>
                </a:solidFill>
                <a:latin typeface="Courier"/>
                <a:ea typeface="Courier"/>
                <a:cs typeface="Courier"/>
                <a:sym typeface="Courier"/>
              </a:rPr>
              <a:t>do</a:t>
            </a:r>
            <a:endParaRPr lang="en-US" sz="3300" b="1" dirty="0">
              <a:latin typeface="Courier"/>
              <a:ea typeface="Courier"/>
              <a:cs typeface="Courier"/>
              <a:sym typeface="Courier"/>
            </a:endParaRPr>
          </a:p>
          <a:p>
            <a:r>
              <a:rPr lang="en-US" sz="3300" b="1" dirty="0">
                <a:latin typeface="Courier"/>
                <a:ea typeface="Courier"/>
                <a:cs typeface="Courier"/>
                <a:sym typeface="Courier"/>
              </a:rPr>
              <a:t>  source </a:t>
            </a:r>
            <a:r>
              <a:rPr lang="en-US" sz="3300" b="1" dirty="0">
                <a:solidFill>
                  <a:srgbClr val="BA2121"/>
                </a:solidFill>
                <a:latin typeface="Courier"/>
                <a:ea typeface="Courier"/>
                <a:cs typeface="Courier"/>
                <a:sym typeface="Courier"/>
              </a:rPr>
              <a:t>"</a:t>
            </a:r>
            <a:r>
              <a:rPr lang="en-US" sz="3300" b="1" dirty="0" err="1">
                <a:solidFill>
                  <a:srgbClr val="BA2121"/>
                </a:solidFill>
                <a:latin typeface="Courier"/>
                <a:ea typeface="Courier"/>
                <a:cs typeface="Courier"/>
                <a:sym typeface="Courier"/>
              </a:rPr>
              <a:t>index.html</a:t>
            </a:r>
            <a:r>
              <a:rPr lang="en-US" sz="3300" b="1" dirty="0" smtClean="0">
                <a:solidFill>
                  <a:srgbClr val="BA2121"/>
                </a:solidFill>
                <a:latin typeface="Courier"/>
                <a:ea typeface="Courier"/>
                <a:cs typeface="Courier"/>
                <a:sym typeface="Courier"/>
              </a:rPr>
              <a:t>"</a:t>
            </a:r>
            <a:endParaRPr lang="en-US" sz="3300" b="1" dirty="0">
              <a:latin typeface="Courier"/>
              <a:ea typeface="Courier"/>
              <a:cs typeface="Courier"/>
              <a:sym typeface="Courier"/>
            </a:endParaRPr>
          </a:p>
          <a:p>
            <a:r>
              <a:rPr lang="en-US" sz="3300" b="1" dirty="0">
                <a:latin typeface="Courier"/>
                <a:ea typeface="Courier"/>
                <a:cs typeface="Courier"/>
                <a:sym typeface="Courier"/>
              </a:rPr>
              <a:t>  </a:t>
            </a:r>
            <a:r>
              <a:rPr lang="en-US" sz="3300" b="1" dirty="0" smtClean="0">
                <a:latin typeface="Courier"/>
                <a:ea typeface="Courier"/>
                <a:cs typeface="Courier"/>
                <a:sym typeface="Courier"/>
              </a:rPr>
              <a:t>mode   </a:t>
            </a:r>
            <a:r>
              <a:rPr lang="en-US" sz="3300" b="1" dirty="0">
                <a:solidFill>
                  <a:srgbClr val="BA2121"/>
                </a:solidFill>
                <a:latin typeface="Courier"/>
                <a:ea typeface="Courier"/>
                <a:cs typeface="Courier"/>
                <a:sym typeface="Courier"/>
              </a:rPr>
              <a:t>"</a:t>
            </a:r>
            <a:r>
              <a:rPr lang="en-US" sz="3300" b="1" dirty="0" smtClean="0">
                <a:solidFill>
                  <a:srgbClr val="BA2121"/>
                </a:solidFill>
                <a:latin typeface="Courier"/>
                <a:ea typeface="Courier"/>
                <a:cs typeface="Courier"/>
                <a:sym typeface="Courier"/>
              </a:rPr>
              <a:t>0644</a:t>
            </a:r>
            <a:r>
              <a:rPr lang="en-US" sz="3300" b="1" dirty="0">
                <a:solidFill>
                  <a:srgbClr val="BA2121"/>
                </a:solidFill>
                <a:latin typeface="Courier"/>
                <a:ea typeface="Courier"/>
                <a:cs typeface="Courier"/>
                <a:sym typeface="Courier"/>
              </a:rPr>
              <a:t>"</a:t>
            </a:r>
            <a:endParaRPr lang="en-US" sz="3300" b="1" dirty="0">
              <a:latin typeface="Courier"/>
              <a:ea typeface="Courier"/>
              <a:cs typeface="Courier"/>
              <a:sym typeface="Courier"/>
            </a:endParaRPr>
          </a:p>
          <a:p>
            <a:r>
              <a:rPr lang="en-US" sz="3300" b="1" dirty="0" smtClean="0">
                <a:solidFill>
                  <a:srgbClr val="008000"/>
                </a:solidFill>
                <a:latin typeface="Courier"/>
                <a:ea typeface="Courier"/>
                <a:cs typeface="Courier"/>
                <a:sym typeface="Courier"/>
              </a:rPr>
              <a:t>end</a:t>
            </a:r>
          </a:p>
          <a:p>
            <a:endParaRPr lang="en-US" sz="2400" b="1" dirty="0" smtClean="0">
              <a:solidFill>
                <a:srgbClr val="008000"/>
              </a:solidFill>
              <a:latin typeface="Courier"/>
              <a:ea typeface="Courier"/>
              <a:cs typeface="Courier"/>
              <a:sym typeface="Courier"/>
            </a:endParaRPr>
          </a:p>
          <a:p>
            <a:r>
              <a:rPr lang="en-US" sz="3300" b="1" dirty="0">
                <a:latin typeface="Courier"/>
                <a:ea typeface="Courier"/>
                <a:cs typeface="Courier"/>
                <a:sym typeface="Courier"/>
              </a:rPr>
              <a:t>service </a:t>
            </a:r>
            <a:r>
              <a:rPr lang="en-US" sz="3300" b="1" dirty="0">
                <a:solidFill>
                  <a:srgbClr val="BA2121"/>
                </a:solidFill>
                <a:latin typeface="Courier"/>
                <a:ea typeface="Courier"/>
                <a:cs typeface="Courier"/>
                <a:sym typeface="Courier"/>
              </a:rPr>
              <a:t>"</a:t>
            </a:r>
            <a:r>
              <a:rPr lang="en-US" sz="3300" b="1" dirty="0" err="1" smtClean="0">
                <a:solidFill>
                  <a:srgbClr val="BA2121"/>
                </a:solidFill>
                <a:latin typeface="Courier"/>
                <a:ea typeface="Courier"/>
                <a:cs typeface="Courier"/>
                <a:sym typeface="Courier"/>
              </a:rPr>
              <a:t>httpd</a:t>
            </a:r>
            <a:r>
              <a:rPr lang="en-US" sz="3300" b="1" dirty="0">
                <a:solidFill>
                  <a:srgbClr val="BA2121"/>
                </a:solidFill>
                <a:latin typeface="Courier"/>
                <a:ea typeface="Courier"/>
                <a:cs typeface="Courier"/>
                <a:sym typeface="Courier"/>
              </a:rPr>
              <a:t>"</a:t>
            </a:r>
            <a:r>
              <a:rPr lang="en-US" sz="3300" b="1" dirty="0" smtClean="0">
                <a:latin typeface="Courier"/>
                <a:ea typeface="Courier"/>
                <a:cs typeface="Courier"/>
                <a:sym typeface="Courier"/>
              </a:rPr>
              <a:t> </a:t>
            </a:r>
            <a:r>
              <a:rPr lang="en-US" sz="3300" b="1" dirty="0">
                <a:solidFill>
                  <a:srgbClr val="008000"/>
                </a:solidFill>
                <a:latin typeface="Courier"/>
                <a:ea typeface="Courier"/>
                <a:cs typeface="Courier"/>
                <a:sym typeface="Courier"/>
              </a:rPr>
              <a:t>do</a:t>
            </a:r>
            <a:endParaRPr lang="en-US" sz="3300" b="1" dirty="0">
              <a:latin typeface="Courier"/>
              <a:ea typeface="Courier"/>
              <a:cs typeface="Courier"/>
              <a:sym typeface="Courier"/>
            </a:endParaRPr>
          </a:p>
          <a:p>
            <a:r>
              <a:rPr lang="en-US" sz="3300" b="1" dirty="0">
                <a:latin typeface="Courier"/>
                <a:ea typeface="Courier"/>
                <a:cs typeface="Courier"/>
                <a:sym typeface="Courier"/>
              </a:rPr>
              <a:t>  action </a:t>
            </a:r>
            <a:r>
              <a:rPr lang="en-US" sz="3300" b="1" dirty="0">
                <a:solidFill>
                  <a:srgbClr val="666666"/>
                </a:solidFill>
                <a:latin typeface="Courier"/>
                <a:ea typeface="Courier"/>
                <a:cs typeface="Courier"/>
                <a:sym typeface="Courier"/>
              </a:rPr>
              <a:t>[</a:t>
            </a:r>
            <a:r>
              <a:rPr lang="en-US" sz="3300" b="1" dirty="0">
                <a:latin typeface="Courier"/>
                <a:ea typeface="Courier"/>
                <a:cs typeface="Courier"/>
                <a:sym typeface="Courier"/>
              </a:rPr>
              <a:t> </a:t>
            </a:r>
            <a:r>
              <a:rPr lang="en-US" sz="3300" b="1" dirty="0">
                <a:solidFill>
                  <a:srgbClr val="19177C"/>
                </a:solidFill>
                <a:latin typeface="Courier"/>
                <a:ea typeface="Courier"/>
                <a:cs typeface="Courier"/>
                <a:sym typeface="Courier"/>
              </a:rPr>
              <a:t>:enable</a:t>
            </a:r>
            <a:r>
              <a:rPr lang="en-US" sz="3300" b="1" dirty="0">
                <a:latin typeface="Courier"/>
                <a:ea typeface="Courier"/>
                <a:cs typeface="Courier"/>
                <a:sym typeface="Courier"/>
              </a:rPr>
              <a:t>, </a:t>
            </a:r>
            <a:r>
              <a:rPr lang="en-US" sz="3300" b="1" dirty="0">
                <a:solidFill>
                  <a:srgbClr val="19177C"/>
                </a:solidFill>
                <a:latin typeface="Courier"/>
                <a:ea typeface="Courier"/>
                <a:cs typeface="Courier"/>
                <a:sym typeface="Courier"/>
              </a:rPr>
              <a:t>:start</a:t>
            </a:r>
            <a:r>
              <a:rPr lang="en-US" sz="3300" b="1" dirty="0">
                <a:latin typeface="Courier"/>
                <a:ea typeface="Courier"/>
                <a:cs typeface="Courier"/>
                <a:sym typeface="Courier"/>
              </a:rPr>
              <a:t> ]</a:t>
            </a:r>
          </a:p>
          <a:p>
            <a:r>
              <a:rPr lang="en-US" sz="3300" b="1" dirty="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endParaRPr lang="en-US" sz="2400" b="1" dirty="0">
              <a:solidFill>
                <a:srgbClr val="008000"/>
              </a:solidFill>
              <a:latin typeface="Courier"/>
              <a:ea typeface="Courier"/>
              <a:cs typeface="Courier"/>
              <a:sym typeface="Courier"/>
            </a:endParaRPr>
          </a:p>
        </p:txBody>
      </p:sp>
      <p:sp>
        <p:nvSpPr>
          <p:cNvPr id="7" name="Rectangle 3"/>
          <p:cNvSpPr>
            <a:spLocks/>
          </p:cNvSpPr>
          <p:nvPr/>
        </p:nvSpPr>
        <p:spPr bwMode="auto">
          <a:xfrm>
            <a:off x="9119394" y="1511299"/>
            <a:ext cx="11277600"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apache/files/default/</a:t>
            </a:r>
            <a:r>
              <a:rPr lang="en-US" dirty="0" err="1" smtClean="0">
                <a:latin typeface="Courier"/>
                <a:ea typeface="Courier"/>
                <a:cs typeface="Courier"/>
                <a:sym typeface="Courier"/>
              </a:rPr>
              <a:t>index.html</a:t>
            </a:r>
            <a:endParaRPr lang="en-US" dirty="0">
              <a:solidFill>
                <a:schemeClr val="tx1"/>
              </a:solidFill>
              <a:latin typeface="Courier"/>
              <a:ea typeface="Courier"/>
              <a:cs typeface="Courier"/>
              <a:sym typeface="Courier"/>
            </a:endParaRPr>
          </a:p>
        </p:txBody>
      </p:sp>
      <p:sp>
        <p:nvSpPr>
          <p:cNvPr id="8" name="Rectangle 4"/>
          <p:cNvSpPr>
            <a:spLocks/>
          </p:cNvSpPr>
          <p:nvPr/>
        </p:nvSpPr>
        <p:spPr bwMode="auto">
          <a:xfrm>
            <a:off x="8814594" y="2133600"/>
            <a:ext cx="7214312" cy="4343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800" b="1" dirty="0">
                <a:solidFill>
                  <a:srgbClr val="008000"/>
                </a:solidFill>
                <a:latin typeface="Courier"/>
                <a:ea typeface="Courier"/>
                <a:cs typeface="Courier"/>
                <a:sym typeface="Courier"/>
              </a:rPr>
              <a:t>&lt;html&gt;</a:t>
            </a:r>
            <a:endParaRPr lang="en-US" sz="3800" dirty="0">
              <a:solidFill>
                <a:schemeClr val="tx1"/>
              </a:solidFill>
              <a:latin typeface="Courier"/>
              <a:ea typeface="Courier"/>
              <a:cs typeface="Courier"/>
              <a:sym typeface="Courier"/>
            </a:endParaRPr>
          </a:p>
          <a:p>
            <a:r>
              <a:rPr lang="en-US" sz="3800" b="1" dirty="0" smtClean="0">
                <a:solidFill>
                  <a:srgbClr val="008000"/>
                </a:solidFill>
                <a:latin typeface="Courier"/>
                <a:ea typeface="Courier"/>
                <a:cs typeface="Courier"/>
                <a:sym typeface="Courier"/>
              </a:rPr>
              <a:t> &lt;</a:t>
            </a:r>
            <a:r>
              <a:rPr lang="en-US" sz="3800" b="1" dirty="0">
                <a:solidFill>
                  <a:srgbClr val="008000"/>
                </a:solidFill>
                <a:latin typeface="Courier"/>
                <a:ea typeface="Courier"/>
                <a:cs typeface="Courier"/>
                <a:sym typeface="Courier"/>
              </a:rPr>
              <a:t>body&gt;</a:t>
            </a:r>
            <a:endParaRPr lang="en-US" sz="3800" dirty="0">
              <a:solidFill>
                <a:schemeClr val="tx1"/>
              </a:solidFill>
              <a:latin typeface="Courier"/>
              <a:ea typeface="Courier"/>
              <a:cs typeface="Courier"/>
              <a:sym typeface="Courier"/>
            </a:endParaRPr>
          </a:p>
          <a:p>
            <a:r>
              <a:rPr lang="en-US" sz="3800" b="1" dirty="0" smtClean="0">
                <a:solidFill>
                  <a:srgbClr val="008000"/>
                </a:solidFill>
                <a:latin typeface="Courier"/>
                <a:ea typeface="Courier"/>
                <a:cs typeface="Courier"/>
                <a:sym typeface="Courier"/>
              </a:rPr>
              <a:t>  &lt;</a:t>
            </a:r>
            <a:r>
              <a:rPr lang="en-US" sz="3800" b="1" dirty="0">
                <a:solidFill>
                  <a:srgbClr val="008000"/>
                </a:solidFill>
                <a:latin typeface="Courier"/>
                <a:ea typeface="Courier"/>
                <a:cs typeface="Courier"/>
                <a:sym typeface="Courier"/>
              </a:rPr>
              <a:t>h1</a:t>
            </a:r>
            <a:r>
              <a:rPr lang="en-US" sz="3800" b="1" dirty="0" smtClean="0">
                <a:solidFill>
                  <a:srgbClr val="008000"/>
                </a:solidFill>
                <a:latin typeface="Courier"/>
                <a:ea typeface="Courier"/>
                <a:cs typeface="Courier"/>
                <a:sym typeface="Courier"/>
              </a:rPr>
              <a:t>&gt;</a:t>
            </a:r>
          </a:p>
          <a:p>
            <a:r>
              <a:rPr lang="en-US" sz="3800" b="1" dirty="0" smtClean="0">
                <a:solidFill>
                  <a:srgbClr val="008000"/>
                </a:solidFill>
                <a:latin typeface="Courier"/>
                <a:ea typeface="Courier"/>
                <a:cs typeface="Courier"/>
                <a:sym typeface="Courier"/>
              </a:rPr>
              <a:t>   </a:t>
            </a:r>
            <a:r>
              <a:rPr lang="en-US" sz="3800" dirty="0" smtClean="0">
                <a:solidFill>
                  <a:schemeClr val="tx1"/>
                </a:solidFill>
                <a:latin typeface="Courier"/>
                <a:ea typeface="Courier"/>
                <a:cs typeface="Courier"/>
                <a:sym typeface="Courier"/>
              </a:rPr>
              <a:t>Hello</a:t>
            </a:r>
            <a:r>
              <a:rPr lang="en-US" sz="3800" dirty="0">
                <a:solidFill>
                  <a:schemeClr val="tx1"/>
                </a:solidFill>
                <a:latin typeface="Courier"/>
                <a:ea typeface="Courier"/>
                <a:cs typeface="Courier"/>
                <a:sym typeface="Courier"/>
              </a:rPr>
              <a:t>, </a:t>
            </a:r>
            <a:r>
              <a:rPr lang="en-US" sz="3800" dirty="0" smtClean="0">
                <a:solidFill>
                  <a:schemeClr val="tx1"/>
                </a:solidFill>
                <a:latin typeface="Courier"/>
                <a:ea typeface="Courier"/>
                <a:cs typeface="Courier"/>
                <a:sym typeface="Courier"/>
              </a:rPr>
              <a:t>Linux World!      </a:t>
            </a:r>
          </a:p>
          <a:p>
            <a:r>
              <a:rPr lang="en-US" sz="3800" b="1" dirty="0" smtClean="0">
                <a:latin typeface="Courier"/>
                <a:ea typeface="Courier"/>
                <a:cs typeface="Courier"/>
                <a:sym typeface="Courier"/>
              </a:rPr>
              <a:t>  </a:t>
            </a:r>
            <a:r>
              <a:rPr lang="en-US" sz="3800" b="1" dirty="0" smtClean="0">
                <a:solidFill>
                  <a:srgbClr val="008000"/>
                </a:solidFill>
                <a:latin typeface="Courier"/>
                <a:ea typeface="Courier"/>
                <a:cs typeface="Courier"/>
                <a:sym typeface="Courier"/>
              </a:rPr>
              <a:t>&lt;/h1</a:t>
            </a:r>
            <a:r>
              <a:rPr lang="en-US" sz="3800" b="1" dirty="0">
                <a:solidFill>
                  <a:srgbClr val="008000"/>
                </a:solidFill>
                <a:latin typeface="Courier"/>
                <a:ea typeface="Courier"/>
                <a:cs typeface="Courier"/>
                <a:sym typeface="Courier"/>
              </a:rPr>
              <a:t>&gt;</a:t>
            </a:r>
            <a:endParaRPr lang="en-US" sz="3800" dirty="0">
              <a:solidFill>
                <a:schemeClr val="tx1"/>
              </a:solidFill>
              <a:latin typeface="Courier"/>
              <a:ea typeface="Courier"/>
              <a:cs typeface="Courier"/>
              <a:sym typeface="Courier"/>
            </a:endParaRPr>
          </a:p>
          <a:p>
            <a:r>
              <a:rPr lang="en-US" sz="3800" b="1" dirty="0" smtClean="0">
                <a:solidFill>
                  <a:srgbClr val="008000"/>
                </a:solidFill>
                <a:latin typeface="Courier"/>
                <a:ea typeface="Courier"/>
                <a:cs typeface="Courier"/>
                <a:sym typeface="Courier"/>
              </a:rPr>
              <a:t> &lt;/body</a:t>
            </a:r>
            <a:r>
              <a:rPr lang="en-US" sz="3800" b="1" dirty="0">
                <a:solidFill>
                  <a:srgbClr val="008000"/>
                </a:solidFill>
                <a:latin typeface="Courier"/>
                <a:ea typeface="Courier"/>
                <a:cs typeface="Courier"/>
                <a:sym typeface="Courier"/>
              </a:rPr>
              <a:t>&gt;</a:t>
            </a:r>
            <a:endParaRPr lang="en-US" sz="3800" dirty="0">
              <a:solidFill>
                <a:schemeClr val="tx1"/>
              </a:solidFill>
              <a:latin typeface="Courier"/>
              <a:ea typeface="Courier"/>
              <a:cs typeface="Courier"/>
              <a:sym typeface="Courier"/>
            </a:endParaRPr>
          </a:p>
          <a:p>
            <a:r>
              <a:rPr lang="en-US" sz="3800" b="1" dirty="0" smtClean="0">
                <a:solidFill>
                  <a:srgbClr val="008000"/>
                </a:solidFill>
                <a:latin typeface="Courier"/>
                <a:ea typeface="Courier"/>
                <a:cs typeface="Courier"/>
                <a:sym typeface="Courier"/>
              </a:rPr>
              <a:t>&lt;/html&gt;</a:t>
            </a:r>
            <a:endParaRPr lang="en-US" sz="3800" b="1" dirty="0">
              <a:solidFill>
                <a:srgbClr val="008000"/>
              </a:solidFill>
              <a:latin typeface="Courier"/>
              <a:ea typeface="Courier"/>
              <a:cs typeface="Courier"/>
              <a:sym typeface="Courier"/>
            </a:endParaRPr>
          </a:p>
        </p:txBody>
      </p:sp>
    </p:spTree>
    <p:extLst>
      <p:ext uri="{BB962C8B-B14F-4D97-AF65-F5344CB8AC3E}">
        <p14:creationId xmlns:p14="http://schemas.microsoft.com/office/powerpoint/2010/main" val="5940129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
          <p:cNvSpPr>
            <a:spLocks/>
          </p:cNvSpPr>
          <p:nvPr/>
        </p:nvSpPr>
        <p:spPr bwMode="auto">
          <a:xfrm>
            <a:off x="812880" y="1854202"/>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800" dirty="0" err="1" smtClean="0">
                <a:solidFill>
                  <a:srgbClr val="FFFFFF"/>
                </a:solidFill>
                <a:latin typeface="Courier" charset="0"/>
                <a:ea typeface="ＭＳ Ｐゴシック" charset="0"/>
                <a:cs typeface="Courier" charset="0"/>
                <a:sym typeface="Courier"/>
              </a:rPr>
              <a:t>ws</a:t>
            </a:r>
            <a:r>
              <a:rPr lang="en-US" sz="4800" dirty="0" smtClean="0">
                <a:solidFill>
                  <a:srgbClr val="FFFFFF"/>
                </a:solidFill>
                <a:latin typeface="Courier" charset="0"/>
                <a:ea typeface="ＭＳ Ｐゴシック" charset="0"/>
                <a:cs typeface="Courier" charset="0"/>
                <a:sym typeface="Courier"/>
              </a:rPr>
              <a:t>&gt; knife </a:t>
            </a:r>
            <a:r>
              <a:rPr lang="en-US" sz="4800" dirty="0">
                <a:solidFill>
                  <a:srgbClr val="FFFFFF"/>
                </a:solidFill>
                <a:latin typeface="Courier" charset="0"/>
                <a:ea typeface="ＭＳ Ｐゴシック" charset="0"/>
                <a:cs typeface="Courier" charset="0"/>
                <a:sym typeface="Courier"/>
              </a:rPr>
              <a:t>cookbook upload </a:t>
            </a:r>
            <a:r>
              <a:rPr lang="en-US" sz="4800" dirty="0" smtClean="0">
                <a:solidFill>
                  <a:srgbClr val="FFFFFF"/>
                </a:solidFill>
                <a:latin typeface="Courier" charset="0"/>
                <a:ea typeface="ＭＳ Ｐゴシック" charset="0"/>
                <a:cs typeface="Courier" charset="0"/>
                <a:sym typeface="Courier"/>
              </a:rPr>
              <a:t>apache</a:t>
            </a:r>
            <a:endParaRPr lang="en-US" sz="4800" dirty="0">
              <a:solidFill>
                <a:srgbClr val="FFFFFF"/>
              </a:solidFill>
              <a:latin typeface="Courier" charset="0"/>
              <a:ea typeface="ＭＳ Ｐゴシック" charset="0"/>
              <a:cs typeface="Courier" charset="0"/>
              <a:sym typeface="Courier"/>
            </a:endParaRPr>
          </a:p>
        </p:txBody>
      </p:sp>
      <p:sp>
        <p:nvSpPr>
          <p:cNvPr id="304130" name="Rectangle 2"/>
          <p:cNvSpPr>
            <a:spLocks noGrp="1" noChangeArrowheads="1"/>
          </p:cNvSpPr>
          <p:nvPr>
            <p:ph type="title"/>
          </p:nvPr>
        </p:nvSpPr>
        <p:spPr/>
        <p:txBody>
          <a:bodyPr/>
          <a:lstStyle/>
          <a:p>
            <a:pPr eaLnBrk="1" hangingPunct="1">
              <a:defRPr/>
            </a:pPr>
            <a:r>
              <a:rPr lang="en-US" sz="5400" dirty="0" smtClean="0">
                <a:sym typeface="Arial Bold" charset="0"/>
              </a:rPr>
              <a:t>Linux Exercise</a:t>
            </a:r>
            <a:r>
              <a:rPr lang="en-US" sz="5400" dirty="0">
                <a:sym typeface="Arial Bold" charset="0"/>
              </a:rPr>
              <a:t>: Upload the cookbook</a:t>
            </a:r>
          </a:p>
        </p:txBody>
      </p:sp>
      <p:sp>
        <p:nvSpPr>
          <p:cNvPr id="209924" name="Rectangle 3"/>
          <p:cNvSpPr>
            <a:spLocks noGrp="1" noChangeArrowheads="1"/>
          </p:cNvSpPr>
          <p:nvPr>
            <p:ph idx="1"/>
          </p:nvPr>
        </p:nvSpPr>
        <p:spPr>
          <a:xfrm>
            <a:off x="800178" y="3657600"/>
            <a:ext cx="14657232" cy="4965700"/>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000" kern="1200" dirty="0">
                <a:solidFill>
                  <a:srgbClr val="FFFFFF"/>
                </a:solidFill>
                <a:latin typeface="Courier" charset="0"/>
                <a:ea typeface="ＭＳ Ｐゴシック" charset="0"/>
                <a:cs typeface="Courier" charset="0"/>
                <a:sym typeface="Courier" charset="0"/>
              </a:rPr>
              <a:t>Uploading </a:t>
            </a:r>
            <a:r>
              <a:rPr lang="en-US" sz="4000" kern="1200" dirty="0" smtClean="0">
                <a:solidFill>
                  <a:srgbClr val="FFFFFF"/>
                </a:solidFill>
                <a:latin typeface="Courier" charset="0"/>
                <a:ea typeface="ＭＳ Ｐゴシック" charset="0"/>
                <a:cs typeface="Courier" charset="0"/>
                <a:sym typeface="Courier" charset="0"/>
              </a:rPr>
              <a:t>apache [</a:t>
            </a:r>
            <a:r>
              <a:rPr lang="en-US" sz="4000" kern="1200" dirty="0">
                <a:solidFill>
                  <a:srgbClr val="FFFFFF"/>
                </a:solidFill>
                <a:latin typeface="Courier" charset="0"/>
                <a:ea typeface="ＭＳ Ｐゴシック" charset="0"/>
                <a:cs typeface="Courier" charset="0"/>
                <a:sym typeface="Courier" charset="0"/>
              </a:rPr>
              <a:t>0.1.0]</a:t>
            </a:r>
          </a:p>
          <a:p>
            <a:pPr marL="0" indent="0" defTabSz="1408061">
              <a:buNone/>
            </a:pPr>
            <a:r>
              <a:rPr lang="en-US" sz="4000" kern="1200" dirty="0">
                <a:solidFill>
                  <a:srgbClr val="FFFFFF"/>
                </a:solidFill>
                <a:latin typeface="Courier" charset="0"/>
                <a:ea typeface="ＭＳ Ｐゴシック" charset="0"/>
                <a:cs typeface="Courier" charset="0"/>
                <a:sym typeface="Courier" charset="0"/>
              </a:rPr>
              <a:t>Uploaded 1 cookbook.</a:t>
            </a:r>
          </a:p>
        </p:txBody>
      </p:sp>
    </p:spTree>
    <p:extLst>
      <p:ext uri="{BB962C8B-B14F-4D97-AF65-F5344CB8AC3E}">
        <p14:creationId xmlns:p14="http://schemas.microsoft.com/office/powerpoint/2010/main" val="22895036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1"/>
          <p:cNvSpPr>
            <a:spLocks/>
          </p:cNvSpPr>
          <p:nvPr/>
        </p:nvSpPr>
        <p:spPr bwMode="auto">
          <a:xfrm>
            <a:off x="356394" y="1936750"/>
            <a:ext cx="15622511" cy="1028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3600" dirty="0" err="1" smtClean="0">
                <a:solidFill>
                  <a:srgbClr val="FFFFFF"/>
                </a:solidFill>
                <a:latin typeface="Courier" charset="0"/>
                <a:ea typeface="ＭＳ Ｐゴシック" charset="0"/>
                <a:cs typeface="Courier" charset="0"/>
                <a:sym typeface="Courier" charset="0"/>
              </a:rPr>
              <a:t>ws</a:t>
            </a:r>
            <a:r>
              <a:rPr lang="en-US" sz="3600" dirty="0" smtClean="0">
                <a:solidFill>
                  <a:srgbClr val="FFFFFF"/>
                </a:solidFill>
                <a:latin typeface="Courier" charset="0"/>
                <a:ea typeface="ＭＳ Ｐゴシック" charset="0"/>
                <a:cs typeface="Courier" charset="0"/>
                <a:sym typeface="Courier" charset="0"/>
              </a:rPr>
              <a:t>&gt; </a:t>
            </a:r>
            <a:r>
              <a:rPr lang="en-US" sz="3600" dirty="0">
                <a:solidFill>
                  <a:srgbClr val="FFFFFF"/>
                </a:solidFill>
                <a:latin typeface="Courier" charset="0"/>
                <a:ea typeface="ＭＳ Ｐゴシック" charset="0"/>
                <a:cs typeface="Courier" charset="0"/>
                <a:sym typeface="Courier" charset="0"/>
              </a:rPr>
              <a:t>knife node run_list </a:t>
            </a:r>
            <a:r>
              <a:rPr lang="en-US" sz="3600" dirty="0" smtClean="0">
                <a:solidFill>
                  <a:srgbClr val="FFFFFF"/>
                </a:solidFill>
                <a:latin typeface="Courier" charset="0"/>
                <a:ea typeface="ＭＳ Ｐゴシック" charset="0"/>
                <a:cs typeface="Courier" charset="0"/>
                <a:sym typeface="Courier" charset="0"/>
              </a:rPr>
              <a:t>add &lt;</a:t>
            </a:r>
            <a:r>
              <a:rPr lang="en-US" sz="3600" i="1" dirty="0" err="1" smtClean="0">
                <a:solidFill>
                  <a:srgbClr val="FFFFFF"/>
                </a:solidFill>
                <a:latin typeface="Courier" charset="0"/>
                <a:ea typeface="ＭＳ Ｐゴシック" charset="0"/>
                <a:cs typeface="Courier" charset="0"/>
                <a:sym typeface="Courier" charset="0"/>
              </a:rPr>
              <a:t>nodename</a:t>
            </a:r>
            <a:r>
              <a:rPr lang="en-US" sz="3600" dirty="0" smtClean="0">
                <a:solidFill>
                  <a:srgbClr val="FFFFFF"/>
                </a:solidFill>
                <a:latin typeface="Courier" charset="0"/>
                <a:ea typeface="ＭＳ Ｐゴシック" charset="0"/>
                <a:cs typeface="Courier" charset="0"/>
                <a:sym typeface="Courier" charset="0"/>
              </a:rPr>
              <a:t>&gt; </a:t>
            </a:r>
            <a:r>
              <a:rPr lang="en-US" sz="3600" dirty="0" smtClean="0">
                <a:solidFill>
                  <a:srgbClr val="FFFFFF"/>
                </a:solidFill>
                <a:latin typeface="Courier" charset="0"/>
                <a:ea typeface="ＭＳ Ｐゴシック" charset="0"/>
                <a:cs typeface="Courier" charset="0"/>
                <a:sym typeface="Courier" charset="0"/>
              </a:rPr>
              <a:t>"recipe</a:t>
            </a:r>
            <a:r>
              <a:rPr lang="en-US" sz="3600" dirty="0" smtClean="0">
                <a:solidFill>
                  <a:srgbClr val="FFFFFF"/>
                </a:solidFill>
                <a:latin typeface="Courier" charset="0"/>
                <a:ea typeface="ＭＳ Ｐゴシック" charset="0"/>
                <a:cs typeface="Courier" charset="0"/>
                <a:sym typeface="Courier" charset="0"/>
              </a:rPr>
              <a:t>[apache</a:t>
            </a:r>
            <a:r>
              <a:rPr lang="en-US" sz="3600" dirty="0" smtClean="0">
                <a:solidFill>
                  <a:srgbClr val="FFFFFF"/>
                </a:solidFill>
                <a:latin typeface="Courier" charset="0"/>
                <a:ea typeface="ＭＳ Ｐゴシック" charset="0"/>
                <a:cs typeface="Courier" charset="0"/>
                <a:sym typeface="Courier" charset="0"/>
              </a:rPr>
              <a:t>]"</a:t>
            </a:r>
            <a:endParaRPr lang="en-US" sz="3600" dirty="0">
              <a:solidFill>
                <a:srgbClr val="FFFFFF"/>
              </a:solidFill>
              <a:latin typeface="Courier" charset="0"/>
              <a:ea typeface="ＭＳ Ｐゴシック" charset="0"/>
              <a:cs typeface="Courier" charset="0"/>
              <a:sym typeface="Courier" charset="0"/>
            </a:endParaRPr>
          </a:p>
        </p:txBody>
      </p:sp>
      <p:sp>
        <p:nvSpPr>
          <p:cNvPr id="461826" name="Rectangle 2"/>
          <p:cNvSpPr>
            <a:spLocks noGrp="1" noChangeArrowheads="1"/>
          </p:cNvSpPr>
          <p:nvPr>
            <p:ph type="title"/>
          </p:nvPr>
        </p:nvSpPr>
        <p:spPr>
          <a:xfrm>
            <a:off x="800273" y="254000"/>
            <a:ext cx="14657233" cy="1117600"/>
          </a:xfrm>
          <a:ln/>
        </p:spPr>
        <p:txBody>
          <a:bodyPr/>
          <a:lstStyle/>
          <a:p>
            <a:r>
              <a:rPr lang="en-US" sz="4700" dirty="0" smtClean="0"/>
              <a:t>Linux Exercise</a:t>
            </a:r>
            <a:r>
              <a:rPr lang="en-US" sz="4700" dirty="0"/>
              <a:t>: </a:t>
            </a:r>
            <a:r>
              <a:rPr lang="en-US" sz="4700" dirty="0" smtClean="0"/>
              <a:t/>
            </a:r>
            <a:br>
              <a:rPr lang="en-US" sz="4700" dirty="0" smtClean="0"/>
            </a:br>
            <a:r>
              <a:rPr lang="en-US" sz="4700" dirty="0" smtClean="0"/>
              <a:t>Add the Apache recipe to the Linux test </a:t>
            </a:r>
            <a:r>
              <a:rPr lang="en-US" sz="4700" dirty="0"/>
              <a:t>node</a:t>
            </a:r>
            <a:r>
              <a:rPr lang="ja-JP" altLang="en-US" sz="4700" dirty="0">
                <a:latin typeface="Arial"/>
              </a:rPr>
              <a:t>’</a:t>
            </a:r>
            <a:r>
              <a:rPr lang="en-US" sz="4700" dirty="0"/>
              <a:t>s run list</a:t>
            </a:r>
          </a:p>
        </p:txBody>
      </p:sp>
      <p:sp>
        <p:nvSpPr>
          <p:cNvPr id="461827" name="Rectangle 3"/>
          <p:cNvSpPr>
            <a:spLocks/>
          </p:cNvSpPr>
          <p:nvPr/>
        </p:nvSpPr>
        <p:spPr bwMode="auto">
          <a:xfrm>
            <a:off x="800178" y="4267200"/>
            <a:ext cx="14657232" cy="4203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err="1" smtClean="0">
                <a:solidFill>
                  <a:srgbClr val="FFFFFF"/>
                </a:solidFill>
                <a:latin typeface="Courier" charset="0"/>
                <a:ea typeface="ＭＳ Ｐゴシック" charset="0"/>
                <a:cs typeface="Courier" charset="0"/>
                <a:sym typeface="Courier" charset="0"/>
              </a:rPr>
              <a:t>linuxnode</a:t>
            </a:r>
            <a:r>
              <a:rPr lang="en-US" sz="4800" dirty="0" smtClean="0">
                <a:solidFill>
                  <a:srgbClr val="FFFFFF"/>
                </a:solidFill>
                <a:latin typeface="Courier" charset="0"/>
                <a:ea typeface="ＭＳ Ｐゴシック" charset="0"/>
                <a:cs typeface="Courier" charset="0"/>
                <a:sym typeface="Courier" charset="0"/>
              </a:rPr>
              <a:t>:</a:t>
            </a:r>
          </a:p>
          <a:p>
            <a:pPr algn="l"/>
            <a:r>
              <a:rPr lang="en-US" sz="4800" dirty="0" smtClean="0">
                <a:solidFill>
                  <a:srgbClr val="FFFFFF"/>
                </a:solidFill>
                <a:latin typeface="Courier" charset="0"/>
                <a:ea typeface="ＭＳ Ｐゴシック" charset="0"/>
                <a:cs typeface="Courier" charset="0"/>
                <a:sym typeface="Courier" charset="0"/>
              </a:rPr>
              <a:t>  </a:t>
            </a:r>
            <a:r>
              <a:rPr lang="en-US" sz="4800" dirty="0">
                <a:solidFill>
                  <a:srgbClr val="FFFFFF"/>
                </a:solidFill>
                <a:latin typeface="Courier" charset="0"/>
                <a:ea typeface="ＭＳ Ｐゴシック" charset="0"/>
                <a:cs typeface="Courier" charset="0"/>
                <a:sym typeface="Courier" charset="0"/>
              </a:rPr>
              <a:t>run_list: recipe</a:t>
            </a:r>
            <a:r>
              <a:rPr lang="en-US" sz="4800" dirty="0" smtClean="0">
                <a:solidFill>
                  <a:srgbClr val="FFFFFF"/>
                </a:solidFill>
                <a:latin typeface="Courier" charset="0"/>
                <a:ea typeface="ＭＳ Ｐゴシック" charset="0"/>
                <a:cs typeface="Courier" charset="0"/>
                <a:sym typeface="Courier" charset="0"/>
              </a:rPr>
              <a:t>[apache]</a:t>
            </a:r>
            <a:endParaRPr lang="en-US" sz="4800" dirty="0">
              <a:solidFill>
                <a:srgbClr val="FFFFFF"/>
              </a:solidFill>
              <a:latin typeface="Courier" charset="0"/>
              <a:ea typeface="ＭＳ Ｐゴシック" charset="0"/>
              <a:cs typeface="Courier" charset="0"/>
              <a:sym typeface="Courier" charset="0"/>
            </a:endParaRPr>
          </a:p>
        </p:txBody>
      </p:sp>
      <p:sp>
        <p:nvSpPr>
          <p:cNvPr id="5" name="TextBox 4"/>
          <p:cNvSpPr txBox="1"/>
          <p:nvPr/>
        </p:nvSpPr>
        <p:spPr>
          <a:xfrm>
            <a:off x="2185109" y="3276600"/>
            <a:ext cx="10180316" cy="523220"/>
          </a:xfrm>
          <a:prstGeom prst="rect">
            <a:avLst/>
          </a:prstGeom>
          <a:noFill/>
        </p:spPr>
        <p:txBody>
          <a:bodyPr wrap="none" rtlCol="0">
            <a:spAutoFit/>
          </a:bodyPr>
          <a:lstStyle/>
          <a:p>
            <a:r>
              <a:rPr lang="en-US" b="1" dirty="0" smtClean="0">
                <a:solidFill>
                  <a:srgbClr val="FF0000"/>
                </a:solidFill>
              </a:rPr>
              <a:t>Use the </a:t>
            </a:r>
            <a:r>
              <a:rPr lang="en-US" b="1" dirty="0" err="1" smtClean="0">
                <a:solidFill>
                  <a:srgbClr val="FF0000"/>
                </a:solidFill>
              </a:rPr>
              <a:t>nodename</a:t>
            </a:r>
            <a:r>
              <a:rPr lang="en-US" b="1" dirty="0" smtClean="0">
                <a:solidFill>
                  <a:srgbClr val="FF0000"/>
                </a:solidFill>
              </a:rPr>
              <a:t> you defined, Do NOT use the hostname</a:t>
            </a:r>
            <a:endParaRPr lang="en-US" b="1" dirty="0">
              <a:solidFill>
                <a:srgbClr val="FF0000"/>
              </a:solidFill>
            </a:endParaRPr>
          </a:p>
        </p:txBody>
      </p:sp>
    </p:spTree>
    <p:extLst>
      <p:ext uri="{BB962C8B-B14F-4D97-AF65-F5344CB8AC3E}">
        <p14:creationId xmlns:p14="http://schemas.microsoft.com/office/powerpoint/2010/main" val="16087003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1"/>
          <p:cNvSpPr>
            <a:spLocks noGrp="1" noChangeArrowheads="1"/>
          </p:cNvSpPr>
          <p:nvPr>
            <p:ph type="title"/>
          </p:nvPr>
        </p:nvSpPr>
        <p:spPr>
          <a:xfrm>
            <a:off x="800273" y="330200"/>
            <a:ext cx="14657233" cy="1117600"/>
          </a:xfrm>
        </p:spPr>
        <p:txBody>
          <a:bodyPr/>
          <a:lstStyle/>
          <a:p>
            <a:pPr eaLnBrk="1" hangingPunct="1">
              <a:defRPr/>
            </a:pPr>
            <a:r>
              <a:rPr lang="en-US" sz="4800" dirty="0" smtClean="0">
                <a:sym typeface="Rockwell" charset="0"/>
              </a:rPr>
              <a:t>Linux Exercise: </a:t>
            </a:r>
            <a:br>
              <a:rPr lang="en-US" sz="4800" dirty="0" smtClean="0">
                <a:sym typeface="Rockwell" charset="0"/>
              </a:rPr>
            </a:br>
            <a:r>
              <a:rPr lang="en-US" sz="4800" dirty="0" smtClean="0">
                <a:sym typeface="Rockwell" charset="0"/>
              </a:rPr>
              <a:t>Run chef-client on your </a:t>
            </a:r>
            <a:r>
              <a:rPr lang="en-US" sz="4800" dirty="0">
                <a:sym typeface="Rockwell" charset="0"/>
              </a:rPr>
              <a:t>Linux test node</a:t>
            </a:r>
            <a:endParaRPr lang="en-US" sz="4800" dirty="0" smtClean="0">
              <a:sym typeface="Rockwell" charset="0"/>
            </a:endParaRPr>
          </a:p>
        </p:txBody>
      </p:sp>
      <p:sp>
        <p:nvSpPr>
          <p:cNvPr id="6" name="Rectangle 1"/>
          <p:cNvSpPr>
            <a:spLocks/>
          </p:cNvSpPr>
          <p:nvPr/>
        </p:nvSpPr>
        <p:spPr bwMode="auto">
          <a:xfrm>
            <a:off x="356394" y="2438400"/>
            <a:ext cx="15621000" cy="762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err="1" smtClean="0">
                <a:solidFill>
                  <a:srgbClr val="FFFFFF"/>
                </a:solidFill>
                <a:latin typeface="Courier"/>
                <a:ea typeface="Courier"/>
                <a:cs typeface="Courier"/>
                <a:sym typeface="Courier"/>
              </a:rPr>
              <a:t>rn</a:t>
            </a:r>
            <a:r>
              <a:rPr lang="en-US" sz="3600" dirty="0" smtClean="0">
                <a:solidFill>
                  <a:srgbClr val="FFFFFF"/>
                </a:solidFill>
                <a:latin typeface="Courier"/>
                <a:ea typeface="Courier"/>
                <a:cs typeface="Courier"/>
                <a:sym typeface="Courier"/>
              </a:rPr>
              <a:t>&gt;$ chef-client</a:t>
            </a:r>
            <a:endParaRPr lang="en-US" sz="3600" dirty="0">
              <a:solidFill>
                <a:srgbClr val="FFFFFF"/>
              </a:solidFill>
              <a:latin typeface="Courier"/>
              <a:ea typeface="Courier"/>
              <a:cs typeface="Courier"/>
              <a:sym typeface="Courier"/>
            </a:endParaRPr>
          </a:p>
        </p:txBody>
      </p:sp>
      <p:sp>
        <p:nvSpPr>
          <p:cNvPr id="5" name="Rectangle 1"/>
          <p:cNvSpPr>
            <a:spLocks/>
          </p:cNvSpPr>
          <p:nvPr/>
        </p:nvSpPr>
        <p:spPr bwMode="auto">
          <a:xfrm>
            <a:off x="356394" y="1524000"/>
            <a:ext cx="15622511" cy="7620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3400" dirty="0" err="1" smtClean="0">
                <a:solidFill>
                  <a:srgbClr val="FFFFFF"/>
                </a:solidFill>
                <a:latin typeface="Courier" charset="0"/>
                <a:ea typeface="ＭＳ Ｐゴシック" charset="0"/>
                <a:cs typeface="Courier" charset="0"/>
                <a:sym typeface="Courier" charset="0"/>
              </a:rPr>
              <a:t>ws</a:t>
            </a:r>
            <a:r>
              <a:rPr lang="en-US" sz="3400" dirty="0" smtClean="0">
                <a:solidFill>
                  <a:srgbClr val="FFFFFF"/>
                </a:solidFill>
                <a:latin typeface="Courier" charset="0"/>
                <a:ea typeface="ＭＳ Ｐゴシック" charset="0"/>
                <a:cs typeface="Courier" charset="0"/>
                <a:sym typeface="Courier" charset="0"/>
              </a:rPr>
              <a:t>&gt; </a:t>
            </a:r>
            <a:r>
              <a:rPr lang="en-US" sz="3400" dirty="0">
                <a:solidFill>
                  <a:srgbClr val="FFFFFF"/>
                </a:solidFill>
                <a:latin typeface="Courier" charset="0"/>
                <a:ea typeface="ＭＳ Ｐゴシック" charset="0"/>
                <a:cs typeface="Courier" charset="0"/>
                <a:sym typeface="Courier" charset="0"/>
              </a:rPr>
              <a:t>knife node run_list </a:t>
            </a:r>
            <a:r>
              <a:rPr lang="en-US" sz="3400" dirty="0" smtClean="0">
                <a:solidFill>
                  <a:srgbClr val="FFFFFF"/>
                </a:solidFill>
                <a:latin typeface="Courier" charset="0"/>
                <a:ea typeface="ＭＳ Ｐゴシック" charset="0"/>
                <a:cs typeface="Courier" charset="0"/>
                <a:sym typeface="Courier" charset="0"/>
              </a:rPr>
              <a:t>add &lt;</a:t>
            </a:r>
            <a:r>
              <a:rPr lang="en-US" sz="3400" i="1" dirty="0" err="1" smtClean="0">
                <a:solidFill>
                  <a:srgbClr val="FFFFFF"/>
                </a:solidFill>
                <a:latin typeface="Courier" charset="0"/>
                <a:ea typeface="ＭＳ Ｐゴシック" charset="0"/>
                <a:cs typeface="Courier" charset="0"/>
                <a:sym typeface="Courier" charset="0"/>
              </a:rPr>
              <a:t>nodename</a:t>
            </a:r>
            <a:r>
              <a:rPr lang="en-US" sz="3400" dirty="0" smtClean="0">
                <a:solidFill>
                  <a:srgbClr val="FFFFFF"/>
                </a:solidFill>
                <a:latin typeface="Courier" charset="0"/>
                <a:ea typeface="ＭＳ Ｐゴシック" charset="0"/>
                <a:cs typeface="Courier" charset="0"/>
                <a:sym typeface="Courier" charset="0"/>
              </a:rPr>
              <a:t>&gt; </a:t>
            </a:r>
            <a:r>
              <a:rPr lang="en-US" sz="3400" dirty="0" smtClean="0">
                <a:solidFill>
                  <a:srgbClr val="FFFFFF"/>
                </a:solidFill>
                <a:latin typeface="Courier" charset="0"/>
                <a:ea typeface="ＭＳ Ｐゴシック" charset="0"/>
                <a:cs typeface="Courier" charset="0"/>
                <a:sym typeface="Courier" charset="0"/>
              </a:rPr>
              <a:t>"recipe</a:t>
            </a:r>
            <a:r>
              <a:rPr lang="en-US" sz="3400" dirty="0" smtClean="0">
                <a:solidFill>
                  <a:srgbClr val="FFFFFF"/>
                </a:solidFill>
                <a:latin typeface="Courier" charset="0"/>
                <a:ea typeface="ＭＳ Ｐゴシック" charset="0"/>
                <a:cs typeface="Courier" charset="0"/>
                <a:sym typeface="Courier" charset="0"/>
              </a:rPr>
              <a:t>[apache</a:t>
            </a:r>
            <a:r>
              <a:rPr lang="en-US" sz="3400" dirty="0" smtClean="0">
                <a:solidFill>
                  <a:srgbClr val="FFFFFF"/>
                </a:solidFill>
                <a:latin typeface="Courier" charset="0"/>
                <a:ea typeface="ＭＳ Ｐゴシック" charset="0"/>
                <a:cs typeface="Courier" charset="0"/>
                <a:sym typeface="Courier" charset="0"/>
              </a:rPr>
              <a:t>]"</a:t>
            </a:r>
            <a:endParaRPr lang="en-US" sz="3400" dirty="0">
              <a:solidFill>
                <a:srgbClr val="FFFFFF"/>
              </a:solidFill>
              <a:latin typeface="Courier" charset="0"/>
              <a:ea typeface="ＭＳ Ｐゴシック" charset="0"/>
              <a:cs typeface="Courier" charset="0"/>
              <a:sym typeface="Courier" charset="0"/>
            </a:endParaRPr>
          </a:p>
        </p:txBody>
      </p:sp>
      <p:sp>
        <p:nvSpPr>
          <p:cNvPr id="7" name="Rectangle 2"/>
          <p:cNvSpPr txBox="1">
            <a:spLocks noChangeArrowheads="1"/>
          </p:cNvSpPr>
          <p:nvPr/>
        </p:nvSpPr>
        <p:spPr bwMode="auto">
          <a:xfrm>
            <a:off x="356394" y="3429000"/>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Type in the URL for your test node into a web browser</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994" y="4495800"/>
            <a:ext cx="10058400" cy="4343400"/>
          </a:xfrm>
          <a:prstGeom prst="rect">
            <a:avLst/>
          </a:prstGeom>
        </p:spPr>
      </p:pic>
    </p:spTree>
    <p:extLst>
      <p:ext uri="{BB962C8B-B14F-4D97-AF65-F5344CB8AC3E}">
        <p14:creationId xmlns:p14="http://schemas.microsoft.com/office/powerpoint/2010/main" val="2436055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AutoShape 1"/>
          <p:cNvSpPr>
            <a:spLocks/>
          </p:cNvSpPr>
          <p:nvPr/>
        </p:nvSpPr>
        <p:spPr bwMode="auto">
          <a:xfrm>
            <a:off x="5334521"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8002" name="Rectangle 2"/>
          <p:cNvSpPr>
            <a:spLocks/>
          </p:cNvSpPr>
          <p:nvPr/>
        </p:nvSpPr>
        <p:spPr bwMode="auto">
          <a:xfrm>
            <a:off x="6888836" y="29913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Application</a:t>
            </a:r>
          </a:p>
        </p:txBody>
      </p:sp>
      <p:sp>
        <p:nvSpPr>
          <p:cNvPr id="128003" name="AutoShape 3"/>
          <p:cNvSpPr>
            <a:spLocks/>
          </p:cNvSpPr>
          <p:nvPr/>
        </p:nvSpPr>
        <p:spPr bwMode="auto">
          <a:xfrm>
            <a:off x="533452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8004" name="Rectangle 4"/>
          <p:cNvSpPr>
            <a:spLocks/>
          </p:cNvSpPr>
          <p:nvPr/>
        </p:nvSpPr>
        <p:spPr bwMode="auto">
          <a:xfrm>
            <a:off x="6884073" y="4553406"/>
            <a:ext cx="339348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 Database</a:t>
            </a:r>
          </a:p>
        </p:txBody>
      </p:sp>
      <p:sp>
        <p:nvSpPr>
          <p:cNvPr id="128005" name="Rectangle 5"/>
          <p:cNvSpPr>
            <a:spLocks noGrp="1" noChangeArrowheads="1"/>
          </p:cNvSpPr>
          <p:nvPr>
            <p:ph type="title"/>
          </p:nvPr>
        </p:nvSpPr>
        <p:spPr>
          <a:ln/>
        </p:spPr>
        <p:txBody>
          <a:bodyPr/>
          <a:lstStyle/>
          <a:p>
            <a:r>
              <a:rPr lang="en-US"/>
              <a:t>Add a database</a:t>
            </a:r>
          </a:p>
        </p:txBody>
      </p:sp>
    </p:spTree>
    <p:extLst>
      <p:ext uri="{BB962C8B-B14F-4D97-AF65-F5344CB8AC3E}">
        <p14:creationId xmlns:p14="http://schemas.microsoft.com/office/powerpoint/2010/main" val="9665606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p:cNvSpPr>
          <p:nvPr/>
        </p:nvSpPr>
        <p:spPr bwMode="auto">
          <a:xfrm>
            <a:off x="812880" y="1835150"/>
            <a:ext cx="14631830" cy="3879850"/>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400" dirty="0">
                <a:solidFill>
                  <a:srgbClr val="FFFFFF"/>
                </a:solidFill>
                <a:latin typeface="Courier" charset="0"/>
                <a:ea typeface="ＭＳ Ｐゴシック" charset="0"/>
                <a:cs typeface="Courier" charset="0"/>
                <a:sym typeface="Courier" charset="0"/>
              </a:rPr>
              <a:t>Starting Chef Client, version 11.8.2[2014-01-06T07:06:00-05:00] INFO: *** Chef 11.8.2 ***[2014-01-06T07:06:00-05:00] INFO: Chef-client </a:t>
            </a:r>
            <a:r>
              <a:rPr lang="en-US" sz="2400" dirty="0" err="1">
                <a:solidFill>
                  <a:srgbClr val="FFFFFF"/>
                </a:solidFill>
                <a:latin typeface="Courier" charset="0"/>
                <a:ea typeface="ＭＳ Ｐゴシック" charset="0"/>
                <a:cs typeface="Courier" charset="0"/>
                <a:sym typeface="Courier" charset="0"/>
              </a:rPr>
              <a:t>pid</a:t>
            </a:r>
            <a:r>
              <a:rPr lang="en-US" sz="2400" dirty="0">
                <a:solidFill>
                  <a:srgbClr val="FFFFFF"/>
                </a:solidFill>
                <a:latin typeface="Courier" charset="0"/>
                <a:ea typeface="ＭＳ Ｐゴシック" charset="0"/>
                <a:cs typeface="Courier" charset="0"/>
                <a:sym typeface="Courier" charset="0"/>
              </a:rPr>
              <a:t>: 10781[2014-01-06T07:06:01-05:00] INFO: Run List is [recipe[apache]][2014-01-06T07:06:01-05:00] INFO: Run List expands to [apache][2014-01-06T07:06:01-05:00] INFO: Starting Chef Run for </a:t>
            </a:r>
            <a:r>
              <a:rPr lang="en-US" sz="2400" dirty="0" err="1" smtClean="0">
                <a:solidFill>
                  <a:srgbClr val="FFFFFF"/>
                </a:solidFill>
                <a:latin typeface="Courier" charset="0"/>
                <a:ea typeface="ＭＳ Ｐゴシック" charset="0"/>
                <a:cs typeface="Courier" charset="0"/>
                <a:sym typeface="Courier" charset="0"/>
              </a:rPr>
              <a:t>linuxnode</a:t>
            </a: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2014-01-06T07:06:01-05:00] INFO: Running start handlers[2014-01-06T07:06:01-05:00] INFO: Start handlers complete.</a:t>
            </a:r>
          </a:p>
        </p:txBody>
      </p:sp>
      <p:sp>
        <p:nvSpPr>
          <p:cNvPr id="319490" name="Rectangle 2"/>
          <p:cNvSpPr>
            <a:spLocks noGrp="1" noChangeArrowheads="1"/>
          </p:cNvSpPr>
          <p:nvPr>
            <p:ph type="title"/>
          </p:nvPr>
        </p:nvSpPr>
        <p:spPr/>
        <p:txBody>
          <a:bodyPr/>
          <a:lstStyle/>
          <a:p>
            <a:pPr eaLnBrk="1" hangingPunct="1">
              <a:defRPr/>
            </a:pPr>
            <a:r>
              <a:rPr lang="en-US" sz="4400" dirty="0" smtClean="0">
                <a:sym typeface="Arial Bold" charset="0"/>
              </a:rPr>
              <a:t>Linux: Reading </a:t>
            </a:r>
            <a:r>
              <a:rPr lang="en-US" sz="4400" dirty="0">
                <a:sym typeface="Arial Bold" charset="0"/>
              </a:rPr>
              <a:t>the output of a chef-client run</a:t>
            </a:r>
          </a:p>
        </p:txBody>
      </p:sp>
      <p:sp>
        <p:nvSpPr>
          <p:cNvPr id="219140" name="Rectangle 3"/>
          <p:cNvSpPr>
            <a:spLocks noGrp="1" noChangeArrowheads="1"/>
          </p:cNvSpPr>
          <p:nvPr>
            <p:ph type="body" idx="1"/>
          </p:nvPr>
        </p:nvSpPr>
        <p:spPr>
          <a:xfrm>
            <a:off x="800178" y="5956300"/>
            <a:ext cx="14657232" cy="2197100"/>
          </a:xfrm>
        </p:spPr>
        <p:txBody>
          <a:bodyPr/>
          <a:lstStyle/>
          <a:p>
            <a:r>
              <a:rPr lang="en-US" dirty="0"/>
              <a:t>The run list is shown</a:t>
            </a:r>
          </a:p>
          <a:p>
            <a:r>
              <a:rPr lang="en-US" dirty="0"/>
              <a:t>The expanded Run List is the complete list, after nested roles are expanded</a:t>
            </a:r>
          </a:p>
        </p:txBody>
      </p:sp>
      <p:sp>
        <p:nvSpPr>
          <p:cNvPr id="5" name="Rectangle 3"/>
          <p:cNvSpPr>
            <a:spLocks/>
          </p:cNvSpPr>
          <p:nvPr/>
        </p:nvSpPr>
        <p:spPr bwMode="auto">
          <a:xfrm>
            <a:off x="6833394" y="3200400"/>
            <a:ext cx="6781800" cy="5334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485435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p:cNvSpPr>
          <p:nvPr/>
        </p:nvSpPr>
        <p:spPr bwMode="auto">
          <a:xfrm>
            <a:off x="812880" y="1524000"/>
            <a:ext cx="14631830" cy="5105400"/>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400" dirty="0">
                <a:solidFill>
                  <a:srgbClr val="FFFFFF"/>
                </a:solidFill>
                <a:latin typeface="Courier" charset="0"/>
                <a:ea typeface="ＭＳ Ｐゴシック" charset="0"/>
                <a:cs typeface="Courier" charset="0"/>
                <a:sym typeface="Courier" charset="0"/>
              </a:rPr>
              <a:t> * cookbook_file[/var/www/html/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action create [2014-01-06T07:52:07-05:00] INFO: Processing cookbook_file[/var/www/html/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action create (apache::default line 17)[2014-01-06T07:52:07-05:00] INFO: cookbook_file[/var/www/html/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created file /var/www/html/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 create new file /var/www/html/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[2014-01-06T07:52:07-05:00] INFO: cookbook_file[/var/www/html/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updated file contents /var/www/html/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 update content in file /var/www/html/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from none to 03fb1d        --- /var/www/html/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2014-01-06 07:52:07.285214202 -0500        +++ /</a:t>
            </a:r>
            <a:r>
              <a:rPr lang="en-US" sz="2400" dirty="0" err="1">
                <a:solidFill>
                  <a:srgbClr val="FFFFFF"/>
                </a:solidFill>
                <a:latin typeface="Courier" charset="0"/>
                <a:ea typeface="ＭＳ Ｐゴシック" charset="0"/>
                <a:cs typeface="Courier" charset="0"/>
                <a:sym typeface="Courier" charset="0"/>
              </a:rPr>
              <a:t>tmp</a:t>
            </a:r>
            <a:r>
              <a:rPr lang="en-US" sz="2400" dirty="0">
                <a:solidFill>
                  <a:srgbClr val="FFFFFF"/>
                </a:solidFill>
                <a:latin typeface="Courier" charset="0"/>
                <a:ea typeface="ＭＳ Ｐゴシック" charset="0"/>
                <a:cs typeface="Courier" charset="0"/>
                <a:sym typeface="Courier" charset="0"/>
              </a:rPr>
              <a:t>/.index.html20140106-10796-1kxknbg	2014-01-06 07:52:07.868365963 -0500        @@ -1 +1,6 @@        +&lt;html&gt;        +&lt;body&gt;        +  &lt;h1&gt;Hello, world!&lt;/h1&gt;        +&lt;/body&gt;        +&lt;/html&gt;[2014-01-06T07:52:07-05:00] INFO: cookbook_file[/var/www/html/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mode changed to 644    - change mode from '' to '0644'    - restore </a:t>
            </a:r>
            <a:r>
              <a:rPr lang="en-US" sz="2400" dirty="0" err="1">
                <a:solidFill>
                  <a:srgbClr val="FFFFFF"/>
                </a:solidFill>
                <a:latin typeface="Courier" charset="0"/>
                <a:ea typeface="ＭＳ Ｐゴシック" charset="0"/>
                <a:cs typeface="Courier" charset="0"/>
                <a:sym typeface="Courier" charset="0"/>
              </a:rPr>
              <a:t>selinux</a:t>
            </a:r>
            <a:r>
              <a:rPr lang="en-US" sz="2400" dirty="0">
                <a:solidFill>
                  <a:srgbClr val="FFFFFF"/>
                </a:solidFill>
                <a:latin typeface="Courier" charset="0"/>
                <a:ea typeface="ＭＳ Ｐゴシック" charset="0"/>
                <a:cs typeface="Courier" charset="0"/>
                <a:sym typeface="Courier" charset="0"/>
              </a:rPr>
              <a:t> security context</a:t>
            </a:r>
          </a:p>
        </p:txBody>
      </p:sp>
      <p:sp>
        <p:nvSpPr>
          <p:cNvPr id="319490" name="Rectangle 2"/>
          <p:cNvSpPr>
            <a:spLocks noGrp="1" noChangeArrowheads="1"/>
          </p:cNvSpPr>
          <p:nvPr>
            <p:ph type="title"/>
          </p:nvPr>
        </p:nvSpPr>
        <p:spPr/>
        <p:txBody>
          <a:bodyPr/>
          <a:lstStyle/>
          <a:p>
            <a:pPr eaLnBrk="1" hangingPunct="1">
              <a:defRPr/>
            </a:pPr>
            <a:r>
              <a:rPr lang="en-US" sz="4400" dirty="0" smtClean="0">
                <a:sym typeface="Arial Bold" charset="0"/>
              </a:rPr>
              <a:t>Linux: Reading </a:t>
            </a:r>
            <a:r>
              <a:rPr lang="en-US" sz="4400" dirty="0">
                <a:sym typeface="Arial Bold" charset="0"/>
              </a:rPr>
              <a:t>the output of a chef-client run</a:t>
            </a:r>
          </a:p>
        </p:txBody>
      </p:sp>
      <p:sp>
        <p:nvSpPr>
          <p:cNvPr id="219140" name="Rectangle 3"/>
          <p:cNvSpPr>
            <a:spLocks noGrp="1" noChangeArrowheads="1"/>
          </p:cNvSpPr>
          <p:nvPr>
            <p:ph type="body" idx="1"/>
          </p:nvPr>
        </p:nvSpPr>
        <p:spPr>
          <a:xfrm>
            <a:off x="800178" y="6705600"/>
            <a:ext cx="14657232" cy="2728609"/>
          </a:xfrm>
        </p:spPr>
        <p:txBody>
          <a:bodyPr/>
          <a:lstStyle/>
          <a:p>
            <a:r>
              <a:rPr lang="en-US" sz="3200" dirty="0"/>
              <a:t>Checks for an </a:t>
            </a:r>
            <a:r>
              <a:rPr lang="en-US" sz="3200" dirty="0" err="1"/>
              <a:t>index.html</a:t>
            </a:r>
            <a:r>
              <a:rPr lang="en-US" sz="3200" dirty="0"/>
              <a:t> file</a:t>
            </a:r>
          </a:p>
          <a:p>
            <a:pPr>
              <a:spcBef>
                <a:spcPts val="800"/>
              </a:spcBef>
            </a:pPr>
            <a:r>
              <a:rPr lang="en-US" sz="3200" dirty="0"/>
              <a:t>There is already one in place, backup the file</a:t>
            </a:r>
          </a:p>
          <a:p>
            <a:pPr>
              <a:spcBef>
                <a:spcPts val="800"/>
              </a:spcBef>
            </a:pPr>
            <a:r>
              <a:rPr lang="en-US" sz="3200" dirty="0"/>
              <a:t>Set permissions on the file</a:t>
            </a:r>
          </a:p>
          <a:p>
            <a:pPr>
              <a:spcBef>
                <a:spcPts val="800"/>
              </a:spcBef>
            </a:pPr>
            <a:r>
              <a:rPr lang="en-US" sz="3200" dirty="0"/>
              <a:t>A diff of the written file is shown with the modified lines called out</a:t>
            </a:r>
          </a:p>
        </p:txBody>
      </p:sp>
      <p:sp>
        <p:nvSpPr>
          <p:cNvPr id="5" name="Rectangle 3"/>
          <p:cNvSpPr>
            <a:spLocks/>
          </p:cNvSpPr>
          <p:nvPr/>
        </p:nvSpPr>
        <p:spPr bwMode="auto">
          <a:xfrm>
            <a:off x="889794" y="1524000"/>
            <a:ext cx="10515600" cy="4572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6" name="Rectangle 3"/>
          <p:cNvSpPr>
            <a:spLocks/>
          </p:cNvSpPr>
          <p:nvPr/>
        </p:nvSpPr>
        <p:spPr bwMode="auto">
          <a:xfrm>
            <a:off x="889794" y="5105400"/>
            <a:ext cx="14325600" cy="12954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6880278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
          <p:cNvSpPr>
            <a:spLocks/>
          </p:cNvSpPr>
          <p:nvPr/>
        </p:nvSpPr>
        <p:spPr bwMode="auto">
          <a:xfrm>
            <a:off x="812880" y="1898653"/>
            <a:ext cx="14631830" cy="1879601"/>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400" dirty="0">
                <a:solidFill>
                  <a:srgbClr val="FFFFFF"/>
                </a:solidFill>
                <a:latin typeface="Courier"/>
                <a:ea typeface="Courier"/>
                <a:cs typeface="Courier"/>
                <a:sym typeface="Courier"/>
              </a:rPr>
              <a:t>[2014-02-24T06:25:34-08:00] INFO: Chef Run complete in 17.432572377 </a:t>
            </a:r>
            <a:r>
              <a:rPr lang="en-US" sz="2400" dirty="0" smtClean="0">
                <a:solidFill>
                  <a:srgbClr val="FFFFFF"/>
                </a:solidFill>
                <a:latin typeface="Courier"/>
                <a:ea typeface="Courier"/>
                <a:cs typeface="Courier"/>
                <a:sym typeface="Courier"/>
              </a:rPr>
              <a:t>seconds</a:t>
            </a:r>
          </a:p>
          <a:p>
            <a:r>
              <a:rPr lang="en-US" sz="2400" dirty="0">
                <a:solidFill>
                  <a:srgbClr val="FFFFFF"/>
                </a:solidFill>
                <a:latin typeface="Courier"/>
                <a:ea typeface="Courier"/>
                <a:cs typeface="Courier"/>
                <a:sym typeface="Courier"/>
              </a:rPr>
              <a:t>[2014-02-24T06:25:34-08:00] INFO: Running report </a:t>
            </a:r>
            <a:r>
              <a:rPr lang="en-US" sz="2400" dirty="0" smtClean="0">
                <a:solidFill>
                  <a:srgbClr val="FFFFFF"/>
                </a:solidFill>
                <a:latin typeface="Courier"/>
                <a:ea typeface="Courier"/>
                <a:cs typeface="Courier"/>
                <a:sym typeface="Courier"/>
              </a:rPr>
              <a:t>handlers</a:t>
            </a:r>
          </a:p>
          <a:p>
            <a:r>
              <a:rPr lang="en-US" sz="2400" dirty="0">
                <a:solidFill>
                  <a:srgbClr val="FFFFFF"/>
                </a:solidFill>
                <a:latin typeface="Courier"/>
                <a:ea typeface="Courier"/>
                <a:cs typeface="Courier"/>
                <a:sym typeface="Courier"/>
              </a:rPr>
              <a:t>[2014-02-24T06:25:34-08:00] INFO: Report handlers </a:t>
            </a:r>
            <a:r>
              <a:rPr lang="en-US" sz="2400" dirty="0" smtClean="0">
                <a:solidFill>
                  <a:srgbClr val="FFFFFF"/>
                </a:solidFill>
                <a:latin typeface="Courier"/>
                <a:ea typeface="Courier"/>
                <a:cs typeface="Courier"/>
                <a:sym typeface="Courier"/>
              </a:rPr>
              <a:t>complete</a:t>
            </a:r>
          </a:p>
          <a:p>
            <a:r>
              <a:rPr lang="en-US" sz="2400" dirty="0" smtClean="0">
                <a:solidFill>
                  <a:srgbClr val="FFFFFF"/>
                </a:solidFill>
                <a:latin typeface="Courier"/>
                <a:ea typeface="Courier"/>
                <a:cs typeface="Courier"/>
                <a:sym typeface="Courier"/>
              </a:rPr>
              <a:t>Chef </a:t>
            </a:r>
            <a:r>
              <a:rPr lang="en-US" sz="2400" dirty="0">
                <a:solidFill>
                  <a:srgbClr val="FFFFFF"/>
                </a:solidFill>
                <a:latin typeface="Courier"/>
                <a:ea typeface="Courier"/>
                <a:cs typeface="Courier"/>
                <a:sym typeface="Courier"/>
              </a:rPr>
              <a:t>Client finished, </a:t>
            </a:r>
            <a:r>
              <a:rPr lang="en-US" sz="2400" dirty="0" smtClean="0">
                <a:solidFill>
                  <a:srgbClr val="FFFFFF"/>
                </a:solidFill>
                <a:latin typeface="Courier"/>
                <a:ea typeface="Courier"/>
                <a:cs typeface="Courier"/>
                <a:sym typeface="Courier"/>
              </a:rPr>
              <a:t>4/4 </a:t>
            </a:r>
            <a:r>
              <a:rPr lang="en-US" sz="2400" dirty="0">
                <a:solidFill>
                  <a:srgbClr val="FFFFFF"/>
                </a:solidFill>
                <a:latin typeface="Courier"/>
                <a:ea typeface="Courier"/>
                <a:cs typeface="Courier"/>
                <a:sym typeface="Courier"/>
              </a:rPr>
              <a:t>resources updated</a:t>
            </a:r>
          </a:p>
        </p:txBody>
      </p:sp>
      <p:sp>
        <p:nvSpPr>
          <p:cNvPr id="327682" name="Rectangle 2"/>
          <p:cNvSpPr>
            <a:spLocks noGrp="1" noChangeArrowheads="1"/>
          </p:cNvSpPr>
          <p:nvPr>
            <p:ph type="title"/>
          </p:nvPr>
        </p:nvSpPr>
        <p:spPr/>
        <p:txBody>
          <a:bodyPr/>
          <a:lstStyle/>
          <a:p>
            <a:pPr eaLnBrk="1" hangingPunct="1">
              <a:defRPr/>
            </a:pPr>
            <a:r>
              <a:rPr lang="en-US" sz="6100">
                <a:sym typeface="Arial Bold" charset="0"/>
              </a:rPr>
              <a:t>Reading the output of a chef-client run</a:t>
            </a:r>
          </a:p>
        </p:txBody>
      </p:sp>
      <p:sp>
        <p:nvSpPr>
          <p:cNvPr id="223236" name="Rectangle 3"/>
          <p:cNvSpPr>
            <a:spLocks noGrp="1" noChangeArrowheads="1"/>
          </p:cNvSpPr>
          <p:nvPr>
            <p:ph type="body" idx="1"/>
          </p:nvPr>
        </p:nvSpPr>
        <p:spPr>
          <a:xfrm>
            <a:off x="800178" y="4165600"/>
            <a:ext cx="14657232" cy="2197100"/>
          </a:xfrm>
        </p:spPr>
        <p:txBody>
          <a:bodyPr/>
          <a:lstStyle/>
          <a:p>
            <a:pPr eaLnBrk="1" hangingPunct="1"/>
            <a:endParaRPr lang="en-US" dirty="0" smtClean="0"/>
          </a:p>
          <a:p>
            <a:pPr eaLnBrk="1" hangingPunct="1"/>
            <a:r>
              <a:rPr lang="en-US" dirty="0" smtClean="0"/>
              <a:t>Time to complete the Chef run is displayed</a:t>
            </a:r>
          </a:p>
          <a:p>
            <a:pPr eaLnBrk="1" hangingPunct="1"/>
            <a:r>
              <a:rPr lang="en-US" dirty="0" smtClean="0"/>
              <a:t>Report and exception handlers are now run</a:t>
            </a:r>
          </a:p>
        </p:txBody>
      </p:sp>
      <p:sp>
        <p:nvSpPr>
          <p:cNvPr id="5" name="Rectangle 2"/>
          <p:cNvSpPr>
            <a:spLocks/>
          </p:cNvSpPr>
          <p:nvPr/>
        </p:nvSpPr>
        <p:spPr bwMode="auto">
          <a:xfrm>
            <a:off x="7138194" y="2057400"/>
            <a:ext cx="7696200" cy="4572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6" name="Rectangle 2"/>
          <p:cNvSpPr>
            <a:spLocks/>
          </p:cNvSpPr>
          <p:nvPr/>
        </p:nvSpPr>
        <p:spPr bwMode="auto">
          <a:xfrm>
            <a:off x="889794" y="3200400"/>
            <a:ext cx="8229600" cy="4572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27048314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1"/>
          <p:cNvSpPr>
            <a:spLocks noGrp="1" noChangeArrowheads="1"/>
          </p:cNvSpPr>
          <p:nvPr>
            <p:ph type="title"/>
          </p:nvPr>
        </p:nvSpPr>
        <p:spPr/>
        <p:txBody>
          <a:bodyPr/>
          <a:lstStyle/>
          <a:p>
            <a:pPr eaLnBrk="1" hangingPunct="1">
              <a:defRPr/>
            </a:pPr>
            <a:r>
              <a:rPr lang="en-US" dirty="0">
                <a:sym typeface="Arial Bold" charset="0"/>
              </a:rPr>
              <a:t>Idempotence</a:t>
            </a:r>
          </a:p>
        </p:txBody>
      </p:sp>
      <p:sp>
        <p:nvSpPr>
          <p:cNvPr id="221187" name="Rectangle 2"/>
          <p:cNvSpPr>
            <a:spLocks noGrp="1" noChangeArrowheads="1"/>
          </p:cNvSpPr>
          <p:nvPr>
            <p:ph type="body" idx="1"/>
          </p:nvPr>
        </p:nvSpPr>
        <p:spPr/>
        <p:txBody>
          <a:bodyPr/>
          <a:lstStyle/>
          <a:p>
            <a:pPr eaLnBrk="1" hangingPunct="1"/>
            <a:r>
              <a:rPr lang="en-US" dirty="0" smtClean="0"/>
              <a:t>Actions on resources in Chef are designed to be </a:t>
            </a:r>
            <a:r>
              <a:rPr lang="en-US" dirty="0" smtClean="0">
                <a:latin typeface="Arial Bold" pitchFamily="34" charset="0"/>
                <a:cs typeface="Arial Bold" pitchFamily="34" charset="0"/>
                <a:sym typeface="Arial Bold" pitchFamily="34" charset="0"/>
              </a:rPr>
              <a:t>idempotent</a:t>
            </a:r>
            <a:endParaRPr lang="en-US" dirty="0" smtClean="0"/>
          </a:p>
          <a:p>
            <a:pPr eaLnBrk="1" hangingPunct="1"/>
            <a:r>
              <a:rPr lang="en-US" dirty="0" smtClean="0"/>
              <a:t>In practical terms, this means they only change the state of the system if they have to</a:t>
            </a:r>
          </a:p>
          <a:p>
            <a:pPr eaLnBrk="1" hangingPunct="1"/>
            <a:r>
              <a:rPr lang="en-US" dirty="0" smtClean="0"/>
              <a:t>If a resource in Chef is properly configured, we move on to the next resource</a:t>
            </a:r>
          </a:p>
        </p:txBody>
      </p:sp>
    </p:spTree>
    <p:extLst>
      <p:ext uri="{BB962C8B-B14F-4D97-AF65-F5344CB8AC3E}">
        <p14:creationId xmlns:p14="http://schemas.microsoft.com/office/powerpoint/2010/main" val="38082756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p:cNvSpPr>
          <p:nvPr/>
        </p:nvSpPr>
        <p:spPr bwMode="auto">
          <a:xfrm>
            <a:off x="812880" y="2971800"/>
            <a:ext cx="14631830" cy="3879850"/>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000" dirty="0">
                <a:solidFill>
                  <a:srgbClr val="FFFFFF"/>
                </a:solidFill>
                <a:latin typeface="Courier"/>
                <a:ea typeface="Courier"/>
                <a:cs typeface="Courier"/>
                <a:sym typeface="Courier"/>
              </a:rPr>
              <a:t> * service[w3svc] action enable</a:t>
            </a:r>
          </a:p>
          <a:p>
            <a:r>
              <a:rPr lang="en-US" sz="2000" dirty="0">
                <a:solidFill>
                  <a:srgbClr val="FFFFFF"/>
                </a:solidFill>
                <a:latin typeface="Courier"/>
                <a:ea typeface="Courier"/>
                <a:cs typeface="Courier"/>
                <a:sym typeface="Courier"/>
              </a:rPr>
              <a:t>[2014-02-24T06:25:33-08:00] INFO: Processing service[w3svc] action enable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line 14)</a:t>
            </a:r>
          </a:p>
          <a:p>
            <a:r>
              <a:rPr lang="en-US" sz="2000" dirty="0">
                <a:solidFill>
                  <a:srgbClr val="FFFFFF"/>
                </a:solidFill>
                <a:latin typeface="Courier"/>
                <a:ea typeface="Courier"/>
                <a:cs typeface="Courier"/>
                <a:sym typeface="Courier"/>
              </a:rPr>
              <a:t> (up to date)</a:t>
            </a:r>
          </a:p>
          <a:p>
            <a:r>
              <a:rPr lang="en-US" sz="2000" dirty="0">
                <a:solidFill>
                  <a:srgbClr val="FFFFFF"/>
                </a:solidFill>
                <a:latin typeface="Courier"/>
                <a:ea typeface="Courier"/>
                <a:cs typeface="Courier"/>
                <a:sym typeface="Courier"/>
              </a:rPr>
              <a:t>  * service[w3svc] action start</a:t>
            </a:r>
          </a:p>
          <a:p>
            <a:r>
              <a:rPr lang="en-US" sz="2000" dirty="0">
                <a:solidFill>
                  <a:srgbClr val="FFFFFF"/>
                </a:solidFill>
                <a:latin typeface="Courier"/>
                <a:ea typeface="Courier"/>
                <a:cs typeface="Courier"/>
                <a:sym typeface="Courier"/>
              </a:rPr>
              <a:t>[2014-02-24T06:25:33-08:00] INFO: Processing service[w3svc] action start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line 14)</a:t>
            </a:r>
          </a:p>
          <a:p>
            <a:r>
              <a:rPr lang="en-US" sz="2000" dirty="0">
                <a:solidFill>
                  <a:srgbClr val="FFFFFF"/>
                </a:solidFill>
                <a:latin typeface="Courier"/>
                <a:ea typeface="Courier"/>
                <a:cs typeface="Courier"/>
                <a:sym typeface="Courier"/>
              </a:rPr>
              <a:t> (up to date)</a:t>
            </a:r>
          </a:p>
        </p:txBody>
      </p:sp>
      <p:sp>
        <p:nvSpPr>
          <p:cNvPr id="319490" name="Rectangle 2"/>
          <p:cNvSpPr>
            <a:spLocks noGrp="1" noChangeArrowheads="1"/>
          </p:cNvSpPr>
          <p:nvPr>
            <p:ph type="title"/>
          </p:nvPr>
        </p:nvSpPr>
        <p:spPr>
          <a:xfrm>
            <a:off x="432594" y="177800"/>
            <a:ext cx="15392399" cy="1117600"/>
          </a:xfrm>
        </p:spPr>
        <p:txBody>
          <a:bodyPr/>
          <a:lstStyle/>
          <a:p>
            <a:pPr eaLnBrk="1" hangingPunct="1">
              <a:defRPr/>
            </a:pPr>
            <a:r>
              <a:rPr lang="en-US" sz="6200" dirty="0" smtClean="0"/>
              <a:t>Linux </a:t>
            </a:r>
            <a:r>
              <a:rPr lang="en-US" sz="6200" dirty="0" smtClean="0">
                <a:sym typeface="Arial Bold" charset="0"/>
              </a:rPr>
              <a:t>Exercise: Re-run the Chef Client Run</a:t>
            </a:r>
            <a:endParaRPr lang="en-US" sz="6200" dirty="0">
              <a:sym typeface="Arial Bold" charset="0"/>
            </a:endParaRPr>
          </a:p>
        </p:txBody>
      </p:sp>
      <p:sp>
        <p:nvSpPr>
          <p:cNvPr id="219140" name="Rectangle 3"/>
          <p:cNvSpPr>
            <a:spLocks noGrp="1" noChangeArrowheads="1"/>
          </p:cNvSpPr>
          <p:nvPr>
            <p:ph type="body" idx="1"/>
          </p:nvPr>
        </p:nvSpPr>
        <p:spPr>
          <a:xfrm>
            <a:off x="800178" y="7099300"/>
            <a:ext cx="14657232" cy="2197100"/>
          </a:xfrm>
        </p:spPr>
        <p:txBody>
          <a:bodyPr/>
          <a:lstStyle/>
          <a:p>
            <a:pPr eaLnBrk="1" hangingPunct="1"/>
            <a:r>
              <a:rPr lang="en-US" sz="4600" dirty="0" smtClean="0"/>
              <a:t>Service is idempotent.</a:t>
            </a:r>
            <a:endParaRPr lang="en-US" dirty="0"/>
          </a:p>
          <a:p>
            <a:pPr eaLnBrk="1" hangingPunct="1"/>
            <a:r>
              <a:rPr lang="en-US" sz="4600" dirty="0" smtClean="0"/>
              <a:t>No changes have been made</a:t>
            </a:r>
          </a:p>
        </p:txBody>
      </p:sp>
      <p:sp>
        <p:nvSpPr>
          <p:cNvPr id="5" name="Rectangle 3"/>
          <p:cNvSpPr>
            <a:spLocks/>
          </p:cNvSpPr>
          <p:nvPr/>
        </p:nvSpPr>
        <p:spPr bwMode="auto">
          <a:xfrm>
            <a:off x="912833" y="5784850"/>
            <a:ext cx="2415361" cy="4572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6" name="Rectangle 3"/>
          <p:cNvSpPr>
            <a:spLocks/>
          </p:cNvSpPr>
          <p:nvPr/>
        </p:nvSpPr>
        <p:spPr bwMode="auto">
          <a:xfrm>
            <a:off x="889794" y="4565650"/>
            <a:ext cx="2415361" cy="4572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7" name="Rectangle 1"/>
          <p:cNvSpPr>
            <a:spLocks/>
          </p:cNvSpPr>
          <p:nvPr/>
        </p:nvSpPr>
        <p:spPr bwMode="auto">
          <a:xfrm>
            <a:off x="812880" y="15240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charset="0"/>
                <a:ea typeface="ＭＳ Ｐゴシック" charset="0"/>
                <a:cs typeface="Courier" charset="0"/>
                <a:sym typeface="Courier" charset="0"/>
              </a:rPr>
              <a:t>rn</a:t>
            </a:r>
            <a:r>
              <a:rPr lang="en-US" sz="4800" dirty="0" smtClean="0">
                <a:solidFill>
                  <a:srgbClr val="FFFFFF"/>
                </a:solidFill>
                <a:latin typeface="Courier" charset="0"/>
                <a:ea typeface="ＭＳ Ｐゴシック" charset="0"/>
                <a:cs typeface="Courier" charset="0"/>
                <a:sym typeface="Courier" charset="0"/>
              </a:rPr>
              <a:t>&gt; chef-client</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488034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1"/>
          <p:cNvSpPr>
            <a:spLocks noGrp="1" noChangeArrowheads="1"/>
          </p:cNvSpPr>
          <p:nvPr>
            <p:ph type="title"/>
          </p:nvPr>
        </p:nvSpPr>
        <p:spPr/>
        <p:txBody>
          <a:bodyPr/>
          <a:lstStyle/>
          <a:p>
            <a:pPr eaLnBrk="1" hangingPunct="1">
              <a:defRPr/>
            </a:pPr>
            <a:r>
              <a:rPr lang="en-US" sz="6400">
                <a:sym typeface="Arial Bold" charset="0"/>
              </a:rPr>
              <a:t>Best Practice: Omit the default action</a:t>
            </a:r>
          </a:p>
        </p:txBody>
      </p:sp>
      <p:sp>
        <p:nvSpPr>
          <p:cNvPr id="4" name="Rectangle 1"/>
          <p:cNvSpPr>
            <a:spLocks/>
          </p:cNvSpPr>
          <p:nvPr/>
        </p:nvSpPr>
        <p:spPr bwMode="auto">
          <a:xfrm>
            <a:off x="813594" y="2057400"/>
            <a:ext cx="13639800" cy="16430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smtClean="0">
                <a:solidFill>
                  <a:schemeClr val="tx1"/>
                </a:solidFill>
                <a:latin typeface="Courier"/>
                <a:ea typeface="Courier"/>
                <a:cs typeface="Courier"/>
                <a:sym typeface="Courier"/>
              </a:rPr>
              <a:t>package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httpd</a:t>
            </a:r>
            <a:r>
              <a:rPr lang="en-US" sz="3600" dirty="0" smtClean="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do</a:t>
            </a:r>
            <a:endParaRPr lang="en-US" sz="3600" dirty="0" smtClean="0">
              <a:solidFill>
                <a:schemeClr val="tx1"/>
              </a:solidFill>
              <a:latin typeface="Courier"/>
              <a:ea typeface="Courier"/>
              <a:cs typeface="Courier"/>
              <a:sym typeface="Courier"/>
            </a:endParaRPr>
          </a:p>
          <a:p>
            <a:r>
              <a:rPr lang="en-US" sz="3600" dirty="0" smtClean="0">
                <a:solidFill>
                  <a:schemeClr val="accent5">
                    <a:lumMod val="60000"/>
                    <a:lumOff val="40000"/>
                  </a:schemeClr>
                </a:solidFill>
                <a:latin typeface="Courier"/>
                <a:ea typeface="Courier"/>
                <a:cs typeface="Courier"/>
                <a:sym typeface="Courier"/>
              </a:rPr>
              <a:t>  </a:t>
            </a:r>
            <a:r>
              <a:rPr lang="en-US" sz="3600" dirty="0">
                <a:latin typeface="Courier"/>
                <a:ea typeface="Courier"/>
                <a:cs typeface="Courier"/>
                <a:sym typeface="Courier"/>
              </a:rPr>
              <a:t>action </a:t>
            </a:r>
            <a:r>
              <a:rPr lang="en-US" sz="3600" dirty="0" smtClean="0">
                <a:latin typeface="Courier"/>
                <a:ea typeface="Courier"/>
                <a:cs typeface="Courier"/>
                <a:sym typeface="Courier"/>
              </a:rPr>
              <a:t>:install</a:t>
            </a:r>
            <a:endParaRPr lang="en-US" sz="3600" dirty="0">
              <a:latin typeface="Courier"/>
              <a:ea typeface="Courier"/>
              <a:cs typeface="Courier"/>
              <a:sym typeface="Courier"/>
            </a:endParaRPr>
          </a:p>
          <a:p>
            <a:r>
              <a:rPr lang="en-US" sz="3600" b="1" dirty="0" smtClean="0">
                <a:solidFill>
                  <a:srgbClr val="008000"/>
                </a:solidFill>
                <a:latin typeface="Courier"/>
                <a:ea typeface="Courier"/>
                <a:cs typeface="Courier"/>
                <a:sym typeface="Courier"/>
              </a:rPr>
              <a:t>end</a:t>
            </a:r>
            <a:endParaRPr lang="en-US" sz="3600" b="1" dirty="0">
              <a:solidFill>
                <a:srgbClr val="008000"/>
              </a:solidFill>
              <a:latin typeface="Courier"/>
              <a:ea typeface="Courier"/>
              <a:cs typeface="Courier"/>
              <a:sym typeface="Courier"/>
            </a:endParaRPr>
          </a:p>
        </p:txBody>
      </p:sp>
      <p:sp>
        <p:nvSpPr>
          <p:cNvPr id="2" name="TextBox 1"/>
          <p:cNvSpPr txBox="1"/>
          <p:nvPr/>
        </p:nvSpPr>
        <p:spPr>
          <a:xfrm>
            <a:off x="955435" y="4071980"/>
            <a:ext cx="2439740" cy="523220"/>
          </a:xfrm>
          <a:prstGeom prst="rect">
            <a:avLst/>
          </a:prstGeom>
          <a:noFill/>
        </p:spPr>
        <p:txBody>
          <a:bodyPr wrap="none" rtlCol="0">
            <a:spAutoFit/>
          </a:bodyPr>
          <a:lstStyle/>
          <a:p>
            <a:r>
              <a:rPr lang="en-US" dirty="0" smtClean="0"/>
              <a:t>Becomes this:</a:t>
            </a:r>
            <a:endParaRPr lang="en-US" dirty="0"/>
          </a:p>
        </p:txBody>
      </p:sp>
      <p:sp>
        <p:nvSpPr>
          <p:cNvPr id="8" name="TextBox 7"/>
          <p:cNvSpPr txBox="1"/>
          <p:nvPr/>
        </p:nvSpPr>
        <p:spPr>
          <a:xfrm>
            <a:off x="965994" y="1600200"/>
            <a:ext cx="1382159" cy="523220"/>
          </a:xfrm>
          <a:prstGeom prst="rect">
            <a:avLst/>
          </a:prstGeom>
          <a:noFill/>
        </p:spPr>
        <p:txBody>
          <a:bodyPr wrap="none" rtlCol="0">
            <a:spAutoFit/>
          </a:bodyPr>
          <a:lstStyle/>
          <a:p>
            <a:r>
              <a:rPr lang="en-US" dirty="0" smtClean="0"/>
              <a:t>So this:</a:t>
            </a:r>
            <a:endParaRPr lang="en-US" dirty="0"/>
          </a:p>
        </p:txBody>
      </p:sp>
      <p:sp>
        <p:nvSpPr>
          <p:cNvPr id="9" name="Rectangle 1"/>
          <p:cNvSpPr>
            <a:spLocks/>
          </p:cNvSpPr>
          <p:nvPr/>
        </p:nvSpPr>
        <p:spPr bwMode="auto">
          <a:xfrm>
            <a:off x="813594" y="4681580"/>
            <a:ext cx="13639800" cy="16430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smtClean="0">
                <a:solidFill>
                  <a:schemeClr val="tx1"/>
                </a:solidFill>
                <a:latin typeface="Courier"/>
                <a:ea typeface="Courier"/>
                <a:cs typeface="Courier"/>
                <a:sym typeface="Courier"/>
              </a:rPr>
              <a:t>package </a:t>
            </a:r>
            <a:r>
              <a:rPr lang="en-US" sz="3600" dirty="0" smtClean="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httpd</a:t>
            </a:r>
            <a:r>
              <a:rPr lang="en-US" sz="3600" dirty="0" smtClean="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do</a:t>
            </a:r>
            <a:endParaRPr lang="en-US" sz="3600" dirty="0" smtClean="0">
              <a:solidFill>
                <a:schemeClr val="tx1"/>
              </a:solidFill>
              <a:latin typeface="Courier"/>
              <a:ea typeface="Courier"/>
              <a:cs typeface="Courier"/>
              <a:sym typeface="Courier"/>
            </a:endParaRPr>
          </a:p>
          <a:p>
            <a:r>
              <a:rPr lang="en-US" sz="3600" dirty="0" smtClean="0">
                <a:solidFill>
                  <a:schemeClr val="accent5">
                    <a:lumMod val="60000"/>
                    <a:lumOff val="40000"/>
                  </a:schemeClr>
                </a:solidFill>
                <a:latin typeface="Courier"/>
                <a:ea typeface="Courier"/>
                <a:cs typeface="Courier"/>
                <a:sym typeface="Courier"/>
              </a:rPr>
              <a:t>  action :install</a:t>
            </a:r>
          </a:p>
          <a:p>
            <a:r>
              <a:rPr lang="en-US" sz="3600" b="1" dirty="0" smtClean="0">
                <a:solidFill>
                  <a:srgbClr val="008000"/>
                </a:solidFill>
                <a:latin typeface="Courier"/>
                <a:ea typeface="Courier"/>
                <a:cs typeface="Courier"/>
                <a:sym typeface="Courier"/>
              </a:rPr>
              <a:t>end</a:t>
            </a:r>
            <a:endParaRPr lang="en-US" sz="3600" b="1" dirty="0">
              <a:solidFill>
                <a:srgbClr val="008000"/>
              </a:solidFill>
              <a:latin typeface="Courier"/>
              <a:ea typeface="Courier"/>
              <a:cs typeface="Courier"/>
              <a:sym typeface="Courier"/>
            </a:endParaRPr>
          </a:p>
        </p:txBody>
      </p:sp>
      <p:sp>
        <p:nvSpPr>
          <p:cNvPr id="10" name="TextBox 9"/>
          <p:cNvSpPr txBox="1"/>
          <p:nvPr/>
        </p:nvSpPr>
        <p:spPr>
          <a:xfrm>
            <a:off x="889794" y="6749160"/>
            <a:ext cx="2439740" cy="523220"/>
          </a:xfrm>
          <a:prstGeom prst="rect">
            <a:avLst/>
          </a:prstGeom>
          <a:noFill/>
        </p:spPr>
        <p:txBody>
          <a:bodyPr wrap="none" rtlCol="0">
            <a:spAutoFit/>
          </a:bodyPr>
          <a:lstStyle/>
          <a:p>
            <a:r>
              <a:rPr lang="en-US" dirty="0" smtClean="0"/>
              <a:t>Becomes this:</a:t>
            </a:r>
            <a:endParaRPr lang="en-US" dirty="0"/>
          </a:p>
        </p:txBody>
      </p:sp>
      <p:sp>
        <p:nvSpPr>
          <p:cNvPr id="11" name="Rectangle 1"/>
          <p:cNvSpPr>
            <a:spLocks/>
          </p:cNvSpPr>
          <p:nvPr/>
        </p:nvSpPr>
        <p:spPr bwMode="auto">
          <a:xfrm>
            <a:off x="813594" y="7391400"/>
            <a:ext cx="13639800" cy="137160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smtClean="0">
                <a:solidFill>
                  <a:schemeClr val="tx1"/>
                </a:solidFill>
                <a:latin typeface="Courier"/>
                <a:ea typeface="Courier"/>
                <a:cs typeface="Courier"/>
                <a:sym typeface="Courier"/>
              </a:rPr>
              <a:t>package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httpd</a:t>
            </a:r>
            <a:r>
              <a:rPr lang="en-US" sz="3600" dirty="0" smtClean="0">
                <a:solidFill>
                  <a:srgbClr val="BA2121"/>
                </a:solidFill>
                <a:latin typeface="Courier"/>
                <a:ea typeface="Courier"/>
                <a:cs typeface="Courier"/>
                <a:sym typeface="Courier"/>
              </a:rPr>
              <a:t>"</a:t>
            </a:r>
            <a:endParaRPr lang="en-US" sz="3600" b="1" dirty="0">
              <a:solidFill>
                <a:srgbClr val="008000"/>
              </a:solidFill>
              <a:latin typeface="Courier"/>
              <a:ea typeface="Courier"/>
              <a:cs typeface="Courier"/>
              <a:sym typeface="Courier"/>
            </a:endParaRPr>
          </a:p>
        </p:txBody>
      </p:sp>
    </p:spTree>
    <p:extLst>
      <p:ext uri="{BB962C8B-B14F-4D97-AF65-F5344CB8AC3E}">
        <p14:creationId xmlns:p14="http://schemas.microsoft.com/office/powerpoint/2010/main" val="388809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225283" name="Rectangle 2"/>
          <p:cNvSpPr>
            <a:spLocks noGrp="1" noChangeArrowheads="1"/>
          </p:cNvSpPr>
          <p:nvPr>
            <p:ph type="body" idx="1"/>
          </p:nvPr>
        </p:nvSpPr>
        <p:spPr>
          <a:xfrm>
            <a:off x="838282" y="1676400"/>
            <a:ext cx="14834312" cy="6705600"/>
          </a:xfrm>
        </p:spPr>
        <p:txBody>
          <a:bodyPr/>
          <a:lstStyle/>
          <a:p>
            <a:r>
              <a:rPr lang="en-US" dirty="0" smtClean="0"/>
              <a:t>How </a:t>
            </a:r>
            <a:r>
              <a:rPr lang="en-US" dirty="0"/>
              <a:t>do you create a new cookbook?</a:t>
            </a:r>
          </a:p>
          <a:p>
            <a:pPr eaLnBrk="1" hangingPunct="1"/>
            <a:r>
              <a:rPr lang="en-US" dirty="0" smtClean="0"/>
              <a:t>How do you upload a cookbook to the Chef Server?</a:t>
            </a:r>
          </a:p>
          <a:p>
            <a:pPr eaLnBrk="1" hangingPunct="1"/>
            <a:r>
              <a:rPr lang="en-US" dirty="0" smtClean="0"/>
              <a:t>How do add a recipe to the </a:t>
            </a:r>
            <a:r>
              <a:rPr lang="en-US" smtClean="0"/>
              <a:t>node’s run_list?</a:t>
            </a:r>
            <a:endParaRPr lang="en-US" dirty="0" smtClean="0"/>
          </a:p>
        </p:txBody>
      </p:sp>
    </p:spTree>
    <p:extLst>
      <p:ext uri="{BB962C8B-B14F-4D97-AF65-F5344CB8AC3E}">
        <p14:creationId xmlns:p14="http://schemas.microsoft.com/office/powerpoint/2010/main" val="11148973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pPr>
              <a:defRPr/>
            </a:pPr>
            <a:r>
              <a:rPr lang="en-US" dirty="0"/>
              <a:t>Writing an </a:t>
            </a:r>
            <a:r>
              <a:rPr lang="en-US" dirty="0" smtClean="0"/>
              <a:t>IIS cookbook for Windows nodes</a:t>
            </a:r>
            <a:endParaRPr lang="en-US" dirty="0">
              <a:sym typeface="Arial" charset="0"/>
            </a:endParaRPr>
          </a:p>
        </p:txBody>
      </p:sp>
    </p:spTree>
    <p:extLst>
      <p:ext uri="{BB962C8B-B14F-4D97-AF65-F5344CB8AC3E}">
        <p14:creationId xmlns:p14="http://schemas.microsoft.com/office/powerpoint/2010/main" val="8549959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ChangeArrowheads="1"/>
          </p:cNvSpPr>
          <p:nvPr>
            <p:ph type="title"/>
          </p:nvPr>
        </p:nvSpPr>
        <p:spPr/>
        <p:txBody>
          <a:bodyPr/>
          <a:lstStyle/>
          <a:p>
            <a:pPr eaLnBrk="1" hangingPunct="1">
              <a:defRPr/>
            </a:pPr>
            <a:r>
              <a:rPr lang="en-US" dirty="0">
                <a:sym typeface="Arial Bold" charset="0"/>
              </a:rPr>
              <a:t>Required steps</a:t>
            </a:r>
          </a:p>
        </p:txBody>
      </p:sp>
      <p:sp>
        <p:nvSpPr>
          <p:cNvPr id="175107" name="Rectangle 2"/>
          <p:cNvSpPr>
            <a:spLocks noGrp="1" noChangeArrowheads="1"/>
          </p:cNvSpPr>
          <p:nvPr>
            <p:ph type="body" idx="1"/>
          </p:nvPr>
        </p:nvSpPr>
        <p:spPr>
          <a:xfrm>
            <a:off x="800273" y="1879603"/>
            <a:ext cx="14948521" cy="6731000"/>
          </a:xfrm>
        </p:spPr>
        <p:txBody>
          <a:bodyPr/>
          <a:lstStyle/>
          <a:p>
            <a:pPr marL="914400" indent="-914400" eaLnBrk="1" hangingPunct="1">
              <a:buFont typeface="+mj-lt"/>
              <a:buAutoNum type="arabicPeriod"/>
            </a:pPr>
            <a:r>
              <a:rPr lang="en-US" b="1" dirty="0" smtClean="0"/>
              <a:t>Install</a:t>
            </a:r>
            <a:r>
              <a:rPr lang="en-US" dirty="0" smtClean="0"/>
              <a:t> IIS on the node</a:t>
            </a:r>
            <a:br>
              <a:rPr lang="en-US" dirty="0" smtClean="0"/>
            </a:br>
            <a:r>
              <a:rPr lang="en-US" dirty="0" smtClean="0"/>
              <a:t> </a:t>
            </a:r>
          </a:p>
          <a:p>
            <a:pPr marL="914400" indent="-914400" eaLnBrk="1" hangingPunct="1">
              <a:buFont typeface="+mj-lt"/>
              <a:buAutoNum type="arabicPeriod"/>
            </a:pPr>
            <a:r>
              <a:rPr lang="en-US" b="1" dirty="0" smtClean="0"/>
              <a:t>Start</a:t>
            </a:r>
            <a:r>
              <a:rPr lang="en-US" dirty="0" smtClean="0"/>
              <a:t> IIS on the node, and </a:t>
            </a:r>
            <a:r>
              <a:rPr lang="en-US" b="1" dirty="0" smtClean="0"/>
              <a:t>configure</a:t>
            </a:r>
            <a:r>
              <a:rPr lang="en-US" dirty="0" smtClean="0"/>
              <a:t> IIS to start upon reboot</a:t>
            </a:r>
            <a:br>
              <a:rPr lang="en-US" dirty="0" smtClean="0"/>
            </a:br>
            <a:endParaRPr lang="en-US" dirty="0" smtClean="0"/>
          </a:p>
          <a:p>
            <a:pPr marL="914400" indent="-914400" eaLnBrk="1" hangingPunct="1">
              <a:buFont typeface="+mj-lt"/>
              <a:buAutoNum type="arabicPeriod"/>
            </a:pPr>
            <a:r>
              <a:rPr lang="en-US" b="1" dirty="0" smtClean="0"/>
              <a:t>Write out </a:t>
            </a:r>
            <a:r>
              <a:rPr lang="en-US" dirty="0" smtClean="0"/>
              <a:t>the home page, to the location where IIS expects to find it</a:t>
            </a:r>
            <a:endParaRPr lang="en-US" dirty="0"/>
          </a:p>
          <a:p>
            <a:pPr marL="0" indent="0">
              <a:spcBef>
                <a:spcPts val="1138"/>
              </a:spcBef>
              <a:buNone/>
            </a:pPr>
            <a:endParaRPr lang="en-US" sz="4800" b="1" dirty="0"/>
          </a:p>
        </p:txBody>
      </p:sp>
    </p:spTree>
    <p:extLst>
      <p:ext uri="{BB962C8B-B14F-4D97-AF65-F5344CB8AC3E}">
        <p14:creationId xmlns:p14="http://schemas.microsoft.com/office/powerpoint/2010/main" val="23065107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
          <p:cNvSpPr>
            <a:spLocks/>
          </p:cNvSpPr>
          <p:nvPr/>
        </p:nvSpPr>
        <p:spPr bwMode="auto">
          <a:xfrm>
            <a:off x="812880" y="1854202"/>
            <a:ext cx="14657232" cy="2184398"/>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chemeClr val="bg1"/>
                </a:solidFill>
                <a:latin typeface="Courier"/>
                <a:ea typeface="Courier"/>
                <a:cs typeface="Courier"/>
                <a:sym typeface="Courier"/>
              </a:rPr>
              <a:t>ws</a:t>
            </a:r>
            <a:r>
              <a:rPr lang="en-US" sz="4800" dirty="0" smtClean="0">
                <a:solidFill>
                  <a:schemeClr val="bg1"/>
                </a:solidFill>
                <a:latin typeface="Courier"/>
                <a:ea typeface="Courier"/>
                <a:cs typeface="Courier"/>
                <a:sym typeface="Courier"/>
              </a:rPr>
              <a:t>&gt; cd chef-repo</a:t>
            </a:r>
          </a:p>
          <a:p>
            <a:r>
              <a:rPr lang="en-US" sz="4800" dirty="0" err="1" smtClean="0">
                <a:solidFill>
                  <a:schemeClr val="bg1"/>
                </a:solidFill>
                <a:latin typeface="Courier"/>
                <a:ea typeface="Courier"/>
                <a:cs typeface="Courier"/>
                <a:sym typeface="Courier"/>
              </a:rPr>
              <a:t>ws</a:t>
            </a:r>
            <a:r>
              <a:rPr lang="en-US" sz="4800" dirty="0" smtClean="0">
                <a:solidFill>
                  <a:schemeClr val="bg1"/>
                </a:solidFill>
                <a:latin typeface="Courier"/>
                <a:ea typeface="Courier"/>
                <a:cs typeface="Courier"/>
                <a:sym typeface="Courier"/>
              </a:rPr>
              <a:t>&gt; </a:t>
            </a:r>
            <a:r>
              <a:rPr lang="en-US" sz="4800" dirty="0" smtClean="0">
                <a:solidFill>
                  <a:srgbClr val="FFFFFF"/>
                </a:solidFill>
                <a:latin typeface="Courier"/>
                <a:ea typeface="Courier"/>
                <a:cs typeface="Courier"/>
                <a:sym typeface="Courier"/>
              </a:rPr>
              <a:t>knife </a:t>
            </a:r>
            <a:r>
              <a:rPr lang="en-US" sz="4800" dirty="0">
                <a:solidFill>
                  <a:srgbClr val="FFFFFF"/>
                </a:solidFill>
                <a:latin typeface="Courier"/>
                <a:ea typeface="Courier"/>
                <a:cs typeface="Courier"/>
                <a:sym typeface="Courier"/>
              </a:rPr>
              <a:t>cookbook create </a:t>
            </a:r>
            <a:r>
              <a:rPr lang="en-US" sz="4800" dirty="0" err="1">
                <a:solidFill>
                  <a:srgbClr val="FFFFFF"/>
                </a:solidFill>
                <a:latin typeface="Courier"/>
                <a:ea typeface="Courier"/>
                <a:cs typeface="Courier"/>
                <a:sym typeface="Courier"/>
              </a:rPr>
              <a:t>iis_demo</a:t>
            </a:r>
            <a:endParaRPr lang="en-US" sz="4800" dirty="0">
              <a:solidFill>
                <a:srgbClr val="FFFFFF"/>
              </a:solidFill>
              <a:latin typeface="Courier"/>
              <a:ea typeface="Courier"/>
              <a:cs typeface="Courier"/>
              <a:sym typeface="Courier"/>
            </a:endParaRPr>
          </a:p>
        </p:txBody>
      </p:sp>
      <p:sp>
        <p:nvSpPr>
          <p:cNvPr id="256002" name="Rectangle 2"/>
          <p:cNvSpPr>
            <a:spLocks noGrp="1" noChangeArrowheads="1"/>
          </p:cNvSpPr>
          <p:nvPr>
            <p:ph type="title"/>
          </p:nvPr>
        </p:nvSpPr>
        <p:spPr>
          <a:xfrm>
            <a:off x="356395" y="177800"/>
            <a:ext cx="15621000" cy="1117600"/>
          </a:xfrm>
        </p:spPr>
        <p:txBody>
          <a:bodyPr/>
          <a:lstStyle/>
          <a:p>
            <a:r>
              <a:rPr lang="en-US" sz="6200" dirty="0" smtClean="0">
                <a:sym typeface="Arial Bold" charset="0"/>
              </a:rPr>
              <a:t>Windows Exercise:  Create a new Cookbook</a:t>
            </a:r>
            <a:endParaRPr lang="en-US" sz="6200" dirty="0">
              <a:sym typeface="Arial Bold" charset="0"/>
            </a:endParaRPr>
          </a:p>
        </p:txBody>
      </p:sp>
      <p:sp>
        <p:nvSpPr>
          <p:cNvPr id="176132" name="Rectangle 3"/>
          <p:cNvSpPr>
            <a:spLocks noGrp="1" noChangeArrowheads="1"/>
          </p:cNvSpPr>
          <p:nvPr>
            <p:ph idx="1"/>
          </p:nvPr>
        </p:nvSpPr>
        <p:spPr>
          <a:xfrm>
            <a:off x="812880" y="4343400"/>
            <a:ext cx="14631830" cy="3824288"/>
          </a:xfrm>
          <a:solidFill>
            <a:srgbClr val="000000"/>
          </a:solidFill>
          <a:ln w="25400" cap="flat">
            <a:solidFill>
              <a:srgbClr val="3C4A59"/>
            </a:solidFill>
            <a:prstDash val="sysDot"/>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marL="274320" indent="0" defTabSz="1408061">
              <a:buNone/>
            </a:pPr>
            <a:r>
              <a:rPr lang="en-US" sz="3200" kern="1200" dirty="0">
                <a:solidFill>
                  <a:srgbClr val="FFFFFF"/>
                </a:solidFill>
                <a:latin typeface="Courier" charset="0"/>
                <a:ea typeface="Courier" charset="0"/>
                <a:cs typeface="Courier" charset="0"/>
              </a:rPr>
              <a:t>** Creating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README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CHANGELOG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metadata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p:txBody>
      </p:sp>
    </p:spTree>
    <p:extLst>
      <p:ext uri="{BB962C8B-B14F-4D97-AF65-F5344CB8AC3E}">
        <p14:creationId xmlns:p14="http://schemas.microsoft.com/office/powerpoint/2010/main" val="24410109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AutoShape 1"/>
          <p:cNvSpPr>
            <a:spLocks/>
          </p:cNvSpPr>
          <p:nvPr/>
        </p:nvSpPr>
        <p:spPr bwMode="auto">
          <a:xfrm>
            <a:off x="6680853"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0" name="Rectangle 2"/>
          <p:cNvSpPr>
            <a:spLocks/>
          </p:cNvSpPr>
          <p:nvPr/>
        </p:nvSpPr>
        <p:spPr bwMode="auto">
          <a:xfrm>
            <a:off x="8235168" y="30040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a:t>
            </a:r>
          </a:p>
        </p:txBody>
      </p:sp>
      <p:sp>
        <p:nvSpPr>
          <p:cNvPr id="130051" name="AutoShape 3"/>
          <p:cNvSpPr>
            <a:spLocks/>
          </p:cNvSpPr>
          <p:nvPr/>
        </p:nvSpPr>
        <p:spPr bwMode="auto">
          <a:xfrm>
            <a:off x="6680853"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2" name="Rectangle 4"/>
          <p:cNvSpPr>
            <a:spLocks/>
          </p:cNvSpPr>
          <p:nvPr/>
        </p:nvSpPr>
        <p:spPr bwMode="auto">
          <a:xfrm>
            <a:off x="8230404" y="4566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0053" name="AutoShape 5"/>
          <p:cNvSpPr>
            <a:spLocks/>
          </p:cNvSpPr>
          <p:nvPr/>
        </p:nvSpPr>
        <p:spPr bwMode="auto">
          <a:xfrm>
            <a:off x="5118600"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4" name="Rectangle 6"/>
          <p:cNvSpPr>
            <a:spLocks noGrp="1" noChangeArrowheads="1"/>
          </p:cNvSpPr>
          <p:nvPr>
            <p:ph type="title"/>
          </p:nvPr>
        </p:nvSpPr>
        <p:spPr>
          <a:ln/>
        </p:spPr>
        <p:txBody>
          <a:bodyPr/>
          <a:lstStyle/>
          <a:p>
            <a:r>
              <a:rPr lang="en-US"/>
              <a:t>Make database redundant</a:t>
            </a:r>
          </a:p>
        </p:txBody>
      </p:sp>
    </p:spTree>
    <p:extLst>
      <p:ext uri="{BB962C8B-B14F-4D97-AF65-F5344CB8AC3E}">
        <p14:creationId xmlns:p14="http://schemas.microsoft.com/office/powerpoint/2010/main" val="9280420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pPr eaLnBrk="1" hangingPunct="1">
              <a:defRPr/>
            </a:pPr>
            <a:r>
              <a:rPr lang="en-US" sz="6200" dirty="0" smtClean="0">
                <a:sym typeface="Arial Bold" charset="0"/>
              </a:rPr>
              <a:t>Exercise</a:t>
            </a:r>
            <a:r>
              <a:rPr lang="en-US" sz="6200" dirty="0">
                <a:sym typeface="Arial Bold" charset="0"/>
              </a:rPr>
              <a:t>:  Explore the cookbook</a:t>
            </a:r>
          </a:p>
        </p:txBody>
      </p:sp>
      <p:sp>
        <p:nvSpPr>
          <p:cNvPr id="177156" name="Rectangle 3"/>
          <p:cNvSpPr>
            <a:spLocks noGrp="1" noChangeArrowheads="1"/>
          </p:cNvSpPr>
          <p:nvPr>
            <p:ph idx="1"/>
          </p:nvPr>
        </p:nvSpPr>
        <p:spPr>
          <a:xfrm>
            <a:off x="800273" y="4038600"/>
            <a:ext cx="14657233" cy="4800600"/>
          </a:xfrm>
          <a:solidFill>
            <a:srgbClr val="000000"/>
          </a:solidFill>
          <a:ln w="25400" cap="flat">
            <a:solidFill>
              <a:srgbClr val="3C4A59"/>
            </a:solidFill>
            <a:prstDash val="sysDot"/>
            <a:miter lim="800000"/>
            <a:headEnd type="none" w="med" len="med"/>
            <a:tailEnd type="none" w="med" len="med"/>
          </a:ln>
        </p:spPr>
        <p:txBody>
          <a:bodyPr lIns="0" tIns="0" rIns="0" bIns="0" anchor="ctr"/>
          <a:lstStyle/>
          <a:p>
            <a:pPr marL="0" indent="0">
              <a:buNone/>
            </a:pPr>
            <a:r>
              <a:rPr lang="en-US" sz="2400" dirty="0" smtClean="0">
                <a:solidFill>
                  <a:schemeClr val="bg1"/>
                </a:solidFill>
                <a:latin typeface="Courier"/>
                <a:cs typeface="Courier"/>
              </a:rPr>
              <a:t>-</a:t>
            </a:r>
            <a:r>
              <a:rPr lang="en-US" sz="2400" dirty="0" err="1">
                <a:solidFill>
                  <a:schemeClr val="bg1"/>
                </a:solidFill>
                <a:latin typeface="Courier"/>
                <a:cs typeface="Courier"/>
              </a:rPr>
              <a:t>rw</a:t>
            </a:r>
            <a:r>
              <a:rPr lang="en-US" sz="2400" dirty="0">
                <a:solidFill>
                  <a:schemeClr val="bg1"/>
                </a:solidFill>
                <a:latin typeface="Courier"/>
                <a:cs typeface="Courier"/>
              </a:rPr>
              <a:t>-r--r--   1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412 Jan 24 21:25 </a:t>
            </a:r>
            <a:r>
              <a:rPr lang="en-US" sz="2400" dirty="0" err="1">
                <a:solidFill>
                  <a:schemeClr val="bg1"/>
                </a:solidFill>
                <a:latin typeface="Courier"/>
                <a:cs typeface="Courier"/>
              </a:rPr>
              <a:t>CHANGELOG.md</a:t>
            </a:r>
            <a:endParaRPr lang="en-US" sz="2400" dirty="0">
              <a:solidFill>
                <a:schemeClr val="bg1"/>
              </a:solidFill>
              <a:latin typeface="Courier"/>
              <a:cs typeface="Courier"/>
            </a:endParaRPr>
          </a:p>
          <a:p>
            <a:pPr marL="0" indent="0">
              <a:buNone/>
            </a:pPr>
            <a:r>
              <a:rPr lang="en-US" sz="2400" dirty="0">
                <a:solidFill>
                  <a:schemeClr val="bg1"/>
                </a:solidFill>
                <a:latin typeface="Courier"/>
                <a:cs typeface="Courier"/>
              </a:rPr>
              <a:t>-</a:t>
            </a:r>
            <a:r>
              <a:rPr lang="en-US" sz="2400" dirty="0" err="1">
                <a:solidFill>
                  <a:schemeClr val="bg1"/>
                </a:solidFill>
                <a:latin typeface="Courier"/>
                <a:cs typeface="Courier"/>
              </a:rPr>
              <a:t>rw</a:t>
            </a:r>
            <a:r>
              <a:rPr lang="en-US" sz="2400" dirty="0">
                <a:solidFill>
                  <a:schemeClr val="bg1"/>
                </a:solidFill>
                <a:latin typeface="Courier"/>
                <a:cs typeface="Courier"/>
              </a:rPr>
              <a:t>-r--r--   1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1447 Jan 24 21:25 </a:t>
            </a:r>
            <a:r>
              <a:rPr lang="en-US" sz="2400" dirty="0" err="1">
                <a:solidFill>
                  <a:schemeClr val="bg1"/>
                </a:solidFill>
                <a:latin typeface="Courier"/>
                <a:cs typeface="Courier"/>
              </a:rPr>
              <a:t>README.md</a:t>
            </a:r>
            <a:endParaRPr lang="en-US" sz="2400" dirty="0">
              <a:solidFill>
                <a:schemeClr val="bg1"/>
              </a:solidFill>
              <a:latin typeface="Courier"/>
              <a:cs typeface="Courier"/>
            </a:endParaRP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2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68 Jan 24 21:25 attributes</a:t>
            </a: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2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68 Jan 24 21:25 definitions</a:t>
            </a: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3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102 Jan 24 21:25 files</a:t>
            </a:r>
          </a:p>
          <a:p>
            <a:pPr marL="0" indent="0">
              <a:buNone/>
            </a:pPr>
            <a:r>
              <a:rPr lang="en-US" sz="2400" dirty="0" smtClean="0">
                <a:solidFill>
                  <a:schemeClr val="bg1"/>
                </a:solidFill>
                <a:latin typeface="Courier"/>
                <a:cs typeface="Courier"/>
              </a:rPr>
              <a:t>-</a:t>
            </a:r>
            <a:r>
              <a:rPr lang="en-US" sz="2400" dirty="0" err="1">
                <a:solidFill>
                  <a:schemeClr val="bg1"/>
                </a:solidFill>
                <a:latin typeface="Courier"/>
                <a:cs typeface="Courier"/>
              </a:rPr>
              <a:t>rw</a:t>
            </a:r>
            <a:r>
              <a:rPr lang="en-US" sz="2400" dirty="0">
                <a:solidFill>
                  <a:schemeClr val="bg1"/>
                </a:solidFill>
                <a:latin typeface="Courier"/>
                <a:cs typeface="Courier"/>
              </a:rPr>
              <a:t>-r--r--   1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276 Jan 24 21:25 </a:t>
            </a:r>
            <a:r>
              <a:rPr lang="en-US" sz="2400" dirty="0" err="1">
                <a:solidFill>
                  <a:schemeClr val="bg1"/>
                </a:solidFill>
                <a:latin typeface="Courier"/>
                <a:cs typeface="Courier"/>
              </a:rPr>
              <a:t>metadata.rb</a:t>
            </a:r>
            <a:endParaRPr lang="en-US" sz="2400" dirty="0">
              <a:solidFill>
                <a:schemeClr val="bg1"/>
              </a:solidFill>
              <a:latin typeface="Courier"/>
              <a:cs typeface="Courier"/>
            </a:endParaRP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2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68 Jan 24 21:25 providers</a:t>
            </a: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3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102 Jan 24 21:25 recipes</a:t>
            </a:r>
          </a:p>
          <a:p>
            <a:pPr marL="0" indent="0">
              <a:buNone/>
            </a:pPr>
            <a:r>
              <a:rPr lang="en-US" sz="2400" dirty="0" err="1" smtClean="0">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3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102 Jan 24 21:25 templates</a:t>
            </a:r>
          </a:p>
        </p:txBody>
      </p:sp>
      <p:sp>
        <p:nvSpPr>
          <p:cNvPr id="5" name="Rectangle 1"/>
          <p:cNvSpPr>
            <a:spLocks/>
          </p:cNvSpPr>
          <p:nvPr/>
        </p:nvSpPr>
        <p:spPr bwMode="auto">
          <a:xfrm>
            <a:off x="0" y="2057400"/>
            <a:ext cx="7747794"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 </a:t>
            </a:r>
          </a:p>
          <a:p>
            <a:r>
              <a:rPr lang="en-US" sz="3600" dirty="0" err="1" smtClean="0">
                <a:solidFill>
                  <a:srgbClr val="FFFFFF"/>
                </a:solidFill>
                <a:latin typeface="Courier"/>
                <a:ea typeface="Courier"/>
                <a:cs typeface="Courier"/>
                <a:sym typeface="Courier"/>
              </a:rPr>
              <a:t>ws</a:t>
            </a:r>
            <a:r>
              <a:rPr lang="en-US" sz="3600" dirty="0" smtClean="0">
                <a:solidFill>
                  <a:srgbClr val="FFFFFF"/>
                </a:solidFill>
                <a:latin typeface="Courier"/>
                <a:ea typeface="Courier"/>
                <a:cs typeface="Courier"/>
                <a:sym typeface="Courier"/>
              </a:rPr>
              <a:t>&gt; </a:t>
            </a:r>
            <a:r>
              <a:rPr lang="en-US" sz="3600" dirty="0" err="1" smtClean="0">
                <a:solidFill>
                  <a:srgbClr val="FFFFFF"/>
                </a:solidFill>
                <a:latin typeface="Courier"/>
                <a:ea typeface="Courier"/>
                <a:cs typeface="Courier"/>
                <a:sym typeface="Courier"/>
              </a:rPr>
              <a:t>dir</a:t>
            </a:r>
            <a:r>
              <a:rPr lang="en-US" sz="3600" dirty="0" smtClean="0">
                <a:solidFill>
                  <a:srgbClr val="FFFFFF"/>
                </a:solidFill>
                <a:latin typeface="Courier"/>
                <a:ea typeface="Courier"/>
                <a:cs typeface="Courier"/>
                <a:sym typeface="Courier"/>
              </a:rPr>
              <a:t> cookbooks/</a:t>
            </a:r>
            <a:r>
              <a:rPr lang="en-US" sz="3600" dirty="0" err="1" smtClean="0">
                <a:solidFill>
                  <a:srgbClr val="FFFFFF"/>
                </a:solidFill>
                <a:latin typeface="Courier"/>
                <a:ea typeface="Courier"/>
                <a:cs typeface="Courier"/>
                <a:sym typeface="Courier"/>
              </a:rPr>
              <a:t>iis_demo</a:t>
            </a:r>
            <a:endParaRPr lang="en-US" sz="3600" dirty="0">
              <a:solidFill>
                <a:srgbClr val="FFFFFF"/>
              </a:solidFill>
              <a:latin typeface="Courier"/>
              <a:ea typeface="Courier"/>
              <a:cs typeface="Courier"/>
              <a:sym typeface="Courier"/>
            </a:endParaRPr>
          </a:p>
          <a:p>
            <a:endParaRPr lang="en-US" sz="3600" dirty="0">
              <a:solidFill>
                <a:srgbClr val="FFFFFF"/>
              </a:solidFill>
              <a:latin typeface="Courier"/>
              <a:ea typeface="Courier"/>
              <a:cs typeface="Courier"/>
              <a:sym typeface="Courier"/>
            </a:endParaRPr>
          </a:p>
        </p:txBody>
      </p:sp>
      <p:sp>
        <p:nvSpPr>
          <p:cNvPr id="6" name="Rectangle 1"/>
          <p:cNvSpPr>
            <a:spLocks/>
          </p:cNvSpPr>
          <p:nvPr/>
        </p:nvSpPr>
        <p:spPr bwMode="auto">
          <a:xfrm>
            <a:off x="7976394" y="2057400"/>
            <a:ext cx="8281194"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 </a:t>
            </a:r>
          </a:p>
          <a:p>
            <a:r>
              <a:rPr lang="en-US" sz="3600" dirty="0" err="1" smtClean="0">
                <a:solidFill>
                  <a:srgbClr val="FFFFFF"/>
                </a:solidFill>
                <a:latin typeface="Courier"/>
                <a:ea typeface="Courier"/>
                <a:cs typeface="Courier"/>
                <a:sym typeface="Courier"/>
              </a:rPr>
              <a:t>ws</a:t>
            </a:r>
            <a:r>
              <a:rPr lang="en-US" sz="3600" dirty="0" smtClean="0">
                <a:solidFill>
                  <a:srgbClr val="FFFFFF"/>
                </a:solidFill>
                <a:latin typeface="Courier"/>
                <a:ea typeface="Courier"/>
                <a:cs typeface="Courier"/>
                <a:sym typeface="Courier"/>
              </a:rPr>
              <a:t>&gt; </a:t>
            </a:r>
            <a:r>
              <a:rPr lang="en-US" sz="3600" dirty="0" err="1" smtClean="0">
                <a:solidFill>
                  <a:srgbClr val="FFFFFF"/>
                </a:solidFill>
                <a:latin typeface="Courier"/>
                <a:ea typeface="Courier"/>
                <a:cs typeface="Courier"/>
                <a:sym typeface="Courier"/>
              </a:rPr>
              <a:t>ls</a:t>
            </a:r>
            <a:r>
              <a:rPr lang="en-US" sz="3600" dirty="0" smtClean="0">
                <a:solidFill>
                  <a:srgbClr val="FFFFFF"/>
                </a:solidFill>
                <a:latin typeface="Courier"/>
                <a:ea typeface="Courier"/>
                <a:cs typeface="Courier"/>
                <a:sym typeface="Courier"/>
              </a:rPr>
              <a:t> –l cookbooks/</a:t>
            </a:r>
            <a:r>
              <a:rPr lang="en-US" sz="3600" dirty="0" err="1" smtClean="0">
                <a:solidFill>
                  <a:srgbClr val="FFFFFF"/>
                </a:solidFill>
                <a:latin typeface="Courier"/>
                <a:ea typeface="Courier"/>
                <a:cs typeface="Courier"/>
                <a:sym typeface="Courier"/>
              </a:rPr>
              <a:t>iis_demo</a:t>
            </a:r>
            <a:endParaRPr lang="en-US" sz="3600" dirty="0">
              <a:solidFill>
                <a:srgbClr val="FFFFFF"/>
              </a:solidFill>
              <a:latin typeface="Courier"/>
              <a:ea typeface="Courier"/>
              <a:cs typeface="Courier"/>
              <a:sym typeface="Courier"/>
            </a:endParaRPr>
          </a:p>
          <a:p>
            <a:endParaRPr lang="en-US" sz="3600" dirty="0">
              <a:solidFill>
                <a:srgbClr val="FFFFFF"/>
              </a:solidFill>
              <a:latin typeface="Courier"/>
              <a:ea typeface="Courier"/>
              <a:cs typeface="Courier"/>
              <a:sym typeface="Courier"/>
            </a:endParaRPr>
          </a:p>
        </p:txBody>
      </p:sp>
      <p:sp>
        <p:nvSpPr>
          <p:cNvPr id="2" name="TextBox 1"/>
          <p:cNvSpPr txBox="1"/>
          <p:nvPr/>
        </p:nvSpPr>
        <p:spPr>
          <a:xfrm>
            <a:off x="1981200" y="1534180"/>
            <a:ext cx="3557109" cy="523220"/>
          </a:xfrm>
          <a:prstGeom prst="rect">
            <a:avLst/>
          </a:prstGeom>
          <a:noFill/>
        </p:spPr>
        <p:txBody>
          <a:bodyPr wrap="none" rtlCol="0">
            <a:spAutoFit/>
          </a:bodyPr>
          <a:lstStyle/>
          <a:p>
            <a:r>
              <a:rPr lang="en-US" dirty="0" smtClean="0"/>
              <a:t>Windows workstation</a:t>
            </a:r>
            <a:endParaRPr lang="en-US" dirty="0"/>
          </a:p>
        </p:txBody>
      </p:sp>
      <p:sp>
        <p:nvSpPr>
          <p:cNvPr id="10" name="TextBox 9"/>
          <p:cNvSpPr txBox="1"/>
          <p:nvPr/>
        </p:nvSpPr>
        <p:spPr>
          <a:xfrm>
            <a:off x="10131404" y="1524000"/>
            <a:ext cx="3736996" cy="523220"/>
          </a:xfrm>
          <a:prstGeom prst="rect">
            <a:avLst/>
          </a:prstGeom>
          <a:noFill/>
        </p:spPr>
        <p:txBody>
          <a:bodyPr wrap="none" rtlCol="0">
            <a:spAutoFit/>
          </a:bodyPr>
          <a:lstStyle/>
          <a:p>
            <a:r>
              <a:rPr lang="en-US" dirty="0" smtClean="0"/>
              <a:t>Mac/Linux workstation</a:t>
            </a:r>
            <a:endParaRPr lang="en-US" dirty="0"/>
          </a:p>
        </p:txBody>
      </p:sp>
      <p:sp>
        <p:nvSpPr>
          <p:cNvPr id="3" name="TextBox 2"/>
          <p:cNvSpPr txBox="1"/>
          <p:nvPr/>
        </p:nvSpPr>
        <p:spPr>
          <a:xfrm>
            <a:off x="661194" y="3505200"/>
            <a:ext cx="1262585" cy="523220"/>
          </a:xfrm>
          <a:prstGeom prst="rect">
            <a:avLst/>
          </a:prstGeom>
          <a:noFill/>
        </p:spPr>
        <p:txBody>
          <a:bodyPr wrap="none" rtlCol="0">
            <a:spAutoFit/>
          </a:bodyPr>
          <a:lstStyle/>
          <a:p>
            <a:r>
              <a:rPr lang="en-US" dirty="0" smtClean="0"/>
              <a:t>Output</a:t>
            </a:r>
            <a:endParaRPr lang="en-US" dirty="0"/>
          </a:p>
        </p:txBody>
      </p:sp>
    </p:spTree>
    <p:extLst>
      <p:ext uri="{BB962C8B-B14F-4D97-AF65-F5344CB8AC3E}">
        <p14:creationId xmlns:p14="http://schemas.microsoft.com/office/powerpoint/2010/main" val="25960824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Rectangle 1"/>
          <p:cNvSpPr>
            <a:spLocks noGrp="1" noChangeArrowheads="1"/>
          </p:cNvSpPr>
          <p:nvPr>
            <p:ph type="title"/>
          </p:nvPr>
        </p:nvSpPr>
        <p:spPr>
          <a:xfrm>
            <a:off x="800273" y="177800"/>
            <a:ext cx="15100921" cy="1117600"/>
          </a:xfrm>
          <a:ln/>
        </p:spPr>
        <p:txBody>
          <a:bodyPr/>
          <a:lstStyle/>
          <a:p>
            <a:r>
              <a:rPr lang="en-US" sz="4400" dirty="0"/>
              <a:t>Exercise: Open a project drawer if you're using Sublime Text</a:t>
            </a:r>
          </a:p>
        </p:txBody>
      </p:sp>
      <p:sp>
        <p:nvSpPr>
          <p:cNvPr id="399362" name="Rectangle 2"/>
          <p:cNvSpPr>
            <a:spLocks noGrp="1" noChangeArrowheads="1"/>
          </p:cNvSpPr>
          <p:nvPr>
            <p:ph type="body" idx="1"/>
          </p:nvPr>
        </p:nvSpPr>
        <p:spPr>
          <a:xfrm>
            <a:off x="800178" y="1879600"/>
            <a:ext cx="15114476" cy="1473200"/>
          </a:xfrm>
          <a:ln/>
        </p:spPr>
        <p:txBody>
          <a:bodyPr/>
          <a:lstStyle/>
          <a:p>
            <a:r>
              <a:rPr lang="en-US"/>
              <a:t>If you're using Sublime, then File&gt;Open the chef-repo directory you created earlier</a:t>
            </a:r>
          </a:p>
        </p:txBody>
      </p:sp>
      <p:pic>
        <p:nvPicPr>
          <p:cNvPr id="399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745" y="3363914"/>
            <a:ext cx="10160993" cy="544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9364" name="Oval 4"/>
          <p:cNvSpPr>
            <a:spLocks/>
          </p:cNvSpPr>
          <p:nvPr/>
        </p:nvSpPr>
        <p:spPr bwMode="auto">
          <a:xfrm>
            <a:off x="2997493" y="3670300"/>
            <a:ext cx="1651161" cy="21082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365" name="Rectangle 5"/>
          <p:cNvSpPr>
            <a:spLocks/>
          </p:cNvSpPr>
          <p:nvPr/>
        </p:nvSpPr>
        <p:spPr bwMode="auto">
          <a:xfrm>
            <a:off x="558855" y="3937000"/>
            <a:ext cx="2425937"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spcBef>
                <a:spcPts val="1200"/>
              </a:spcBef>
            </a:pPr>
            <a:r>
              <a:rPr lang="en-US" sz="2400">
                <a:solidFill>
                  <a:schemeClr val="tx1"/>
                </a:solidFill>
                <a:latin typeface="Arial" charset="0"/>
                <a:ea typeface="ＭＳ Ｐゴシック" charset="0"/>
                <a:cs typeface="Arial" charset="0"/>
                <a:sym typeface="Arial" charset="0"/>
              </a:rPr>
              <a:t>Access the cookbook files from the left menu</a:t>
            </a:r>
          </a:p>
        </p:txBody>
      </p:sp>
    </p:spTree>
    <p:extLst>
      <p:ext uri="{BB962C8B-B14F-4D97-AF65-F5344CB8AC3E}">
        <p14:creationId xmlns:p14="http://schemas.microsoft.com/office/powerpoint/2010/main" val="374807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1"/>
          <p:cNvSpPr>
            <a:spLocks/>
          </p:cNvSpPr>
          <p:nvPr/>
        </p:nvSpPr>
        <p:spPr bwMode="auto">
          <a:xfrm>
            <a:off x="7773233" y="1974851"/>
            <a:ext cx="8103391" cy="657860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2146" name="Rectangle 2"/>
          <p:cNvSpPr>
            <a:spLocks noGrp="1" noChangeArrowheads="1"/>
          </p:cNvSpPr>
          <p:nvPr>
            <p:ph type="title"/>
          </p:nvPr>
        </p:nvSpPr>
        <p:spPr/>
        <p:txBody>
          <a:bodyPr/>
          <a:lstStyle/>
          <a:p>
            <a:pPr eaLnBrk="1" hangingPunct="1">
              <a:defRPr/>
            </a:pPr>
            <a:r>
              <a:rPr lang="en-US" dirty="0">
                <a:sym typeface="Arial Bold" charset="0"/>
              </a:rPr>
              <a:t>Chef Resources</a:t>
            </a:r>
          </a:p>
        </p:txBody>
      </p:sp>
    </p:spTree>
    <p:extLst>
      <p:ext uri="{BB962C8B-B14F-4D97-AF65-F5344CB8AC3E}">
        <p14:creationId xmlns:p14="http://schemas.microsoft.com/office/powerpoint/2010/main" val="30689968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858714" cy="6034088"/>
          </a:xfrm>
        </p:spPr>
        <p:txBody>
          <a:bodyPr/>
          <a:lstStyle/>
          <a:p>
            <a:pPr eaLnBrk="1" hangingPunct="1"/>
            <a:r>
              <a:rPr lang="en-US" dirty="0" smtClean="0"/>
              <a:t>Have a </a:t>
            </a:r>
            <a:r>
              <a:rPr lang="en-US" b="1" dirty="0" smtClean="0"/>
              <a:t>type</a:t>
            </a:r>
          </a:p>
        </p:txBody>
      </p:sp>
      <p:sp>
        <p:nvSpPr>
          <p:cNvPr id="9" name="Rectangle 5"/>
          <p:cNvSpPr>
            <a:spLocks/>
          </p:cNvSpPr>
          <p:nvPr/>
        </p:nvSpPr>
        <p:spPr bwMode="auto">
          <a:xfrm>
            <a:off x="9500394" y="2133600"/>
            <a:ext cx="2590800" cy="1143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5"/>
          <p:cNvSpPr>
            <a:spLocks/>
          </p:cNvSpPr>
          <p:nvPr/>
        </p:nvSpPr>
        <p:spPr bwMode="auto">
          <a:xfrm>
            <a:off x="7823994" y="2667000"/>
            <a:ext cx="182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5"/>
          <p:cNvSpPr>
            <a:spLocks/>
          </p:cNvSpPr>
          <p:nvPr/>
        </p:nvSpPr>
        <p:spPr bwMode="auto">
          <a:xfrm>
            <a:off x="9652794" y="3581400"/>
            <a:ext cx="5791200" cy="281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3" name="Rectangle 5"/>
          <p:cNvSpPr>
            <a:spLocks/>
          </p:cNvSpPr>
          <p:nvPr/>
        </p:nvSpPr>
        <p:spPr bwMode="auto">
          <a:xfrm>
            <a:off x="7823994" y="4267200"/>
            <a:ext cx="1905000"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9424194" y="6553200"/>
            <a:ext cx="4114800" cy="1828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7900194" y="7239000"/>
            <a:ext cx="15240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087776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p:txBody>
          <a:bodyPr/>
          <a:lstStyle/>
          <a:p>
            <a:pPr eaLnBrk="1" hangingPunct="1"/>
            <a:r>
              <a:rPr lang="en-US" dirty="0" smtClean="0"/>
              <a:t>Have a type</a:t>
            </a:r>
          </a:p>
          <a:p>
            <a:r>
              <a:rPr lang="en-US" dirty="0"/>
              <a:t>Have a </a:t>
            </a:r>
            <a:r>
              <a:rPr lang="en-US" b="1" dirty="0"/>
              <a:t>name</a:t>
            </a:r>
          </a:p>
          <a:p>
            <a:pPr eaLnBrk="1" hangingPunct="1"/>
            <a:endParaRPr lang="en-US" dirty="0" smtClean="0"/>
          </a:p>
        </p:txBody>
      </p:sp>
      <p:sp>
        <p:nvSpPr>
          <p:cNvPr id="19"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4" y="2667000"/>
            <a:ext cx="42672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4" y="4191000"/>
            <a:ext cx="7696200" cy="2286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3" name="Rectangle 5"/>
          <p:cNvSpPr>
            <a:spLocks/>
          </p:cNvSpPr>
          <p:nvPr/>
        </p:nvSpPr>
        <p:spPr bwMode="auto">
          <a:xfrm>
            <a:off x="11329194"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239000"/>
            <a:ext cx="54864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1447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16764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6705600"/>
            <a:ext cx="1524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204379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p:txBody>
          <a:bodyPr/>
          <a:lstStyle/>
          <a:p>
            <a:pPr eaLnBrk="1" hangingPunct="1"/>
            <a:r>
              <a:rPr lang="en-US" dirty="0" smtClean="0"/>
              <a:t>Have a type</a:t>
            </a:r>
          </a:p>
          <a:p>
            <a:r>
              <a:rPr lang="en-US" dirty="0"/>
              <a:t>Have a </a:t>
            </a:r>
            <a:r>
              <a:rPr lang="en-US" dirty="0" smtClean="0"/>
              <a:t>name</a:t>
            </a:r>
          </a:p>
          <a:p>
            <a:r>
              <a:rPr lang="en-US" dirty="0"/>
              <a:t>Have </a:t>
            </a:r>
            <a:r>
              <a:rPr lang="en-US" b="1" dirty="0"/>
              <a:t>parameters</a:t>
            </a:r>
          </a:p>
          <a:p>
            <a:endParaRPr lang="en-US" dirty="0"/>
          </a:p>
          <a:p>
            <a:pPr eaLnBrk="1" hangingPunct="1"/>
            <a:endParaRPr lang="en-US" dirty="0" smtClean="0"/>
          </a:p>
        </p:txBody>
      </p:sp>
      <p:sp>
        <p:nvSpPr>
          <p:cNvPr id="24"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823994" y="2667000"/>
            <a:ext cx="42672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823994"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5"/>
          <p:cNvSpPr>
            <a:spLocks/>
          </p:cNvSpPr>
          <p:nvPr/>
        </p:nvSpPr>
        <p:spPr bwMode="auto">
          <a:xfrm>
            <a:off x="11329194"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5"/>
          <p:cNvSpPr>
            <a:spLocks/>
          </p:cNvSpPr>
          <p:nvPr/>
        </p:nvSpPr>
        <p:spPr bwMode="auto">
          <a:xfrm>
            <a:off x="7900194" y="7620000"/>
            <a:ext cx="54864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0" name="Rectangle 5"/>
          <p:cNvSpPr>
            <a:spLocks/>
          </p:cNvSpPr>
          <p:nvPr/>
        </p:nvSpPr>
        <p:spPr bwMode="auto">
          <a:xfrm>
            <a:off x="7976394" y="2133600"/>
            <a:ext cx="3352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1" name="Rectangle 5"/>
          <p:cNvSpPr>
            <a:spLocks/>
          </p:cNvSpPr>
          <p:nvPr/>
        </p:nvSpPr>
        <p:spPr bwMode="auto">
          <a:xfrm>
            <a:off x="7900194" y="3657600"/>
            <a:ext cx="7467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2" name="Rectangle 5"/>
          <p:cNvSpPr>
            <a:spLocks/>
          </p:cNvSpPr>
          <p:nvPr/>
        </p:nvSpPr>
        <p:spPr bwMode="auto">
          <a:xfrm>
            <a:off x="7900194" y="6705600"/>
            <a:ext cx="3429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4533316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t>
            </a:r>
            <a:r>
              <a:rPr lang="en-US" b="1" dirty="0"/>
              <a:t>action</a:t>
            </a:r>
            <a:r>
              <a:rPr lang="en-US" dirty="0"/>
              <a:t> to put the resource into the desired </a:t>
            </a:r>
            <a:r>
              <a:rPr lang="en-US" dirty="0" smtClean="0"/>
              <a:t>state</a:t>
            </a:r>
            <a:endParaRPr lang="en-US" dirty="0"/>
          </a:p>
        </p:txBody>
      </p:sp>
      <p:sp>
        <p:nvSpPr>
          <p:cNvPr id="19"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4" y="2971800"/>
            <a:ext cx="42672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4"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924800"/>
            <a:ext cx="54864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6" name="Rectangle 5"/>
          <p:cNvSpPr>
            <a:spLocks/>
          </p:cNvSpPr>
          <p:nvPr/>
        </p:nvSpPr>
        <p:spPr bwMode="auto">
          <a:xfrm>
            <a:off x="7976394" y="2133600"/>
            <a:ext cx="3352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7" name="Rectangle 5"/>
          <p:cNvSpPr>
            <a:spLocks/>
          </p:cNvSpPr>
          <p:nvPr/>
        </p:nvSpPr>
        <p:spPr bwMode="auto">
          <a:xfrm>
            <a:off x="7900194" y="3657600"/>
            <a:ext cx="6858000"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8" name="Rectangle 5"/>
          <p:cNvSpPr>
            <a:spLocks/>
          </p:cNvSpPr>
          <p:nvPr/>
        </p:nvSpPr>
        <p:spPr bwMode="auto">
          <a:xfrm>
            <a:off x="7900194" y="6705600"/>
            <a:ext cx="563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3900847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action to put the resource into the desired </a:t>
            </a:r>
            <a:r>
              <a:rPr lang="en-US" dirty="0" smtClean="0"/>
              <a:t>state</a:t>
            </a:r>
          </a:p>
          <a:p>
            <a:r>
              <a:rPr lang="en-US" dirty="0"/>
              <a:t>Can send </a:t>
            </a:r>
            <a:r>
              <a:rPr lang="en-US" b="1" dirty="0"/>
              <a:t>notifications</a:t>
            </a:r>
            <a:r>
              <a:rPr lang="en-US" dirty="0"/>
              <a:t> to other resources</a:t>
            </a:r>
          </a:p>
          <a:p>
            <a:endParaRPr lang="en-US" dirty="0"/>
          </a:p>
        </p:txBody>
      </p:sp>
      <p:sp>
        <p:nvSpPr>
          <p:cNvPr id="23"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41910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6858000" cy="1981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6705600"/>
            <a:ext cx="5638800" cy="1676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2" name="Rectangle 5"/>
          <p:cNvSpPr>
            <a:spLocks/>
          </p:cNvSpPr>
          <p:nvPr/>
        </p:nvSpPr>
        <p:spPr bwMode="auto">
          <a:xfrm>
            <a:off x="7900194" y="6096000"/>
            <a:ext cx="9144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9850092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action to put the resource into the desired </a:t>
            </a:r>
            <a:r>
              <a:rPr lang="en-US" dirty="0" smtClean="0"/>
              <a:t>state</a:t>
            </a:r>
          </a:p>
          <a:p>
            <a:r>
              <a:rPr lang="en-US" dirty="0"/>
              <a:t>Can send </a:t>
            </a:r>
            <a:r>
              <a:rPr lang="en-US" b="1" dirty="0"/>
              <a:t>notifications</a:t>
            </a:r>
            <a:r>
              <a:rPr lang="en-US" dirty="0"/>
              <a:t> to other resources</a:t>
            </a:r>
          </a:p>
          <a:p>
            <a:endParaRPr lang="en-US" dirty="0"/>
          </a:p>
        </p:txBody>
      </p:sp>
      <p:sp>
        <p:nvSpPr>
          <p:cNvPr id="23"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41910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6858000" cy="1981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7315200"/>
            <a:ext cx="56388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2" name="Rectangle 5"/>
          <p:cNvSpPr>
            <a:spLocks/>
          </p:cNvSpPr>
          <p:nvPr/>
        </p:nvSpPr>
        <p:spPr bwMode="auto">
          <a:xfrm>
            <a:off x="7900194" y="6096000"/>
            <a:ext cx="9144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10" name="Straight Arrow Connector 9"/>
          <p:cNvCxnSpPr/>
          <p:nvPr/>
        </p:nvCxnSpPr>
        <p:spPr bwMode="auto">
          <a:xfrm flipH="1">
            <a:off x="12091194" y="6172200"/>
            <a:ext cx="1371600" cy="83820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Tree>
    <p:extLst>
      <p:ext uri="{BB962C8B-B14F-4D97-AF65-F5344CB8AC3E}">
        <p14:creationId xmlns:p14="http://schemas.microsoft.com/office/powerpoint/2010/main" val="19030075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defTabSz="914400" fontAlgn="base">
              <a:spcBef>
                <a:spcPct val="0"/>
              </a:spcBef>
              <a:spcAft>
                <a:spcPct val="0"/>
              </a:spcAft>
            </a:pPr>
            <a:r>
              <a:rPr lang="en-US" sz="3200" b="1" dirty="0" smtClean="0">
                <a:solidFill>
                  <a:srgbClr val="000000"/>
                </a:solidFill>
                <a:latin typeface="Courier"/>
                <a:ea typeface="Courier"/>
                <a:cs typeface="Courier"/>
                <a:sym typeface="Courier"/>
              </a:rPr>
              <a:t>OPEN IN EDITOR:</a:t>
            </a:r>
          </a:p>
        </p:txBody>
      </p:sp>
      <p:sp>
        <p:nvSpPr>
          <p:cNvPr id="178179" name="Rectangle 2"/>
          <p:cNvSpPr>
            <a:spLocks/>
          </p:cNvSpPr>
          <p:nvPr/>
        </p:nvSpPr>
        <p:spPr bwMode="auto">
          <a:xfrm>
            <a:off x="5048743" y="1644664"/>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pPr defTabSz="914400" fontAlgn="base">
              <a:spcBef>
                <a:spcPct val="0"/>
              </a:spcBef>
              <a:spcAft>
                <a:spcPct val="0"/>
              </a:spcAft>
            </a:pPr>
            <a:r>
              <a:rPr lang="en-US" sz="3100" dirty="0">
                <a:solidFill>
                  <a:srgbClr val="000000"/>
                </a:solidFill>
                <a:latin typeface="Courier"/>
                <a:ea typeface="Courier"/>
                <a:cs typeface="Courier"/>
                <a:sym typeface="Courier"/>
              </a:rPr>
              <a:t>cookbooks\</a:t>
            </a:r>
            <a:r>
              <a:rPr lang="en-US" sz="3100" dirty="0" err="1">
                <a:solidFill>
                  <a:srgbClr val="000000"/>
                </a:solidFill>
                <a:latin typeface="Courier"/>
                <a:ea typeface="Courier"/>
                <a:cs typeface="Courier"/>
                <a:sym typeface="Courier"/>
              </a:rPr>
              <a:t>iis_demo</a:t>
            </a:r>
            <a:r>
              <a:rPr lang="en-US" sz="3100" dirty="0">
                <a:solidFill>
                  <a:srgbClr val="000000"/>
                </a:solidFill>
                <a:latin typeface="Courier"/>
                <a:ea typeface="Courier"/>
                <a:cs typeface="Courier"/>
                <a:sym typeface="Courier"/>
              </a:rPr>
              <a:t>\recipes\</a:t>
            </a:r>
            <a:r>
              <a:rPr lang="en-US" sz="3100" dirty="0" err="1">
                <a:solidFill>
                  <a:srgbClr val="000000"/>
                </a:solidFill>
                <a:latin typeface="Courier"/>
                <a:ea typeface="Courier"/>
                <a:cs typeface="Courier"/>
                <a:sym typeface="Courier"/>
              </a:rPr>
              <a:t>default.rb</a:t>
            </a:r>
            <a:endParaRPr lang="en-US" sz="3100" dirty="0" smtClean="0">
              <a:solidFill>
                <a:srgbClr val="000000"/>
              </a:solidFill>
              <a:latin typeface="Courier"/>
              <a:ea typeface="Courier"/>
              <a:cs typeface="Courier"/>
              <a:sym typeface="Courier"/>
            </a:endParaRPr>
          </a:p>
        </p:txBody>
      </p:sp>
      <p:sp>
        <p:nvSpPr>
          <p:cNvPr id="178180" name="Rectangle 3"/>
          <p:cNvSpPr>
            <a:spLocks/>
          </p:cNvSpPr>
          <p:nvPr/>
        </p:nvSpPr>
        <p:spPr bwMode="auto">
          <a:xfrm>
            <a:off x="838282" y="2381253"/>
            <a:ext cx="14631830" cy="4876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defTabSz="914400" fontAlgn="base">
              <a:spcBef>
                <a:spcPct val="0"/>
              </a:spcBef>
              <a:spcAft>
                <a:spcPct val="0"/>
              </a:spcAft>
            </a:pPr>
            <a:r>
              <a:rPr lang="en-US" sz="3700" i="1" dirty="0" smtClean="0">
                <a:solidFill>
                  <a:srgbClr val="408080"/>
                </a:solidFill>
                <a:latin typeface="Courier"/>
                <a:ea typeface="Courier"/>
                <a:cs typeface="Courier"/>
                <a:sym typeface="Courier"/>
              </a:rPr>
              <a:t>#</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Cookbook Name:: </a:t>
            </a:r>
            <a:r>
              <a:rPr lang="en-US" sz="3700" i="1" dirty="0" err="1">
                <a:solidFill>
                  <a:srgbClr val="408080"/>
                </a:solidFill>
                <a:latin typeface="Courier"/>
                <a:ea typeface="Courier"/>
                <a:cs typeface="Courier"/>
              </a:rPr>
              <a:t>iis_demo</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Recipe:: default</a:t>
            </a:r>
          </a:p>
          <a:p>
            <a:r>
              <a:rPr lang="en-US" sz="3700" i="1" dirty="0">
                <a:solidFill>
                  <a:srgbClr val="408080"/>
                </a:solidFill>
                <a:latin typeface="Courier"/>
                <a:ea typeface="Courier"/>
                <a:cs typeface="Courier"/>
              </a:rPr>
              <a:t>#</a:t>
            </a:r>
          </a:p>
          <a:p>
            <a:r>
              <a:rPr lang="en-US" sz="3700" i="1" dirty="0">
                <a:solidFill>
                  <a:srgbClr val="408080"/>
                </a:solidFill>
                <a:latin typeface="Courier"/>
                <a:ea typeface="Courier"/>
                <a:cs typeface="Courier"/>
              </a:rPr>
              <a:t># Copyright </a:t>
            </a:r>
            <a:r>
              <a:rPr lang="en-US" sz="3700" i="1" dirty="0" smtClean="0">
                <a:solidFill>
                  <a:srgbClr val="408080"/>
                </a:solidFill>
                <a:latin typeface="Courier"/>
                <a:ea typeface="Courier"/>
                <a:cs typeface="Courier"/>
              </a:rPr>
              <a:t>2014, </a:t>
            </a:r>
            <a:r>
              <a:rPr lang="en-US" sz="3700" i="1" dirty="0">
                <a:solidFill>
                  <a:srgbClr val="408080"/>
                </a:solidFill>
                <a:latin typeface="Courier"/>
                <a:ea typeface="Courier"/>
                <a:cs typeface="Courier"/>
              </a:rPr>
              <a:t>YOUR_COMPANY_NAME</a:t>
            </a:r>
          </a:p>
          <a:p>
            <a:r>
              <a:rPr lang="en-US" sz="3700" i="1" dirty="0">
                <a:solidFill>
                  <a:srgbClr val="408080"/>
                </a:solidFill>
                <a:latin typeface="Courier"/>
                <a:ea typeface="Courier"/>
                <a:cs typeface="Courier"/>
              </a:rPr>
              <a:t>#</a:t>
            </a:r>
          </a:p>
          <a:p>
            <a:r>
              <a:rPr lang="en-US" sz="3700" i="1" dirty="0">
                <a:solidFill>
                  <a:srgbClr val="408080"/>
                </a:solidFill>
                <a:latin typeface="Courier"/>
                <a:ea typeface="Courier"/>
                <a:cs typeface="Courier"/>
              </a:rPr>
              <a:t># All rights reserved - Do Not Redistribute</a:t>
            </a:r>
          </a:p>
          <a:p>
            <a:r>
              <a:rPr lang="en-US" sz="3700" i="1" dirty="0">
                <a:solidFill>
                  <a:srgbClr val="408080"/>
                </a:solidFill>
                <a:latin typeface="Courier"/>
                <a:ea typeface="Courier"/>
                <a:cs typeface="Courier"/>
              </a:rPr>
              <a:t>#</a:t>
            </a:r>
          </a:p>
        </p:txBody>
      </p:sp>
      <p:sp>
        <p:nvSpPr>
          <p:cNvPr id="258052" name="Rectangle 4"/>
          <p:cNvSpPr>
            <a:spLocks noGrp="1" noChangeArrowheads="1"/>
          </p:cNvSpPr>
          <p:nvPr>
            <p:ph type="title"/>
          </p:nvPr>
        </p:nvSpPr>
        <p:spPr/>
        <p:txBody>
          <a:bodyPr/>
          <a:lstStyle/>
          <a:p>
            <a:pPr eaLnBrk="1" hangingPunct="1">
              <a:defRPr/>
            </a:pPr>
            <a:r>
              <a:rPr lang="en-US" dirty="0" smtClean="0">
                <a:sym typeface="Arial Bold" charset="0"/>
              </a:rPr>
              <a:t>Windows: Edit </a:t>
            </a:r>
            <a:r>
              <a:rPr lang="en-US" dirty="0">
                <a:sym typeface="Arial Bold" charset="0"/>
              </a:rPr>
              <a:t>the default recipe</a:t>
            </a:r>
          </a:p>
        </p:txBody>
      </p:sp>
    </p:spTree>
    <p:extLst>
      <p:ext uri="{BB962C8B-B14F-4D97-AF65-F5344CB8AC3E}">
        <p14:creationId xmlns:p14="http://schemas.microsoft.com/office/powerpoint/2010/main" val="26556091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AutoShape 1"/>
          <p:cNvSpPr>
            <a:spLocks/>
          </p:cNvSpPr>
          <p:nvPr/>
        </p:nvSpPr>
        <p:spPr bwMode="auto">
          <a:xfrm>
            <a:off x="6693554"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098" name="Rectangle 2"/>
          <p:cNvSpPr>
            <a:spLocks/>
          </p:cNvSpPr>
          <p:nvPr/>
        </p:nvSpPr>
        <p:spPr bwMode="auto">
          <a:xfrm>
            <a:off x="8247868" y="30040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2099" name="AutoShape 3"/>
          <p:cNvSpPr>
            <a:spLocks/>
          </p:cNvSpPr>
          <p:nvPr/>
        </p:nvSpPr>
        <p:spPr bwMode="auto">
          <a:xfrm>
            <a:off x="6693554"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0" name="Rectangle 4"/>
          <p:cNvSpPr>
            <a:spLocks/>
          </p:cNvSpPr>
          <p:nvPr/>
        </p:nvSpPr>
        <p:spPr bwMode="auto">
          <a:xfrm>
            <a:off x="8243106" y="4566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2101" name="AutoShape 5"/>
          <p:cNvSpPr>
            <a:spLocks/>
          </p:cNvSpPr>
          <p:nvPr/>
        </p:nvSpPr>
        <p:spPr bwMode="auto">
          <a:xfrm>
            <a:off x="5131301"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2" name="AutoShape 6"/>
          <p:cNvSpPr>
            <a:spLocks/>
          </p:cNvSpPr>
          <p:nvPr/>
        </p:nvSpPr>
        <p:spPr bwMode="auto">
          <a:xfrm>
            <a:off x="5131301"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3" name="Rectangle 7"/>
          <p:cNvSpPr>
            <a:spLocks noGrp="1" noChangeArrowheads="1"/>
          </p:cNvSpPr>
          <p:nvPr>
            <p:ph type="title"/>
          </p:nvPr>
        </p:nvSpPr>
        <p:spPr>
          <a:ln/>
        </p:spPr>
        <p:txBody>
          <a:bodyPr/>
          <a:lstStyle/>
          <a:p>
            <a:r>
              <a:rPr lang="en-US"/>
              <a:t>Application server redundancy</a:t>
            </a:r>
          </a:p>
        </p:txBody>
      </p:sp>
    </p:spTree>
    <p:extLst>
      <p:ext uri="{BB962C8B-B14F-4D97-AF65-F5344CB8AC3E}">
        <p14:creationId xmlns:p14="http://schemas.microsoft.com/office/powerpoint/2010/main" val="2590012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a:xfrm>
            <a:off x="800273" y="177800"/>
            <a:ext cx="15024721" cy="1117600"/>
          </a:xfrm>
        </p:spPr>
        <p:txBody>
          <a:bodyPr/>
          <a:lstStyle/>
          <a:p>
            <a:pPr>
              <a:defRPr/>
            </a:pPr>
            <a:r>
              <a:rPr lang="en-US" sz="4400" dirty="0" smtClean="0"/>
              <a:t>Windows Exercise</a:t>
            </a:r>
            <a:r>
              <a:rPr lang="en-US" sz="4400" dirty="0"/>
              <a:t>:  Add a </a:t>
            </a:r>
            <a:r>
              <a:rPr lang="en-US" sz="4400" dirty="0" smtClean="0"/>
              <a:t>powershell resource </a:t>
            </a:r>
            <a:r>
              <a:rPr lang="en-US" sz="4400" dirty="0"/>
              <a:t>to install </a:t>
            </a:r>
            <a:r>
              <a:rPr lang="en-US" sz="4400" dirty="0" smtClean="0"/>
              <a:t>IIS</a:t>
            </a:r>
            <a:endParaRPr lang="en-US" sz="4400" dirty="0" smtClean="0">
              <a:sym typeface="Rockwell" charset="0"/>
            </a:endParaRPr>
          </a:p>
        </p:txBody>
      </p:sp>
      <p:sp>
        <p:nvSpPr>
          <p:cNvPr id="186371" name="Rectangle 2"/>
          <p:cNvSpPr>
            <a:spLocks noGrp="1" noChangeArrowheads="1"/>
          </p:cNvSpPr>
          <p:nvPr>
            <p:ph idx="1"/>
          </p:nvPr>
        </p:nvSpPr>
        <p:spPr>
          <a:xfrm>
            <a:off x="812880" y="2514599"/>
            <a:ext cx="14631830" cy="5653089"/>
          </a:xfrm>
        </p:spPr>
        <p:txBody>
          <a:bodyPr/>
          <a:lstStyle/>
          <a:p>
            <a:pPr marL="0" indent="0" eaLnBrk="1" hangingPunct="1">
              <a:buNone/>
            </a:pPr>
            <a:r>
              <a:rPr lang="en-US" sz="3300" dirty="0" smtClean="0"/>
              <a:t>      </a:t>
            </a:r>
          </a:p>
          <a:p>
            <a:pPr marL="0" indent="0">
              <a:spcBef>
                <a:spcPts val="0"/>
              </a:spcBef>
              <a:buNone/>
            </a:pPr>
            <a:r>
              <a:rPr lang="en-US" sz="2400" i="1" dirty="0" smtClean="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Cookbook Name:: </a:t>
            </a:r>
            <a:r>
              <a:rPr lang="en-US" sz="2400" i="1" dirty="0" err="1" smtClean="0">
                <a:solidFill>
                  <a:srgbClr val="408080"/>
                </a:solidFill>
                <a:latin typeface="Courier"/>
                <a:ea typeface="Courier"/>
                <a:cs typeface="Courier"/>
                <a:sym typeface="Courier"/>
              </a:rPr>
              <a:t>iis_demo</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Recipe:: default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Copyright </a:t>
            </a:r>
            <a:r>
              <a:rPr lang="en-US" sz="2400" i="1" dirty="0" smtClean="0">
                <a:solidFill>
                  <a:srgbClr val="408080"/>
                </a:solidFill>
                <a:latin typeface="Courier"/>
                <a:ea typeface="Courier"/>
                <a:cs typeface="Courier"/>
                <a:sym typeface="Courier"/>
              </a:rPr>
              <a:t>2014, </a:t>
            </a:r>
            <a:r>
              <a:rPr lang="en-US" sz="2400" i="1" dirty="0">
                <a:solidFill>
                  <a:srgbClr val="408080"/>
                </a:solidFill>
                <a:latin typeface="Courier"/>
                <a:ea typeface="Courier"/>
                <a:cs typeface="Courier"/>
                <a:sym typeface="Courier"/>
              </a:rPr>
              <a:t>YOUR_COMPANY_NAME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All rights reserved - Do Not Redistribute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p>
          <a:p>
            <a:pPr marL="0" indent="0">
              <a:spcBef>
                <a:spcPts val="0"/>
              </a:spcBef>
              <a:buNone/>
            </a:pPr>
            <a:endParaRPr lang="en-US" sz="1300" dirty="0"/>
          </a:p>
          <a:p>
            <a:pPr marL="0" indent="0">
              <a:buNone/>
            </a:pPr>
            <a:r>
              <a:rPr lang="en-US" sz="3200" dirty="0" err="1">
                <a:latin typeface="Courier"/>
                <a:cs typeface="Courier"/>
              </a:rPr>
              <a:t>powershell_script</a:t>
            </a:r>
            <a:r>
              <a:rPr lang="en-US" sz="3200" dirty="0">
                <a:latin typeface="Courier"/>
                <a:cs typeface="Courier"/>
              </a:rPr>
              <a:t> </a:t>
            </a:r>
            <a:r>
              <a:rPr lang="en-US" sz="3200" dirty="0">
                <a:solidFill>
                  <a:srgbClr val="BA2121"/>
                </a:solidFill>
                <a:latin typeface="Courier"/>
                <a:cs typeface="Courier"/>
              </a:rPr>
              <a:t>"Install IIS" </a:t>
            </a:r>
            <a:r>
              <a:rPr lang="en-US" sz="3200" b="1" dirty="0">
                <a:solidFill>
                  <a:srgbClr val="008000"/>
                </a:solidFill>
                <a:latin typeface="Courier"/>
                <a:cs typeface="Courier"/>
              </a:rPr>
              <a:t>do </a:t>
            </a:r>
          </a:p>
          <a:p>
            <a:pPr marL="0" indent="0">
              <a:buNone/>
            </a:pPr>
            <a:r>
              <a:rPr lang="en-US" sz="3200" dirty="0">
                <a:latin typeface="Courier"/>
                <a:cs typeface="Courier"/>
              </a:rPr>
              <a:t>  code </a:t>
            </a:r>
            <a:r>
              <a:rPr lang="en-US" sz="3200" dirty="0">
                <a:solidFill>
                  <a:srgbClr val="BA2121"/>
                </a:solidFill>
                <a:latin typeface="Courier"/>
                <a:cs typeface="Courier"/>
              </a:rPr>
              <a:t>"add-</a:t>
            </a:r>
            <a:r>
              <a:rPr lang="en-US" sz="3200" dirty="0" err="1">
                <a:solidFill>
                  <a:srgbClr val="BA2121"/>
                </a:solidFill>
                <a:latin typeface="Courier"/>
                <a:cs typeface="Courier"/>
              </a:rPr>
              <a:t>windowsfeature</a:t>
            </a:r>
            <a:r>
              <a:rPr lang="en-US" sz="3200" dirty="0">
                <a:solidFill>
                  <a:srgbClr val="BA2121"/>
                </a:solidFill>
                <a:latin typeface="Courier"/>
                <a:cs typeface="Courier"/>
              </a:rPr>
              <a:t> Web-Server"</a:t>
            </a:r>
          </a:p>
          <a:p>
            <a:pPr marL="0" indent="0">
              <a:buNone/>
            </a:pPr>
            <a:r>
              <a:rPr lang="en-US" sz="3200" dirty="0">
                <a:latin typeface="Courier"/>
                <a:cs typeface="Courier"/>
              </a:rPr>
              <a:t>  action </a:t>
            </a:r>
            <a:r>
              <a:rPr lang="en-US" sz="3200" dirty="0">
                <a:solidFill>
                  <a:srgbClr val="19177C"/>
                </a:solidFill>
                <a:latin typeface="Courier"/>
                <a:cs typeface="Courier"/>
              </a:rPr>
              <a:t>:run</a:t>
            </a:r>
          </a:p>
          <a:p>
            <a:pPr marL="0" indent="0">
              <a:buNone/>
            </a:pPr>
            <a:r>
              <a:rPr lang="en-US" sz="3200" b="1" dirty="0">
                <a:solidFill>
                  <a:srgbClr val="008000"/>
                </a:solidFill>
                <a:latin typeface="Courier"/>
                <a:cs typeface="Courier"/>
              </a:rPr>
              <a:t>end</a:t>
            </a:r>
          </a:p>
        </p:txBody>
      </p:sp>
      <p:sp>
        <p:nvSpPr>
          <p:cNvPr id="186373" name="Rectangle 4"/>
          <p:cNvSpPr>
            <a:spLocks/>
          </p:cNvSpPr>
          <p:nvPr/>
        </p:nvSpPr>
        <p:spPr bwMode="auto">
          <a:xfrm>
            <a:off x="463283" y="6096000"/>
            <a:ext cx="10402316" cy="254865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5" name="Rectangle 1"/>
          <p:cNvSpPr>
            <a:spLocks/>
          </p:cNvSpPr>
          <p:nvPr/>
        </p:nvSpPr>
        <p:spPr bwMode="auto">
          <a:xfrm>
            <a:off x="6642100" y="8509000"/>
            <a:ext cx="3048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eaLnBrk="1" hangingPunct="1"/>
            <a:r>
              <a:rPr lang="en-US" altLang="en-US" b="1" dirty="0">
                <a:solidFill>
                  <a:schemeClr val="tx1"/>
                </a:solidFill>
                <a:latin typeface="Courier"/>
                <a:ea typeface="Courier"/>
                <a:cs typeface="Courier"/>
                <a:sym typeface="Courier"/>
              </a:rPr>
              <a:t>SAVE FILE!</a:t>
            </a:r>
          </a:p>
        </p:txBody>
      </p:sp>
      <p:sp>
        <p:nvSpPr>
          <p:cNvPr id="7" name="Rectangle 5"/>
          <p:cNvSpPr>
            <a:spLocks/>
          </p:cNvSpPr>
          <p:nvPr/>
        </p:nvSpPr>
        <p:spPr bwMode="auto">
          <a:xfrm>
            <a:off x="51594" y="2819400"/>
            <a:ext cx="14401800" cy="3124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defTabSz="914400" fontAlgn="base">
              <a:spcBef>
                <a:spcPct val="0"/>
              </a:spcBef>
              <a:spcAft>
                <a:spcPct val="0"/>
              </a:spcAft>
            </a:pPr>
            <a:r>
              <a:rPr lang="en-US" sz="3200" b="1" dirty="0" smtClean="0">
                <a:solidFill>
                  <a:srgbClr val="000000"/>
                </a:solidFill>
                <a:latin typeface="Courier"/>
                <a:ea typeface="Courier"/>
                <a:cs typeface="Courier"/>
                <a:sym typeface="Courier"/>
              </a:rPr>
              <a:t>OPEN IN EDITOR:</a:t>
            </a:r>
          </a:p>
        </p:txBody>
      </p:sp>
      <p:sp>
        <p:nvSpPr>
          <p:cNvPr id="10" name="Rectangle 2"/>
          <p:cNvSpPr>
            <a:spLocks/>
          </p:cNvSpPr>
          <p:nvPr/>
        </p:nvSpPr>
        <p:spPr bwMode="auto">
          <a:xfrm>
            <a:off x="5048743" y="1663699"/>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pPr defTabSz="914400" fontAlgn="base">
              <a:spcBef>
                <a:spcPct val="0"/>
              </a:spcBef>
              <a:spcAft>
                <a:spcPct val="0"/>
              </a:spcAft>
            </a:pPr>
            <a:r>
              <a:rPr lang="en-US" sz="3100" dirty="0">
                <a:solidFill>
                  <a:srgbClr val="000000"/>
                </a:solidFill>
                <a:latin typeface="Courier"/>
                <a:ea typeface="Courier"/>
                <a:cs typeface="Courier"/>
                <a:sym typeface="Courier"/>
              </a:rPr>
              <a:t>cookbooks\</a:t>
            </a:r>
            <a:r>
              <a:rPr lang="en-US" sz="3100" dirty="0" err="1">
                <a:solidFill>
                  <a:srgbClr val="000000"/>
                </a:solidFill>
                <a:latin typeface="Courier"/>
                <a:ea typeface="Courier"/>
                <a:cs typeface="Courier"/>
                <a:sym typeface="Courier"/>
              </a:rPr>
              <a:t>iis_demo</a:t>
            </a:r>
            <a:r>
              <a:rPr lang="en-US" sz="3100" dirty="0">
                <a:solidFill>
                  <a:srgbClr val="000000"/>
                </a:solidFill>
                <a:latin typeface="Courier"/>
                <a:ea typeface="Courier"/>
                <a:cs typeface="Courier"/>
                <a:sym typeface="Courier"/>
              </a:rPr>
              <a:t>\recipes\</a:t>
            </a:r>
            <a:r>
              <a:rPr lang="en-US" sz="3100" dirty="0" err="1">
                <a:solidFill>
                  <a:srgbClr val="000000"/>
                </a:solidFill>
                <a:latin typeface="Courier"/>
                <a:ea typeface="Courier"/>
                <a:cs typeface="Courier"/>
                <a:sym typeface="Courier"/>
              </a:rPr>
              <a:t>default.rb</a:t>
            </a:r>
            <a:endParaRPr lang="en-US" sz="3100" dirty="0" smtClean="0">
              <a:solidFill>
                <a:srgbClr val="000000"/>
              </a:solidFill>
              <a:latin typeface="Courier"/>
              <a:ea typeface="Courier"/>
              <a:cs typeface="Courier"/>
              <a:sym typeface="Courier"/>
            </a:endParaRPr>
          </a:p>
        </p:txBody>
      </p:sp>
    </p:spTree>
    <p:extLst>
      <p:ext uri="{BB962C8B-B14F-4D97-AF65-F5344CB8AC3E}">
        <p14:creationId xmlns:p14="http://schemas.microsoft.com/office/powerpoint/2010/main" val="15048702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1"/>
          <p:cNvSpPr>
            <a:spLocks/>
          </p:cNvSpPr>
          <p:nvPr/>
        </p:nvSpPr>
        <p:spPr bwMode="auto">
          <a:xfrm>
            <a:off x="6642749" y="8394704"/>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2515" name="Rectangle 2"/>
          <p:cNvSpPr>
            <a:spLocks/>
          </p:cNvSpPr>
          <p:nvPr/>
        </p:nvSpPr>
        <p:spPr bwMode="auto">
          <a:xfrm>
            <a:off x="838282" y="2381250"/>
            <a:ext cx="14631830" cy="5994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i="1" dirty="0">
                <a:solidFill>
                  <a:srgbClr val="408080"/>
                </a:solidFill>
                <a:latin typeface="Courier"/>
                <a:ea typeface="Courier"/>
                <a:cs typeface="Courier"/>
                <a:sym typeface="Courier"/>
              </a:rPr>
              <a:t>...</a:t>
            </a:r>
          </a:p>
          <a:p>
            <a:r>
              <a:rPr lang="en-US" i="1" dirty="0">
                <a:solidFill>
                  <a:srgbClr val="408080"/>
                </a:solidFill>
                <a:latin typeface="Courier"/>
                <a:ea typeface="Courier"/>
                <a:cs typeface="Courier"/>
                <a:sym typeface="Courier"/>
              </a:rPr>
              <a:t># All rights reserved - Do Not Redistribute</a:t>
            </a:r>
            <a:endParaRPr lang="en-US" dirty="0">
              <a:solidFill>
                <a:schemeClr val="tx1"/>
              </a:solidFill>
              <a:latin typeface="Courier"/>
              <a:ea typeface="Courier"/>
              <a:cs typeface="Courier"/>
              <a:sym typeface="Courier"/>
            </a:endParaRPr>
          </a:p>
          <a:p>
            <a:r>
              <a:rPr lang="en-US" i="1" dirty="0">
                <a:solidFill>
                  <a:srgbClr val="408080"/>
                </a:solidFill>
                <a:latin typeface="Courier"/>
                <a:ea typeface="Courier"/>
                <a:cs typeface="Courier"/>
                <a:sym typeface="Courier"/>
              </a:rPr>
              <a:t>#</a:t>
            </a:r>
          </a:p>
          <a:p>
            <a:endParaRPr lang="en-US" i="1" dirty="0">
              <a:solidFill>
                <a:srgbClr val="408080"/>
              </a:solidFill>
              <a:latin typeface="Courier"/>
              <a:ea typeface="Courier"/>
              <a:cs typeface="Courier"/>
              <a:sym typeface="Courier"/>
            </a:endParaRPr>
          </a:p>
          <a:p>
            <a:r>
              <a:rPr lang="en-US" dirty="0" err="1">
                <a:latin typeface="Courier"/>
                <a:ea typeface="Courier"/>
                <a:cs typeface="Courier"/>
                <a:sym typeface="Courier"/>
              </a:rPr>
              <a:t>powershell_script</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"Install IIS"</a:t>
            </a:r>
            <a:r>
              <a:rPr lang="en-US" dirty="0" smtClean="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cs typeface="Courier"/>
              </a:rPr>
              <a:t>  action :run</a:t>
            </a:r>
          </a:p>
          <a:p>
            <a:r>
              <a:rPr lang="en-US" dirty="0">
                <a:latin typeface="Courier"/>
                <a:cs typeface="Courier"/>
              </a:rPr>
              <a:t>  code </a:t>
            </a:r>
            <a:r>
              <a:rPr lang="en-US" dirty="0">
                <a:latin typeface="Courier"/>
                <a:ea typeface="Courier"/>
                <a:cs typeface="Courier"/>
                <a:sym typeface="Courier"/>
              </a:rPr>
              <a:t>"</a:t>
            </a:r>
            <a:r>
              <a:rPr lang="en-US" dirty="0" smtClean="0">
                <a:latin typeface="Courier"/>
                <a:cs typeface="Courier"/>
              </a:rPr>
              <a:t>add</a:t>
            </a:r>
            <a:r>
              <a:rPr lang="en-US" dirty="0">
                <a:latin typeface="Courier"/>
                <a:cs typeface="Courier"/>
              </a:rPr>
              <a:t>-</a:t>
            </a:r>
            <a:r>
              <a:rPr lang="en-US" dirty="0" err="1">
                <a:latin typeface="Courier"/>
                <a:cs typeface="Courier"/>
              </a:rPr>
              <a:t>windowsfeature</a:t>
            </a:r>
            <a:r>
              <a:rPr lang="en-US" dirty="0">
                <a:latin typeface="Courier"/>
                <a:cs typeface="Courier"/>
              </a:rPr>
              <a:t> </a:t>
            </a:r>
            <a:r>
              <a:rPr lang="en-US" dirty="0" smtClean="0">
                <a:latin typeface="Courier"/>
                <a:cs typeface="Courier"/>
              </a:rPr>
              <a:t>Web-Server</a:t>
            </a:r>
            <a:r>
              <a:rPr lang="en-US" dirty="0">
                <a:latin typeface="Courier"/>
                <a:ea typeface="Courier"/>
                <a:cs typeface="Courier"/>
                <a:sym typeface="Courier"/>
              </a:rPr>
              <a:t>"</a:t>
            </a:r>
            <a:endParaRPr lang="en-US" dirty="0">
              <a:latin typeface="Courier"/>
              <a:cs typeface="Courier"/>
            </a:endParaRPr>
          </a:p>
          <a:p>
            <a:r>
              <a:rPr lang="en-US" b="1" dirty="0">
                <a:solidFill>
                  <a:srgbClr val="008000"/>
                </a:solidFill>
                <a:latin typeface="Courier"/>
                <a:ea typeface="Courier"/>
                <a:cs typeface="Courier"/>
                <a:sym typeface="Courier"/>
              </a:rPr>
              <a:t>end</a:t>
            </a:r>
          </a:p>
          <a:p>
            <a:endParaRPr lang="en-US" b="1" dirty="0">
              <a:solidFill>
                <a:srgbClr val="008000"/>
              </a:solidFill>
              <a:latin typeface="Courier"/>
              <a:ea typeface="Courier"/>
              <a:cs typeface="Courier"/>
              <a:sym typeface="Courier"/>
            </a:endParaRPr>
          </a:p>
          <a:p>
            <a:r>
              <a:rPr lang="en-US" dirty="0">
                <a:solidFill>
                  <a:schemeClr val="tx1"/>
                </a:solidFill>
                <a:latin typeface="Courier"/>
                <a:ea typeface="Courier"/>
                <a:cs typeface="Courier"/>
                <a:sym typeface="Courier"/>
              </a:rPr>
              <a:t>service </a:t>
            </a:r>
            <a:r>
              <a:rPr lang="en-US" dirty="0">
                <a:solidFill>
                  <a:srgbClr val="BA2121"/>
                </a:solidFill>
                <a:latin typeface="Courier"/>
                <a:ea typeface="Courier"/>
                <a:cs typeface="Courier"/>
                <a:sym typeface="Courier"/>
              </a:rPr>
              <a:t>"w3svc</a:t>
            </a:r>
            <a:r>
              <a:rPr lang="en-US" dirty="0" smtClean="0">
                <a:solidFill>
                  <a:srgbClr val="BA2121"/>
                </a:solidFill>
                <a:latin typeface="Courier"/>
                <a:ea typeface="Courier"/>
                <a:cs typeface="Courier"/>
                <a:sym typeface="Courier"/>
              </a:rPr>
              <a:t>"</a:t>
            </a:r>
            <a:r>
              <a:rPr lang="en-US" dirty="0" smtClean="0">
                <a:solidFill>
                  <a:schemeClr val="tx1"/>
                </a:solidFill>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solidFill>
                <a:schemeClr val="tx1"/>
              </a:solidFill>
              <a:latin typeface="Courier"/>
              <a:ea typeface="Courier"/>
              <a:cs typeface="Courier"/>
              <a:sym typeface="Courier"/>
            </a:endParaRPr>
          </a:p>
          <a:p>
            <a:r>
              <a:rPr lang="en-US" dirty="0">
                <a:solidFill>
                  <a:schemeClr val="tx1"/>
                </a:solidFill>
                <a:latin typeface="Courier"/>
                <a:ea typeface="Courier"/>
                <a:cs typeface="Courier"/>
                <a:sym typeface="Courier"/>
              </a:rPr>
              <a:t>  action </a:t>
            </a:r>
            <a:r>
              <a:rPr lang="en-US" dirty="0">
                <a:solidFill>
                  <a:srgbClr val="666666"/>
                </a:solidFill>
                <a:latin typeface="Courier"/>
                <a:ea typeface="Courier"/>
                <a:cs typeface="Courier"/>
                <a:sym typeface="Courier"/>
              </a:rPr>
              <a:t>[</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:enable</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:start</a:t>
            </a:r>
            <a:r>
              <a:rPr lang="en-US" dirty="0">
                <a:solidFill>
                  <a:schemeClr val="tx1"/>
                </a:solidFill>
                <a:latin typeface="Courier"/>
                <a:ea typeface="Courier"/>
                <a:cs typeface="Courier"/>
                <a:sym typeface="Courier"/>
              </a:rPr>
              <a:t> ]</a:t>
            </a:r>
          </a:p>
          <a:p>
            <a:r>
              <a:rPr lang="en-US" b="1" dirty="0">
                <a:solidFill>
                  <a:srgbClr val="008000"/>
                </a:solidFill>
                <a:latin typeface="Courier"/>
                <a:ea typeface="Courier"/>
                <a:cs typeface="Courier"/>
                <a:sym typeface="Courier"/>
              </a:rPr>
              <a:t>end</a:t>
            </a:r>
          </a:p>
        </p:txBody>
      </p:sp>
      <p:sp>
        <p:nvSpPr>
          <p:cNvPr id="275459" name="Rectangle 3"/>
          <p:cNvSpPr>
            <a:spLocks noGrp="1" noChangeArrowheads="1"/>
          </p:cNvSpPr>
          <p:nvPr>
            <p:ph type="title"/>
          </p:nvPr>
        </p:nvSpPr>
        <p:spPr/>
        <p:txBody>
          <a:bodyPr/>
          <a:lstStyle/>
          <a:p>
            <a:pPr eaLnBrk="1" hangingPunct="1">
              <a:defRPr/>
            </a:pPr>
            <a:r>
              <a:rPr lang="en-US" sz="3500" dirty="0" smtClean="0">
                <a:sym typeface="Arial Bold" charset="0"/>
              </a:rPr>
              <a:t>Windows Exercise</a:t>
            </a:r>
            <a:r>
              <a:rPr lang="en-US" sz="3500" dirty="0">
                <a:sym typeface="Arial Bold" charset="0"/>
              </a:rPr>
              <a:t>:  Add a service resource to ensure the service is started and enabled at boot</a:t>
            </a:r>
          </a:p>
        </p:txBody>
      </p:sp>
      <p:sp>
        <p:nvSpPr>
          <p:cNvPr id="192517" name="Rectangle 4"/>
          <p:cNvSpPr>
            <a:spLocks/>
          </p:cNvSpPr>
          <p:nvPr/>
        </p:nvSpPr>
        <p:spPr bwMode="auto">
          <a:xfrm rot="10800000" flipH="1">
            <a:off x="914489" y="6248400"/>
            <a:ext cx="7328616" cy="16891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2518" name="Rectangle 5"/>
          <p:cNvSpPr>
            <a:spLocks/>
          </p:cNvSpPr>
          <p:nvPr/>
        </p:nvSpPr>
        <p:spPr bwMode="auto">
          <a:xfrm rot="10800000" flipH="1">
            <a:off x="990769" y="2514600"/>
            <a:ext cx="11088183" cy="3644896"/>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2519" name="Rectangle 6"/>
          <p:cNvSpPr>
            <a:spLocks/>
          </p:cNvSpPr>
          <p:nvPr/>
        </p:nvSpPr>
        <p:spPr bwMode="auto">
          <a:xfrm>
            <a:off x="1357447" y="1676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192520" name="Rectangle 7"/>
          <p:cNvSpPr>
            <a:spLocks/>
          </p:cNvSpPr>
          <p:nvPr/>
        </p:nvSpPr>
        <p:spPr bwMode="auto">
          <a:xfrm>
            <a:off x="4775994" y="1600200"/>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sz="3200" dirty="0">
                <a:latin typeface="Courier"/>
                <a:cs typeface="Courier"/>
              </a:rPr>
              <a:t>cookbooks\</a:t>
            </a:r>
            <a:r>
              <a:rPr lang="en-US" sz="3200" dirty="0" err="1">
                <a:latin typeface="Courier"/>
                <a:cs typeface="Courier"/>
              </a:rPr>
              <a:t>iis_demo</a:t>
            </a:r>
            <a:r>
              <a:rPr lang="en-US" sz="3200" dirty="0">
                <a:latin typeface="Courier"/>
                <a:cs typeface="Courier"/>
              </a:rPr>
              <a:t>\recipes\</a:t>
            </a:r>
            <a:r>
              <a:rPr lang="en-US" sz="3200" dirty="0" err="1">
                <a:latin typeface="Courier"/>
                <a:cs typeface="Courier"/>
              </a:rPr>
              <a:t>default.rb</a:t>
            </a:r>
            <a:endParaRPr lang="en-US" sz="3100"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22089573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1"/>
          <p:cNvSpPr>
            <a:spLocks/>
          </p:cNvSpPr>
          <p:nvPr/>
        </p:nvSpPr>
        <p:spPr bwMode="auto">
          <a:xfrm>
            <a:off x="6642749" y="8407403"/>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8659" name="Rectangle 2"/>
          <p:cNvSpPr>
            <a:spLocks/>
          </p:cNvSpPr>
          <p:nvPr/>
        </p:nvSpPr>
        <p:spPr bwMode="auto">
          <a:xfrm>
            <a:off x="838282" y="2381253"/>
            <a:ext cx="14631830" cy="5848347"/>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300" dirty="0">
                <a:solidFill>
                  <a:schemeClr val="tx1"/>
                </a:solidFill>
                <a:latin typeface="Courier"/>
                <a:ea typeface="Courier"/>
                <a:cs typeface="Courier"/>
                <a:sym typeface="Courier"/>
              </a:rPr>
              <a:t>...</a:t>
            </a:r>
          </a:p>
          <a:p>
            <a:endParaRPr lang="en-US" sz="3300" dirty="0">
              <a:solidFill>
                <a:schemeClr val="tx1"/>
              </a:solidFill>
              <a:latin typeface="Courier"/>
              <a:ea typeface="Courier"/>
              <a:cs typeface="Courier"/>
              <a:sym typeface="Courier"/>
            </a:endParaRPr>
          </a:p>
          <a:p>
            <a:r>
              <a:rPr lang="en-US" sz="3200" dirty="0">
                <a:latin typeface="Courier"/>
                <a:ea typeface="Courier"/>
                <a:cs typeface="Courier"/>
                <a:sym typeface="Courier"/>
              </a:rPr>
              <a:t>service </a:t>
            </a:r>
            <a:r>
              <a:rPr lang="en-US" sz="3200" dirty="0">
                <a:solidFill>
                  <a:srgbClr val="BA2121"/>
                </a:solidFill>
                <a:latin typeface="Courier"/>
                <a:ea typeface="Courier"/>
                <a:cs typeface="Courier"/>
                <a:sym typeface="Courier"/>
              </a:rPr>
              <a:t>"w3svc"</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a:p>
            <a:endParaRPr lang="en-US" sz="3100" b="1" dirty="0">
              <a:solidFill>
                <a:schemeClr val="tx1"/>
              </a:solidFill>
              <a:latin typeface="Courier"/>
              <a:ea typeface="Courier"/>
              <a:cs typeface="Courier"/>
              <a:sym typeface="Courier"/>
            </a:endParaRPr>
          </a:p>
          <a:p>
            <a:r>
              <a:rPr lang="en-US" sz="3200" dirty="0" err="1">
                <a:latin typeface="Courier"/>
                <a:cs typeface="Courier"/>
              </a:rPr>
              <a:t>cookbook_file</a:t>
            </a:r>
            <a:r>
              <a:rPr lang="en-US" sz="3200" dirty="0">
                <a:latin typeface="Courier"/>
                <a:cs typeface="Courier"/>
              </a:rPr>
              <a:t> </a:t>
            </a:r>
            <a:r>
              <a:rPr lang="en-US" sz="3200" dirty="0" smtClean="0">
                <a:solidFill>
                  <a:srgbClr val="BA2121"/>
                </a:solidFill>
                <a:latin typeface="Courier"/>
                <a:cs typeface="Courier"/>
              </a:rPr>
              <a:t>'c</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inetpub</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wwwroot</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Default.htm</a:t>
            </a:r>
            <a:r>
              <a:rPr lang="en-US" sz="3200" dirty="0" smtClean="0">
                <a:solidFill>
                  <a:srgbClr val="BA2121"/>
                </a:solidFill>
                <a:latin typeface="Courier"/>
                <a:cs typeface="Courier"/>
              </a:rPr>
              <a:t>' </a:t>
            </a:r>
            <a:r>
              <a:rPr lang="en-US" sz="3200" dirty="0">
                <a:solidFill>
                  <a:srgbClr val="008000"/>
                </a:solidFill>
                <a:latin typeface="Courier"/>
                <a:cs typeface="Courier"/>
              </a:rPr>
              <a:t>do</a:t>
            </a:r>
          </a:p>
          <a:p>
            <a:r>
              <a:rPr lang="en-US" sz="3200" dirty="0">
                <a:latin typeface="Courier"/>
                <a:cs typeface="Courier"/>
              </a:rPr>
              <a:t>  source </a:t>
            </a:r>
            <a:r>
              <a:rPr lang="en-US" sz="3200" dirty="0">
                <a:solidFill>
                  <a:srgbClr val="BA2121"/>
                </a:solidFill>
                <a:latin typeface="Courier"/>
                <a:cs typeface="Courier"/>
              </a:rPr>
              <a:t>"Default.htm"</a:t>
            </a:r>
          </a:p>
          <a:p>
            <a:r>
              <a:rPr lang="en-US" sz="3200" dirty="0">
                <a:latin typeface="Courier"/>
                <a:cs typeface="Courier"/>
              </a:rPr>
              <a:t>  rights </a:t>
            </a:r>
            <a:r>
              <a:rPr lang="en-US" sz="3200" dirty="0" smtClean="0">
                <a:solidFill>
                  <a:srgbClr val="19177C"/>
                </a:solidFill>
                <a:latin typeface="Courier"/>
                <a:cs typeface="Courier"/>
              </a:rPr>
              <a:t>:read, </a:t>
            </a:r>
            <a:r>
              <a:rPr lang="en-US" sz="3200" dirty="0">
                <a:solidFill>
                  <a:srgbClr val="BA2121"/>
                </a:solidFill>
                <a:latin typeface="Courier"/>
                <a:cs typeface="Courier"/>
              </a:rPr>
              <a:t>"Everyone"</a:t>
            </a:r>
          </a:p>
          <a:p>
            <a:r>
              <a:rPr lang="en-US" sz="3200" dirty="0">
                <a:solidFill>
                  <a:srgbClr val="008000"/>
                </a:solidFill>
                <a:latin typeface="Courier"/>
                <a:cs typeface="Courier"/>
              </a:rPr>
              <a:t>end</a:t>
            </a:r>
          </a:p>
        </p:txBody>
      </p:sp>
      <p:sp>
        <p:nvSpPr>
          <p:cNvPr id="283651" name="Rectangle 3"/>
          <p:cNvSpPr>
            <a:spLocks noGrp="1" noChangeArrowheads="1"/>
          </p:cNvSpPr>
          <p:nvPr>
            <p:ph type="title"/>
          </p:nvPr>
        </p:nvSpPr>
        <p:spPr>
          <a:xfrm>
            <a:off x="800274" y="177800"/>
            <a:ext cx="15100920" cy="1117600"/>
          </a:xfrm>
        </p:spPr>
        <p:txBody>
          <a:bodyPr/>
          <a:lstStyle/>
          <a:p>
            <a:pPr eaLnBrk="1" hangingPunct="1">
              <a:defRPr/>
            </a:pPr>
            <a:r>
              <a:rPr lang="en-US" sz="3500" dirty="0" smtClean="0">
                <a:sym typeface="Arial Bold" charset="0"/>
              </a:rPr>
              <a:t>Windows Exercise</a:t>
            </a:r>
            <a:r>
              <a:rPr lang="en-US" sz="3500" dirty="0">
                <a:sym typeface="Arial Bold" charset="0"/>
              </a:rPr>
              <a:t>:  </a:t>
            </a:r>
            <a:r>
              <a:rPr lang="en-US" sz="3500" dirty="0" smtClean="0">
                <a:sym typeface="Arial Bold" charset="0"/>
              </a:rPr>
              <a:t/>
            </a:r>
            <a:br>
              <a:rPr lang="en-US" sz="3500" dirty="0" smtClean="0">
                <a:sym typeface="Arial Bold" charset="0"/>
              </a:rPr>
            </a:br>
            <a:r>
              <a:rPr lang="en-US" sz="4000" dirty="0" smtClean="0">
                <a:sym typeface="Arial Bold" charset="0"/>
              </a:rPr>
              <a:t>Add </a:t>
            </a:r>
            <a:r>
              <a:rPr lang="en-US" sz="4000" dirty="0">
                <a:sym typeface="Arial Bold" charset="0"/>
              </a:rPr>
              <a:t>a cookbook_file resource to copy the home page in place</a:t>
            </a:r>
          </a:p>
        </p:txBody>
      </p:sp>
      <p:sp>
        <p:nvSpPr>
          <p:cNvPr id="198661" name="Rectangle 4"/>
          <p:cNvSpPr>
            <a:spLocks/>
          </p:cNvSpPr>
          <p:nvPr/>
        </p:nvSpPr>
        <p:spPr bwMode="auto">
          <a:xfrm rot="10800000" flipH="1">
            <a:off x="914488" y="5334000"/>
            <a:ext cx="12243505" cy="2480425"/>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8662" name="Rectangle 5"/>
          <p:cNvSpPr>
            <a:spLocks/>
          </p:cNvSpPr>
          <p:nvPr/>
        </p:nvSpPr>
        <p:spPr bwMode="auto">
          <a:xfrm rot="10800000" flipH="1">
            <a:off x="990769" y="2603500"/>
            <a:ext cx="11088183" cy="255270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8663" name="Rectangle 6"/>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8664" name="Rectangle 7"/>
          <p:cNvSpPr>
            <a:spLocks/>
          </p:cNvSpPr>
          <p:nvPr/>
        </p:nvSpPr>
        <p:spPr bwMode="auto">
          <a:xfrm>
            <a:off x="5048743" y="1644664"/>
            <a:ext cx="10395251"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sz="3200" dirty="0">
                <a:latin typeface="Courier"/>
                <a:cs typeface="Courier"/>
              </a:rPr>
              <a:t>cookbooks\</a:t>
            </a:r>
            <a:r>
              <a:rPr lang="en-US" sz="3200" dirty="0" err="1">
                <a:latin typeface="Courier"/>
                <a:cs typeface="Courier"/>
              </a:rPr>
              <a:t>iis_demo</a:t>
            </a:r>
            <a:r>
              <a:rPr lang="en-US" sz="3200" dirty="0">
                <a:latin typeface="Courier"/>
                <a:cs typeface="Courier"/>
              </a:rPr>
              <a:t>\recipes\</a:t>
            </a:r>
            <a:r>
              <a:rPr lang="en-US" sz="3200" dirty="0" err="1">
                <a:latin typeface="Courier"/>
                <a:cs typeface="Courier"/>
              </a:rPr>
              <a:t>default.rb</a:t>
            </a:r>
            <a:endParaRPr lang="en-US" sz="3200" dirty="0">
              <a:latin typeface="Courier"/>
              <a:ea typeface="Courier"/>
              <a:cs typeface="Courier"/>
              <a:sym typeface="Courier"/>
            </a:endParaRPr>
          </a:p>
        </p:txBody>
      </p:sp>
    </p:spTree>
    <p:extLst>
      <p:ext uri="{BB962C8B-B14F-4D97-AF65-F5344CB8AC3E}">
        <p14:creationId xmlns:p14="http://schemas.microsoft.com/office/powerpoint/2010/main" val="29042670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
          <p:cNvSpPr>
            <a:spLocks noGrp="1" noChangeArrowheads="1"/>
          </p:cNvSpPr>
          <p:nvPr>
            <p:ph type="title"/>
          </p:nvPr>
        </p:nvSpPr>
        <p:spPr>
          <a:xfrm>
            <a:off x="280195" y="177800"/>
            <a:ext cx="15621000" cy="1117600"/>
          </a:xfrm>
        </p:spPr>
        <p:txBody>
          <a:bodyPr/>
          <a:lstStyle/>
          <a:p>
            <a:pPr eaLnBrk="1" hangingPunct="1">
              <a:defRPr/>
            </a:pPr>
            <a:r>
              <a:rPr lang="en-US" sz="5800" dirty="0" smtClean="0">
                <a:sym typeface="Arial Bold" charset="0"/>
              </a:rPr>
              <a:t>Windows: Full </a:t>
            </a:r>
            <a:r>
              <a:rPr lang="en-US" sz="5800" dirty="0">
                <a:sym typeface="Arial Bold" charset="0"/>
              </a:rPr>
              <a:t>contents of  the </a:t>
            </a:r>
            <a:r>
              <a:rPr lang="en-US" sz="5800" dirty="0" err="1" smtClean="0"/>
              <a:t>IIS_demo</a:t>
            </a:r>
            <a:r>
              <a:rPr lang="en-US" sz="5800" dirty="0" smtClean="0"/>
              <a:t> </a:t>
            </a:r>
            <a:r>
              <a:rPr lang="en-US" sz="5800" dirty="0" smtClean="0">
                <a:sym typeface="Arial Bold" charset="0"/>
              </a:rPr>
              <a:t>recipe</a:t>
            </a:r>
            <a:endParaRPr lang="en-US" sz="5800" dirty="0">
              <a:sym typeface="Arial Bold" charset="0"/>
            </a:endParaRPr>
          </a:p>
        </p:txBody>
      </p:sp>
      <p:sp>
        <p:nvSpPr>
          <p:cNvPr id="204803" name="Rectangle 2"/>
          <p:cNvSpPr>
            <a:spLocks noGrp="1" noChangeArrowheads="1"/>
          </p:cNvSpPr>
          <p:nvPr>
            <p:ph type="body" idx="1"/>
          </p:nvPr>
        </p:nvSpPr>
        <p:spPr>
          <a:xfrm>
            <a:off x="812880" y="1828800"/>
            <a:ext cx="14631830" cy="7010400"/>
          </a:xfrm>
        </p:spPr>
        <p:txBody>
          <a:bodyPr/>
          <a:lstStyle/>
          <a:p>
            <a:pPr marL="0" indent="0">
              <a:buNone/>
            </a:pPr>
            <a:r>
              <a:rPr lang="en-US" sz="3200" dirty="0" err="1" smtClean="0">
                <a:latin typeface="Courier"/>
                <a:ea typeface="Courier"/>
                <a:cs typeface="Courier"/>
                <a:sym typeface="Courier"/>
              </a:rPr>
              <a:t>powershell_script</a:t>
            </a:r>
            <a:r>
              <a:rPr lang="en-US" sz="3200" dirty="0" smtClean="0">
                <a:latin typeface="Courier"/>
                <a:ea typeface="Courier"/>
                <a:cs typeface="Courier"/>
                <a:sym typeface="Courier"/>
              </a:rPr>
              <a:t> </a:t>
            </a:r>
            <a:r>
              <a:rPr lang="en-US" sz="3200" dirty="0">
                <a:solidFill>
                  <a:srgbClr val="BA2121"/>
                </a:solidFill>
                <a:latin typeface="Courier"/>
                <a:ea typeface="Courier"/>
                <a:cs typeface="Courier"/>
                <a:sym typeface="Courier"/>
              </a:rPr>
              <a:t>"Install IIS"</a:t>
            </a:r>
            <a:r>
              <a:rPr lang="en-US" sz="3200" dirty="0" smtClean="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pPr marL="0" indent="0">
              <a:spcBef>
                <a:spcPts val="0"/>
              </a:spcBef>
              <a:buNone/>
            </a:pPr>
            <a:r>
              <a:rPr lang="en-US" sz="3200" dirty="0">
                <a:latin typeface="Courier"/>
                <a:cs typeface="Courier"/>
              </a:rPr>
              <a:t>  action :run</a:t>
            </a:r>
          </a:p>
          <a:p>
            <a:pPr marL="0" indent="0">
              <a:buNone/>
            </a:pPr>
            <a:r>
              <a:rPr lang="en-US" sz="3200" dirty="0">
                <a:latin typeface="Courier"/>
                <a:cs typeface="Courier"/>
              </a:rPr>
              <a:t>  code "add-</a:t>
            </a:r>
            <a:r>
              <a:rPr lang="en-US" sz="3200" dirty="0" err="1">
                <a:latin typeface="Courier"/>
                <a:cs typeface="Courier"/>
              </a:rPr>
              <a:t>windowsfeature</a:t>
            </a:r>
            <a:r>
              <a:rPr lang="en-US" sz="3200" dirty="0">
                <a:latin typeface="Courier"/>
                <a:cs typeface="Courier"/>
              </a:rPr>
              <a:t> </a:t>
            </a:r>
            <a:r>
              <a:rPr lang="en-US" sz="3200" dirty="0" smtClean="0">
                <a:latin typeface="Courier"/>
                <a:cs typeface="Courier"/>
              </a:rPr>
              <a:t>Web-Server"</a:t>
            </a:r>
            <a:endParaRPr lang="en-US" sz="3200" dirty="0">
              <a:latin typeface="Courier"/>
              <a:cs typeface="Courier"/>
            </a:endParaRPr>
          </a:p>
          <a:p>
            <a:pPr marL="0" indent="0">
              <a:spcBef>
                <a:spcPts val="0"/>
              </a:spcBef>
              <a:buNone/>
            </a:pPr>
            <a:r>
              <a:rPr lang="en-US" sz="3200" b="1" dirty="0">
                <a:solidFill>
                  <a:srgbClr val="008000"/>
                </a:solidFill>
                <a:latin typeface="Courier"/>
                <a:ea typeface="Courier"/>
                <a:cs typeface="Courier"/>
                <a:sym typeface="Courier"/>
              </a:rPr>
              <a:t>end</a:t>
            </a:r>
          </a:p>
          <a:p>
            <a:pPr marL="0" indent="0">
              <a:spcBef>
                <a:spcPts val="0"/>
              </a:spcBef>
              <a:buNone/>
            </a:pPr>
            <a:endParaRPr lang="en-US" sz="3200" b="1" dirty="0">
              <a:solidFill>
                <a:srgbClr val="008000"/>
              </a:solidFill>
              <a:latin typeface="Courier"/>
              <a:ea typeface="Courier"/>
              <a:cs typeface="Courier"/>
              <a:sym typeface="Courier"/>
            </a:endParaRPr>
          </a:p>
          <a:p>
            <a:pPr marL="0" indent="0">
              <a:buNone/>
            </a:pPr>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pPr marL="0" indent="0">
              <a:spcBef>
                <a:spcPts val="0"/>
              </a:spcBef>
              <a:buNone/>
            </a:pPr>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pPr marL="0" indent="0">
              <a:spcBef>
                <a:spcPts val="0"/>
              </a:spcBef>
              <a:buNone/>
            </a:pPr>
            <a:r>
              <a:rPr lang="en-US" sz="3200" b="1" dirty="0" smtClean="0">
                <a:solidFill>
                  <a:srgbClr val="008000"/>
                </a:solidFill>
                <a:latin typeface="Courier"/>
                <a:ea typeface="Courier"/>
                <a:cs typeface="Courier"/>
                <a:sym typeface="Courier"/>
              </a:rPr>
              <a:t>end</a:t>
            </a:r>
          </a:p>
          <a:p>
            <a:pPr marL="0" indent="0">
              <a:spcBef>
                <a:spcPts val="0"/>
              </a:spcBef>
              <a:buNone/>
            </a:pPr>
            <a:endParaRPr lang="en-US" sz="3200" b="1" dirty="0" smtClean="0">
              <a:solidFill>
                <a:srgbClr val="008000"/>
              </a:solidFill>
              <a:latin typeface="Courier"/>
              <a:ea typeface="Courier"/>
              <a:cs typeface="Courier"/>
              <a:sym typeface="Courier"/>
            </a:endParaRPr>
          </a:p>
          <a:p>
            <a:pPr marL="0" indent="0">
              <a:buNone/>
            </a:pPr>
            <a:r>
              <a:rPr lang="en-US" sz="3200" dirty="0" err="1">
                <a:latin typeface="Courier"/>
                <a:ea typeface="Courier"/>
                <a:cs typeface="Courier"/>
                <a:sym typeface="Courier"/>
              </a:rPr>
              <a:t>cookbook_file</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'c</a:t>
            </a:r>
            <a:r>
              <a:rPr lang="en-US" sz="3200" dirty="0" smtClean="0">
                <a:solidFill>
                  <a:srgbClr val="BA2121"/>
                </a:solidFill>
                <a:latin typeface="Courier"/>
                <a:ea typeface="Courier"/>
                <a:cs typeface="Courier"/>
                <a:sym typeface="Courier"/>
              </a:rPr>
              <a:t>:\</a:t>
            </a:r>
            <a:r>
              <a:rPr lang="en-US" sz="3200" dirty="0" err="1">
                <a:solidFill>
                  <a:srgbClr val="BA2121"/>
                </a:solidFill>
                <a:latin typeface="Courier"/>
                <a:ea typeface="Courier"/>
                <a:cs typeface="Courier"/>
                <a:sym typeface="Courier"/>
              </a:rPr>
              <a:t>inetpub</a:t>
            </a:r>
            <a:r>
              <a:rPr lang="en-US" sz="3200" dirty="0">
                <a:solidFill>
                  <a:srgbClr val="BA2121"/>
                </a:solidFill>
                <a:latin typeface="Courier"/>
                <a:ea typeface="Courier"/>
                <a:cs typeface="Courier"/>
                <a:sym typeface="Courier"/>
              </a:rPr>
              <a:t>\</a:t>
            </a:r>
            <a:r>
              <a:rPr lang="en-US" sz="3200" dirty="0" err="1">
                <a:solidFill>
                  <a:srgbClr val="BA2121"/>
                </a:solidFill>
                <a:latin typeface="Courier"/>
                <a:ea typeface="Courier"/>
                <a:cs typeface="Courier"/>
                <a:sym typeface="Courier"/>
              </a:rPr>
              <a:t>wwwroot</a:t>
            </a:r>
            <a:r>
              <a:rPr lang="en-US" sz="3200" dirty="0">
                <a:solidFill>
                  <a:srgbClr val="BA2121"/>
                </a:solidFill>
                <a:latin typeface="Courier"/>
                <a:ea typeface="Courier"/>
                <a:cs typeface="Courier"/>
                <a:sym typeface="Courier"/>
              </a:rPr>
              <a:t>\</a:t>
            </a:r>
            <a:r>
              <a:rPr lang="en-US" sz="3200" dirty="0" err="1" smtClean="0">
                <a:solidFill>
                  <a:srgbClr val="BA2121"/>
                </a:solidFill>
                <a:latin typeface="Courier"/>
                <a:ea typeface="Courier"/>
                <a:cs typeface="Courier"/>
                <a:sym typeface="Courier"/>
              </a:rPr>
              <a:t>Default.htm</a:t>
            </a:r>
            <a:r>
              <a:rPr lang="en-US" sz="3200" dirty="0" smtClean="0">
                <a:solidFill>
                  <a:srgbClr val="BA2121"/>
                </a:solidFill>
                <a:latin typeface="Courier"/>
                <a:ea typeface="Courier"/>
                <a:cs typeface="Courier"/>
                <a:sym typeface="Courier"/>
              </a:rPr>
              <a:t>'</a:t>
            </a:r>
            <a:r>
              <a:rPr lang="en-US" sz="3200" dirty="0" smtClean="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pPr marL="0" indent="0">
              <a:spcBef>
                <a:spcPts val="0"/>
              </a:spcBef>
              <a:buNone/>
            </a:pPr>
            <a:r>
              <a:rPr lang="en-US" sz="3200" dirty="0">
                <a:latin typeface="Courier"/>
                <a:ea typeface="Courier"/>
                <a:cs typeface="Courier"/>
                <a:sym typeface="Courier"/>
              </a:rPr>
              <a:t>  source </a:t>
            </a:r>
            <a:r>
              <a:rPr lang="en-US" sz="3200" dirty="0" smtClean="0">
                <a:solidFill>
                  <a:srgbClr val="BA2121"/>
                </a:solidFill>
                <a:latin typeface="Courier"/>
                <a:ea typeface="Courier"/>
                <a:cs typeface="Courier"/>
                <a:sym typeface="Courier"/>
              </a:rPr>
              <a:t>"</a:t>
            </a:r>
            <a:r>
              <a:rPr lang="en-US" sz="3200" dirty="0" err="1" smtClean="0">
                <a:solidFill>
                  <a:srgbClr val="BA2121"/>
                </a:solidFill>
                <a:latin typeface="Courier"/>
                <a:ea typeface="Courier"/>
                <a:cs typeface="Courier"/>
                <a:sym typeface="Courier"/>
              </a:rPr>
              <a:t>Default.htm</a:t>
            </a:r>
            <a:r>
              <a:rPr lang="en-US" sz="3200" dirty="0" smtClean="0">
                <a:solidFill>
                  <a:srgbClr val="BA2121"/>
                </a:solidFill>
                <a:latin typeface="Courier"/>
                <a:ea typeface="Courier"/>
                <a:cs typeface="Courier"/>
                <a:sym typeface="Courier"/>
              </a:rPr>
              <a:t>"</a:t>
            </a:r>
            <a:endParaRPr lang="en-US" sz="3200" dirty="0">
              <a:latin typeface="Courier"/>
              <a:ea typeface="Courier"/>
              <a:cs typeface="Courier"/>
              <a:sym typeface="Courier"/>
            </a:endParaRPr>
          </a:p>
          <a:p>
            <a:pPr marL="0" indent="0">
              <a:spcBef>
                <a:spcPts val="0"/>
              </a:spcBef>
              <a:buNone/>
            </a:pPr>
            <a:r>
              <a:rPr lang="en-US" sz="3200" dirty="0">
                <a:latin typeface="Courier"/>
                <a:ea typeface="Courier"/>
                <a:cs typeface="Courier"/>
                <a:sym typeface="Courier"/>
              </a:rPr>
              <a:t> </a:t>
            </a:r>
            <a:r>
              <a:rPr lang="en-US" sz="3200" dirty="0" smtClean="0">
                <a:latin typeface="Courier"/>
                <a:ea typeface="Courier"/>
                <a:cs typeface="Courier"/>
                <a:sym typeface="Courier"/>
              </a:rPr>
              <a:t> rights </a:t>
            </a:r>
            <a:r>
              <a:rPr lang="en-US" sz="3200" dirty="0" smtClean="0">
                <a:solidFill>
                  <a:schemeClr val="accent6">
                    <a:lumMod val="60000"/>
                    <a:lumOff val="40000"/>
                  </a:schemeClr>
                </a:solidFill>
                <a:latin typeface="Courier"/>
                <a:ea typeface="Courier"/>
                <a:cs typeface="Courier"/>
                <a:sym typeface="Courier"/>
              </a:rPr>
              <a:t>:read</a:t>
            </a:r>
            <a:r>
              <a:rPr lang="en-US" sz="3200" dirty="0" smtClean="0">
                <a:latin typeface="Courier"/>
                <a:ea typeface="Courier"/>
                <a:cs typeface="Courier"/>
                <a:sym typeface="Courier"/>
              </a:rPr>
              <a:t>, </a:t>
            </a:r>
            <a:r>
              <a:rPr lang="en-US" sz="3200" dirty="0" smtClean="0">
                <a:solidFill>
                  <a:srgbClr val="BA2121"/>
                </a:solidFill>
                <a:latin typeface="Courier"/>
                <a:ea typeface="Courier"/>
                <a:cs typeface="Courier"/>
                <a:sym typeface="Courier"/>
              </a:rPr>
              <a:t>"Everyone</a:t>
            </a:r>
            <a:r>
              <a:rPr lang="en-US" sz="3200" dirty="0">
                <a:solidFill>
                  <a:srgbClr val="BA2121"/>
                </a:solidFill>
                <a:latin typeface="Courier"/>
                <a:ea typeface="Courier"/>
                <a:cs typeface="Courier"/>
                <a:sym typeface="Courier"/>
              </a:rPr>
              <a:t>"</a:t>
            </a:r>
            <a:endParaRPr lang="en-US" sz="3200" dirty="0">
              <a:latin typeface="Courier"/>
              <a:ea typeface="Courier"/>
              <a:cs typeface="Courier"/>
              <a:sym typeface="Courier"/>
            </a:endParaRPr>
          </a:p>
          <a:p>
            <a:pPr marL="0" indent="0">
              <a:spcBef>
                <a:spcPts val="0"/>
              </a:spcBef>
              <a:buNone/>
            </a:pPr>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Tree>
    <p:extLst>
      <p:ext uri="{BB962C8B-B14F-4D97-AF65-F5344CB8AC3E}">
        <p14:creationId xmlns:p14="http://schemas.microsoft.com/office/powerpoint/2010/main" val="18420269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07875" name="Rectangle 2"/>
          <p:cNvSpPr>
            <a:spLocks/>
          </p:cNvSpPr>
          <p:nvPr/>
        </p:nvSpPr>
        <p:spPr bwMode="auto">
          <a:xfrm>
            <a:off x="6642749" y="8394702"/>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207876" name="Rectangle 3"/>
          <p:cNvSpPr>
            <a:spLocks/>
          </p:cNvSpPr>
          <p:nvPr/>
        </p:nvSpPr>
        <p:spPr bwMode="auto">
          <a:xfrm>
            <a:off x="4699794" y="1644664"/>
            <a:ext cx="11277600"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100" dirty="0">
                <a:latin typeface="Courier"/>
                <a:ea typeface="Courier"/>
                <a:cs typeface="Courier"/>
                <a:sym typeface="Courier"/>
              </a:rPr>
              <a:t>cookbooks\</a:t>
            </a:r>
            <a:r>
              <a:rPr lang="en-US" sz="3100" dirty="0" err="1">
                <a:latin typeface="Courier"/>
                <a:ea typeface="Courier"/>
                <a:cs typeface="Courier"/>
                <a:sym typeface="Courier"/>
              </a:rPr>
              <a:t>iis_demo</a:t>
            </a:r>
            <a:r>
              <a:rPr lang="en-US" sz="3100" dirty="0">
                <a:latin typeface="Courier"/>
                <a:ea typeface="Courier"/>
                <a:cs typeface="Courier"/>
                <a:sym typeface="Courier"/>
              </a:rPr>
              <a:t>\files\default\Default.htm</a:t>
            </a:r>
            <a:endParaRPr lang="en-US" sz="3100" dirty="0">
              <a:solidFill>
                <a:schemeClr val="tx1"/>
              </a:solidFill>
              <a:latin typeface="Courier"/>
              <a:ea typeface="Courier"/>
              <a:cs typeface="Courier"/>
              <a:sym typeface="Courier"/>
            </a:endParaRPr>
          </a:p>
        </p:txBody>
      </p:sp>
      <p:sp>
        <p:nvSpPr>
          <p:cNvPr id="207877" name="Rectangle 4"/>
          <p:cNvSpPr>
            <a:spLocks/>
          </p:cNvSpPr>
          <p:nvPr/>
        </p:nvSpPr>
        <p:spPr bwMode="auto">
          <a:xfrm>
            <a:off x="838282" y="2381250"/>
            <a:ext cx="14631830" cy="4089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800" b="1" dirty="0">
                <a:solidFill>
                  <a:srgbClr val="008000"/>
                </a:solidFill>
                <a:latin typeface="Courier"/>
                <a:ea typeface="Courier"/>
                <a:cs typeface="Courier"/>
                <a:sym typeface="Courier"/>
              </a:rPr>
              <a:t>&lt;html&gt;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  &lt;</a:t>
            </a:r>
            <a:r>
              <a:rPr lang="en-US" sz="4800" b="1" dirty="0">
                <a:solidFill>
                  <a:srgbClr val="008000"/>
                </a:solidFill>
                <a:latin typeface="Courier"/>
                <a:ea typeface="Courier"/>
                <a:cs typeface="Courier"/>
                <a:sym typeface="Courier"/>
              </a:rPr>
              <a:t>body&gt;</a:t>
            </a:r>
            <a:endParaRPr lang="en-US" sz="4800" dirty="0">
              <a:solidFill>
                <a:schemeClr val="tx1"/>
              </a:solidFill>
              <a:latin typeface="Courier"/>
              <a:ea typeface="Courier"/>
              <a:cs typeface="Courier"/>
              <a:sym typeface="Courier"/>
            </a:endParaRPr>
          </a:p>
          <a:p>
            <a:r>
              <a:rPr lang="en-US" sz="4800" dirty="0">
                <a:solidFill>
                  <a:schemeClr val="tx1"/>
                </a:solidFill>
                <a:latin typeface="Courier"/>
                <a:ea typeface="Courier"/>
                <a:cs typeface="Courier"/>
                <a:sym typeface="Courier"/>
              </a:rPr>
              <a:t>  </a:t>
            </a:r>
            <a:r>
              <a:rPr lang="en-US" sz="4800" dirty="0" smtClean="0">
                <a:solidFill>
                  <a:schemeClr val="tx1"/>
                </a:solidFill>
                <a:latin typeface="Courier"/>
                <a:ea typeface="Courier"/>
                <a:cs typeface="Courier"/>
                <a:sym typeface="Courier"/>
              </a:rPr>
              <a:t>  </a:t>
            </a:r>
            <a:r>
              <a:rPr lang="en-US" sz="4800" b="1" dirty="0" smtClean="0">
                <a:solidFill>
                  <a:srgbClr val="008000"/>
                </a:solidFill>
                <a:latin typeface="Courier"/>
                <a:ea typeface="Courier"/>
                <a:cs typeface="Courier"/>
                <a:sym typeface="Courier"/>
              </a:rPr>
              <a:t>&lt;</a:t>
            </a:r>
            <a:r>
              <a:rPr lang="en-US" sz="4800" b="1" dirty="0">
                <a:solidFill>
                  <a:srgbClr val="008000"/>
                </a:solidFill>
                <a:latin typeface="Courier"/>
                <a:ea typeface="Courier"/>
                <a:cs typeface="Courier"/>
                <a:sym typeface="Courier"/>
              </a:rPr>
              <a:t>h1&gt;</a:t>
            </a:r>
            <a:r>
              <a:rPr lang="en-US" sz="4800" dirty="0">
                <a:solidFill>
                  <a:schemeClr val="tx1"/>
                </a:solidFill>
                <a:latin typeface="Courier"/>
                <a:ea typeface="Courier"/>
                <a:cs typeface="Courier"/>
                <a:sym typeface="Courier"/>
              </a:rPr>
              <a:t>Hello, </a:t>
            </a:r>
            <a:r>
              <a:rPr lang="en-US" sz="4800" dirty="0" smtClean="0">
                <a:solidFill>
                  <a:schemeClr val="tx1"/>
                </a:solidFill>
                <a:latin typeface="Courier"/>
                <a:ea typeface="Courier"/>
                <a:cs typeface="Courier"/>
                <a:sym typeface="Courier"/>
              </a:rPr>
              <a:t>Windows </a:t>
            </a:r>
            <a:r>
              <a:rPr lang="en-US" sz="4800" dirty="0">
                <a:latin typeface="Courier"/>
                <a:ea typeface="Courier"/>
                <a:cs typeface="Courier"/>
                <a:sym typeface="Courier"/>
              </a:rPr>
              <a:t>W</a:t>
            </a:r>
            <a:r>
              <a:rPr lang="en-US" sz="4800" dirty="0" smtClean="0">
                <a:solidFill>
                  <a:schemeClr val="tx1"/>
                </a:solidFill>
                <a:latin typeface="Courier"/>
                <a:ea typeface="Courier"/>
                <a:cs typeface="Courier"/>
                <a:sym typeface="Courier"/>
              </a:rPr>
              <a:t>orld!</a:t>
            </a:r>
            <a:r>
              <a:rPr lang="en-US" sz="4800" b="1" dirty="0" smtClean="0">
                <a:solidFill>
                  <a:srgbClr val="008000"/>
                </a:solidFill>
                <a:latin typeface="Courier"/>
                <a:ea typeface="Courier"/>
                <a:cs typeface="Courier"/>
                <a:sym typeface="Courier"/>
              </a:rPr>
              <a:t>&lt;/h1</a:t>
            </a:r>
            <a:r>
              <a:rPr lang="en-US" sz="4800" b="1" dirty="0">
                <a:solidFill>
                  <a:srgbClr val="008000"/>
                </a:solidFill>
                <a:latin typeface="Courier"/>
                <a:ea typeface="Courier"/>
                <a:cs typeface="Courier"/>
                <a:sym typeface="Courier"/>
              </a:rPr>
              <a:t>&gt;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  &lt;/body</a:t>
            </a:r>
            <a:r>
              <a:rPr lang="en-US" sz="4800" b="1" dirty="0">
                <a:solidFill>
                  <a:srgbClr val="008000"/>
                </a:solidFill>
                <a:latin typeface="Courier"/>
                <a:ea typeface="Courier"/>
                <a:cs typeface="Courier"/>
                <a:sym typeface="Courier"/>
              </a:rPr>
              <a:t>&gt;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&lt;/html</a:t>
            </a:r>
            <a:r>
              <a:rPr lang="en-US" sz="4800" b="1" dirty="0">
                <a:solidFill>
                  <a:srgbClr val="008000"/>
                </a:solidFill>
                <a:latin typeface="Courier"/>
                <a:ea typeface="Courier"/>
                <a:cs typeface="Courier"/>
                <a:sym typeface="Courier"/>
              </a:rPr>
              <a:t>&gt;</a:t>
            </a:r>
          </a:p>
        </p:txBody>
      </p:sp>
      <p:sp>
        <p:nvSpPr>
          <p:cNvPr id="301061" name="Rectangle 5"/>
          <p:cNvSpPr>
            <a:spLocks noGrp="1" noChangeArrowheads="1"/>
          </p:cNvSpPr>
          <p:nvPr>
            <p:ph type="title"/>
          </p:nvPr>
        </p:nvSpPr>
        <p:spPr/>
        <p:txBody>
          <a:bodyPr/>
          <a:lstStyle/>
          <a:p>
            <a:pPr>
              <a:defRPr/>
            </a:pPr>
            <a:r>
              <a:rPr lang="en-US" sz="4000" dirty="0" smtClean="0">
                <a:sym typeface="Arial Bold" charset="0"/>
              </a:rPr>
              <a:t>Windows Exercise</a:t>
            </a:r>
            <a:r>
              <a:rPr lang="en-US" sz="4000" dirty="0">
                <a:sym typeface="Arial Bold" charset="0"/>
              </a:rPr>
              <a:t>: </a:t>
            </a:r>
            <a:r>
              <a:rPr lang="en-US" sz="4000" dirty="0" smtClean="0">
                <a:sym typeface="Arial Bold" charset="0"/>
              </a:rPr>
              <a:t/>
            </a:r>
            <a:br>
              <a:rPr lang="en-US" sz="4000" dirty="0" smtClean="0">
                <a:sym typeface="Arial Bold" charset="0"/>
              </a:rPr>
            </a:br>
            <a:r>
              <a:rPr lang="en-US" sz="4000" dirty="0" smtClean="0">
                <a:sym typeface="Arial Bold" charset="0"/>
              </a:rPr>
              <a:t>Add </a:t>
            </a:r>
            <a:r>
              <a:rPr lang="en-US" sz="4000" dirty="0"/>
              <a:t>Default.htm </a:t>
            </a:r>
            <a:r>
              <a:rPr lang="en-US" sz="4000" dirty="0">
                <a:sym typeface="Arial Bold" charset="0"/>
              </a:rPr>
              <a:t>to your cookbook’s </a:t>
            </a:r>
            <a:r>
              <a:rPr lang="en-US" sz="4000" dirty="0" smtClean="0">
                <a:sym typeface="Arial Bold" charset="0"/>
              </a:rPr>
              <a:t>files/default </a:t>
            </a:r>
            <a:r>
              <a:rPr lang="en-US" sz="4000" dirty="0">
                <a:sym typeface="Arial Bold" charset="0"/>
              </a:rPr>
              <a:t>directory</a:t>
            </a:r>
          </a:p>
        </p:txBody>
      </p:sp>
    </p:spTree>
    <p:extLst>
      <p:ext uri="{BB962C8B-B14F-4D97-AF65-F5344CB8AC3E}">
        <p14:creationId xmlns:p14="http://schemas.microsoft.com/office/powerpoint/2010/main" val="21151923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
          <p:cNvSpPr>
            <a:spLocks/>
          </p:cNvSpPr>
          <p:nvPr/>
        </p:nvSpPr>
        <p:spPr bwMode="auto">
          <a:xfrm>
            <a:off x="812880" y="1854202"/>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800" dirty="0" err="1" smtClean="0">
                <a:solidFill>
                  <a:srgbClr val="FFFFFF"/>
                </a:solidFill>
                <a:latin typeface="Courier" charset="0"/>
                <a:ea typeface="ＭＳ Ｐゴシック" charset="0"/>
                <a:cs typeface="Courier" charset="0"/>
                <a:sym typeface="Courier"/>
              </a:rPr>
              <a:t>ws</a:t>
            </a:r>
            <a:r>
              <a:rPr lang="en-US" sz="4800" dirty="0" smtClean="0">
                <a:solidFill>
                  <a:srgbClr val="FFFFFF"/>
                </a:solidFill>
                <a:latin typeface="Courier" charset="0"/>
                <a:ea typeface="ＭＳ Ｐゴシック" charset="0"/>
                <a:cs typeface="Courier" charset="0"/>
                <a:sym typeface="Courier"/>
              </a:rPr>
              <a:t>&gt; </a:t>
            </a:r>
            <a:r>
              <a:rPr lang="en-US" sz="4800" dirty="0">
                <a:solidFill>
                  <a:srgbClr val="FFFFFF"/>
                </a:solidFill>
                <a:latin typeface="Courier" charset="0"/>
                <a:ea typeface="ＭＳ Ｐゴシック" charset="0"/>
                <a:cs typeface="Courier" charset="0"/>
                <a:sym typeface="Courier"/>
              </a:rPr>
              <a:t>knife cookbook upload </a:t>
            </a:r>
            <a:r>
              <a:rPr lang="en-US" sz="4800" dirty="0" err="1">
                <a:solidFill>
                  <a:srgbClr val="FFFFFF"/>
                </a:solidFill>
                <a:latin typeface="Courier" charset="0"/>
                <a:ea typeface="ＭＳ Ｐゴシック" charset="0"/>
                <a:cs typeface="Courier" charset="0"/>
                <a:sym typeface="Courier"/>
              </a:rPr>
              <a:t>iis_demo</a:t>
            </a:r>
            <a:endParaRPr lang="en-US" sz="4800" dirty="0">
              <a:solidFill>
                <a:srgbClr val="FFFFFF"/>
              </a:solidFill>
              <a:latin typeface="Courier" charset="0"/>
              <a:ea typeface="ＭＳ Ｐゴシック" charset="0"/>
              <a:cs typeface="Courier" charset="0"/>
              <a:sym typeface="Courier"/>
            </a:endParaRPr>
          </a:p>
        </p:txBody>
      </p:sp>
      <p:sp>
        <p:nvSpPr>
          <p:cNvPr id="304130" name="Rectangle 2"/>
          <p:cNvSpPr>
            <a:spLocks noGrp="1" noChangeArrowheads="1"/>
          </p:cNvSpPr>
          <p:nvPr>
            <p:ph type="title"/>
          </p:nvPr>
        </p:nvSpPr>
        <p:spPr>
          <a:xfrm>
            <a:off x="356395" y="177800"/>
            <a:ext cx="15621000" cy="1117600"/>
          </a:xfrm>
        </p:spPr>
        <p:txBody>
          <a:bodyPr/>
          <a:lstStyle/>
          <a:p>
            <a:pPr eaLnBrk="1" hangingPunct="1">
              <a:defRPr/>
            </a:pPr>
            <a:r>
              <a:rPr lang="en-US" sz="6200" dirty="0" smtClean="0">
                <a:sym typeface="Arial Bold" charset="0"/>
              </a:rPr>
              <a:t>Windows Exercise</a:t>
            </a:r>
            <a:r>
              <a:rPr lang="en-US" sz="6200" dirty="0">
                <a:sym typeface="Arial Bold" charset="0"/>
              </a:rPr>
              <a:t>: Upload the cookbook</a:t>
            </a:r>
          </a:p>
        </p:txBody>
      </p:sp>
      <p:sp>
        <p:nvSpPr>
          <p:cNvPr id="209924" name="Rectangle 3"/>
          <p:cNvSpPr>
            <a:spLocks noGrp="1" noChangeArrowheads="1"/>
          </p:cNvSpPr>
          <p:nvPr>
            <p:ph idx="1"/>
          </p:nvPr>
        </p:nvSpPr>
        <p:spPr>
          <a:xfrm>
            <a:off x="800178" y="3657600"/>
            <a:ext cx="14657232" cy="4965700"/>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000" kern="1200" dirty="0">
                <a:solidFill>
                  <a:srgbClr val="FFFFFF"/>
                </a:solidFill>
                <a:latin typeface="Courier" charset="0"/>
                <a:ea typeface="ＭＳ Ｐゴシック" charset="0"/>
                <a:cs typeface="Courier" charset="0"/>
                <a:sym typeface="Courier" charset="0"/>
              </a:rPr>
              <a:t>Uploading </a:t>
            </a:r>
            <a:r>
              <a:rPr lang="en-US" sz="4000" kern="1200" dirty="0" err="1">
                <a:solidFill>
                  <a:srgbClr val="FFFFFF"/>
                </a:solidFill>
                <a:latin typeface="Courier" charset="0"/>
                <a:ea typeface="ＭＳ Ｐゴシック" charset="0"/>
                <a:cs typeface="Courier" charset="0"/>
                <a:sym typeface="Courier" charset="0"/>
              </a:rPr>
              <a:t>iis_demo</a:t>
            </a:r>
            <a:r>
              <a:rPr lang="en-US" sz="4000" kern="1200" dirty="0">
                <a:solidFill>
                  <a:srgbClr val="FFFFFF"/>
                </a:solidFill>
                <a:latin typeface="Courier" charset="0"/>
                <a:ea typeface="ＭＳ Ｐゴシック" charset="0"/>
                <a:cs typeface="Courier" charset="0"/>
                <a:sym typeface="Courier" charset="0"/>
              </a:rPr>
              <a:t> </a:t>
            </a:r>
            <a:r>
              <a:rPr lang="en-US" sz="4000" kern="1200" dirty="0" smtClean="0">
                <a:solidFill>
                  <a:srgbClr val="FFFFFF"/>
                </a:solidFill>
                <a:latin typeface="Courier" charset="0"/>
                <a:ea typeface="ＭＳ Ｐゴシック" charset="0"/>
                <a:cs typeface="Courier" charset="0"/>
                <a:sym typeface="Courier" charset="0"/>
              </a:rPr>
              <a:t>     [</a:t>
            </a:r>
            <a:r>
              <a:rPr lang="en-US" sz="4000" kern="1200" dirty="0">
                <a:solidFill>
                  <a:srgbClr val="FFFFFF"/>
                </a:solidFill>
                <a:latin typeface="Courier" charset="0"/>
                <a:ea typeface="ＭＳ Ｐゴシック" charset="0"/>
                <a:cs typeface="Courier" charset="0"/>
                <a:sym typeface="Courier" charset="0"/>
              </a:rPr>
              <a:t>0.1.0]</a:t>
            </a:r>
          </a:p>
          <a:p>
            <a:pPr marL="0" indent="0" defTabSz="1408061">
              <a:buNone/>
            </a:pPr>
            <a:r>
              <a:rPr lang="en-US" sz="4000" kern="1200" dirty="0">
                <a:solidFill>
                  <a:srgbClr val="FFFFFF"/>
                </a:solidFill>
                <a:latin typeface="Courier" charset="0"/>
                <a:ea typeface="ＭＳ Ｐゴシック" charset="0"/>
                <a:cs typeface="Courier" charset="0"/>
                <a:sym typeface="Courier" charset="0"/>
              </a:rPr>
              <a:t>Uploaded 1 cookbook.</a:t>
            </a:r>
          </a:p>
        </p:txBody>
      </p:sp>
    </p:spTree>
    <p:extLst>
      <p:ext uri="{BB962C8B-B14F-4D97-AF65-F5344CB8AC3E}">
        <p14:creationId xmlns:p14="http://schemas.microsoft.com/office/powerpoint/2010/main" val="3995396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1"/>
          <p:cNvSpPr>
            <a:spLocks noGrp="1" noChangeArrowheads="1"/>
          </p:cNvSpPr>
          <p:nvPr>
            <p:ph type="title"/>
          </p:nvPr>
        </p:nvSpPr>
        <p:spPr>
          <a:xfrm>
            <a:off x="800273" y="330200"/>
            <a:ext cx="14657233" cy="1117600"/>
          </a:xfrm>
        </p:spPr>
        <p:txBody>
          <a:bodyPr/>
          <a:lstStyle/>
          <a:p>
            <a:pPr eaLnBrk="1" hangingPunct="1">
              <a:defRPr/>
            </a:pPr>
            <a:r>
              <a:rPr lang="en-US" sz="4800" dirty="0" smtClean="0">
                <a:sym typeface="Rockwell" charset="0"/>
              </a:rPr>
              <a:t>Windows Exercise: </a:t>
            </a:r>
            <a:br>
              <a:rPr lang="en-US" sz="4800" dirty="0" smtClean="0">
                <a:sym typeface="Rockwell" charset="0"/>
              </a:rPr>
            </a:br>
            <a:r>
              <a:rPr lang="en-US" sz="4800" dirty="0" smtClean="0">
                <a:sym typeface="Rockwell" charset="0"/>
              </a:rPr>
              <a:t>Run chef-client on your Windows test </a:t>
            </a:r>
            <a:r>
              <a:rPr lang="en-US" sz="4800" dirty="0">
                <a:sym typeface="Rockwell" charset="0"/>
              </a:rPr>
              <a:t>node</a:t>
            </a:r>
            <a:endParaRPr lang="en-US" sz="4800" dirty="0" smtClean="0">
              <a:sym typeface="Rockwell" charset="0"/>
            </a:endParaRPr>
          </a:p>
        </p:txBody>
      </p:sp>
      <p:sp>
        <p:nvSpPr>
          <p:cNvPr id="6" name="Rectangle 1"/>
          <p:cNvSpPr>
            <a:spLocks/>
          </p:cNvSpPr>
          <p:nvPr/>
        </p:nvSpPr>
        <p:spPr bwMode="auto">
          <a:xfrm>
            <a:off x="356394" y="2438400"/>
            <a:ext cx="15621000" cy="762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err="1" smtClean="0">
                <a:solidFill>
                  <a:srgbClr val="FFFFFF"/>
                </a:solidFill>
                <a:latin typeface="Courier"/>
                <a:ea typeface="Courier"/>
                <a:cs typeface="Courier"/>
                <a:sym typeface="Courier"/>
              </a:rPr>
              <a:t>rn</a:t>
            </a:r>
            <a:r>
              <a:rPr lang="en-US" sz="3600" dirty="0" smtClean="0">
                <a:solidFill>
                  <a:srgbClr val="FFFFFF"/>
                </a:solidFill>
                <a:latin typeface="Courier"/>
                <a:ea typeface="Courier"/>
                <a:cs typeface="Courier"/>
                <a:sym typeface="Courier"/>
              </a:rPr>
              <a:t>&gt;$ chef-client</a:t>
            </a:r>
            <a:endParaRPr lang="en-US" sz="3600" dirty="0">
              <a:solidFill>
                <a:srgbClr val="FFFFFF"/>
              </a:solidFill>
              <a:latin typeface="Courier"/>
              <a:ea typeface="Courier"/>
              <a:cs typeface="Courier"/>
              <a:sym typeface="Courier"/>
            </a:endParaRPr>
          </a:p>
        </p:txBody>
      </p:sp>
      <p:sp>
        <p:nvSpPr>
          <p:cNvPr id="5" name="Rectangle 1"/>
          <p:cNvSpPr>
            <a:spLocks/>
          </p:cNvSpPr>
          <p:nvPr/>
        </p:nvSpPr>
        <p:spPr bwMode="auto">
          <a:xfrm>
            <a:off x="356394" y="1524000"/>
            <a:ext cx="15622511" cy="7620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400" dirty="0" err="1" smtClean="0">
                <a:solidFill>
                  <a:srgbClr val="FFFFFF"/>
                </a:solidFill>
                <a:latin typeface="Courier" charset="0"/>
                <a:ea typeface="ＭＳ Ｐゴシック" charset="0"/>
                <a:cs typeface="Courier" charset="0"/>
                <a:sym typeface="Courier" charset="0"/>
              </a:rPr>
              <a:t>ws</a:t>
            </a:r>
            <a:r>
              <a:rPr lang="en-US" sz="3400" dirty="0" smtClean="0">
                <a:solidFill>
                  <a:srgbClr val="FFFFFF"/>
                </a:solidFill>
                <a:latin typeface="Courier" charset="0"/>
                <a:ea typeface="ＭＳ Ｐゴシック" charset="0"/>
                <a:cs typeface="Courier" charset="0"/>
                <a:sym typeface="Courier" charset="0"/>
              </a:rPr>
              <a:t>&gt; </a:t>
            </a:r>
            <a:r>
              <a:rPr lang="en-US" sz="3400" dirty="0">
                <a:solidFill>
                  <a:srgbClr val="FFFFFF"/>
                </a:solidFill>
                <a:latin typeface="Courier" charset="0"/>
                <a:ea typeface="ＭＳ Ｐゴシック" charset="0"/>
                <a:cs typeface="Courier" charset="0"/>
                <a:sym typeface="Courier" charset="0"/>
              </a:rPr>
              <a:t>knife node run_list </a:t>
            </a:r>
            <a:r>
              <a:rPr lang="en-US" sz="3400" dirty="0" smtClean="0">
                <a:solidFill>
                  <a:srgbClr val="FFFFFF"/>
                </a:solidFill>
                <a:latin typeface="Courier" charset="0"/>
                <a:ea typeface="ＭＳ Ｐゴシック" charset="0"/>
                <a:cs typeface="Courier" charset="0"/>
                <a:sym typeface="Courier" charset="0"/>
              </a:rPr>
              <a:t>add &lt;</a:t>
            </a:r>
            <a:r>
              <a:rPr lang="en-US" sz="3400" i="1" dirty="0" err="1" smtClean="0">
                <a:solidFill>
                  <a:srgbClr val="FFFFFF"/>
                </a:solidFill>
                <a:latin typeface="Courier" charset="0"/>
                <a:ea typeface="ＭＳ Ｐゴシック" charset="0"/>
                <a:cs typeface="Courier" charset="0"/>
                <a:sym typeface="Courier" charset="0"/>
              </a:rPr>
              <a:t>nodename</a:t>
            </a:r>
            <a:r>
              <a:rPr lang="en-US" sz="3400" dirty="0" smtClean="0">
                <a:solidFill>
                  <a:srgbClr val="FFFFFF"/>
                </a:solidFill>
                <a:latin typeface="Courier" charset="0"/>
                <a:ea typeface="ＭＳ Ｐゴシック" charset="0"/>
                <a:cs typeface="Courier" charset="0"/>
                <a:sym typeface="Courier" charset="0"/>
              </a:rPr>
              <a:t>&gt; </a:t>
            </a:r>
            <a:r>
              <a:rPr lang="en-US" sz="3400" dirty="0" smtClean="0">
                <a:solidFill>
                  <a:srgbClr val="FFFFFF"/>
                </a:solidFill>
                <a:latin typeface="Courier" charset="0"/>
                <a:ea typeface="ＭＳ Ｐゴシック" charset="0"/>
                <a:cs typeface="Courier" charset="0"/>
                <a:sym typeface="Courier" charset="0"/>
              </a:rPr>
              <a:t>"recipe</a:t>
            </a:r>
            <a:r>
              <a:rPr lang="en-US" sz="3400" dirty="0" smtClean="0">
                <a:solidFill>
                  <a:srgbClr val="FFFFFF"/>
                </a:solidFill>
                <a:latin typeface="Courier" charset="0"/>
                <a:ea typeface="ＭＳ Ｐゴシック" charset="0"/>
                <a:cs typeface="Courier" charset="0"/>
                <a:sym typeface="Courier" charset="0"/>
              </a:rPr>
              <a:t>[</a:t>
            </a:r>
            <a:r>
              <a:rPr lang="en-US" sz="3400" dirty="0" err="1" smtClean="0">
                <a:solidFill>
                  <a:srgbClr val="FFFFFF"/>
                </a:solidFill>
                <a:latin typeface="Courier" charset="0"/>
                <a:ea typeface="ＭＳ Ｐゴシック" charset="0"/>
                <a:cs typeface="Courier" charset="0"/>
                <a:sym typeface="Courier" charset="0"/>
              </a:rPr>
              <a:t>iis_demo</a:t>
            </a:r>
            <a:r>
              <a:rPr lang="en-US" sz="3400" dirty="0" smtClean="0">
                <a:solidFill>
                  <a:srgbClr val="FFFFFF"/>
                </a:solidFill>
                <a:latin typeface="Courier" charset="0"/>
                <a:ea typeface="ＭＳ Ｐゴシック" charset="0"/>
                <a:cs typeface="Courier" charset="0"/>
                <a:sym typeface="Courier" charset="0"/>
              </a:rPr>
              <a:t>]"</a:t>
            </a:r>
            <a:endParaRPr lang="en-US" sz="3400" dirty="0">
              <a:solidFill>
                <a:srgbClr val="FFFFFF"/>
              </a:solidFill>
              <a:latin typeface="Courier" charset="0"/>
              <a:ea typeface="ＭＳ Ｐゴシック" charset="0"/>
              <a:cs typeface="Courier" charset="0"/>
              <a:sym typeface="Courier" charset="0"/>
            </a:endParaRPr>
          </a:p>
        </p:txBody>
      </p:sp>
      <p:sp>
        <p:nvSpPr>
          <p:cNvPr id="7" name="Rectangle 2"/>
          <p:cNvSpPr txBox="1">
            <a:spLocks noChangeArrowheads="1"/>
          </p:cNvSpPr>
          <p:nvPr/>
        </p:nvSpPr>
        <p:spPr bwMode="auto">
          <a:xfrm>
            <a:off x="356394" y="3429000"/>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Type in the URL for your test node into a web browser</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994" y="4495800"/>
            <a:ext cx="10058400" cy="4343400"/>
          </a:xfrm>
          <a:prstGeom prst="rect">
            <a:avLst/>
          </a:prstGeom>
        </p:spPr>
      </p:pic>
    </p:spTree>
    <p:extLst>
      <p:ext uri="{BB962C8B-B14F-4D97-AF65-F5344CB8AC3E}">
        <p14:creationId xmlns:p14="http://schemas.microsoft.com/office/powerpoint/2010/main" val="5210165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
          <p:cNvSpPr>
            <a:spLocks/>
          </p:cNvSpPr>
          <p:nvPr/>
        </p:nvSpPr>
        <p:spPr bwMode="auto">
          <a:xfrm>
            <a:off x="432594" y="1642878"/>
            <a:ext cx="11811000" cy="7120122"/>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1800" dirty="0">
                <a:solidFill>
                  <a:srgbClr val="FFFFFF"/>
                </a:solidFill>
                <a:latin typeface="Courier"/>
                <a:ea typeface="Courier"/>
                <a:cs typeface="Courier"/>
                <a:sym typeface="Courier"/>
              </a:rPr>
              <a:t> *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action create</a:t>
            </a:r>
          </a:p>
          <a:p>
            <a:r>
              <a:rPr lang="en-US" sz="1800" dirty="0">
                <a:solidFill>
                  <a:srgbClr val="FFFFFF"/>
                </a:solidFill>
                <a:latin typeface="Courier"/>
                <a:ea typeface="Courier"/>
                <a:cs typeface="Courier"/>
                <a:sym typeface="Courier"/>
              </a:rPr>
              <a:t>[2014-02-24T06:25:33-08:00] INFO: Processing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action create (</a:t>
            </a:r>
            <a:r>
              <a:rPr lang="en-US" sz="1800" dirty="0" err="1">
                <a:solidFill>
                  <a:srgbClr val="FFFFFF"/>
                </a:solidFill>
                <a:latin typeface="Courier"/>
                <a:ea typeface="Courier"/>
                <a:cs typeface="Courier"/>
                <a:sym typeface="Courier"/>
              </a:rPr>
              <a:t>iis_demo</a:t>
            </a:r>
            <a:r>
              <a:rPr lang="en-US" sz="1800" dirty="0">
                <a:solidFill>
                  <a:srgbClr val="FFFFFF"/>
                </a:solidFill>
                <a:latin typeface="Courier"/>
                <a:ea typeface="Courier"/>
                <a:cs typeface="Courier"/>
                <a:sym typeface="Courier"/>
              </a:rPr>
              <a:t>::default line 18)</a:t>
            </a:r>
          </a:p>
          <a:p>
            <a:r>
              <a:rPr lang="en-US" sz="1800" dirty="0">
                <a:solidFill>
                  <a:srgbClr val="FFFFFF"/>
                </a:solidFill>
                <a:latin typeface="Courier"/>
                <a:ea typeface="Courier"/>
                <a:cs typeface="Courier"/>
                <a:sym typeface="Courier"/>
              </a:rPr>
              <a:t>[2014-02-24T06:25:33-08:00] INFO: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created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create new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[2014-02-24T06:25:33-08:00] INFO: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updated file contents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update content in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from none to 231d53</a:t>
            </a:r>
          </a:p>
          <a:p>
            <a:r>
              <a:rPr lang="en-US" sz="1800" dirty="0">
                <a:solidFill>
                  <a:srgbClr val="FFFFFF"/>
                </a:solidFill>
                <a:latin typeface="Courier"/>
                <a:ea typeface="Courier"/>
                <a:cs typeface="Courier"/>
                <a:sym typeface="Courier"/>
              </a:rPr>
              <a:t>    </a:t>
            </a:r>
            <a:r>
              <a:rPr lang="en-US" sz="1800" dirty="0" smtClean="0">
                <a:solidFill>
                  <a:srgbClr val="FFFFFF"/>
                </a:solidFill>
                <a:latin typeface="Courier"/>
                <a:ea typeface="Courier"/>
                <a:cs typeface="Courier"/>
                <a:sym typeface="Courier"/>
              </a:rPr>
              <a:t>    </a:t>
            </a:r>
            <a:r>
              <a:rPr lang="en-US" sz="1800" dirty="0">
                <a:solidFill>
                  <a:srgbClr val="FFFFFF"/>
                </a:solidFill>
                <a:latin typeface="Courier"/>
                <a:ea typeface="Courier"/>
                <a:cs typeface="Courier"/>
                <a:sym typeface="Courier"/>
              </a:rPr>
              <a:t>---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2014-02-24 06:25:33.000000000 -0800</a:t>
            </a:r>
          </a:p>
          <a:p>
            <a:r>
              <a:rPr lang="en-US" sz="1800" dirty="0">
                <a:solidFill>
                  <a:srgbClr val="FFFFFF"/>
                </a:solidFill>
                <a:latin typeface="Courier"/>
                <a:ea typeface="Courier"/>
                <a:cs typeface="Courier"/>
                <a:sym typeface="Courier"/>
              </a:rPr>
              <a:t>        +++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/Local/Temp/4/Default.htm20140224-1896-13q72ev 2014-02-24 06:25:33.000000000 -0800</a:t>
            </a:r>
          </a:p>
          <a:p>
            <a:r>
              <a:rPr lang="en-US" sz="1800" dirty="0">
                <a:solidFill>
                  <a:srgbClr val="FFFFFF"/>
                </a:solidFill>
                <a:latin typeface="Courier"/>
                <a:ea typeface="Courier"/>
                <a:cs typeface="Courier"/>
                <a:sym typeface="Courier"/>
              </a:rPr>
              <a:t>        @@ -1 +1,7 @@</a:t>
            </a:r>
          </a:p>
          <a:p>
            <a:r>
              <a:rPr lang="en-US" sz="1800" dirty="0">
                <a:solidFill>
                  <a:srgbClr val="FFFFFF"/>
                </a:solidFill>
                <a:latin typeface="Courier"/>
                <a:ea typeface="Courier"/>
                <a:cs typeface="Courier"/>
                <a:sym typeface="Courier"/>
              </a:rPr>
              <a:t>        +&lt;html&gt;</a:t>
            </a:r>
          </a:p>
          <a:p>
            <a:r>
              <a:rPr lang="en-US" sz="1800" dirty="0">
                <a:solidFill>
                  <a:srgbClr val="FFFFFF"/>
                </a:solidFill>
                <a:latin typeface="Courier"/>
                <a:ea typeface="Courier"/>
                <a:cs typeface="Courier"/>
                <a:sym typeface="Courier"/>
              </a:rPr>
              <a:t>        +  &lt;body&gt;</a:t>
            </a:r>
          </a:p>
          <a:p>
            <a:r>
              <a:rPr lang="en-US" sz="1800" dirty="0">
                <a:solidFill>
                  <a:srgbClr val="FFFFFF"/>
                </a:solidFill>
                <a:latin typeface="Courier"/>
                <a:ea typeface="Courier"/>
                <a:cs typeface="Courier"/>
                <a:sym typeface="Courier"/>
              </a:rPr>
              <a:t>        +    &lt;h1&gt;Hello, world!&lt;/h1&gt;</a:t>
            </a:r>
          </a:p>
          <a:p>
            <a:r>
              <a:rPr lang="en-US" sz="1800" dirty="0">
                <a:solidFill>
                  <a:srgbClr val="FFFFFF"/>
                </a:solidFill>
                <a:latin typeface="Courier"/>
                <a:ea typeface="Courier"/>
                <a:cs typeface="Courier"/>
                <a:sym typeface="Courier"/>
              </a:rPr>
              <a:t>        +  &lt;/body&gt;</a:t>
            </a:r>
          </a:p>
          <a:p>
            <a:r>
              <a:rPr lang="en-US" sz="1800" dirty="0">
                <a:solidFill>
                  <a:srgbClr val="FFFFFF"/>
                </a:solidFill>
                <a:latin typeface="Courier"/>
                <a:ea typeface="Courier"/>
                <a:cs typeface="Courier"/>
                <a:sym typeface="Courier"/>
              </a:rPr>
              <a:t>        +&lt;/html&gt;</a:t>
            </a:r>
          </a:p>
          <a:p>
            <a:r>
              <a:rPr lang="en-US" sz="1800" dirty="0">
                <a:solidFill>
                  <a:srgbClr val="FFFFFF"/>
                </a:solidFill>
                <a:latin typeface="Courier"/>
                <a:ea typeface="Courier"/>
                <a:cs typeface="Courier"/>
                <a:sym typeface="Courier"/>
              </a:rPr>
              <a:t>        +[2014-02-24T06:25:33-08:00] INFO: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permissions changed to [Everyone/flags:0/mask:80000000]</a:t>
            </a: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change </a:t>
            </a:r>
            <a:r>
              <a:rPr lang="en-US" sz="1800" dirty="0" err="1">
                <a:solidFill>
                  <a:srgbClr val="FFFFFF"/>
                </a:solidFill>
                <a:latin typeface="Courier"/>
                <a:ea typeface="Courier"/>
                <a:cs typeface="Courier"/>
                <a:sym typeface="Courier"/>
              </a:rPr>
              <a:t>dacl</a:t>
            </a:r>
            <a:endParaRPr lang="en-US" sz="1800" dirty="0">
              <a:solidFill>
                <a:srgbClr val="FFFFFF"/>
              </a:solidFill>
              <a:latin typeface="Courier"/>
              <a:ea typeface="Courier"/>
              <a:cs typeface="Courier"/>
              <a:sym typeface="Courier"/>
            </a:endParaRPr>
          </a:p>
        </p:txBody>
      </p:sp>
      <p:sp>
        <p:nvSpPr>
          <p:cNvPr id="325634" name="Rectangle 2"/>
          <p:cNvSpPr>
            <a:spLocks noGrp="1" noChangeArrowheads="1"/>
          </p:cNvSpPr>
          <p:nvPr>
            <p:ph type="title"/>
          </p:nvPr>
        </p:nvSpPr>
        <p:spPr>
          <a:xfrm>
            <a:off x="800273" y="304800"/>
            <a:ext cx="14657233" cy="1117600"/>
          </a:xfrm>
        </p:spPr>
        <p:txBody>
          <a:bodyPr/>
          <a:lstStyle/>
          <a:p>
            <a:pPr>
              <a:defRPr/>
            </a:pPr>
            <a:r>
              <a:rPr lang="en-US" sz="4800" dirty="0" smtClean="0">
                <a:sym typeface="Arial Bold" charset="0"/>
              </a:rPr>
              <a:t>Windows: </a:t>
            </a:r>
            <a:br>
              <a:rPr lang="en-US" sz="4800" dirty="0" smtClean="0">
                <a:sym typeface="Arial Bold" charset="0"/>
              </a:rPr>
            </a:br>
            <a:r>
              <a:rPr lang="en-US" sz="4800" dirty="0" smtClean="0">
                <a:sym typeface="Arial Bold" charset="0"/>
              </a:rPr>
              <a:t>Reading the output of a chef-client run</a:t>
            </a:r>
            <a:endParaRPr lang="en-US" sz="4800" dirty="0">
              <a:sym typeface="Arial Bold" charset="0"/>
            </a:endParaRPr>
          </a:p>
        </p:txBody>
      </p:sp>
      <p:sp>
        <p:nvSpPr>
          <p:cNvPr id="222212" name="Rectangle 3"/>
          <p:cNvSpPr>
            <a:spLocks noGrp="1" noChangeArrowheads="1"/>
          </p:cNvSpPr>
          <p:nvPr>
            <p:ph type="body" idx="1"/>
          </p:nvPr>
        </p:nvSpPr>
        <p:spPr>
          <a:xfrm>
            <a:off x="12417037" y="1676400"/>
            <a:ext cx="3823416" cy="7086600"/>
          </a:xfrm>
        </p:spPr>
        <p:txBody>
          <a:bodyPr/>
          <a:lstStyle/>
          <a:p>
            <a:pPr eaLnBrk="1" hangingPunct="1"/>
            <a:r>
              <a:rPr lang="en-US" sz="3200" dirty="0" smtClean="0"/>
              <a:t>Check for an Default.htm file</a:t>
            </a:r>
          </a:p>
          <a:p>
            <a:pPr eaLnBrk="1" hangingPunct="1">
              <a:spcBef>
                <a:spcPts val="800"/>
              </a:spcBef>
            </a:pPr>
            <a:r>
              <a:rPr lang="en-US" sz="3200" dirty="0" smtClean="0"/>
              <a:t>If there is already one in place, backup the file</a:t>
            </a:r>
          </a:p>
          <a:p>
            <a:pPr eaLnBrk="1" hangingPunct="1">
              <a:spcBef>
                <a:spcPts val="800"/>
              </a:spcBef>
            </a:pPr>
            <a:r>
              <a:rPr lang="en-US" sz="3200" dirty="0" smtClean="0"/>
              <a:t>A diff of the written file is shown with the modified lines called out</a:t>
            </a:r>
          </a:p>
          <a:p>
            <a:pPr>
              <a:spcBef>
                <a:spcPts val="800"/>
              </a:spcBef>
            </a:pPr>
            <a:r>
              <a:rPr lang="en-US" sz="3200" dirty="0"/>
              <a:t>Set permissions on the </a:t>
            </a:r>
            <a:r>
              <a:rPr lang="en-US" sz="3200" dirty="0" smtClean="0"/>
              <a:t>file</a:t>
            </a:r>
            <a:endParaRPr lang="en-US" sz="3200" dirty="0"/>
          </a:p>
        </p:txBody>
      </p:sp>
      <p:sp>
        <p:nvSpPr>
          <p:cNvPr id="6" name="Rectangle 3"/>
          <p:cNvSpPr>
            <a:spLocks/>
          </p:cNvSpPr>
          <p:nvPr/>
        </p:nvSpPr>
        <p:spPr bwMode="auto">
          <a:xfrm>
            <a:off x="584994" y="3581400"/>
            <a:ext cx="9220200" cy="9906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7" name="Rectangle 3"/>
          <p:cNvSpPr>
            <a:spLocks/>
          </p:cNvSpPr>
          <p:nvPr/>
        </p:nvSpPr>
        <p:spPr bwMode="auto">
          <a:xfrm>
            <a:off x="584994" y="6019800"/>
            <a:ext cx="9220200" cy="14478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566296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1"/>
          <p:cNvSpPr>
            <a:spLocks noGrp="1" noChangeArrowheads="1"/>
          </p:cNvSpPr>
          <p:nvPr>
            <p:ph type="title"/>
          </p:nvPr>
        </p:nvSpPr>
        <p:spPr/>
        <p:txBody>
          <a:bodyPr/>
          <a:lstStyle/>
          <a:p>
            <a:pPr eaLnBrk="1" hangingPunct="1">
              <a:defRPr/>
            </a:pPr>
            <a:r>
              <a:rPr lang="en-US" dirty="0">
                <a:sym typeface="Arial Bold" charset="0"/>
              </a:rPr>
              <a:t>Idempotence</a:t>
            </a:r>
          </a:p>
        </p:txBody>
      </p:sp>
      <p:sp>
        <p:nvSpPr>
          <p:cNvPr id="221187" name="Rectangle 2"/>
          <p:cNvSpPr>
            <a:spLocks noGrp="1" noChangeArrowheads="1"/>
          </p:cNvSpPr>
          <p:nvPr>
            <p:ph type="body" idx="1"/>
          </p:nvPr>
        </p:nvSpPr>
        <p:spPr/>
        <p:txBody>
          <a:bodyPr/>
          <a:lstStyle/>
          <a:p>
            <a:pPr eaLnBrk="1" hangingPunct="1"/>
            <a:r>
              <a:rPr lang="en-US" dirty="0" smtClean="0"/>
              <a:t>Actions on resources in Chef are designed to be </a:t>
            </a:r>
            <a:r>
              <a:rPr lang="en-US" dirty="0" smtClean="0">
                <a:latin typeface="Arial Bold" pitchFamily="34" charset="0"/>
                <a:cs typeface="Arial Bold" pitchFamily="34" charset="0"/>
                <a:sym typeface="Arial Bold" pitchFamily="34" charset="0"/>
              </a:rPr>
              <a:t>idempotent</a:t>
            </a:r>
            <a:endParaRPr lang="en-US" dirty="0" smtClean="0"/>
          </a:p>
          <a:p>
            <a:pPr eaLnBrk="1" hangingPunct="1"/>
            <a:r>
              <a:rPr lang="en-US" dirty="0" smtClean="0"/>
              <a:t>In practical terms, this means they only change the state of the system if they have to</a:t>
            </a:r>
          </a:p>
          <a:p>
            <a:pPr eaLnBrk="1" hangingPunct="1"/>
            <a:r>
              <a:rPr lang="en-US" dirty="0" smtClean="0"/>
              <a:t>If a resource in Chef is properly configured, we move on to the next resource</a:t>
            </a:r>
          </a:p>
        </p:txBody>
      </p:sp>
    </p:spTree>
    <p:extLst>
      <p:ext uri="{BB962C8B-B14F-4D97-AF65-F5344CB8AC3E}">
        <p14:creationId xmlns:p14="http://schemas.microsoft.com/office/powerpoint/2010/main" val="41740898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
          <p:cNvSpPr>
            <a:spLocks/>
          </p:cNvSpPr>
          <p:nvPr/>
        </p:nvSpPr>
        <p:spPr bwMode="auto">
          <a:xfrm>
            <a:off x="812880" y="1854201"/>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rn</a:t>
            </a:r>
            <a:r>
              <a:rPr lang="en-US" sz="4800" dirty="0" smtClean="0">
                <a:solidFill>
                  <a:srgbClr val="FFFFFF"/>
                </a:solidFill>
                <a:latin typeface="Courier"/>
                <a:ea typeface="Courier"/>
                <a:cs typeface="Courier"/>
                <a:sym typeface="Courier"/>
              </a:rPr>
              <a:t>&gt; chef-client</a:t>
            </a:r>
            <a:endParaRPr lang="en-US" sz="4800" dirty="0">
              <a:solidFill>
                <a:srgbClr val="FFFFFF"/>
              </a:solidFill>
              <a:latin typeface="Courier"/>
              <a:ea typeface="Courier"/>
              <a:cs typeface="Courier"/>
              <a:sym typeface="Courier"/>
            </a:endParaRPr>
          </a:p>
        </p:txBody>
      </p:sp>
      <p:sp>
        <p:nvSpPr>
          <p:cNvPr id="329730" name="Rectangle 2"/>
          <p:cNvSpPr>
            <a:spLocks noGrp="1" noChangeArrowheads="1"/>
          </p:cNvSpPr>
          <p:nvPr>
            <p:ph type="title"/>
          </p:nvPr>
        </p:nvSpPr>
        <p:spPr>
          <a:xfrm>
            <a:off x="280195" y="177800"/>
            <a:ext cx="15177312" cy="1117600"/>
          </a:xfrm>
        </p:spPr>
        <p:txBody>
          <a:bodyPr/>
          <a:lstStyle/>
          <a:p>
            <a:pPr eaLnBrk="1" hangingPunct="1">
              <a:defRPr/>
            </a:pPr>
            <a:r>
              <a:rPr lang="en-US" sz="6200" dirty="0" smtClean="0">
                <a:sym typeface="Arial Bold" charset="0"/>
              </a:rPr>
              <a:t>Windows Exercise</a:t>
            </a:r>
            <a:r>
              <a:rPr lang="en-US" sz="6200" dirty="0">
                <a:sym typeface="Arial Bold" charset="0"/>
              </a:rPr>
              <a:t>: Re-run the Chef Client</a:t>
            </a:r>
          </a:p>
        </p:txBody>
      </p:sp>
      <p:sp>
        <p:nvSpPr>
          <p:cNvPr id="7" name="Rectangle 6"/>
          <p:cNvSpPr>
            <a:spLocks noGrp="1" noChangeArrowheads="1"/>
          </p:cNvSpPr>
          <p:nvPr/>
        </p:nvSpPr>
        <p:spPr bwMode="auto">
          <a:xfrm>
            <a:off x="800894" y="3200400"/>
            <a:ext cx="14655800" cy="55626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1500" dirty="0">
                <a:latin typeface="Courier"/>
                <a:cs typeface="Courier"/>
              </a:rPr>
              <a:t>Converging 3 resources</a:t>
            </a:r>
          </a:p>
          <a:p>
            <a:pPr eaLnBrk="1" hangingPunct="1"/>
            <a:r>
              <a:rPr lang="en-US" altLang="en-US" sz="1500" dirty="0">
                <a:latin typeface="Courier"/>
                <a:cs typeface="Courier"/>
              </a:rPr>
              <a:t>Recipe: </a:t>
            </a:r>
            <a:r>
              <a:rPr lang="en-US" altLang="en-US" sz="1500" dirty="0" err="1">
                <a:latin typeface="Courier"/>
                <a:cs typeface="Courier"/>
              </a:rPr>
              <a:t>iis_demo</a:t>
            </a:r>
            <a:r>
              <a:rPr lang="en-US" altLang="en-US" sz="1500" dirty="0">
                <a:latin typeface="Courier"/>
                <a:cs typeface="Courier"/>
              </a:rPr>
              <a:t>::default</a:t>
            </a:r>
          </a:p>
          <a:p>
            <a:pPr eaLnBrk="1" hangingPunct="1"/>
            <a:r>
              <a:rPr lang="en-US" altLang="en-US" sz="1500" dirty="0">
                <a:latin typeface="Courier"/>
                <a:cs typeface="Courier"/>
              </a:rPr>
              <a:t>  * </a:t>
            </a:r>
            <a:r>
              <a:rPr lang="en-US" altLang="en-US" sz="1500" dirty="0" err="1">
                <a:latin typeface="Courier"/>
                <a:cs typeface="Courier"/>
              </a:rPr>
              <a:t>powershell_script</a:t>
            </a:r>
            <a:r>
              <a:rPr lang="en-US" altLang="en-US" sz="1500" dirty="0">
                <a:latin typeface="Courier"/>
                <a:cs typeface="Courier"/>
              </a:rPr>
              <a:t>[Install IIS] action run[2014-02-24T06:42:15-08:00] INFO: Processing </a:t>
            </a:r>
            <a:r>
              <a:rPr lang="en-US" altLang="en-US" sz="1500" dirty="0" err="1">
                <a:latin typeface="Courier"/>
                <a:cs typeface="Courier"/>
              </a:rPr>
              <a:t>powershell_script</a:t>
            </a:r>
            <a:r>
              <a:rPr lang="en-US" altLang="en-US" sz="1500" dirty="0">
                <a:latin typeface="Courier"/>
                <a:cs typeface="Courier"/>
              </a:rPr>
              <a:t>[Install IIS]</a:t>
            </a:r>
          </a:p>
          <a:p>
            <a:pPr eaLnBrk="1" hangingPunct="1"/>
            <a:r>
              <a:rPr lang="en-US" altLang="en-US" sz="1500" dirty="0">
                <a:latin typeface="Courier"/>
                <a:cs typeface="Courier"/>
              </a:rPr>
              <a:t> action run (</a:t>
            </a:r>
            <a:r>
              <a:rPr lang="en-US" altLang="en-US" sz="1500" dirty="0" err="1">
                <a:latin typeface="Courier"/>
                <a:cs typeface="Courier"/>
              </a:rPr>
              <a:t>iis_demo</a:t>
            </a:r>
            <a:r>
              <a:rPr lang="en-US" altLang="en-US" sz="1500" dirty="0">
                <a:latin typeface="Courier"/>
                <a:cs typeface="Courier"/>
              </a:rPr>
              <a:t>::default line 9)</a:t>
            </a:r>
          </a:p>
          <a:p>
            <a:pPr eaLnBrk="1" hangingPunct="1"/>
            <a:endParaRPr lang="en-US" altLang="en-US" sz="1500" dirty="0">
              <a:latin typeface="Courier"/>
              <a:cs typeface="Courier"/>
            </a:endParaRPr>
          </a:p>
          <a:p>
            <a:pPr eaLnBrk="1" hangingPunct="1"/>
            <a:r>
              <a:rPr lang="en-US" altLang="en-US" sz="1500" dirty="0">
                <a:latin typeface="Courier"/>
                <a:cs typeface="Courier"/>
              </a:rPr>
              <a:t>Success Restart Needed Exit Code      Feature Result</a:t>
            </a:r>
          </a:p>
          <a:p>
            <a:pPr eaLnBrk="1" hangingPunct="1"/>
            <a:r>
              <a:rPr lang="en-US" altLang="en-US" sz="1500" dirty="0">
                <a:latin typeface="Courier"/>
                <a:cs typeface="Courier"/>
              </a:rPr>
              <a:t>------- -------------- ---------      --------------</a:t>
            </a:r>
          </a:p>
          <a:p>
            <a:pPr eaLnBrk="1" hangingPunct="1"/>
            <a:r>
              <a:rPr lang="en-US" altLang="en-US" sz="1500" dirty="0">
                <a:latin typeface="Courier"/>
                <a:cs typeface="Courier"/>
              </a:rPr>
              <a:t>True    No             </a:t>
            </a:r>
            <a:r>
              <a:rPr lang="en-US" altLang="en-US" sz="1500" dirty="0" err="1">
                <a:latin typeface="Courier"/>
                <a:cs typeface="Courier"/>
              </a:rPr>
              <a:t>NoChangeNeeded</a:t>
            </a:r>
            <a:r>
              <a:rPr lang="en-US" altLang="en-US" sz="1500" dirty="0">
                <a:latin typeface="Courier"/>
                <a:cs typeface="Courier"/>
              </a:rPr>
              <a:t> {}</a:t>
            </a:r>
          </a:p>
          <a:p>
            <a:pPr eaLnBrk="1" hangingPunct="1"/>
            <a:r>
              <a:rPr lang="en-US" altLang="en-US" sz="1500" dirty="0">
                <a:latin typeface="Courier"/>
                <a:cs typeface="Courier"/>
              </a:rPr>
              <a:t>[2014-02-24T06:42:16-08:00] INFO: </a:t>
            </a:r>
            <a:r>
              <a:rPr lang="en-US" altLang="en-US" sz="1500" dirty="0" err="1">
                <a:latin typeface="Courier"/>
                <a:cs typeface="Courier"/>
              </a:rPr>
              <a:t>powershell_script</a:t>
            </a:r>
            <a:r>
              <a:rPr lang="en-US" altLang="en-US" sz="1500" dirty="0">
                <a:latin typeface="Courier"/>
                <a:cs typeface="Courier"/>
              </a:rPr>
              <a:t>[Install IIS] ran successfully</a:t>
            </a:r>
          </a:p>
          <a:p>
            <a:pPr eaLnBrk="1" hangingPunct="1"/>
            <a:endParaRPr lang="en-US" altLang="en-US" sz="1500" dirty="0">
              <a:latin typeface="Courier"/>
              <a:cs typeface="Courier"/>
            </a:endParaRPr>
          </a:p>
          <a:p>
            <a:pPr eaLnBrk="1" hangingPunct="1"/>
            <a:r>
              <a:rPr lang="en-US" altLang="en-US" sz="1500" dirty="0">
                <a:latin typeface="Courier"/>
                <a:cs typeface="Courier"/>
              </a:rPr>
              <a:t>    - execute "</a:t>
            </a:r>
            <a:r>
              <a:rPr lang="en-US" altLang="en-US" sz="1500" dirty="0" err="1">
                <a:latin typeface="Courier"/>
                <a:cs typeface="Courier"/>
              </a:rPr>
              <a:t>powershell.exe</a:t>
            </a:r>
            <a:r>
              <a:rPr lang="en-US" altLang="en-US" sz="1500" dirty="0">
                <a:latin typeface="Courier"/>
                <a:cs typeface="Courier"/>
              </a:rPr>
              <a:t>" -</a:t>
            </a:r>
            <a:r>
              <a:rPr lang="en-US" altLang="en-US" sz="1500" dirty="0" err="1">
                <a:latin typeface="Courier"/>
                <a:cs typeface="Courier"/>
              </a:rPr>
              <a:t>NoLogo</a:t>
            </a:r>
            <a:r>
              <a:rPr lang="en-US" altLang="en-US" sz="1500" dirty="0">
                <a:latin typeface="Courier"/>
                <a:cs typeface="Courier"/>
              </a:rPr>
              <a:t> -</a:t>
            </a:r>
            <a:r>
              <a:rPr lang="en-US" altLang="en-US" sz="1500" dirty="0" err="1">
                <a:latin typeface="Courier"/>
                <a:cs typeface="Courier"/>
              </a:rPr>
              <a:t>NonInteractive</a:t>
            </a:r>
            <a:r>
              <a:rPr lang="en-US" altLang="en-US" sz="1500" dirty="0">
                <a:latin typeface="Courier"/>
                <a:cs typeface="Courier"/>
              </a:rPr>
              <a:t> -</a:t>
            </a:r>
            <a:r>
              <a:rPr lang="en-US" altLang="en-US" sz="1500" dirty="0" err="1">
                <a:latin typeface="Courier"/>
                <a:cs typeface="Courier"/>
              </a:rPr>
              <a:t>NoProfile</a:t>
            </a:r>
            <a:r>
              <a:rPr lang="en-US" altLang="en-US" sz="1500" dirty="0">
                <a:latin typeface="Courier"/>
                <a:cs typeface="Courier"/>
              </a:rPr>
              <a:t> -</a:t>
            </a:r>
            <a:r>
              <a:rPr lang="en-US" altLang="en-US" sz="1500" dirty="0" err="1">
                <a:latin typeface="Courier"/>
                <a:cs typeface="Courier"/>
              </a:rPr>
              <a:t>ExecutionPolicy</a:t>
            </a:r>
            <a:r>
              <a:rPr lang="en-US" altLang="en-US" sz="1500" dirty="0">
                <a:latin typeface="Courier"/>
                <a:cs typeface="Courier"/>
              </a:rPr>
              <a:t> </a:t>
            </a:r>
            <a:r>
              <a:rPr lang="en-US" altLang="en-US" sz="1500" dirty="0" err="1">
                <a:latin typeface="Courier"/>
                <a:cs typeface="Courier"/>
              </a:rPr>
              <a:t>RemoteSigned</a:t>
            </a:r>
            <a:r>
              <a:rPr lang="en-US" altLang="en-US" sz="1500" dirty="0">
                <a:latin typeface="Courier"/>
                <a:cs typeface="Courier"/>
              </a:rPr>
              <a:t> -</a:t>
            </a:r>
            <a:r>
              <a:rPr lang="en-US" altLang="en-US" sz="1500" dirty="0" err="1">
                <a:latin typeface="Courier"/>
                <a:cs typeface="Courier"/>
              </a:rPr>
              <a:t>InputFormat</a:t>
            </a:r>
            <a:r>
              <a:rPr lang="en-US" altLang="en-US" sz="1500" dirty="0">
                <a:latin typeface="Courier"/>
                <a:cs typeface="Courier"/>
              </a:rPr>
              <a:t> None -File</a:t>
            </a:r>
          </a:p>
          <a:p>
            <a:pPr eaLnBrk="1" hangingPunct="1"/>
            <a:r>
              <a:rPr lang="en-US" altLang="en-US" sz="1500" dirty="0">
                <a:latin typeface="Courier"/>
                <a:cs typeface="Courier"/>
              </a:rPr>
              <a:t>"C:/Users/chef/</a:t>
            </a:r>
            <a:r>
              <a:rPr lang="en-US" altLang="en-US" sz="1500" dirty="0" err="1">
                <a:latin typeface="Courier"/>
                <a:cs typeface="Courier"/>
              </a:rPr>
              <a:t>AppData</a:t>
            </a:r>
            <a:r>
              <a:rPr lang="en-US" altLang="en-US" sz="1500" dirty="0">
                <a:latin typeface="Courier"/>
                <a:cs typeface="Courier"/>
              </a:rPr>
              <a:t>/Local/Temp/4/chef-script20140224-4608-1fwjxog.ps1"</a:t>
            </a:r>
          </a:p>
          <a:p>
            <a:pPr eaLnBrk="1" hangingPunct="1"/>
            <a:r>
              <a:rPr lang="en-US" altLang="en-US" sz="1500" dirty="0">
                <a:latin typeface="Courier"/>
                <a:cs typeface="Courier"/>
              </a:rPr>
              <a:t>  * service[w3svc] action enable[2014-02-24T06:42:16-08:00] INFO: Processing service[w3svc] action enable (</a:t>
            </a:r>
            <a:r>
              <a:rPr lang="en-US" altLang="en-US" sz="1500" dirty="0" err="1">
                <a:latin typeface="Courier"/>
                <a:cs typeface="Courier"/>
              </a:rPr>
              <a:t>iis_demo</a:t>
            </a:r>
            <a:r>
              <a:rPr lang="en-US" altLang="en-US" sz="1500" dirty="0">
                <a:latin typeface="Courier"/>
                <a:cs typeface="Courier"/>
              </a:rPr>
              <a:t>::default line 14)</a:t>
            </a:r>
          </a:p>
          <a:p>
            <a:pPr eaLnBrk="1" hangingPunct="1"/>
            <a:r>
              <a:rPr lang="en-US" altLang="en-US" sz="1500" dirty="0">
                <a:latin typeface="Courier"/>
                <a:cs typeface="Courier"/>
              </a:rPr>
              <a:t> (up to date)</a:t>
            </a:r>
          </a:p>
          <a:p>
            <a:pPr eaLnBrk="1" hangingPunct="1"/>
            <a:r>
              <a:rPr lang="en-US" altLang="en-US" sz="1500" dirty="0">
                <a:latin typeface="Courier"/>
                <a:cs typeface="Courier"/>
              </a:rPr>
              <a:t>  * service[w3svc] action start[2014-02-24T06:42:16-08:00] INFO: Processing service[w3svc] action start (</a:t>
            </a:r>
            <a:r>
              <a:rPr lang="en-US" altLang="en-US" sz="1500" dirty="0" err="1">
                <a:latin typeface="Courier"/>
                <a:cs typeface="Courier"/>
              </a:rPr>
              <a:t>iis_demo</a:t>
            </a:r>
            <a:r>
              <a:rPr lang="en-US" altLang="en-US" sz="1500" dirty="0">
                <a:latin typeface="Courier"/>
                <a:cs typeface="Courier"/>
              </a:rPr>
              <a:t>::default line 14)</a:t>
            </a:r>
          </a:p>
          <a:p>
            <a:pPr eaLnBrk="1" hangingPunct="1"/>
            <a:r>
              <a:rPr lang="en-US" altLang="en-US" sz="1500" dirty="0">
                <a:latin typeface="Courier"/>
                <a:cs typeface="Courier"/>
              </a:rPr>
              <a:t> (up to date)</a:t>
            </a:r>
          </a:p>
          <a:p>
            <a:pPr eaLnBrk="1" hangingPunct="1"/>
            <a:r>
              <a:rPr lang="en-US" altLang="en-US" sz="1500" dirty="0">
                <a:latin typeface="Courier"/>
                <a:cs typeface="Courier"/>
              </a:rPr>
              <a:t>  * </a:t>
            </a:r>
            <a:r>
              <a:rPr lang="en-US" altLang="en-US" sz="1500" dirty="0" err="1">
                <a:latin typeface="Courier"/>
                <a:cs typeface="Courier"/>
              </a:rPr>
              <a:t>cookbook_file</a:t>
            </a:r>
            <a:r>
              <a:rPr lang="en-US" altLang="en-US" sz="1500" dirty="0">
                <a:latin typeface="Courier"/>
                <a:cs typeface="Courier"/>
              </a:rPr>
              <a:t>[c:\</a:t>
            </a:r>
            <a:r>
              <a:rPr lang="en-US" altLang="en-US" sz="1500" dirty="0" err="1">
                <a:latin typeface="Courier"/>
                <a:cs typeface="Courier"/>
              </a:rPr>
              <a:t>inetpub</a:t>
            </a:r>
            <a:r>
              <a:rPr lang="en-US" altLang="en-US" sz="1500" dirty="0">
                <a:latin typeface="Courier"/>
                <a:cs typeface="Courier"/>
              </a:rPr>
              <a:t>\</a:t>
            </a:r>
            <a:r>
              <a:rPr lang="en-US" altLang="en-US" sz="1500" dirty="0" err="1">
                <a:latin typeface="Courier"/>
                <a:cs typeface="Courier"/>
              </a:rPr>
              <a:t>wwwroot</a:t>
            </a:r>
            <a:r>
              <a:rPr lang="en-US" altLang="en-US" sz="1500" dirty="0">
                <a:latin typeface="Courier"/>
                <a:cs typeface="Courier"/>
              </a:rPr>
              <a:t>\</a:t>
            </a:r>
            <a:r>
              <a:rPr lang="en-US" altLang="en-US" sz="1500" dirty="0" err="1">
                <a:latin typeface="Courier"/>
                <a:cs typeface="Courier"/>
              </a:rPr>
              <a:t>Default.htm</a:t>
            </a:r>
            <a:r>
              <a:rPr lang="en-US" altLang="en-US" sz="1500" dirty="0">
                <a:latin typeface="Courier"/>
                <a:cs typeface="Courier"/>
              </a:rPr>
              <a:t>] action create[2014-02-24T06:42:16-08:00] INFO: Processing </a:t>
            </a:r>
            <a:r>
              <a:rPr lang="en-US" altLang="en-US" sz="1500" dirty="0" err="1">
                <a:latin typeface="Courier"/>
                <a:cs typeface="Courier"/>
              </a:rPr>
              <a:t>cookbook_file</a:t>
            </a:r>
            <a:r>
              <a:rPr lang="en-US" altLang="en-US" sz="1500" dirty="0">
                <a:latin typeface="Courier"/>
                <a:cs typeface="Courier"/>
              </a:rPr>
              <a:t>[c:\</a:t>
            </a:r>
            <a:r>
              <a:rPr lang="en-US" altLang="en-US" sz="1500" dirty="0" err="1">
                <a:latin typeface="Courier"/>
                <a:cs typeface="Courier"/>
              </a:rPr>
              <a:t>inetpub</a:t>
            </a:r>
            <a:r>
              <a:rPr lang="en-US" altLang="en-US" sz="1500" dirty="0">
                <a:latin typeface="Courier"/>
                <a:cs typeface="Courier"/>
              </a:rPr>
              <a:t>\</a:t>
            </a:r>
            <a:r>
              <a:rPr lang="en-US" altLang="en-US" sz="1500" dirty="0" err="1">
                <a:latin typeface="Courier"/>
                <a:cs typeface="Courier"/>
              </a:rPr>
              <a:t>wwwroot</a:t>
            </a:r>
            <a:r>
              <a:rPr lang="en-US" altLang="en-US" sz="1500" dirty="0">
                <a:latin typeface="Courier"/>
                <a:cs typeface="Courier"/>
              </a:rPr>
              <a:t>\</a:t>
            </a:r>
            <a:r>
              <a:rPr lang="en-US" altLang="en-US" sz="1500" dirty="0" err="1">
                <a:latin typeface="Courier"/>
                <a:cs typeface="Courier"/>
              </a:rPr>
              <a:t>Default.htm</a:t>
            </a:r>
            <a:r>
              <a:rPr lang="en-US" altLang="en-US" sz="1500" dirty="0">
                <a:latin typeface="Courier"/>
                <a:cs typeface="Courier"/>
              </a:rPr>
              <a:t>] action create (</a:t>
            </a:r>
            <a:r>
              <a:rPr lang="en-US" altLang="en-US" sz="1500" dirty="0" err="1">
                <a:latin typeface="Courier"/>
                <a:cs typeface="Courier"/>
              </a:rPr>
              <a:t>iis_demo</a:t>
            </a:r>
            <a:r>
              <a:rPr lang="en-US" altLang="en-US" sz="1500" dirty="0">
                <a:latin typeface="Courier"/>
                <a:cs typeface="Courier"/>
              </a:rPr>
              <a:t>::default line 18)</a:t>
            </a:r>
          </a:p>
          <a:p>
            <a:pPr eaLnBrk="1" hangingPunct="1"/>
            <a:r>
              <a:rPr lang="en-US" altLang="en-US" sz="1500" dirty="0">
                <a:latin typeface="Courier"/>
                <a:cs typeface="Courier"/>
              </a:rPr>
              <a:t> (up to date)</a:t>
            </a:r>
          </a:p>
          <a:p>
            <a:pPr eaLnBrk="1" hangingPunct="1"/>
            <a:r>
              <a:rPr lang="en-US" altLang="en-US" sz="1500" dirty="0">
                <a:latin typeface="Courier"/>
                <a:cs typeface="Courier"/>
              </a:rPr>
              <a:t>[2014-02-24T06:42:17-08:00] INFO: Chef Run complete in 3.416521 </a:t>
            </a:r>
            <a:r>
              <a:rPr lang="en-US" altLang="en-US" sz="1500" dirty="0" smtClean="0">
                <a:latin typeface="Courier"/>
                <a:cs typeface="Courier"/>
              </a:rPr>
              <a:t>seconds</a:t>
            </a:r>
            <a:endParaRPr lang="en-US" altLang="en-US" sz="1500" dirty="0">
              <a:latin typeface="Courier"/>
              <a:cs typeface="Courier"/>
            </a:endParaRPr>
          </a:p>
          <a:p>
            <a:pPr eaLnBrk="1" hangingPunct="1"/>
            <a:r>
              <a:rPr lang="en-US" altLang="en-US" sz="1500" dirty="0" smtClean="0">
                <a:latin typeface="Courier"/>
                <a:cs typeface="Courier"/>
              </a:rPr>
              <a:t>…</a:t>
            </a:r>
            <a:endParaRPr lang="en-US" altLang="en-US" sz="1500" dirty="0">
              <a:latin typeface="Courier"/>
              <a:cs typeface="Courier"/>
            </a:endParaRPr>
          </a:p>
        </p:txBody>
      </p:sp>
      <p:sp>
        <p:nvSpPr>
          <p:cNvPr id="8" name="Rectangle 3"/>
          <p:cNvSpPr>
            <a:spLocks/>
          </p:cNvSpPr>
          <p:nvPr/>
        </p:nvSpPr>
        <p:spPr bwMode="auto">
          <a:xfrm>
            <a:off x="912833" y="4495801"/>
            <a:ext cx="10035361" cy="761999"/>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6" name="Rectangle 3"/>
          <p:cNvSpPr>
            <a:spLocks/>
          </p:cNvSpPr>
          <p:nvPr/>
        </p:nvSpPr>
        <p:spPr bwMode="auto">
          <a:xfrm>
            <a:off x="1042195" y="6553201"/>
            <a:ext cx="2895600" cy="3048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9" name="Rectangle 3"/>
          <p:cNvSpPr>
            <a:spLocks/>
          </p:cNvSpPr>
          <p:nvPr/>
        </p:nvSpPr>
        <p:spPr bwMode="auto">
          <a:xfrm>
            <a:off x="1042194" y="7239000"/>
            <a:ext cx="2895600" cy="3048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0" name="Rectangle 3"/>
          <p:cNvSpPr>
            <a:spLocks/>
          </p:cNvSpPr>
          <p:nvPr/>
        </p:nvSpPr>
        <p:spPr bwMode="auto">
          <a:xfrm>
            <a:off x="1042194" y="7924800"/>
            <a:ext cx="2895600" cy="3048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1067078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AutoShape 1"/>
          <p:cNvSpPr>
            <a:spLocks/>
          </p:cNvSpPr>
          <p:nvPr/>
        </p:nvSpPr>
        <p:spPr bwMode="auto">
          <a:xfrm>
            <a:off x="6693554" y="26035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46" name="Rectangle 2"/>
          <p:cNvSpPr>
            <a:spLocks/>
          </p:cNvSpPr>
          <p:nvPr/>
        </p:nvSpPr>
        <p:spPr bwMode="auto">
          <a:xfrm>
            <a:off x="8247869" y="3016706"/>
            <a:ext cx="117785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LB</a:t>
            </a:r>
          </a:p>
        </p:txBody>
      </p:sp>
      <p:sp>
        <p:nvSpPr>
          <p:cNvPr id="134147" name="AutoShape 3"/>
          <p:cNvSpPr>
            <a:spLocks/>
          </p:cNvSpPr>
          <p:nvPr/>
        </p:nvSpPr>
        <p:spPr bwMode="auto">
          <a:xfrm>
            <a:off x="6693554"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48" name="Rectangle 4"/>
          <p:cNvSpPr>
            <a:spLocks/>
          </p:cNvSpPr>
          <p:nvPr/>
        </p:nvSpPr>
        <p:spPr bwMode="auto">
          <a:xfrm>
            <a:off x="10008577" y="45788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4149" name="AutoShape 5"/>
          <p:cNvSpPr>
            <a:spLocks/>
          </p:cNvSpPr>
          <p:nvPr/>
        </p:nvSpPr>
        <p:spPr bwMode="auto">
          <a:xfrm>
            <a:off x="5131301"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0" name="AutoShape 6"/>
          <p:cNvSpPr>
            <a:spLocks/>
          </p:cNvSpPr>
          <p:nvPr/>
        </p:nvSpPr>
        <p:spPr bwMode="auto">
          <a:xfrm>
            <a:off x="8357416"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1" name="AutoShape 7"/>
          <p:cNvSpPr>
            <a:spLocks/>
          </p:cNvSpPr>
          <p:nvPr/>
        </p:nvSpPr>
        <p:spPr bwMode="auto">
          <a:xfrm>
            <a:off x="5131301" y="57404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2" name="AutoShape 8"/>
          <p:cNvSpPr>
            <a:spLocks/>
          </p:cNvSpPr>
          <p:nvPr/>
        </p:nvSpPr>
        <p:spPr bwMode="auto">
          <a:xfrm>
            <a:off x="6693554" y="57404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3" name="Rectangle 9"/>
          <p:cNvSpPr>
            <a:spLocks/>
          </p:cNvSpPr>
          <p:nvPr/>
        </p:nvSpPr>
        <p:spPr bwMode="auto">
          <a:xfrm>
            <a:off x="8243106" y="61536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4154" name="Rectangle 10"/>
          <p:cNvSpPr>
            <a:spLocks noGrp="1" noChangeArrowheads="1"/>
          </p:cNvSpPr>
          <p:nvPr>
            <p:ph type="title"/>
          </p:nvPr>
        </p:nvSpPr>
        <p:spPr>
          <a:ln/>
        </p:spPr>
        <p:txBody>
          <a:bodyPr/>
          <a:lstStyle/>
          <a:p>
            <a:r>
              <a:rPr lang="en-US"/>
              <a:t>Add a load balancer</a:t>
            </a:r>
          </a:p>
        </p:txBody>
      </p:sp>
    </p:spTree>
    <p:extLst>
      <p:ext uri="{BB962C8B-B14F-4D97-AF65-F5344CB8AC3E}">
        <p14:creationId xmlns:p14="http://schemas.microsoft.com/office/powerpoint/2010/main" val="14870696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1"/>
          <p:cNvSpPr>
            <a:spLocks noGrp="1" noChangeArrowheads="1"/>
          </p:cNvSpPr>
          <p:nvPr>
            <p:ph type="title"/>
          </p:nvPr>
        </p:nvSpPr>
        <p:spPr/>
        <p:txBody>
          <a:bodyPr/>
          <a:lstStyle/>
          <a:p>
            <a:pPr eaLnBrk="1" hangingPunct="1">
              <a:defRPr/>
            </a:pPr>
            <a:r>
              <a:rPr lang="en-US" sz="6400">
                <a:sym typeface="Arial Bold" charset="0"/>
              </a:rPr>
              <a:t>Best Practice: Omit the default action</a:t>
            </a:r>
          </a:p>
        </p:txBody>
      </p:sp>
      <p:sp>
        <p:nvSpPr>
          <p:cNvPr id="4" name="Rectangle 1"/>
          <p:cNvSpPr>
            <a:spLocks/>
          </p:cNvSpPr>
          <p:nvPr/>
        </p:nvSpPr>
        <p:spPr bwMode="auto">
          <a:xfrm>
            <a:off x="813594" y="2057400"/>
            <a:ext cx="13639800" cy="16430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smtClean="0">
                <a:solidFill>
                  <a:schemeClr val="tx1"/>
                </a:solidFill>
                <a:latin typeface="Courier"/>
                <a:ea typeface="Courier"/>
                <a:cs typeface="Courier"/>
                <a:sym typeface="Courier"/>
              </a:rPr>
              <a:t>package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httpd</a:t>
            </a:r>
            <a:r>
              <a:rPr lang="en-US" sz="3600" dirty="0" smtClean="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do</a:t>
            </a:r>
            <a:endParaRPr lang="en-US" sz="3600" dirty="0" smtClean="0">
              <a:solidFill>
                <a:schemeClr val="tx1"/>
              </a:solidFill>
              <a:latin typeface="Courier"/>
              <a:ea typeface="Courier"/>
              <a:cs typeface="Courier"/>
              <a:sym typeface="Courier"/>
            </a:endParaRPr>
          </a:p>
          <a:p>
            <a:r>
              <a:rPr lang="en-US" sz="3600" dirty="0" smtClean="0">
                <a:solidFill>
                  <a:schemeClr val="accent5">
                    <a:lumMod val="60000"/>
                    <a:lumOff val="40000"/>
                  </a:schemeClr>
                </a:solidFill>
                <a:latin typeface="Courier"/>
                <a:ea typeface="Courier"/>
                <a:cs typeface="Courier"/>
                <a:sym typeface="Courier"/>
              </a:rPr>
              <a:t>  </a:t>
            </a:r>
            <a:r>
              <a:rPr lang="en-US" sz="3600" dirty="0">
                <a:latin typeface="Courier"/>
                <a:ea typeface="Courier"/>
                <a:cs typeface="Courier"/>
                <a:sym typeface="Courier"/>
              </a:rPr>
              <a:t>action </a:t>
            </a:r>
            <a:r>
              <a:rPr lang="en-US" sz="3600" dirty="0" smtClean="0">
                <a:latin typeface="Courier"/>
                <a:ea typeface="Courier"/>
                <a:cs typeface="Courier"/>
                <a:sym typeface="Courier"/>
              </a:rPr>
              <a:t>:install</a:t>
            </a:r>
            <a:endParaRPr lang="en-US" sz="3600" dirty="0">
              <a:latin typeface="Courier"/>
              <a:ea typeface="Courier"/>
              <a:cs typeface="Courier"/>
              <a:sym typeface="Courier"/>
            </a:endParaRPr>
          </a:p>
          <a:p>
            <a:r>
              <a:rPr lang="en-US" sz="3600" b="1" dirty="0" smtClean="0">
                <a:solidFill>
                  <a:srgbClr val="008000"/>
                </a:solidFill>
                <a:latin typeface="Courier"/>
                <a:ea typeface="Courier"/>
                <a:cs typeface="Courier"/>
                <a:sym typeface="Courier"/>
              </a:rPr>
              <a:t>end</a:t>
            </a:r>
            <a:endParaRPr lang="en-US" sz="3600" b="1" dirty="0">
              <a:solidFill>
                <a:srgbClr val="008000"/>
              </a:solidFill>
              <a:latin typeface="Courier"/>
              <a:ea typeface="Courier"/>
              <a:cs typeface="Courier"/>
              <a:sym typeface="Courier"/>
            </a:endParaRPr>
          </a:p>
        </p:txBody>
      </p:sp>
      <p:sp>
        <p:nvSpPr>
          <p:cNvPr id="2" name="TextBox 1"/>
          <p:cNvSpPr txBox="1"/>
          <p:nvPr/>
        </p:nvSpPr>
        <p:spPr>
          <a:xfrm>
            <a:off x="955435" y="4071980"/>
            <a:ext cx="2439740" cy="523220"/>
          </a:xfrm>
          <a:prstGeom prst="rect">
            <a:avLst/>
          </a:prstGeom>
          <a:noFill/>
        </p:spPr>
        <p:txBody>
          <a:bodyPr wrap="none" rtlCol="0">
            <a:spAutoFit/>
          </a:bodyPr>
          <a:lstStyle/>
          <a:p>
            <a:r>
              <a:rPr lang="en-US" dirty="0" smtClean="0"/>
              <a:t>Becomes this:</a:t>
            </a:r>
            <a:endParaRPr lang="en-US" dirty="0"/>
          </a:p>
        </p:txBody>
      </p:sp>
      <p:sp>
        <p:nvSpPr>
          <p:cNvPr id="8" name="TextBox 7"/>
          <p:cNvSpPr txBox="1"/>
          <p:nvPr/>
        </p:nvSpPr>
        <p:spPr>
          <a:xfrm>
            <a:off x="965994" y="1600200"/>
            <a:ext cx="1382159" cy="523220"/>
          </a:xfrm>
          <a:prstGeom prst="rect">
            <a:avLst/>
          </a:prstGeom>
          <a:noFill/>
        </p:spPr>
        <p:txBody>
          <a:bodyPr wrap="none" rtlCol="0">
            <a:spAutoFit/>
          </a:bodyPr>
          <a:lstStyle/>
          <a:p>
            <a:r>
              <a:rPr lang="en-US" dirty="0" smtClean="0"/>
              <a:t>So this:</a:t>
            </a:r>
            <a:endParaRPr lang="en-US" dirty="0"/>
          </a:p>
        </p:txBody>
      </p:sp>
      <p:sp>
        <p:nvSpPr>
          <p:cNvPr id="9" name="Rectangle 1"/>
          <p:cNvSpPr>
            <a:spLocks/>
          </p:cNvSpPr>
          <p:nvPr/>
        </p:nvSpPr>
        <p:spPr bwMode="auto">
          <a:xfrm>
            <a:off x="813594" y="4681580"/>
            <a:ext cx="13639800" cy="16430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smtClean="0">
                <a:solidFill>
                  <a:schemeClr val="tx1"/>
                </a:solidFill>
                <a:latin typeface="Courier"/>
                <a:ea typeface="Courier"/>
                <a:cs typeface="Courier"/>
                <a:sym typeface="Courier"/>
              </a:rPr>
              <a:t>package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httpd</a:t>
            </a:r>
            <a:r>
              <a:rPr lang="en-US" sz="3600" dirty="0" smtClean="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do</a:t>
            </a:r>
            <a:endParaRPr lang="en-US" sz="3600" dirty="0" smtClean="0">
              <a:solidFill>
                <a:schemeClr val="tx1"/>
              </a:solidFill>
              <a:latin typeface="Courier"/>
              <a:ea typeface="Courier"/>
              <a:cs typeface="Courier"/>
              <a:sym typeface="Courier"/>
            </a:endParaRPr>
          </a:p>
          <a:p>
            <a:r>
              <a:rPr lang="en-US" sz="3600" dirty="0" smtClean="0">
                <a:solidFill>
                  <a:schemeClr val="accent5">
                    <a:lumMod val="60000"/>
                    <a:lumOff val="40000"/>
                  </a:schemeClr>
                </a:solidFill>
                <a:latin typeface="Courier"/>
                <a:ea typeface="Courier"/>
                <a:cs typeface="Courier"/>
                <a:sym typeface="Courier"/>
              </a:rPr>
              <a:t>  action :install</a:t>
            </a:r>
          </a:p>
          <a:p>
            <a:r>
              <a:rPr lang="en-US" sz="3600" b="1" dirty="0" smtClean="0">
                <a:solidFill>
                  <a:srgbClr val="008000"/>
                </a:solidFill>
                <a:latin typeface="Courier"/>
                <a:ea typeface="Courier"/>
                <a:cs typeface="Courier"/>
                <a:sym typeface="Courier"/>
              </a:rPr>
              <a:t>end</a:t>
            </a:r>
            <a:endParaRPr lang="en-US" sz="3600" b="1" dirty="0">
              <a:solidFill>
                <a:srgbClr val="008000"/>
              </a:solidFill>
              <a:latin typeface="Courier"/>
              <a:ea typeface="Courier"/>
              <a:cs typeface="Courier"/>
              <a:sym typeface="Courier"/>
            </a:endParaRPr>
          </a:p>
        </p:txBody>
      </p:sp>
      <p:sp>
        <p:nvSpPr>
          <p:cNvPr id="10" name="TextBox 9"/>
          <p:cNvSpPr txBox="1"/>
          <p:nvPr/>
        </p:nvSpPr>
        <p:spPr>
          <a:xfrm>
            <a:off x="889794" y="6749160"/>
            <a:ext cx="2439740" cy="523220"/>
          </a:xfrm>
          <a:prstGeom prst="rect">
            <a:avLst/>
          </a:prstGeom>
          <a:noFill/>
        </p:spPr>
        <p:txBody>
          <a:bodyPr wrap="none" rtlCol="0">
            <a:spAutoFit/>
          </a:bodyPr>
          <a:lstStyle/>
          <a:p>
            <a:r>
              <a:rPr lang="en-US" dirty="0" smtClean="0"/>
              <a:t>Becomes this:</a:t>
            </a:r>
            <a:endParaRPr lang="en-US" dirty="0"/>
          </a:p>
        </p:txBody>
      </p:sp>
      <p:sp>
        <p:nvSpPr>
          <p:cNvPr id="11" name="Rectangle 1"/>
          <p:cNvSpPr>
            <a:spLocks/>
          </p:cNvSpPr>
          <p:nvPr/>
        </p:nvSpPr>
        <p:spPr bwMode="auto">
          <a:xfrm>
            <a:off x="813594" y="7391400"/>
            <a:ext cx="13639800" cy="137160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smtClean="0">
                <a:solidFill>
                  <a:schemeClr val="tx1"/>
                </a:solidFill>
                <a:latin typeface="Courier"/>
                <a:ea typeface="Courier"/>
                <a:cs typeface="Courier"/>
                <a:sym typeface="Courier"/>
              </a:rPr>
              <a:t>package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httpd</a:t>
            </a:r>
            <a:r>
              <a:rPr lang="en-US" sz="3600" dirty="0" smtClean="0">
                <a:solidFill>
                  <a:srgbClr val="BA2121"/>
                </a:solidFill>
                <a:latin typeface="Courier"/>
                <a:ea typeface="Courier"/>
                <a:cs typeface="Courier"/>
                <a:sym typeface="Courier"/>
              </a:rPr>
              <a:t>"</a:t>
            </a:r>
            <a:endParaRPr lang="en-US" sz="3600" b="1" dirty="0">
              <a:solidFill>
                <a:srgbClr val="008000"/>
              </a:solidFill>
              <a:latin typeface="Courier"/>
              <a:ea typeface="Courier"/>
              <a:cs typeface="Courier"/>
              <a:sym typeface="Courier"/>
            </a:endParaRPr>
          </a:p>
        </p:txBody>
      </p:sp>
    </p:spTree>
    <p:extLst>
      <p:ext uri="{BB962C8B-B14F-4D97-AF65-F5344CB8AC3E}">
        <p14:creationId xmlns:p14="http://schemas.microsoft.com/office/powerpoint/2010/main" val="1562461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225283" name="Rectangle 2"/>
          <p:cNvSpPr>
            <a:spLocks noGrp="1" noChangeArrowheads="1"/>
          </p:cNvSpPr>
          <p:nvPr>
            <p:ph type="body" idx="1"/>
          </p:nvPr>
        </p:nvSpPr>
        <p:spPr>
          <a:xfrm>
            <a:off x="838282" y="1676400"/>
            <a:ext cx="14834312" cy="6705600"/>
          </a:xfrm>
        </p:spPr>
        <p:txBody>
          <a:bodyPr/>
          <a:lstStyle/>
          <a:p>
            <a:r>
              <a:rPr lang="en-US" dirty="0" smtClean="0"/>
              <a:t>How </a:t>
            </a:r>
            <a:r>
              <a:rPr lang="en-US" dirty="0"/>
              <a:t>do you create a new cookbook?</a:t>
            </a:r>
          </a:p>
          <a:p>
            <a:pPr eaLnBrk="1" hangingPunct="1"/>
            <a:r>
              <a:rPr lang="en-US" dirty="0" smtClean="0"/>
              <a:t>How do you upload a cookbook to the Chef Server?</a:t>
            </a:r>
          </a:p>
          <a:p>
            <a:pPr eaLnBrk="1" hangingPunct="1"/>
            <a:r>
              <a:rPr lang="en-US" dirty="0" smtClean="0"/>
              <a:t>How do you add a recipe to the run list using knife?</a:t>
            </a:r>
          </a:p>
          <a:p>
            <a:r>
              <a:rPr lang="en-US" dirty="0" smtClean="0"/>
              <a:t>How do you remove a recipe from the run list using knife?</a:t>
            </a:r>
          </a:p>
        </p:txBody>
      </p:sp>
    </p:spTree>
    <p:extLst>
      <p:ext uri="{BB962C8B-B14F-4D97-AF65-F5344CB8AC3E}">
        <p14:creationId xmlns:p14="http://schemas.microsoft.com/office/powerpoint/2010/main" val="15298562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sym typeface="Arial" charset="0"/>
              </a:rPr>
              <a:t>The Anatomy </a:t>
            </a:r>
            <a:r>
              <a:rPr lang="en-US" dirty="0">
                <a:sym typeface="Arial" charset="0"/>
              </a:rPr>
              <a:t>of a Chef run</a:t>
            </a:r>
            <a:br>
              <a:rPr lang="en-US" dirty="0">
                <a:sym typeface="Arial" charset="0"/>
              </a:rPr>
            </a:br>
            <a:endParaRPr lang="en-US" dirty="0"/>
          </a:p>
        </p:txBody>
      </p:sp>
    </p:spTree>
    <p:extLst>
      <p:ext uri="{BB962C8B-B14F-4D97-AF65-F5344CB8AC3E}">
        <p14:creationId xmlns:p14="http://schemas.microsoft.com/office/powerpoint/2010/main" val="2877373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1" name="Rectangle 1"/>
          <p:cNvSpPr>
            <a:spLocks noGrp="1" noChangeArrowheads="1"/>
          </p:cNvSpPr>
          <p:nvPr>
            <p:ph type="title"/>
          </p:nvPr>
        </p:nvSpPr>
        <p:spPr>
          <a:ln/>
        </p:spPr>
        <p:txBody>
          <a:bodyPr/>
          <a:lstStyle/>
          <a:p>
            <a:r>
              <a:rPr lang="en-US"/>
              <a:t>Lesson Objectives</a:t>
            </a:r>
          </a:p>
        </p:txBody>
      </p:sp>
      <p:sp>
        <p:nvSpPr>
          <p:cNvPr id="496642" name="Rectangle 2"/>
          <p:cNvSpPr>
            <a:spLocks noGrp="1" noChangeArrowheads="1"/>
          </p:cNvSpPr>
          <p:nvPr>
            <p:ph idx="1"/>
          </p:nvPr>
        </p:nvSpPr>
        <p:spPr>
          <a:ln/>
        </p:spPr>
        <p:txBody>
          <a:bodyPr/>
          <a:lstStyle/>
          <a:p>
            <a:r>
              <a:rPr lang="en-US" dirty="0"/>
              <a:t>After completing the lesson, you will be able to</a:t>
            </a:r>
          </a:p>
          <a:p>
            <a:pPr lvl="1"/>
            <a:r>
              <a:rPr lang="en-US" dirty="0"/>
              <a:t>List all the steps taken by </a:t>
            </a:r>
            <a:r>
              <a:rPr lang="en-US" b="1" dirty="0" smtClean="0"/>
              <a:t>chef</a:t>
            </a:r>
            <a:r>
              <a:rPr lang="en-US" b="1" dirty="0"/>
              <a:t>-client </a:t>
            </a:r>
            <a:r>
              <a:rPr lang="en-US" dirty="0"/>
              <a:t>during a </a:t>
            </a:r>
            <a:r>
              <a:rPr lang="en-US" dirty="0" smtClean="0"/>
              <a:t>run</a:t>
            </a:r>
            <a:endParaRPr lang="en-US" dirty="0"/>
          </a:p>
        </p:txBody>
      </p:sp>
    </p:spTree>
    <p:extLst>
      <p:ext uri="{BB962C8B-B14F-4D97-AF65-F5344CB8AC3E}">
        <p14:creationId xmlns:p14="http://schemas.microsoft.com/office/powerpoint/2010/main" val="13972272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2" name="TextBox 1"/>
          <p:cNvSpPr txBox="1"/>
          <p:nvPr/>
        </p:nvSpPr>
        <p:spPr>
          <a:xfrm>
            <a:off x="1880394" y="2209800"/>
            <a:ext cx="9168847" cy="523220"/>
          </a:xfrm>
          <a:prstGeom prst="rect">
            <a:avLst/>
          </a:prstGeom>
          <a:noFill/>
        </p:spPr>
        <p:txBody>
          <a:bodyPr wrap="none" rtlCol="0">
            <a:spAutoFit/>
          </a:bodyPr>
          <a:lstStyle/>
          <a:p>
            <a:r>
              <a:rPr lang="en-US" b="1" dirty="0" smtClean="0"/>
              <a:t>Note: this happens AFTER the bootstrap is complete</a:t>
            </a:r>
            <a:endParaRPr lang="en-US" b="1" dirty="0"/>
          </a:p>
        </p:txBody>
      </p:sp>
    </p:spTree>
    <p:extLst>
      <p:ext uri="{BB962C8B-B14F-4D97-AF65-F5344CB8AC3E}">
        <p14:creationId xmlns:p14="http://schemas.microsoft.com/office/powerpoint/2010/main" val="13893618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5" name="Group 62"/>
          <p:cNvGrpSpPr>
            <a:grpSpLocks/>
          </p:cNvGrpSpPr>
          <p:nvPr/>
        </p:nvGrpSpPr>
        <p:grpSpPr bwMode="auto">
          <a:xfrm>
            <a:off x="7849367" y="1384300"/>
            <a:ext cx="5118600" cy="3035300"/>
            <a:chOff x="0" y="0"/>
            <a:chExt cx="3224" cy="1912"/>
          </a:xfrm>
        </p:grpSpPr>
        <p:sp>
          <p:nvSpPr>
            <p:cNvPr id="76" name="AutoShape 60"/>
            <p:cNvSpPr>
              <a:spLocks/>
            </p:cNvSpPr>
            <p:nvPr/>
          </p:nvSpPr>
          <p:spPr bwMode="auto">
            <a:xfrm>
              <a:off x="472" y="128"/>
              <a:ext cx="2720" cy="1752"/>
            </a:xfrm>
            <a:custGeom>
              <a:avLst/>
              <a:gdLst/>
              <a:ahLst/>
              <a:cxnLst/>
              <a:rect l="0" t="0" r="r" b="b"/>
              <a:pathLst>
                <a:path w="19283" h="20862">
                  <a:moveTo>
                    <a:pt x="-2317" y="-738"/>
                  </a:moveTo>
                  <a:lnTo>
                    <a:pt x="0" y="2147"/>
                  </a:lnTo>
                  <a:lnTo>
                    <a:pt x="0" y="18957"/>
                  </a:lnTo>
                  <a:cubicBezTo>
                    <a:pt x="0" y="20009"/>
                    <a:pt x="507" y="20862"/>
                    <a:pt x="1134" y="20862"/>
                  </a:cubicBezTo>
                  <a:lnTo>
                    <a:pt x="18149" y="20862"/>
                  </a:lnTo>
                  <a:cubicBezTo>
                    <a:pt x="18775" y="20862"/>
                    <a:pt x="19283" y="20009"/>
                    <a:pt x="19283" y="18957"/>
                  </a:cubicBezTo>
                  <a:lnTo>
                    <a:pt x="19283" y="1905"/>
                  </a:lnTo>
                  <a:cubicBezTo>
                    <a:pt x="19283" y="853"/>
                    <a:pt x="18775" y="0"/>
                    <a:pt x="18149" y="0"/>
                  </a:cubicBezTo>
                  <a:lnTo>
                    <a:pt x="1134" y="0"/>
                  </a:lnTo>
                  <a:cubicBezTo>
                    <a:pt x="904" y="0"/>
                    <a:pt x="690" y="115"/>
                    <a:pt x="512" y="313"/>
                  </a:cubicBezTo>
                  <a:lnTo>
                    <a:pt x="-2317" y="-738"/>
                  </a:lnTo>
                  <a:close/>
                  <a:moveTo>
                    <a:pt x="-2317" y="-738"/>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Ohai!</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node_name</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platform</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platform_version</a:t>
              </a:r>
            </a:p>
          </p:txBody>
        </p:sp>
        <p:pic>
          <p:nvPicPr>
            <p:cNvPr id="77" name="Picture 6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224" cy="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Rectangle 1"/>
          <p:cNvSpPr>
            <a:spLocks noGrp="1" noChangeArrowheads="1"/>
          </p:cNvSpPr>
          <p:nvPr>
            <p:ph type="title"/>
          </p:nvPr>
        </p:nvSpPr>
        <p:spPr>
          <a:ln/>
        </p:spPr>
        <p:txBody>
          <a:bodyPr/>
          <a:lstStyle/>
          <a:p>
            <a:r>
              <a:rPr lang="en-US" dirty="0" smtClean="0"/>
              <a:t>Example of </a:t>
            </a:r>
            <a:r>
              <a:rPr lang="en-US" dirty="0" err="1" smtClean="0"/>
              <a:t>Ohai</a:t>
            </a:r>
            <a:r>
              <a:rPr lang="en-US" dirty="0" smtClean="0"/>
              <a:t> output from a Node</a:t>
            </a:r>
            <a:endParaRPr lang="en-US" dirty="0"/>
          </a:p>
        </p:txBody>
      </p:sp>
      <p:sp>
        <p:nvSpPr>
          <p:cNvPr id="548866" name="Rectangle 2"/>
          <p:cNvSpPr>
            <a:spLocks/>
          </p:cNvSpPr>
          <p:nvPr/>
        </p:nvSpPr>
        <p:spPr bwMode="auto">
          <a:xfrm>
            <a:off x="177817" y="1520825"/>
            <a:ext cx="4521642"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smtClean="0">
                <a:solidFill>
                  <a:srgbClr val="BA2121"/>
                </a:solidFill>
                <a:latin typeface="Courier" charset="0"/>
                <a:ea typeface="ＭＳ Ｐゴシック" charset="0"/>
                <a:cs typeface="Courier" charset="0"/>
                <a:sym typeface="Courier" charset="0"/>
              </a:rPr>
              <a:t>"languages"</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"ruby"</a:t>
            </a:r>
            <a:r>
              <a:rPr lang="en-US" sz="2200" dirty="0" smtClean="0">
                <a:solidFill>
                  <a:schemeClr val="tx1"/>
                </a:solidFill>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"platform"</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"version"</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"1.9.3”</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target"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"i386-pc-mingw32"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target_cpu</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target_vendor</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"host"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"i686-pc-mingw32"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host_cpu</a:t>
            </a:r>
            <a:r>
              <a:rPr lang="en-US" sz="2200" b="1" dirty="0" smtClean="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host_vendor</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perl</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"version"</a:t>
            </a:r>
            <a:r>
              <a:rPr lang="en-US" sz="2200" dirty="0" smtClean="0">
                <a:solidFill>
                  <a:schemeClr val="tx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"5.8.8"</a:t>
            </a:r>
            <a:r>
              <a:rPr lang="en-US" sz="2200" dirty="0" smtClean="0">
                <a:solidFill>
                  <a:schemeClr val="tx1"/>
                </a:solidFill>
                <a:latin typeface="Courier" charset="0"/>
                <a:ea typeface="ＭＳ Ｐゴシック" charset="0"/>
                <a:cs typeface="Courier" charset="0"/>
                <a:sym typeface="Courier" charset="0"/>
              </a:rPr>
              <a:t>,</a:t>
            </a:r>
          </a:p>
          <a:p>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"archname”</a:t>
            </a:r>
            <a:r>
              <a:rPr lang="en-US" sz="2200" dirty="0" smtClean="0">
                <a:solidFill>
                  <a:schemeClr val="tx1"/>
                </a:solidFill>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"msys-64int"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a:t>
            </a:r>
            <a:endParaRPr lang="en-US" sz="2200" dirty="0">
              <a:solidFill>
                <a:schemeClr val="tx1"/>
              </a:solidFill>
              <a:latin typeface="Courier" charset="0"/>
              <a:ea typeface="ＭＳ Ｐゴシック" charset="0"/>
              <a:cs typeface="Courier" charset="0"/>
              <a:sym typeface="Courier" charset="0"/>
            </a:endParaRPr>
          </a:p>
        </p:txBody>
      </p:sp>
      <p:sp>
        <p:nvSpPr>
          <p:cNvPr id="548867" name="Rectangle 3"/>
          <p:cNvSpPr>
            <a:spLocks/>
          </p:cNvSpPr>
          <p:nvPr/>
        </p:nvSpPr>
        <p:spPr bwMode="auto">
          <a:xfrm>
            <a:off x="10707146" y="1622425"/>
            <a:ext cx="5474235" cy="71628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"network"</a:t>
            </a:r>
            <a:r>
              <a:rPr lang="en-US" sz="2200" dirty="0">
                <a:solidFill>
                  <a:schemeClr val="tx1"/>
                </a:solidFill>
                <a:latin typeface="Courier" charset="0"/>
                <a:ea typeface="ＭＳ Ｐゴシック" charset="0"/>
                <a:cs typeface="Courier" charset="0"/>
                <a:sym typeface="Courier" charset="0"/>
              </a:rPr>
              <a:t>: {</a:t>
            </a:r>
          </a:p>
          <a:p>
            <a:pPr algn="l"/>
            <a:r>
              <a:rPr lang="en-US" sz="2200" dirty="0">
                <a:solidFill>
                  <a:schemeClr val="tx1"/>
                </a:solidFill>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"interfaces"</a:t>
            </a:r>
            <a:r>
              <a:rPr lang="en-US" sz="22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"lo"</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mtu</a:t>
            </a:r>
            <a:r>
              <a:rPr lang="en-US" sz="2000" b="1" dirty="0">
                <a:solidFill>
                  <a:srgbClr val="0080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"16436"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"flags"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"UP","LOWER_UP"</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"encapsulation"</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"addresses"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"127.0.0.1"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a:t>
            </a:r>
            <a:r>
              <a:rPr lang="en-US" sz="2000" dirty="0" err="1">
                <a:solidFill>
                  <a:srgbClr val="BA2121"/>
                </a:solidFill>
                <a:latin typeface="Courier" charset="0"/>
                <a:ea typeface="ＭＳ Ｐゴシック" charset="0"/>
                <a:cs typeface="Courier" charset="0"/>
                <a:sym typeface="Courier" charset="0"/>
              </a:rPr>
              <a:t>inet</a:t>
            </a:r>
            <a:r>
              <a:rPr lang="en-US" sz="2000" dirty="0">
                <a:solidFill>
                  <a:srgbClr val="BA2121"/>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netmask</a:t>
            </a:r>
            <a:r>
              <a:rPr lang="en-US" sz="2000" b="1" dirty="0">
                <a:solidFill>
                  <a:srgbClr val="008000"/>
                </a:solidFill>
                <a:latin typeface="Courier" charset="0"/>
                <a:ea typeface="ＭＳ Ｐゴシック" charset="0"/>
                <a:cs typeface="Courier" charset="0"/>
                <a:sym typeface="Courier" charset="0"/>
              </a:rPr>
              <a:t>"</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"255.0.0.0"</a:t>
            </a:r>
            <a:r>
              <a:rPr lang="en-US" sz="2000" b="1"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"scope"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"Node"</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"inet6"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         "scope": </a:t>
            </a:r>
            <a:r>
              <a:rPr lang="en-US" sz="2000" b="1" dirty="0">
                <a:solidFill>
                  <a:srgbClr val="BA2121"/>
                </a:solidFill>
                <a:latin typeface="Courier" charset="0"/>
                <a:ea typeface="ＭＳ Ｐゴシック" charset="0"/>
                <a:cs typeface="Courier" charset="0"/>
                <a:sym typeface="Courier" charset="0"/>
              </a:rPr>
              <a:t>"Node"</a:t>
            </a:r>
            <a:endParaRPr lang="en-US" sz="2000" b="1" dirty="0">
              <a:solidFill>
                <a:srgbClr val="008000"/>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"eth0"</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"type"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"eth"</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"number"</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"0"</a:t>
            </a:r>
            <a:r>
              <a:rPr lang="en-US" sz="2000" dirty="0">
                <a:solidFill>
                  <a:schemeClr val="tx1"/>
                </a:solidFill>
                <a:latin typeface="Courier" charset="0"/>
                <a:ea typeface="ＭＳ Ｐゴシック" charset="0"/>
                <a:cs typeface="Courier" charset="0"/>
                <a:sym typeface="Courier" charset="0"/>
              </a:rPr>
              <a:t>,</a:t>
            </a:r>
          </a:p>
        </p:txBody>
      </p:sp>
      <p:sp>
        <p:nvSpPr>
          <p:cNvPr id="548868" name="Rectangle 4"/>
          <p:cNvSpPr>
            <a:spLocks/>
          </p:cNvSpPr>
          <p:nvPr/>
        </p:nvSpPr>
        <p:spPr bwMode="auto">
          <a:xfrm>
            <a:off x="4864575" y="1524000"/>
            <a:ext cx="5664753"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"kernel"</a:t>
            </a:r>
            <a:r>
              <a:rPr lang="en-US" sz="2200" dirty="0">
                <a:solidFill>
                  <a:schemeClr val="tx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os_info</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boot_device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"\\Device\\HarddiskVolume1",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build_number</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"9200",</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build_type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"Multiprocessor Free",</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caption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"Microsoft Windows Server 2012 Standard",</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code_set</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"1252",</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country_code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"Win32_OperatingSystem",</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"Win32_ComputerSystem",</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csd_version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null,</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C1263834251”},</a:t>
            </a:r>
          </a:p>
          <a:p>
            <a:r>
              <a:rPr lang="en-US" sz="2200" dirty="0">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machine</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"x86_64"</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pnp_drivers</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"SWD\\PRINTENUM\\{B86F2C50-C174-459A-AE9E-0097FCE113EE</a:t>
            </a:r>
            <a:r>
              <a:rPr lang="en-US" sz="2200" dirty="0" smtClean="0">
                <a:solidFill>
                  <a:srgbClr val="BA2121"/>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a:t>
            </a:r>
            <a:endParaRPr lang="en-US" sz="2200" dirty="0">
              <a:solidFill>
                <a:srgbClr val="BA212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7133480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4" name="Group 59"/>
          <p:cNvGrpSpPr>
            <a:grpSpLocks/>
          </p:cNvGrpSpPr>
          <p:nvPr/>
        </p:nvGrpSpPr>
        <p:grpSpPr bwMode="auto">
          <a:xfrm>
            <a:off x="6439602" y="3429006"/>
            <a:ext cx="5779065" cy="2286000"/>
            <a:chOff x="0" y="0"/>
            <a:chExt cx="3640" cy="1440"/>
          </a:xfrm>
        </p:grpSpPr>
        <p:sp>
          <p:nvSpPr>
            <p:cNvPr id="85" name="AutoShape 57"/>
            <p:cNvSpPr>
              <a:spLocks/>
            </p:cNvSpPr>
            <p:nvPr/>
          </p:nvSpPr>
          <p:spPr bwMode="auto">
            <a:xfrm>
              <a:off x="32" y="32"/>
              <a:ext cx="2720" cy="1376"/>
            </a:xfrm>
            <a:custGeom>
              <a:avLst/>
              <a:gdLst/>
              <a:ahLst/>
              <a:cxnLst/>
              <a:rect l="0" t="0" r="r" b="b"/>
              <a:pathLst>
                <a:path w="17531" h="21600">
                  <a:moveTo>
                    <a:pt x="1031" y="0"/>
                  </a:moveTo>
                  <a:cubicBezTo>
                    <a:pt x="462" y="0"/>
                    <a:pt x="0" y="1124"/>
                    <a:pt x="0" y="2512"/>
                  </a:cubicBezTo>
                  <a:lnTo>
                    <a:pt x="0" y="19088"/>
                  </a:lnTo>
                  <a:cubicBezTo>
                    <a:pt x="0" y="20476"/>
                    <a:pt x="462" y="21600"/>
                    <a:pt x="1031" y="21600"/>
                  </a:cubicBezTo>
                  <a:lnTo>
                    <a:pt x="16500" y="21600"/>
                  </a:lnTo>
                  <a:cubicBezTo>
                    <a:pt x="17070" y="21600"/>
                    <a:pt x="17531" y="20476"/>
                    <a:pt x="17531" y="19088"/>
                  </a:cubicBezTo>
                  <a:lnTo>
                    <a:pt x="17531" y="4690"/>
                  </a:lnTo>
                  <a:lnTo>
                    <a:pt x="21600" y="3434"/>
                  </a:lnTo>
                  <a:lnTo>
                    <a:pt x="17517" y="2178"/>
                  </a:lnTo>
                  <a:cubicBezTo>
                    <a:pt x="17449" y="950"/>
                    <a:pt x="17023" y="0"/>
                    <a:pt x="16500" y="0"/>
                  </a:cubicBezTo>
                  <a:lnTo>
                    <a:pt x="1031" y="0"/>
                  </a:lnTo>
                  <a:close/>
                  <a:moveTo>
                    <a:pt x="1031" y="0"/>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expanded run list</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(recipes)</a:t>
              </a:r>
            </a:p>
          </p:txBody>
        </p:sp>
        <p:pic>
          <p:nvPicPr>
            <p:cNvPr id="86" name="Picture 5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6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AutoShape 1"/>
          <p:cNvSpPr>
            <a:spLocks/>
          </p:cNvSpPr>
          <p:nvPr/>
        </p:nvSpPr>
        <p:spPr bwMode="auto">
          <a:xfrm>
            <a:off x="6693554"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4" name="Rectangle 2"/>
          <p:cNvSpPr>
            <a:spLocks/>
          </p:cNvSpPr>
          <p:nvPr/>
        </p:nvSpPr>
        <p:spPr bwMode="auto">
          <a:xfrm>
            <a:off x="10013342" y="2991306"/>
            <a:ext cx="135739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LBs</a:t>
            </a:r>
          </a:p>
        </p:txBody>
      </p:sp>
      <p:sp>
        <p:nvSpPr>
          <p:cNvPr id="136195" name="AutoShape 3"/>
          <p:cNvSpPr>
            <a:spLocks/>
          </p:cNvSpPr>
          <p:nvPr/>
        </p:nvSpPr>
        <p:spPr bwMode="auto">
          <a:xfrm>
            <a:off x="6693554"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6" name="Rectangle 4"/>
          <p:cNvSpPr>
            <a:spLocks/>
          </p:cNvSpPr>
          <p:nvPr/>
        </p:nvSpPr>
        <p:spPr bwMode="auto">
          <a:xfrm>
            <a:off x="13234693" y="45534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6197" name="AutoShape 5"/>
          <p:cNvSpPr>
            <a:spLocks/>
          </p:cNvSpPr>
          <p:nvPr/>
        </p:nvSpPr>
        <p:spPr bwMode="auto">
          <a:xfrm>
            <a:off x="513130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8" name="AutoShape 6"/>
          <p:cNvSpPr>
            <a:spLocks/>
          </p:cNvSpPr>
          <p:nvPr/>
        </p:nvSpPr>
        <p:spPr bwMode="auto">
          <a:xfrm>
            <a:off x="8357416"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9" name="AutoShape 7"/>
          <p:cNvSpPr>
            <a:spLocks/>
          </p:cNvSpPr>
          <p:nvPr/>
        </p:nvSpPr>
        <p:spPr bwMode="auto">
          <a:xfrm>
            <a:off x="6718956" y="5803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0" name="AutoShape 8"/>
          <p:cNvSpPr>
            <a:spLocks/>
          </p:cNvSpPr>
          <p:nvPr/>
        </p:nvSpPr>
        <p:spPr bwMode="auto">
          <a:xfrm>
            <a:off x="8281209" y="5803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1" name="Rectangle 9"/>
          <p:cNvSpPr>
            <a:spLocks/>
          </p:cNvSpPr>
          <p:nvPr/>
        </p:nvSpPr>
        <p:spPr bwMode="auto">
          <a:xfrm>
            <a:off x="9830761" y="6217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6202" name="AutoShape 10"/>
          <p:cNvSpPr>
            <a:spLocks/>
          </p:cNvSpPr>
          <p:nvPr/>
        </p:nvSpPr>
        <p:spPr bwMode="auto">
          <a:xfrm>
            <a:off x="8357416"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3" name="AutoShape 11"/>
          <p:cNvSpPr>
            <a:spLocks/>
          </p:cNvSpPr>
          <p:nvPr/>
        </p:nvSpPr>
        <p:spPr bwMode="auto">
          <a:xfrm>
            <a:off x="10021279"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4" name="AutoShape 12"/>
          <p:cNvSpPr>
            <a:spLocks/>
          </p:cNvSpPr>
          <p:nvPr/>
        </p:nvSpPr>
        <p:spPr bwMode="auto">
          <a:xfrm>
            <a:off x="1158353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5" name="Rectangle 13"/>
          <p:cNvSpPr>
            <a:spLocks noGrp="1" noChangeArrowheads="1"/>
          </p:cNvSpPr>
          <p:nvPr>
            <p:ph type="title"/>
          </p:nvPr>
        </p:nvSpPr>
        <p:spPr>
          <a:ln/>
        </p:spPr>
        <p:txBody>
          <a:bodyPr/>
          <a:lstStyle/>
          <a:p>
            <a:r>
              <a:rPr lang="en-US"/>
              <a:t>Webscale!</a:t>
            </a:r>
          </a:p>
        </p:txBody>
      </p:sp>
    </p:spTree>
    <p:extLst>
      <p:ext uri="{BB962C8B-B14F-4D97-AF65-F5344CB8AC3E}">
        <p14:creationId xmlns:p14="http://schemas.microsoft.com/office/powerpoint/2010/main" val="23622492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4" name="Group 59"/>
          <p:cNvGrpSpPr>
            <a:grpSpLocks/>
          </p:cNvGrpSpPr>
          <p:nvPr/>
        </p:nvGrpSpPr>
        <p:grpSpPr bwMode="auto">
          <a:xfrm>
            <a:off x="6439602" y="3429006"/>
            <a:ext cx="5779065" cy="2286000"/>
            <a:chOff x="0" y="0"/>
            <a:chExt cx="3640" cy="1440"/>
          </a:xfrm>
        </p:grpSpPr>
        <p:sp>
          <p:nvSpPr>
            <p:cNvPr id="85" name="AutoShape 57"/>
            <p:cNvSpPr>
              <a:spLocks/>
            </p:cNvSpPr>
            <p:nvPr/>
          </p:nvSpPr>
          <p:spPr bwMode="auto">
            <a:xfrm>
              <a:off x="32" y="32"/>
              <a:ext cx="2720" cy="1376"/>
            </a:xfrm>
            <a:custGeom>
              <a:avLst/>
              <a:gdLst/>
              <a:ahLst/>
              <a:cxnLst/>
              <a:rect l="0" t="0" r="r" b="b"/>
              <a:pathLst>
                <a:path w="17531" h="21600">
                  <a:moveTo>
                    <a:pt x="1031" y="0"/>
                  </a:moveTo>
                  <a:cubicBezTo>
                    <a:pt x="462" y="0"/>
                    <a:pt x="0" y="1124"/>
                    <a:pt x="0" y="2512"/>
                  </a:cubicBezTo>
                  <a:lnTo>
                    <a:pt x="0" y="19088"/>
                  </a:lnTo>
                  <a:cubicBezTo>
                    <a:pt x="0" y="20476"/>
                    <a:pt x="462" y="21600"/>
                    <a:pt x="1031" y="21600"/>
                  </a:cubicBezTo>
                  <a:lnTo>
                    <a:pt x="16500" y="21600"/>
                  </a:lnTo>
                  <a:cubicBezTo>
                    <a:pt x="17070" y="21600"/>
                    <a:pt x="17531" y="20476"/>
                    <a:pt x="17531" y="19088"/>
                  </a:cubicBezTo>
                  <a:lnTo>
                    <a:pt x="17531" y="4690"/>
                  </a:lnTo>
                  <a:lnTo>
                    <a:pt x="21600" y="3434"/>
                  </a:lnTo>
                  <a:lnTo>
                    <a:pt x="17517" y="2178"/>
                  </a:lnTo>
                  <a:cubicBezTo>
                    <a:pt x="17449" y="950"/>
                    <a:pt x="17023" y="0"/>
                    <a:pt x="16500" y="0"/>
                  </a:cubicBezTo>
                  <a:lnTo>
                    <a:pt x="1031" y="0"/>
                  </a:lnTo>
                  <a:close/>
                  <a:moveTo>
                    <a:pt x="1031" y="0"/>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expanded run list</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(recipes)</a:t>
              </a:r>
            </a:p>
          </p:txBody>
        </p:sp>
        <p:pic>
          <p:nvPicPr>
            <p:cNvPr id="86" name="Picture 5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6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6240381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0" name="Group 18"/>
          <p:cNvGrpSpPr>
            <a:grpSpLocks/>
          </p:cNvGrpSpPr>
          <p:nvPr/>
        </p:nvGrpSpPr>
        <p:grpSpPr bwMode="auto">
          <a:xfrm>
            <a:off x="1981466" y="3213100"/>
            <a:ext cx="3124505" cy="1371600"/>
            <a:chOff x="0" y="0"/>
            <a:chExt cx="1968" cy="864"/>
          </a:xfrm>
        </p:grpSpPr>
        <p:sp>
          <p:nvSpPr>
            <p:cNvPr id="91" name="Rectangle 16"/>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converge</a:t>
              </a:r>
            </a:p>
          </p:txBody>
        </p:sp>
        <p:pic>
          <p:nvPicPr>
            <p:cNvPr id="92"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1" name="Group 39"/>
          <p:cNvGrpSpPr>
            <a:grpSpLocks/>
          </p:cNvGrpSpPr>
          <p:nvPr/>
        </p:nvGrpSpPr>
        <p:grpSpPr bwMode="auto">
          <a:xfrm>
            <a:off x="5131373" y="3124200"/>
            <a:ext cx="1397137" cy="1549400"/>
            <a:chOff x="0" y="0"/>
            <a:chExt cx="880" cy="976"/>
          </a:xfrm>
        </p:grpSpPr>
        <p:sp>
          <p:nvSpPr>
            <p:cNvPr id="112"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3" name="Picture 3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0" name="Group 18"/>
          <p:cNvGrpSpPr>
            <a:grpSpLocks/>
          </p:cNvGrpSpPr>
          <p:nvPr/>
        </p:nvGrpSpPr>
        <p:grpSpPr bwMode="auto">
          <a:xfrm>
            <a:off x="1981466" y="3213100"/>
            <a:ext cx="3124505" cy="1371600"/>
            <a:chOff x="0" y="0"/>
            <a:chExt cx="1968" cy="864"/>
          </a:xfrm>
        </p:grpSpPr>
        <p:sp>
          <p:nvSpPr>
            <p:cNvPr id="91" name="Rectangle 16"/>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converge</a:t>
              </a:r>
            </a:p>
          </p:txBody>
        </p:sp>
        <p:pic>
          <p:nvPicPr>
            <p:cNvPr id="92"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1" name="Group 39"/>
          <p:cNvGrpSpPr>
            <a:grpSpLocks/>
          </p:cNvGrpSpPr>
          <p:nvPr/>
        </p:nvGrpSpPr>
        <p:grpSpPr bwMode="auto">
          <a:xfrm>
            <a:off x="5131373" y="3124200"/>
            <a:ext cx="1397137" cy="1549400"/>
            <a:chOff x="0" y="0"/>
            <a:chExt cx="880" cy="976"/>
          </a:xfrm>
        </p:grpSpPr>
        <p:sp>
          <p:nvSpPr>
            <p:cNvPr id="112"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3" name="Picture 3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4" name="Group 42"/>
          <p:cNvGrpSpPr>
            <a:grpSpLocks/>
          </p:cNvGrpSpPr>
          <p:nvPr/>
        </p:nvGrpSpPr>
        <p:grpSpPr bwMode="auto">
          <a:xfrm>
            <a:off x="2768956" y="4622806"/>
            <a:ext cx="1549551" cy="1397000"/>
            <a:chOff x="0" y="0"/>
            <a:chExt cx="976" cy="880"/>
          </a:xfrm>
        </p:grpSpPr>
        <p:sp>
          <p:nvSpPr>
            <p:cNvPr id="115" name="AutoShape 40"/>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6" name="Picture 4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117" name="Rectangle 43"/>
          <p:cNvSpPr>
            <a:spLocks/>
          </p:cNvSpPr>
          <p:nvPr/>
        </p:nvSpPr>
        <p:spPr bwMode="auto">
          <a:xfrm>
            <a:off x="5168821" y="6237145"/>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Yes</a:t>
            </a:r>
          </a:p>
        </p:txBody>
      </p:sp>
      <p:sp>
        <p:nvSpPr>
          <p:cNvPr id="118" name="Rectangle 44"/>
          <p:cNvSpPr>
            <a:spLocks/>
          </p:cNvSpPr>
          <p:nvPr/>
        </p:nvSpPr>
        <p:spPr bwMode="auto">
          <a:xfrm>
            <a:off x="5232245" y="7926259"/>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No</a:t>
            </a:r>
          </a:p>
        </p:txBody>
      </p:sp>
      <p:grpSp>
        <p:nvGrpSpPr>
          <p:cNvPr id="119" name="Group 50"/>
          <p:cNvGrpSpPr>
            <a:grpSpLocks/>
          </p:cNvGrpSpPr>
          <p:nvPr/>
        </p:nvGrpSpPr>
        <p:grpSpPr bwMode="auto">
          <a:xfrm>
            <a:off x="1663875" y="6045200"/>
            <a:ext cx="3759568" cy="2590800"/>
            <a:chOff x="0" y="0"/>
            <a:chExt cx="2368" cy="1632"/>
          </a:xfrm>
        </p:grpSpPr>
        <p:sp>
          <p:nvSpPr>
            <p:cNvPr id="120" name="AutoShape 48"/>
            <p:cNvSpPr>
              <a:spLocks/>
            </p:cNvSpPr>
            <p:nvPr/>
          </p:nvSpPr>
          <p:spPr bwMode="auto">
            <a:xfrm>
              <a:off x="64" y="40"/>
              <a:ext cx="2240" cy="1552"/>
            </a:xfrm>
            <a:prstGeom prst="diamond">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success?</a:t>
              </a:r>
            </a:p>
          </p:txBody>
        </p:sp>
        <p:pic>
          <p:nvPicPr>
            <p:cNvPr id="121" name="Picture 4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0" name="Group 18"/>
          <p:cNvGrpSpPr>
            <a:grpSpLocks/>
          </p:cNvGrpSpPr>
          <p:nvPr/>
        </p:nvGrpSpPr>
        <p:grpSpPr bwMode="auto">
          <a:xfrm>
            <a:off x="1981466" y="3213100"/>
            <a:ext cx="3124505" cy="1371600"/>
            <a:chOff x="0" y="0"/>
            <a:chExt cx="1968" cy="864"/>
          </a:xfrm>
        </p:grpSpPr>
        <p:sp>
          <p:nvSpPr>
            <p:cNvPr id="91" name="Rectangle 16"/>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converge</a:t>
              </a:r>
            </a:p>
          </p:txBody>
        </p:sp>
        <p:pic>
          <p:nvPicPr>
            <p:cNvPr id="92"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3" name="Group 21"/>
          <p:cNvGrpSpPr>
            <a:grpSpLocks/>
          </p:cNvGrpSpPr>
          <p:nvPr/>
        </p:nvGrpSpPr>
        <p:grpSpPr bwMode="auto">
          <a:xfrm>
            <a:off x="6566614" y="5803900"/>
            <a:ext cx="3124505" cy="1371600"/>
            <a:chOff x="0" y="0"/>
            <a:chExt cx="1968" cy="864"/>
          </a:xfrm>
        </p:grpSpPr>
        <p:sp>
          <p:nvSpPr>
            <p:cNvPr id="94" name="Rectangle 19"/>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node.save</a:t>
              </a:r>
            </a:p>
          </p:txBody>
        </p:sp>
        <p:pic>
          <p:nvPicPr>
            <p:cNvPr id="95" name="Picture 2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1" name="Group 39"/>
          <p:cNvGrpSpPr>
            <a:grpSpLocks/>
          </p:cNvGrpSpPr>
          <p:nvPr/>
        </p:nvGrpSpPr>
        <p:grpSpPr bwMode="auto">
          <a:xfrm>
            <a:off x="5131373" y="3124200"/>
            <a:ext cx="1397137" cy="1549400"/>
            <a:chOff x="0" y="0"/>
            <a:chExt cx="880" cy="976"/>
          </a:xfrm>
        </p:grpSpPr>
        <p:sp>
          <p:nvSpPr>
            <p:cNvPr id="112"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3" name="Picture 3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4" name="Group 42"/>
          <p:cNvGrpSpPr>
            <a:grpSpLocks/>
          </p:cNvGrpSpPr>
          <p:nvPr/>
        </p:nvGrpSpPr>
        <p:grpSpPr bwMode="auto">
          <a:xfrm>
            <a:off x="2768956" y="4622806"/>
            <a:ext cx="1549551" cy="1397000"/>
            <a:chOff x="0" y="0"/>
            <a:chExt cx="976" cy="880"/>
          </a:xfrm>
        </p:grpSpPr>
        <p:sp>
          <p:nvSpPr>
            <p:cNvPr id="115" name="AutoShape 40"/>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6" name="Picture 4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117" name="Rectangle 43"/>
          <p:cNvSpPr>
            <a:spLocks/>
          </p:cNvSpPr>
          <p:nvPr/>
        </p:nvSpPr>
        <p:spPr bwMode="auto">
          <a:xfrm>
            <a:off x="5168821" y="6237145"/>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Yes</a:t>
            </a:r>
          </a:p>
        </p:txBody>
      </p:sp>
      <p:sp>
        <p:nvSpPr>
          <p:cNvPr id="118" name="Rectangle 44"/>
          <p:cNvSpPr>
            <a:spLocks/>
          </p:cNvSpPr>
          <p:nvPr/>
        </p:nvSpPr>
        <p:spPr bwMode="auto">
          <a:xfrm>
            <a:off x="5232245" y="7926259"/>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No</a:t>
            </a:r>
          </a:p>
        </p:txBody>
      </p:sp>
      <p:grpSp>
        <p:nvGrpSpPr>
          <p:cNvPr id="119" name="Group 50"/>
          <p:cNvGrpSpPr>
            <a:grpSpLocks/>
          </p:cNvGrpSpPr>
          <p:nvPr/>
        </p:nvGrpSpPr>
        <p:grpSpPr bwMode="auto">
          <a:xfrm>
            <a:off x="1663875" y="6045200"/>
            <a:ext cx="3759568" cy="2590800"/>
            <a:chOff x="0" y="0"/>
            <a:chExt cx="2368" cy="1632"/>
          </a:xfrm>
        </p:grpSpPr>
        <p:sp>
          <p:nvSpPr>
            <p:cNvPr id="120" name="AutoShape 48"/>
            <p:cNvSpPr>
              <a:spLocks/>
            </p:cNvSpPr>
            <p:nvPr/>
          </p:nvSpPr>
          <p:spPr bwMode="auto">
            <a:xfrm>
              <a:off x="64" y="40"/>
              <a:ext cx="2240" cy="1552"/>
            </a:xfrm>
            <a:prstGeom prst="diamond">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success?</a:t>
              </a:r>
            </a:p>
          </p:txBody>
        </p:sp>
        <p:pic>
          <p:nvPicPr>
            <p:cNvPr id="121" name="Picture 4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2" name="Group 53"/>
          <p:cNvGrpSpPr>
            <a:grpSpLocks/>
          </p:cNvGrpSpPr>
          <p:nvPr/>
        </p:nvGrpSpPr>
        <p:grpSpPr bwMode="auto">
          <a:xfrm>
            <a:off x="5144074" y="6565900"/>
            <a:ext cx="1397137" cy="1549400"/>
            <a:chOff x="0" y="0"/>
            <a:chExt cx="880" cy="976"/>
          </a:xfrm>
        </p:grpSpPr>
        <p:sp>
          <p:nvSpPr>
            <p:cNvPr id="123"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24"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0" name="Group 18"/>
          <p:cNvGrpSpPr>
            <a:grpSpLocks/>
          </p:cNvGrpSpPr>
          <p:nvPr/>
        </p:nvGrpSpPr>
        <p:grpSpPr bwMode="auto">
          <a:xfrm>
            <a:off x="1981466" y="3213100"/>
            <a:ext cx="3124505" cy="1371600"/>
            <a:chOff x="0" y="0"/>
            <a:chExt cx="1968" cy="864"/>
          </a:xfrm>
        </p:grpSpPr>
        <p:sp>
          <p:nvSpPr>
            <p:cNvPr id="91" name="Rectangle 16"/>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converge</a:t>
              </a:r>
            </a:p>
          </p:txBody>
        </p:sp>
        <p:pic>
          <p:nvPicPr>
            <p:cNvPr id="92"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2" name="Group 30"/>
          <p:cNvGrpSpPr>
            <a:grpSpLocks/>
          </p:cNvGrpSpPr>
          <p:nvPr/>
        </p:nvGrpSpPr>
        <p:grpSpPr bwMode="auto">
          <a:xfrm>
            <a:off x="6566614" y="7493000"/>
            <a:ext cx="3124505" cy="1371600"/>
            <a:chOff x="0" y="0"/>
            <a:chExt cx="1968" cy="864"/>
          </a:xfrm>
        </p:grpSpPr>
        <p:sp>
          <p:nvSpPr>
            <p:cNvPr id="103" name="Rectangle 28"/>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exception</a:t>
              </a:r>
            </a:p>
          </p:txBody>
        </p:sp>
        <p:pic>
          <p:nvPicPr>
            <p:cNvPr id="104" name="Picture 2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1" name="Group 39"/>
          <p:cNvGrpSpPr>
            <a:grpSpLocks/>
          </p:cNvGrpSpPr>
          <p:nvPr/>
        </p:nvGrpSpPr>
        <p:grpSpPr bwMode="auto">
          <a:xfrm>
            <a:off x="5131373" y="3124200"/>
            <a:ext cx="1397137" cy="1549400"/>
            <a:chOff x="0" y="0"/>
            <a:chExt cx="880" cy="976"/>
          </a:xfrm>
        </p:grpSpPr>
        <p:sp>
          <p:nvSpPr>
            <p:cNvPr id="112"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3" name="Picture 3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4" name="Group 42"/>
          <p:cNvGrpSpPr>
            <a:grpSpLocks/>
          </p:cNvGrpSpPr>
          <p:nvPr/>
        </p:nvGrpSpPr>
        <p:grpSpPr bwMode="auto">
          <a:xfrm>
            <a:off x="2768956" y="4622806"/>
            <a:ext cx="1549551" cy="1397000"/>
            <a:chOff x="0" y="0"/>
            <a:chExt cx="976" cy="880"/>
          </a:xfrm>
        </p:grpSpPr>
        <p:sp>
          <p:nvSpPr>
            <p:cNvPr id="115" name="AutoShape 40"/>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6" name="Picture 4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117" name="Rectangle 43"/>
          <p:cNvSpPr>
            <a:spLocks/>
          </p:cNvSpPr>
          <p:nvPr/>
        </p:nvSpPr>
        <p:spPr bwMode="auto">
          <a:xfrm>
            <a:off x="5168821" y="6237145"/>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Yes</a:t>
            </a:r>
          </a:p>
        </p:txBody>
      </p:sp>
      <p:sp>
        <p:nvSpPr>
          <p:cNvPr id="118" name="Rectangle 44"/>
          <p:cNvSpPr>
            <a:spLocks/>
          </p:cNvSpPr>
          <p:nvPr/>
        </p:nvSpPr>
        <p:spPr bwMode="auto">
          <a:xfrm>
            <a:off x="5232245" y="7926259"/>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No</a:t>
            </a:r>
          </a:p>
        </p:txBody>
      </p:sp>
      <p:grpSp>
        <p:nvGrpSpPr>
          <p:cNvPr id="119" name="Group 50"/>
          <p:cNvGrpSpPr>
            <a:grpSpLocks/>
          </p:cNvGrpSpPr>
          <p:nvPr/>
        </p:nvGrpSpPr>
        <p:grpSpPr bwMode="auto">
          <a:xfrm>
            <a:off x="1663875" y="6045200"/>
            <a:ext cx="3759568" cy="2590800"/>
            <a:chOff x="0" y="0"/>
            <a:chExt cx="2368" cy="1632"/>
          </a:xfrm>
        </p:grpSpPr>
        <p:sp>
          <p:nvSpPr>
            <p:cNvPr id="120" name="AutoShape 48"/>
            <p:cNvSpPr>
              <a:spLocks/>
            </p:cNvSpPr>
            <p:nvPr/>
          </p:nvSpPr>
          <p:spPr bwMode="auto">
            <a:xfrm>
              <a:off x="64" y="40"/>
              <a:ext cx="2240" cy="1552"/>
            </a:xfrm>
            <a:prstGeom prst="diamond">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success?</a:t>
              </a:r>
            </a:p>
          </p:txBody>
        </p:sp>
        <p:pic>
          <p:nvPicPr>
            <p:cNvPr id="121" name="Picture 4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2" name="Group 53"/>
          <p:cNvGrpSpPr>
            <a:grpSpLocks/>
          </p:cNvGrpSpPr>
          <p:nvPr/>
        </p:nvGrpSpPr>
        <p:grpSpPr bwMode="auto">
          <a:xfrm>
            <a:off x="5144074" y="6565900"/>
            <a:ext cx="1397137" cy="1549400"/>
            <a:chOff x="0" y="0"/>
            <a:chExt cx="880" cy="976"/>
          </a:xfrm>
        </p:grpSpPr>
        <p:sp>
          <p:nvSpPr>
            <p:cNvPr id="123"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24"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24016611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0" name="Group 18"/>
          <p:cNvGrpSpPr>
            <a:grpSpLocks/>
          </p:cNvGrpSpPr>
          <p:nvPr/>
        </p:nvGrpSpPr>
        <p:grpSpPr bwMode="auto">
          <a:xfrm>
            <a:off x="1981466" y="3213100"/>
            <a:ext cx="3124505" cy="1371600"/>
            <a:chOff x="0" y="0"/>
            <a:chExt cx="1968" cy="864"/>
          </a:xfrm>
        </p:grpSpPr>
        <p:sp>
          <p:nvSpPr>
            <p:cNvPr id="91" name="Rectangle 16"/>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converge</a:t>
              </a:r>
            </a:p>
          </p:txBody>
        </p:sp>
        <p:pic>
          <p:nvPicPr>
            <p:cNvPr id="92"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3" name="Group 21"/>
          <p:cNvGrpSpPr>
            <a:grpSpLocks/>
          </p:cNvGrpSpPr>
          <p:nvPr/>
        </p:nvGrpSpPr>
        <p:grpSpPr bwMode="auto">
          <a:xfrm>
            <a:off x="6566614" y="5803900"/>
            <a:ext cx="3124505" cy="1371600"/>
            <a:chOff x="0" y="0"/>
            <a:chExt cx="1968" cy="864"/>
          </a:xfrm>
        </p:grpSpPr>
        <p:sp>
          <p:nvSpPr>
            <p:cNvPr id="94" name="Rectangle 19"/>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node.save</a:t>
              </a:r>
            </a:p>
          </p:txBody>
        </p:sp>
        <p:pic>
          <p:nvPicPr>
            <p:cNvPr id="95" name="Picture 2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6" name="Group 24"/>
          <p:cNvGrpSpPr>
            <a:grpSpLocks/>
          </p:cNvGrpSpPr>
          <p:nvPr/>
        </p:nvGrpSpPr>
        <p:grpSpPr bwMode="auto">
          <a:xfrm>
            <a:off x="11328889" y="6235717"/>
            <a:ext cx="3124505" cy="2209799"/>
            <a:chOff x="0" y="0"/>
            <a:chExt cx="1968" cy="1392"/>
          </a:xfrm>
        </p:grpSpPr>
        <p:sp>
          <p:nvSpPr>
            <p:cNvPr id="97" name="Rectangle 22"/>
            <p:cNvSpPr>
              <a:spLocks/>
            </p:cNvSpPr>
            <p:nvPr/>
          </p:nvSpPr>
          <p:spPr bwMode="auto">
            <a:xfrm>
              <a:off x="32" y="32"/>
              <a:ext cx="1904" cy="1328"/>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notification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handlers</a:t>
              </a:r>
            </a:p>
          </p:txBody>
        </p:sp>
        <p:pic>
          <p:nvPicPr>
            <p:cNvPr id="98" name="Picture 2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2" name="Group 30"/>
          <p:cNvGrpSpPr>
            <a:grpSpLocks/>
          </p:cNvGrpSpPr>
          <p:nvPr/>
        </p:nvGrpSpPr>
        <p:grpSpPr bwMode="auto">
          <a:xfrm>
            <a:off x="6566614" y="7493000"/>
            <a:ext cx="3124505" cy="1371600"/>
            <a:chOff x="0" y="0"/>
            <a:chExt cx="1968" cy="864"/>
          </a:xfrm>
        </p:grpSpPr>
        <p:sp>
          <p:nvSpPr>
            <p:cNvPr id="103" name="Rectangle 28"/>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exception</a:t>
              </a:r>
            </a:p>
          </p:txBody>
        </p:sp>
        <p:pic>
          <p:nvPicPr>
            <p:cNvPr id="104" name="Picture 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1" name="Group 39"/>
          <p:cNvGrpSpPr>
            <a:grpSpLocks/>
          </p:cNvGrpSpPr>
          <p:nvPr/>
        </p:nvGrpSpPr>
        <p:grpSpPr bwMode="auto">
          <a:xfrm>
            <a:off x="5131373" y="3124200"/>
            <a:ext cx="1397137" cy="1549400"/>
            <a:chOff x="0" y="0"/>
            <a:chExt cx="880" cy="976"/>
          </a:xfrm>
        </p:grpSpPr>
        <p:sp>
          <p:nvSpPr>
            <p:cNvPr id="112"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3" name="Picture 3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4" name="Group 42"/>
          <p:cNvGrpSpPr>
            <a:grpSpLocks/>
          </p:cNvGrpSpPr>
          <p:nvPr/>
        </p:nvGrpSpPr>
        <p:grpSpPr bwMode="auto">
          <a:xfrm>
            <a:off x="2768956" y="4622806"/>
            <a:ext cx="1549551" cy="1397000"/>
            <a:chOff x="0" y="0"/>
            <a:chExt cx="976" cy="880"/>
          </a:xfrm>
        </p:grpSpPr>
        <p:sp>
          <p:nvSpPr>
            <p:cNvPr id="115" name="AutoShape 40"/>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6" name="Picture 4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117" name="Rectangle 43"/>
          <p:cNvSpPr>
            <a:spLocks/>
          </p:cNvSpPr>
          <p:nvPr/>
        </p:nvSpPr>
        <p:spPr bwMode="auto">
          <a:xfrm>
            <a:off x="5168821" y="6237145"/>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Yes</a:t>
            </a:r>
          </a:p>
        </p:txBody>
      </p:sp>
      <p:sp>
        <p:nvSpPr>
          <p:cNvPr id="118" name="Rectangle 44"/>
          <p:cNvSpPr>
            <a:spLocks/>
          </p:cNvSpPr>
          <p:nvPr/>
        </p:nvSpPr>
        <p:spPr bwMode="auto">
          <a:xfrm>
            <a:off x="5232245" y="7926259"/>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No</a:t>
            </a:r>
          </a:p>
        </p:txBody>
      </p:sp>
      <p:grpSp>
        <p:nvGrpSpPr>
          <p:cNvPr id="119" name="Group 50"/>
          <p:cNvGrpSpPr>
            <a:grpSpLocks/>
          </p:cNvGrpSpPr>
          <p:nvPr/>
        </p:nvGrpSpPr>
        <p:grpSpPr bwMode="auto">
          <a:xfrm>
            <a:off x="1663875" y="6045200"/>
            <a:ext cx="3759568" cy="2590800"/>
            <a:chOff x="0" y="0"/>
            <a:chExt cx="2368" cy="1632"/>
          </a:xfrm>
        </p:grpSpPr>
        <p:sp>
          <p:nvSpPr>
            <p:cNvPr id="120" name="AutoShape 48"/>
            <p:cNvSpPr>
              <a:spLocks/>
            </p:cNvSpPr>
            <p:nvPr/>
          </p:nvSpPr>
          <p:spPr bwMode="auto">
            <a:xfrm>
              <a:off x="64" y="40"/>
              <a:ext cx="2240" cy="1552"/>
            </a:xfrm>
            <a:prstGeom prst="diamond">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success?</a:t>
              </a:r>
            </a:p>
          </p:txBody>
        </p:sp>
        <p:pic>
          <p:nvPicPr>
            <p:cNvPr id="121" name="Picture 4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2" name="Group 53"/>
          <p:cNvGrpSpPr>
            <a:grpSpLocks/>
          </p:cNvGrpSpPr>
          <p:nvPr/>
        </p:nvGrpSpPr>
        <p:grpSpPr bwMode="auto">
          <a:xfrm>
            <a:off x="5144074" y="6565900"/>
            <a:ext cx="1397137" cy="1549400"/>
            <a:chOff x="0" y="0"/>
            <a:chExt cx="880" cy="976"/>
          </a:xfrm>
        </p:grpSpPr>
        <p:sp>
          <p:nvSpPr>
            <p:cNvPr id="123"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24"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5" name="Group 53"/>
          <p:cNvGrpSpPr>
            <a:grpSpLocks/>
          </p:cNvGrpSpPr>
          <p:nvPr/>
        </p:nvGrpSpPr>
        <p:grpSpPr bwMode="auto">
          <a:xfrm>
            <a:off x="9881394" y="6565916"/>
            <a:ext cx="1397137" cy="1549400"/>
            <a:chOff x="0" y="0"/>
            <a:chExt cx="880" cy="976"/>
          </a:xfrm>
        </p:grpSpPr>
        <p:sp>
          <p:nvSpPr>
            <p:cNvPr id="126"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27"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2" name="TextBox 1"/>
          <p:cNvSpPr txBox="1"/>
          <p:nvPr/>
        </p:nvSpPr>
        <p:spPr>
          <a:xfrm>
            <a:off x="1727144" y="4605867"/>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sym typeface="Arial" charset="0"/>
              </a:rPr>
              <a:t>Secure Communications between</a:t>
            </a:r>
            <a:br>
              <a:rPr lang="en-US" dirty="0" smtClean="0">
                <a:sym typeface="Arial" charset="0"/>
              </a:rPr>
            </a:br>
            <a:r>
              <a:rPr lang="en-US" dirty="0" smtClean="0">
                <a:sym typeface="Arial" charset="0"/>
              </a:rPr>
              <a:t>the Node and Chef Server</a:t>
            </a:r>
            <a:endParaRPr lang="en-US" dirty="0"/>
          </a:p>
        </p:txBody>
      </p:sp>
    </p:spTree>
    <p:extLst>
      <p:ext uri="{BB962C8B-B14F-4D97-AF65-F5344CB8AC3E}">
        <p14:creationId xmlns:p14="http://schemas.microsoft.com/office/powerpoint/2010/main" val="4746042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1" name="Rectangle 1"/>
          <p:cNvSpPr>
            <a:spLocks noGrp="1" noChangeArrowheads="1"/>
          </p:cNvSpPr>
          <p:nvPr>
            <p:ph type="title"/>
          </p:nvPr>
        </p:nvSpPr>
        <p:spPr>
          <a:ln/>
        </p:spPr>
        <p:txBody>
          <a:bodyPr/>
          <a:lstStyle/>
          <a:p>
            <a:r>
              <a:rPr lang="en-US"/>
              <a:t>Lesson Objectives</a:t>
            </a:r>
          </a:p>
        </p:txBody>
      </p:sp>
      <p:sp>
        <p:nvSpPr>
          <p:cNvPr id="496642" name="Rectangle 2"/>
          <p:cNvSpPr>
            <a:spLocks noGrp="1" noChangeArrowheads="1"/>
          </p:cNvSpPr>
          <p:nvPr>
            <p:ph idx="1"/>
          </p:nvPr>
        </p:nvSpPr>
        <p:spPr>
          <a:ln/>
        </p:spPr>
        <p:txBody>
          <a:bodyPr/>
          <a:lstStyle/>
          <a:p>
            <a:r>
              <a:rPr lang="en-US" dirty="0"/>
              <a:t>After completing the lesson, you will be able </a:t>
            </a:r>
            <a:r>
              <a:rPr lang="en-US" dirty="0" smtClean="0"/>
              <a:t>to </a:t>
            </a:r>
            <a:r>
              <a:rPr lang="en-US" dirty="0"/>
              <a:t>a run</a:t>
            </a:r>
          </a:p>
          <a:p>
            <a:pPr lvl="1"/>
            <a:r>
              <a:rPr lang="en-US" dirty="0"/>
              <a:t>Explain the basic security model of </a:t>
            </a:r>
            <a:r>
              <a:rPr lang="en-US" dirty="0" smtClean="0"/>
              <a:t>Chef</a:t>
            </a:r>
          </a:p>
        </p:txBody>
      </p:sp>
    </p:spTree>
    <p:extLst>
      <p:ext uri="{BB962C8B-B14F-4D97-AF65-F5344CB8AC3E}">
        <p14:creationId xmlns:p14="http://schemas.microsoft.com/office/powerpoint/2010/main" val="34717242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1"/>
          <p:cNvSpPr>
            <a:spLocks noGrp="1" noChangeArrowheads="1"/>
          </p:cNvSpPr>
          <p:nvPr>
            <p:ph type="title"/>
          </p:nvPr>
        </p:nvSpPr>
        <p:spPr>
          <a:ln/>
        </p:spPr>
        <p:txBody>
          <a:bodyPr/>
          <a:lstStyle/>
          <a:p>
            <a:r>
              <a:rPr lang="en-US" dirty="0" smtClean="0"/>
              <a:t>Security Certs On The Node</a:t>
            </a:r>
            <a:endParaRPr lang="en-US" dirty="0"/>
          </a:p>
        </p:txBody>
      </p:sp>
      <p:sp>
        <p:nvSpPr>
          <p:cNvPr id="370690" name="Rectangle 2"/>
          <p:cNvSpPr>
            <a:spLocks noGrp="1" noChangeArrowheads="1"/>
          </p:cNvSpPr>
          <p:nvPr>
            <p:ph type="body" idx="1"/>
          </p:nvPr>
        </p:nvSpPr>
        <p:spPr>
          <a:xfrm>
            <a:off x="800273" y="2108203"/>
            <a:ext cx="14657233" cy="7035797"/>
          </a:xfrm>
          <a:ln/>
        </p:spPr>
        <p:txBody>
          <a:bodyPr/>
          <a:lstStyle/>
          <a:p>
            <a:pPr>
              <a:spcBef>
                <a:spcPts val="1138"/>
              </a:spcBef>
            </a:pPr>
            <a:r>
              <a:rPr lang="en-US" sz="4500" dirty="0" smtClean="0"/>
              <a:t>The security </a:t>
            </a:r>
            <a:r>
              <a:rPr lang="en-US" sz="4500" dirty="0"/>
              <a:t>and configuration files can be found at:</a:t>
            </a:r>
          </a:p>
          <a:p>
            <a:pPr lvl="2">
              <a:spcBef>
                <a:spcPts val="1138"/>
              </a:spcBef>
            </a:pPr>
            <a:r>
              <a:rPr lang="en-US" sz="4500" dirty="0"/>
              <a:t>Windows node:	C:\chef</a:t>
            </a:r>
          </a:p>
          <a:p>
            <a:pPr lvl="2">
              <a:spcBef>
                <a:spcPts val="1138"/>
              </a:spcBef>
            </a:pPr>
            <a:r>
              <a:rPr lang="en-US" sz="4500" dirty="0"/>
              <a:t>Linux node:		/etc/chef</a:t>
            </a:r>
          </a:p>
          <a:p>
            <a:pPr>
              <a:spcBef>
                <a:spcPts val="1138"/>
              </a:spcBef>
            </a:pPr>
            <a:r>
              <a:rPr lang="en-US" sz="4500" dirty="0" smtClean="0"/>
              <a:t>ORGNAME-</a:t>
            </a:r>
            <a:r>
              <a:rPr lang="en-US" sz="4500" dirty="0" err="1" smtClean="0"/>
              <a:t>validator.pem</a:t>
            </a:r>
            <a:r>
              <a:rPr lang="en-US" sz="4500" dirty="0" smtClean="0"/>
              <a:t> copied from the Workstation to the Node, and renamed to </a:t>
            </a:r>
            <a:r>
              <a:rPr lang="en-US" sz="4500" b="1" dirty="0" err="1" smtClean="0"/>
              <a:t>validation.pem</a:t>
            </a:r>
            <a:endParaRPr lang="en-US" sz="4500" b="1" dirty="0" smtClean="0"/>
          </a:p>
          <a:p>
            <a:pPr>
              <a:spcBef>
                <a:spcPts val="1138"/>
              </a:spcBef>
            </a:pPr>
            <a:r>
              <a:rPr lang="en-US" sz="4500" b="1" dirty="0" err="1" smtClean="0"/>
              <a:t>client.rb</a:t>
            </a:r>
            <a:r>
              <a:rPr lang="en-US" sz="4500" b="1" dirty="0" smtClean="0"/>
              <a:t> </a:t>
            </a:r>
            <a:r>
              <a:rPr lang="en-US" sz="4500" dirty="0" smtClean="0"/>
              <a:t>created on the Node, with the configuration needed by the Node to connect with the Chef Server</a:t>
            </a:r>
          </a:p>
        </p:txBody>
      </p:sp>
    </p:spTree>
    <p:extLst>
      <p:ext uri="{BB962C8B-B14F-4D97-AF65-F5344CB8AC3E}">
        <p14:creationId xmlns:p14="http://schemas.microsoft.com/office/powerpoint/2010/main" val="41710756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1"/>
          <p:cNvSpPr>
            <a:spLocks noGrp="1" noChangeArrowheads="1"/>
          </p:cNvSpPr>
          <p:nvPr>
            <p:ph type="title"/>
          </p:nvPr>
        </p:nvSpPr>
        <p:spPr/>
        <p:txBody>
          <a:bodyPr/>
          <a:lstStyle/>
          <a:p>
            <a:pPr eaLnBrk="1" hangingPunct="1">
              <a:defRPr/>
            </a:pPr>
            <a:r>
              <a:rPr lang="en-US" dirty="0" smtClean="0">
                <a:sym typeface="Arial Bold" charset="0"/>
              </a:rPr>
              <a:t>Private Keys</a:t>
            </a:r>
            <a:endParaRPr lang="en-US" dirty="0">
              <a:sym typeface="Arial Bold" charset="0"/>
            </a:endParaRPr>
          </a:p>
        </p:txBody>
      </p:sp>
      <p:sp>
        <p:nvSpPr>
          <p:cNvPr id="150531" name="Rectangle 2"/>
          <p:cNvSpPr>
            <a:spLocks noGrp="1" noChangeArrowheads="1"/>
          </p:cNvSpPr>
          <p:nvPr>
            <p:ph idx="1"/>
          </p:nvPr>
        </p:nvSpPr>
        <p:spPr/>
        <p:txBody>
          <a:bodyPr/>
          <a:lstStyle/>
          <a:p>
            <a:pPr eaLnBrk="1" hangingPunct="1"/>
            <a:r>
              <a:rPr lang="en-US" dirty="0" smtClean="0"/>
              <a:t>Chef Server requires keys to authenticate.</a:t>
            </a:r>
          </a:p>
          <a:p>
            <a:pPr lvl="1" eaLnBrk="1" hangingPunct="1"/>
            <a:r>
              <a:rPr lang="en-US" dirty="0" err="1" smtClean="0">
                <a:latin typeface="Courier"/>
                <a:ea typeface="Courier"/>
                <a:cs typeface="Courier"/>
                <a:sym typeface="Courier"/>
              </a:rPr>
              <a:t>client.pem</a:t>
            </a:r>
            <a:r>
              <a:rPr lang="en-US" dirty="0" smtClean="0"/>
              <a:t> - private key for API client</a:t>
            </a:r>
          </a:p>
          <a:p>
            <a:pPr lvl="1" eaLnBrk="1" hangingPunct="1"/>
            <a:r>
              <a:rPr lang="en-US" dirty="0" err="1" smtClean="0">
                <a:latin typeface="Courier"/>
                <a:ea typeface="Courier"/>
                <a:cs typeface="Courier"/>
                <a:sym typeface="Courier"/>
              </a:rPr>
              <a:t>validation.pem</a:t>
            </a:r>
            <a:r>
              <a:rPr lang="en-US" dirty="0" smtClean="0"/>
              <a:t> - private key for ORGNAME-validator</a:t>
            </a:r>
          </a:p>
          <a:p>
            <a:pPr eaLnBrk="1" hangingPunct="1"/>
            <a:endParaRPr lang="en-US" dirty="0" smtClean="0"/>
          </a:p>
          <a:p>
            <a:pPr eaLnBrk="1" hangingPunct="1"/>
            <a:r>
              <a:rPr lang="en-US" dirty="0" smtClean="0"/>
              <a:t>Next, let’s see how those are used...</a:t>
            </a:r>
          </a:p>
        </p:txBody>
      </p:sp>
    </p:spTree>
    <p:extLst>
      <p:ext uri="{BB962C8B-B14F-4D97-AF65-F5344CB8AC3E}">
        <p14:creationId xmlns:p14="http://schemas.microsoft.com/office/powerpoint/2010/main" val="3028141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ln/>
        </p:spPr>
        <p:txBody>
          <a:bodyPr/>
          <a:lstStyle/>
          <a:p>
            <a:r>
              <a:rPr lang="en-US" dirty="0" smtClean="0"/>
              <a:t>Course Logistics</a:t>
            </a:r>
            <a:endParaRPr lang="en-US" dirty="0"/>
          </a:p>
        </p:txBody>
      </p:sp>
    </p:spTree>
    <p:extLst>
      <p:ext uri="{BB962C8B-B14F-4D97-AF65-F5344CB8AC3E}">
        <p14:creationId xmlns:p14="http://schemas.microsoft.com/office/powerpoint/2010/main" val="138115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AutoShape 1"/>
          <p:cNvSpPr>
            <a:spLocks/>
          </p:cNvSpPr>
          <p:nvPr/>
        </p:nvSpPr>
        <p:spPr bwMode="auto">
          <a:xfrm>
            <a:off x="6447468" y="218440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2" name="Rectangle 2"/>
          <p:cNvSpPr>
            <a:spLocks/>
          </p:cNvSpPr>
          <p:nvPr/>
        </p:nvSpPr>
        <p:spPr bwMode="auto">
          <a:xfrm>
            <a:off x="9505291" y="2455863"/>
            <a:ext cx="184168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38243" name="AutoShape 3"/>
          <p:cNvSpPr>
            <a:spLocks/>
          </p:cNvSpPr>
          <p:nvPr/>
        </p:nvSpPr>
        <p:spPr bwMode="auto">
          <a:xfrm>
            <a:off x="644746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4" name="Rectangle 4"/>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38245" name="AutoShape 5"/>
          <p:cNvSpPr>
            <a:spLocks/>
          </p:cNvSpPr>
          <p:nvPr/>
        </p:nvSpPr>
        <p:spPr bwMode="auto">
          <a:xfrm>
            <a:off x="500905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6" name="AutoShape 6"/>
          <p:cNvSpPr>
            <a:spLocks/>
          </p:cNvSpPr>
          <p:nvPr/>
        </p:nvSpPr>
        <p:spPr bwMode="auto">
          <a:xfrm>
            <a:off x="7979555" y="3524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7" name="AutoShape 7"/>
          <p:cNvSpPr>
            <a:spLocks/>
          </p:cNvSpPr>
          <p:nvPr/>
        </p:nvSpPr>
        <p:spPr bwMode="auto">
          <a:xfrm>
            <a:off x="6471282"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8" name="AutoShape 8"/>
          <p:cNvSpPr>
            <a:spLocks/>
          </p:cNvSpPr>
          <p:nvPr/>
        </p:nvSpPr>
        <p:spPr bwMode="auto">
          <a:xfrm>
            <a:off x="7909698"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9" name="Rectangle 9"/>
          <p:cNvSpPr>
            <a:spLocks/>
          </p:cNvSpPr>
          <p:nvPr/>
        </p:nvSpPr>
        <p:spPr bwMode="auto">
          <a:xfrm>
            <a:off x="9337000"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38250" name="AutoShape 10"/>
          <p:cNvSpPr>
            <a:spLocks/>
          </p:cNvSpPr>
          <p:nvPr/>
        </p:nvSpPr>
        <p:spPr bwMode="auto">
          <a:xfrm>
            <a:off x="7979555" y="2184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1" name="AutoShape 11"/>
          <p:cNvSpPr>
            <a:spLocks/>
          </p:cNvSpPr>
          <p:nvPr/>
        </p:nvSpPr>
        <p:spPr bwMode="auto">
          <a:xfrm>
            <a:off x="951164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2" name="AutoShape 12"/>
          <p:cNvSpPr>
            <a:spLocks/>
          </p:cNvSpPr>
          <p:nvPr/>
        </p:nvSpPr>
        <p:spPr bwMode="auto">
          <a:xfrm>
            <a:off x="1095005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3" name="AutoShape 13"/>
          <p:cNvSpPr>
            <a:spLocks/>
          </p:cNvSpPr>
          <p:nvPr/>
        </p:nvSpPr>
        <p:spPr bwMode="auto">
          <a:xfrm>
            <a:off x="6495097"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4" name="AutoShape 14"/>
          <p:cNvSpPr>
            <a:spLocks/>
          </p:cNvSpPr>
          <p:nvPr/>
        </p:nvSpPr>
        <p:spPr bwMode="auto">
          <a:xfrm>
            <a:off x="7933513"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5" name="Rectangle 15"/>
          <p:cNvSpPr>
            <a:spLocks/>
          </p:cNvSpPr>
          <p:nvPr/>
        </p:nvSpPr>
        <p:spPr bwMode="auto">
          <a:xfrm>
            <a:off x="9360814" y="66500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38256" name="Rectangle 16"/>
          <p:cNvSpPr>
            <a:spLocks noGrp="1" noChangeArrowheads="1"/>
          </p:cNvSpPr>
          <p:nvPr>
            <p:ph type="title"/>
          </p:nvPr>
        </p:nvSpPr>
        <p:spPr>
          <a:ln/>
        </p:spPr>
        <p:txBody>
          <a:bodyPr/>
          <a:lstStyle/>
          <a:p>
            <a:r>
              <a:rPr lang="en-US"/>
              <a:t>Now we need a caching layer</a:t>
            </a:r>
          </a:p>
        </p:txBody>
      </p:sp>
    </p:spTree>
    <p:extLst>
      <p:ext uri="{BB962C8B-B14F-4D97-AF65-F5344CB8AC3E}">
        <p14:creationId xmlns:p14="http://schemas.microsoft.com/office/powerpoint/2010/main" val="39315075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1"/>
          <p:cNvSpPr>
            <a:spLocks noGrp="1" noChangeArrowheads="1"/>
          </p:cNvSpPr>
          <p:nvPr>
            <p:ph type="title"/>
          </p:nvPr>
        </p:nvSpPr>
        <p:spPr/>
        <p:txBody>
          <a:bodyPr/>
          <a:lstStyle/>
          <a:p>
            <a:pPr eaLnBrk="1" hangingPunct="1">
              <a:defRPr/>
            </a:pPr>
            <a:r>
              <a:rPr lang="en-US" dirty="0" smtClean="0">
                <a:sym typeface="Arial Bold" charset="0"/>
              </a:rPr>
              <a:t>Private Keys</a:t>
            </a:r>
            <a:endParaRPr lang="en-US" dirty="0">
              <a:sym typeface="Arial Bold" charset="0"/>
            </a:endParaRPr>
          </a:p>
        </p:txBody>
      </p:sp>
      <p:sp>
        <p:nvSpPr>
          <p:cNvPr id="150531" name="Rectangle 2"/>
          <p:cNvSpPr>
            <a:spLocks noGrp="1" noChangeArrowheads="1"/>
          </p:cNvSpPr>
          <p:nvPr>
            <p:ph idx="1"/>
          </p:nvPr>
        </p:nvSpPr>
        <p:spPr/>
        <p:txBody>
          <a:bodyPr/>
          <a:lstStyle/>
          <a:p>
            <a:pPr marL="914400" indent="-914400" eaLnBrk="1" hangingPunct="1">
              <a:buFont typeface="+mj-lt"/>
              <a:buAutoNum type="arabicPeriod"/>
            </a:pPr>
            <a:r>
              <a:rPr lang="en-US" dirty="0" smtClean="0"/>
              <a:t>Workstation has </a:t>
            </a:r>
            <a:r>
              <a:rPr lang="en-US" b="1" dirty="0" err="1" smtClean="0"/>
              <a:t>orgname-validator.pem</a:t>
            </a:r>
            <a:endParaRPr lang="en-US" b="1" dirty="0" smtClean="0"/>
          </a:p>
          <a:p>
            <a:pPr marL="914400" indent="-914400" eaLnBrk="1" hangingPunct="1">
              <a:buFont typeface="+mj-lt"/>
              <a:buAutoNum type="arabicPeriod"/>
            </a:pPr>
            <a:r>
              <a:rPr lang="en-US" dirty="0" smtClean="0"/>
              <a:t>At bootstrap, </a:t>
            </a:r>
            <a:r>
              <a:rPr lang="en-US" b="1" dirty="0" err="1" smtClean="0"/>
              <a:t>orgname-validator.pem</a:t>
            </a:r>
            <a:r>
              <a:rPr lang="en-US" b="1" dirty="0" smtClean="0"/>
              <a:t> </a:t>
            </a:r>
            <a:r>
              <a:rPr lang="en-US" dirty="0" smtClean="0"/>
              <a:t>transferred to the node, and renamed </a:t>
            </a:r>
            <a:r>
              <a:rPr lang="en-US" b="1" dirty="0" err="1" smtClean="0"/>
              <a:t>validation.pem</a:t>
            </a:r>
            <a:endParaRPr lang="en-US" b="1" dirty="0" smtClean="0"/>
          </a:p>
          <a:p>
            <a:pPr marL="914400" indent="-914400" eaLnBrk="1" hangingPunct="1">
              <a:buFont typeface="+mj-lt"/>
              <a:buAutoNum type="arabicPeriod"/>
            </a:pPr>
            <a:r>
              <a:rPr lang="en-US" b="1" dirty="0" err="1" smtClean="0"/>
              <a:t>validation.pem</a:t>
            </a:r>
            <a:r>
              <a:rPr lang="en-US" b="1" dirty="0" smtClean="0"/>
              <a:t> </a:t>
            </a:r>
            <a:r>
              <a:rPr lang="en-US" dirty="0" smtClean="0"/>
              <a:t>is used to create </a:t>
            </a:r>
            <a:r>
              <a:rPr lang="en-US" b="1" dirty="0" err="1" smtClean="0"/>
              <a:t>client.pem</a:t>
            </a:r>
            <a:endParaRPr lang="en-US" b="1" dirty="0"/>
          </a:p>
          <a:p>
            <a:pPr marL="914400" indent="-914400" eaLnBrk="1" hangingPunct="1">
              <a:buFont typeface="+mj-lt"/>
              <a:buAutoNum type="arabicPeriod"/>
            </a:pPr>
            <a:r>
              <a:rPr lang="en-US" b="1" dirty="0" err="1" smtClean="0"/>
              <a:t>validation.pem</a:t>
            </a:r>
            <a:r>
              <a:rPr lang="en-US" b="1" dirty="0" smtClean="0"/>
              <a:t> </a:t>
            </a:r>
            <a:r>
              <a:rPr lang="en-US" dirty="0" smtClean="0"/>
              <a:t>is no longer needed after first bootstrap</a:t>
            </a:r>
          </a:p>
        </p:txBody>
      </p:sp>
    </p:spTree>
    <p:extLst>
      <p:ext uri="{BB962C8B-B14F-4D97-AF65-F5344CB8AC3E}">
        <p14:creationId xmlns:p14="http://schemas.microsoft.com/office/powerpoint/2010/main" val="9687798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554" name="Group 3"/>
          <p:cNvGrpSpPr>
            <a:grpSpLocks/>
          </p:cNvGrpSpPr>
          <p:nvPr/>
        </p:nvGrpSpPr>
        <p:grpSpPr bwMode="auto">
          <a:xfrm>
            <a:off x="254025" y="76200"/>
            <a:ext cx="5321820" cy="3403600"/>
            <a:chOff x="0" y="-8"/>
            <a:chExt cx="3352" cy="2144"/>
          </a:xfrm>
        </p:grpSpPr>
        <p:sp>
          <p:nvSpPr>
            <p:cNvPr id="221185"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r>
                <a:rPr lang="en-US" sz="3600"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etc</a:t>
              </a:r>
              <a:r>
                <a:rPr lang="en-US" sz="3600"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a:t>
              </a:r>
              <a:r>
                <a:rPr lang="en-US" sz="3600"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r>
                <a:rPr lang="en-US" sz="3600"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4"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0" name="Group 6"/>
          <p:cNvGrpSpPr>
            <a:grpSpLocks/>
          </p:cNvGrpSpPr>
          <p:nvPr/>
        </p:nvGrpSpPr>
        <p:grpSpPr bwMode="auto">
          <a:xfrm>
            <a:off x="6325218" y="88900"/>
            <a:ext cx="5321820" cy="3403600"/>
            <a:chOff x="0" y="0"/>
            <a:chExt cx="3352" cy="2144"/>
          </a:xfrm>
        </p:grpSpPr>
        <p:sp>
          <p:nvSpPr>
            <p:cNvPr id="221188"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r>
                <a:rPr lang="en-US"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etc</a:t>
              </a:r>
              <a:r>
                <a:rPr lang="en-US"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a:t>
              </a:r>
              <a:r>
                <a:rPr lang="en-US"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validation.pem</a:t>
              </a:r>
              <a:r>
                <a:rPr lang="en-US"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2"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3" name="Group 9"/>
          <p:cNvGrpSpPr>
            <a:grpSpLocks/>
          </p:cNvGrpSpPr>
          <p:nvPr/>
        </p:nvGrpSpPr>
        <p:grpSpPr bwMode="auto">
          <a:xfrm>
            <a:off x="12498093" y="876304"/>
            <a:ext cx="3429335" cy="1816100"/>
            <a:chOff x="0" y="0"/>
            <a:chExt cx="2160" cy="1144"/>
          </a:xfrm>
        </p:grpSpPr>
        <p:sp>
          <p:nvSpPr>
            <p:cNvPr id="221191"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EAE9D6"/>
                  </a:solidFill>
                  <a:effectLst>
                    <a:outerShdw blurRad="38100" dist="38100" dir="2700000" algn="tl">
                      <a:srgbClr val="000000"/>
                    </a:outerShdw>
                  </a:effectLst>
                  <a:latin typeface="Helvetica Neue" charset="0"/>
                  <a:ea typeface="Helvetica Neue" charset="0"/>
                  <a:cs typeface="Helvetica Neue" charset="0"/>
                  <a:sym typeface="Helvetica Neue" charset="0"/>
                </a:rPr>
                <a:t>401!</a:t>
              </a:r>
            </a:p>
          </p:txBody>
        </p:sp>
        <p:pic>
          <p:nvPicPr>
            <p:cNvPr id="15159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6" name="Group 12"/>
          <p:cNvGrpSpPr>
            <a:grpSpLocks/>
          </p:cNvGrpSpPr>
          <p:nvPr/>
        </p:nvGrpSpPr>
        <p:grpSpPr bwMode="auto">
          <a:xfrm>
            <a:off x="7277811" y="4165600"/>
            <a:ext cx="3416634" cy="2006600"/>
            <a:chOff x="0" y="0"/>
            <a:chExt cx="2152" cy="1264"/>
          </a:xfrm>
        </p:grpSpPr>
        <p:sp>
          <p:nvSpPr>
            <p:cNvPr id="221194" name="Rectangle 10"/>
            <p:cNvSpPr>
              <a:spLocks/>
            </p:cNvSpPr>
            <p:nvPr/>
          </p:nvSpPr>
          <p:spPr bwMode="auto">
            <a:xfrm>
              <a:off x="32" y="32"/>
              <a:ext cx="2088" cy="1200"/>
            </a:xfrm>
            <a:prstGeom prst="rect">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Request API Client</a:t>
              </a:r>
            </a:p>
          </p:txBody>
        </p:sp>
        <p:pic>
          <p:nvPicPr>
            <p:cNvPr id="151588"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52"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9" name="Group 15"/>
          <p:cNvGrpSpPr>
            <a:grpSpLocks/>
          </p:cNvGrpSpPr>
          <p:nvPr/>
        </p:nvGrpSpPr>
        <p:grpSpPr bwMode="auto">
          <a:xfrm>
            <a:off x="1193989" y="6858000"/>
            <a:ext cx="3429335" cy="1816100"/>
            <a:chOff x="0" y="0"/>
            <a:chExt cx="2160" cy="1144"/>
          </a:xfrm>
        </p:grpSpPr>
        <p:sp>
          <p:nvSpPr>
            <p:cNvPr id="221197" name="AutoShape 13"/>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Sign Requests</a:t>
              </a:r>
            </a:p>
          </p:txBody>
        </p:sp>
        <p:pic>
          <p:nvPicPr>
            <p:cNvPr id="151586" name="Picture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2" name="Group 18"/>
          <p:cNvGrpSpPr>
            <a:grpSpLocks/>
          </p:cNvGrpSpPr>
          <p:nvPr/>
        </p:nvGrpSpPr>
        <p:grpSpPr bwMode="auto">
          <a:xfrm>
            <a:off x="7265182" y="6858000"/>
            <a:ext cx="3429335" cy="1816100"/>
            <a:chOff x="0" y="0"/>
            <a:chExt cx="2160" cy="1144"/>
          </a:xfrm>
        </p:grpSpPr>
        <p:sp>
          <p:nvSpPr>
            <p:cNvPr id="221200" name="Oval 16"/>
            <p:cNvSpPr>
              <a:spLocks/>
            </p:cNvSpPr>
            <p:nvPr/>
          </p:nvSpPr>
          <p:spPr bwMode="auto">
            <a:xfrm>
              <a:off x="40" y="32"/>
              <a:ext cx="2088" cy="1080"/>
            </a:xfrm>
            <a:prstGeom prst="ellipse">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p>
          </p:txBody>
        </p:sp>
        <p:pic>
          <p:nvPicPr>
            <p:cNvPr id="151584" name="Picture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5" name="Group 21"/>
          <p:cNvGrpSpPr>
            <a:grpSpLocks/>
          </p:cNvGrpSpPr>
          <p:nvPr/>
        </p:nvGrpSpPr>
        <p:grpSpPr bwMode="auto">
          <a:xfrm>
            <a:off x="5283788" y="1016000"/>
            <a:ext cx="1397137" cy="1549400"/>
            <a:chOff x="0" y="0"/>
            <a:chExt cx="880" cy="976"/>
          </a:xfrm>
        </p:grpSpPr>
        <p:sp>
          <p:nvSpPr>
            <p:cNvPr id="151581"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82" name="Picture 2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8" name="Group 24"/>
          <p:cNvGrpSpPr>
            <a:grpSpLocks/>
          </p:cNvGrpSpPr>
          <p:nvPr/>
        </p:nvGrpSpPr>
        <p:grpSpPr bwMode="auto">
          <a:xfrm>
            <a:off x="11405786" y="1016000"/>
            <a:ext cx="1397137" cy="1549400"/>
            <a:chOff x="0" y="0"/>
            <a:chExt cx="880" cy="976"/>
          </a:xfrm>
        </p:grpSpPr>
        <p:sp>
          <p:nvSpPr>
            <p:cNvPr id="151579" name="AutoShape 22"/>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80" name="Picture 2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1" name="Group 27"/>
          <p:cNvGrpSpPr>
            <a:grpSpLocks/>
          </p:cNvGrpSpPr>
          <p:nvPr/>
        </p:nvGrpSpPr>
        <p:grpSpPr bwMode="auto">
          <a:xfrm>
            <a:off x="2146583" y="3378211"/>
            <a:ext cx="1549551" cy="3606799"/>
            <a:chOff x="0" y="0"/>
            <a:chExt cx="976" cy="2272"/>
          </a:xfrm>
        </p:grpSpPr>
        <p:sp>
          <p:nvSpPr>
            <p:cNvPr id="151577" name="AutoShape 25"/>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8" name="Picture 2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4" name="Group 30"/>
          <p:cNvGrpSpPr>
            <a:grpSpLocks/>
          </p:cNvGrpSpPr>
          <p:nvPr/>
        </p:nvGrpSpPr>
        <p:grpSpPr bwMode="auto">
          <a:xfrm>
            <a:off x="8217776" y="3086100"/>
            <a:ext cx="1549551" cy="1397000"/>
            <a:chOff x="0" y="0"/>
            <a:chExt cx="976" cy="880"/>
          </a:xfrm>
        </p:grpSpPr>
        <p:sp>
          <p:nvSpPr>
            <p:cNvPr id="151575" name="AutoShape 28"/>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6" name="Picture 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7" name="Group 33"/>
          <p:cNvGrpSpPr>
            <a:grpSpLocks/>
          </p:cNvGrpSpPr>
          <p:nvPr/>
        </p:nvGrpSpPr>
        <p:grpSpPr bwMode="auto">
          <a:xfrm>
            <a:off x="8217776" y="5880100"/>
            <a:ext cx="1549551" cy="1397000"/>
            <a:chOff x="0" y="0"/>
            <a:chExt cx="976" cy="880"/>
          </a:xfrm>
        </p:grpSpPr>
        <p:sp>
          <p:nvSpPr>
            <p:cNvPr id="151573" name="AutoShape 3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4" name="Picture 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20" name="Group 36"/>
          <p:cNvGrpSpPr>
            <a:grpSpLocks/>
          </p:cNvGrpSpPr>
          <p:nvPr/>
        </p:nvGrpSpPr>
        <p:grpSpPr bwMode="auto">
          <a:xfrm>
            <a:off x="4407331" y="6997700"/>
            <a:ext cx="3073700" cy="1549400"/>
            <a:chOff x="0" y="0"/>
            <a:chExt cx="1936" cy="976"/>
          </a:xfrm>
        </p:grpSpPr>
        <p:sp>
          <p:nvSpPr>
            <p:cNvPr id="151571" name="AutoShape 34"/>
            <p:cNvSpPr>
              <a:spLocks/>
            </p:cNvSpPr>
            <p:nvPr/>
          </p:nvSpPr>
          <p:spPr bwMode="auto">
            <a:xfrm flipH="1">
              <a:off x="48" y="88"/>
              <a:ext cx="1856"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2" name="Picture 3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936"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221221" name="Rectangle 37"/>
          <p:cNvSpPr>
            <a:spLocks/>
          </p:cNvSpPr>
          <p:nvPr/>
        </p:nvSpPr>
        <p:spPr bwMode="auto">
          <a:xfrm>
            <a:off x="3390570" y="4916353"/>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Yes</a:t>
            </a:r>
          </a:p>
        </p:txBody>
      </p:sp>
      <p:sp>
        <p:nvSpPr>
          <p:cNvPr id="221222" name="Rectangle 38"/>
          <p:cNvSpPr>
            <a:spLocks/>
          </p:cNvSpPr>
          <p:nvPr/>
        </p:nvSpPr>
        <p:spPr bwMode="auto">
          <a:xfrm>
            <a:off x="5689564" y="484033"/>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No</a:t>
            </a:r>
          </a:p>
        </p:txBody>
      </p:sp>
      <p:sp>
        <p:nvSpPr>
          <p:cNvPr id="221223" name="Rectangle 39"/>
          <p:cNvSpPr>
            <a:spLocks/>
          </p:cNvSpPr>
          <p:nvPr/>
        </p:nvSpPr>
        <p:spPr bwMode="auto">
          <a:xfrm>
            <a:off x="11840136" y="490404"/>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No</a:t>
            </a:r>
          </a:p>
        </p:txBody>
      </p:sp>
      <p:sp>
        <p:nvSpPr>
          <p:cNvPr id="221224" name="Rectangle 40"/>
          <p:cNvSpPr>
            <a:spLocks/>
          </p:cNvSpPr>
          <p:nvPr/>
        </p:nvSpPr>
        <p:spPr bwMode="auto">
          <a:xfrm>
            <a:off x="9901547" y="3538391"/>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Yes</a:t>
            </a:r>
          </a:p>
        </p:txBody>
      </p:sp>
      <p:sp>
        <p:nvSpPr>
          <p:cNvPr id="2" name="TextBox 1"/>
          <p:cNvSpPr txBox="1"/>
          <p:nvPr/>
        </p:nvSpPr>
        <p:spPr>
          <a:xfrm>
            <a:off x="12700794" y="4191000"/>
            <a:ext cx="3352800" cy="954107"/>
          </a:xfrm>
          <a:prstGeom prst="rect">
            <a:avLst/>
          </a:prstGeom>
          <a:noFill/>
        </p:spPr>
        <p:txBody>
          <a:bodyPr wrap="square" rtlCol="0">
            <a:spAutoFit/>
          </a:bodyPr>
          <a:lstStyle/>
          <a:p>
            <a:r>
              <a:rPr lang="en-US" dirty="0" smtClean="0"/>
              <a:t>Linux:    /</a:t>
            </a:r>
            <a:r>
              <a:rPr lang="en-US" dirty="0" err="1" smtClean="0"/>
              <a:t>etc</a:t>
            </a:r>
            <a:r>
              <a:rPr lang="en-US" dirty="0" smtClean="0"/>
              <a:t>/chef</a:t>
            </a:r>
          </a:p>
          <a:p>
            <a:r>
              <a:rPr lang="en-US" dirty="0" smtClean="0"/>
              <a:t>Windows:   c:\chef</a:t>
            </a:r>
            <a:endParaRPr lang="en-US" dirty="0"/>
          </a:p>
        </p:txBody>
      </p:sp>
    </p:spTree>
    <p:extLst>
      <p:ext uri="{BB962C8B-B14F-4D97-AF65-F5344CB8AC3E}">
        <p14:creationId xmlns:p14="http://schemas.microsoft.com/office/powerpoint/2010/main" val="36998899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221221"/>
                                        </p:tgtEl>
                                        <p:attrNameLst>
                                          <p:attrName>style.visibility</p:attrName>
                                        </p:attrNameLst>
                                      </p:cBhvr>
                                      <p:to>
                                        <p:strVal val="visible"/>
                                      </p:to>
                                    </p:set>
                                  </p:childTnLst>
                                </p:cTn>
                              </p:par>
                            </p:childTnLst>
                          </p:cTn>
                        </p:par>
                        <p:par>
                          <p:cTn id="7" fill="hold" nodeType="afterGroup">
                            <p:stCondLst>
                              <p:cond delay="10"/>
                            </p:stCondLst>
                            <p:childTnLst>
                              <p:par>
                                <p:cTn id="8" presetID="1" presetClass="entr" presetSubtype="0" fill="hold" nodeType="afterEffect">
                                  <p:stCondLst>
                                    <p:cond delay="0"/>
                                  </p:stCondLst>
                                  <p:childTnLst>
                                    <p:set>
                                      <p:cBhvr>
                                        <p:cTn id="9" dur="1" fill="hold">
                                          <p:stCondLst>
                                            <p:cond delay="9"/>
                                          </p:stCondLst>
                                        </p:cTn>
                                        <p:tgtEl>
                                          <p:spTgt spid="221211"/>
                                        </p:tgtEl>
                                        <p:attrNameLst>
                                          <p:attrName>style.visibility</p:attrName>
                                        </p:attrNameLst>
                                      </p:cBhvr>
                                      <p:to>
                                        <p:strVal val="visible"/>
                                      </p:to>
                                    </p:set>
                                  </p:childTnLst>
                                </p:cTn>
                              </p:par>
                            </p:childTnLst>
                          </p:cTn>
                        </p:par>
                        <p:par>
                          <p:cTn id="10" fill="hold" nodeType="afterGroup">
                            <p:stCondLst>
                              <p:cond delay="20"/>
                            </p:stCondLst>
                            <p:childTnLst>
                              <p:par>
                                <p:cTn id="11" presetID="1" presetClass="entr" presetSubtype="0" fill="hold" nodeType="afterEffect">
                                  <p:stCondLst>
                                    <p:cond delay="0"/>
                                  </p:stCondLst>
                                  <p:childTnLst>
                                    <p:set>
                                      <p:cBhvr>
                                        <p:cTn id="12" dur="1" fill="hold">
                                          <p:stCondLst>
                                            <p:cond delay="9"/>
                                          </p:stCondLst>
                                        </p:cTn>
                                        <p:tgtEl>
                                          <p:spTgt spid="22119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9"/>
                                          </p:stCondLst>
                                        </p:cTn>
                                        <p:tgtEl>
                                          <p:spTgt spid="221222"/>
                                        </p:tgtEl>
                                        <p:attrNameLst>
                                          <p:attrName>style.visibility</p:attrName>
                                        </p:attrNameLst>
                                      </p:cBhvr>
                                      <p:to>
                                        <p:strVal val="visible"/>
                                      </p:to>
                                    </p:set>
                                  </p:childTnLst>
                                </p:cTn>
                              </p:par>
                            </p:childTnLst>
                          </p:cTn>
                        </p:par>
                        <p:par>
                          <p:cTn id="17" fill="hold" nodeType="afterGroup">
                            <p:stCondLst>
                              <p:cond delay="10"/>
                            </p:stCondLst>
                            <p:childTnLst>
                              <p:par>
                                <p:cTn id="18" presetID="1" presetClass="entr" presetSubtype="0" fill="hold" nodeType="afterEffect">
                                  <p:stCondLst>
                                    <p:cond delay="0"/>
                                  </p:stCondLst>
                                  <p:childTnLst>
                                    <p:set>
                                      <p:cBhvr>
                                        <p:cTn id="19" dur="1" fill="hold">
                                          <p:stCondLst>
                                            <p:cond delay="9"/>
                                          </p:stCondLst>
                                        </p:cTn>
                                        <p:tgtEl>
                                          <p:spTgt spid="221205"/>
                                        </p:tgtEl>
                                        <p:attrNameLst>
                                          <p:attrName>style.visibility</p:attrName>
                                        </p:attrNameLst>
                                      </p:cBhvr>
                                      <p:to>
                                        <p:strVal val="visible"/>
                                      </p:to>
                                    </p:set>
                                  </p:childTnLst>
                                </p:cTn>
                              </p:par>
                            </p:childTnLst>
                          </p:cTn>
                        </p:par>
                        <p:par>
                          <p:cTn id="20" fill="hold" nodeType="afterGroup">
                            <p:stCondLst>
                              <p:cond delay="20"/>
                            </p:stCondLst>
                            <p:childTnLst>
                              <p:par>
                                <p:cTn id="21" presetID="1" presetClass="entr" presetSubtype="0" fill="hold" nodeType="afterEffect">
                                  <p:stCondLst>
                                    <p:cond delay="0"/>
                                  </p:stCondLst>
                                  <p:childTnLst>
                                    <p:set>
                                      <p:cBhvr>
                                        <p:cTn id="22" dur="1" fill="hold">
                                          <p:stCondLst>
                                            <p:cond delay="9"/>
                                          </p:stCondLst>
                                        </p:cTn>
                                        <p:tgtEl>
                                          <p:spTgt spid="22119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221223"/>
                                        </p:tgtEl>
                                        <p:attrNameLst>
                                          <p:attrName>style.visibility</p:attrName>
                                        </p:attrNameLst>
                                      </p:cBhvr>
                                      <p:to>
                                        <p:strVal val="visible"/>
                                      </p:to>
                                    </p:set>
                                  </p:childTnLst>
                                </p:cTn>
                              </p:par>
                            </p:childTnLst>
                          </p:cTn>
                        </p:par>
                        <p:par>
                          <p:cTn id="27" fill="hold" nodeType="afterGroup">
                            <p:stCondLst>
                              <p:cond delay="10"/>
                            </p:stCondLst>
                            <p:childTnLst>
                              <p:par>
                                <p:cTn id="28" presetID="1" presetClass="entr" presetSubtype="0" fill="hold" nodeType="afterEffect">
                                  <p:stCondLst>
                                    <p:cond delay="0"/>
                                  </p:stCondLst>
                                  <p:childTnLst>
                                    <p:set>
                                      <p:cBhvr>
                                        <p:cTn id="29" dur="1" fill="hold">
                                          <p:stCondLst>
                                            <p:cond delay="9"/>
                                          </p:stCondLst>
                                        </p:cTn>
                                        <p:tgtEl>
                                          <p:spTgt spid="221208"/>
                                        </p:tgtEl>
                                        <p:attrNameLst>
                                          <p:attrName>style.visibility</p:attrName>
                                        </p:attrNameLst>
                                      </p:cBhvr>
                                      <p:to>
                                        <p:strVal val="visible"/>
                                      </p:to>
                                    </p:set>
                                  </p:childTnLst>
                                </p:cTn>
                              </p:par>
                            </p:childTnLst>
                          </p:cTn>
                        </p:par>
                        <p:par>
                          <p:cTn id="30" fill="hold" nodeType="afterGroup">
                            <p:stCondLst>
                              <p:cond delay="20"/>
                            </p:stCondLst>
                            <p:childTnLst>
                              <p:par>
                                <p:cTn id="31" presetID="1" presetClass="entr" presetSubtype="0" fill="hold" nodeType="afterEffect">
                                  <p:stCondLst>
                                    <p:cond delay="0"/>
                                  </p:stCondLst>
                                  <p:childTnLst>
                                    <p:set>
                                      <p:cBhvr>
                                        <p:cTn id="32" dur="1" fill="hold">
                                          <p:stCondLst>
                                            <p:cond delay="9"/>
                                          </p:stCondLst>
                                        </p:cTn>
                                        <p:tgtEl>
                                          <p:spTgt spid="22119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9"/>
                                          </p:stCondLst>
                                        </p:cTn>
                                        <p:tgtEl>
                                          <p:spTgt spid="221224"/>
                                        </p:tgtEl>
                                        <p:attrNameLst>
                                          <p:attrName>style.visibility</p:attrName>
                                        </p:attrNameLst>
                                      </p:cBhvr>
                                      <p:to>
                                        <p:strVal val="visible"/>
                                      </p:to>
                                    </p:set>
                                  </p:childTnLst>
                                </p:cTn>
                              </p:par>
                            </p:childTnLst>
                          </p:cTn>
                        </p:par>
                        <p:par>
                          <p:cTn id="37" fill="hold" nodeType="afterGroup">
                            <p:stCondLst>
                              <p:cond delay="10"/>
                            </p:stCondLst>
                            <p:childTnLst>
                              <p:par>
                                <p:cTn id="38" presetID="1" presetClass="entr" presetSubtype="0" fill="hold" nodeType="afterEffect">
                                  <p:stCondLst>
                                    <p:cond delay="0"/>
                                  </p:stCondLst>
                                  <p:childTnLst>
                                    <p:set>
                                      <p:cBhvr>
                                        <p:cTn id="39" dur="1" fill="hold">
                                          <p:stCondLst>
                                            <p:cond delay="9"/>
                                          </p:stCondLst>
                                        </p:cTn>
                                        <p:tgtEl>
                                          <p:spTgt spid="221214"/>
                                        </p:tgtEl>
                                        <p:attrNameLst>
                                          <p:attrName>style.visibility</p:attrName>
                                        </p:attrNameLst>
                                      </p:cBhvr>
                                      <p:to>
                                        <p:strVal val="visible"/>
                                      </p:to>
                                    </p:set>
                                  </p:childTnLst>
                                </p:cTn>
                              </p:par>
                            </p:childTnLst>
                          </p:cTn>
                        </p:par>
                        <p:par>
                          <p:cTn id="40" fill="hold" nodeType="afterGroup">
                            <p:stCondLst>
                              <p:cond delay="20"/>
                            </p:stCondLst>
                            <p:childTnLst>
                              <p:par>
                                <p:cTn id="41" presetID="1" presetClass="entr" presetSubtype="0" fill="hold" nodeType="afterEffect">
                                  <p:stCondLst>
                                    <p:cond delay="0"/>
                                  </p:stCondLst>
                                  <p:childTnLst>
                                    <p:set>
                                      <p:cBhvr>
                                        <p:cTn id="42" dur="1" fill="hold">
                                          <p:stCondLst>
                                            <p:cond delay="9"/>
                                          </p:stCondLst>
                                        </p:cTn>
                                        <p:tgtEl>
                                          <p:spTgt spid="22119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9"/>
                                          </p:stCondLst>
                                        </p:cTn>
                                        <p:tgtEl>
                                          <p:spTgt spid="221217"/>
                                        </p:tgtEl>
                                        <p:attrNameLst>
                                          <p:attrName>style.visibility</p:attrName>
                                        </p:attrNameLst>
                                      </p:cBhvr>
                                      <p:to>
                                        <p:strVal val="visible"/>
                                      </p:to>
                                    </p:set>
                                  </p:childTnLst>
                                </p:cTn>
                              </p:par>
                            </p:childTnLst>
                          </p:cTn>
                        </p:par>
                        <p:par>
                          <p:cTn id="47" fill="hold" nodeType="afterGroup">
                            <p:stCondLst>
                              <p:cond delay="10"/>
                            </p:stCondLst>
                            <p:childTnLst>
                              <p:par>
                                <p:cTn id="48" presetID="1" presetClass="entr" presetSubtype="0" fill="hold" nodeType="afterEffect">
                                  <p:stCondLst>
                                    <p:cond delay="0"/>
                                  </p:stCondLst>
                                  <p:childTnLst>
                                    <p:set>
                                      <p:cBhvr>
                                        <p:cTn id="49" dur="1" fill="hold">
                                          <p:stCondLst>
                                            <p:cond delay="9"/>
                                          </p:stCondLst>
                                        </p:cTn>
                                        <p:tgtEl>
                                          <p:spTgt spid="221202"/>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9"/>
                                          </p:stCondLst>
                                        </p:cTn>
                                        <p:tgtEl>
                                          <p:spTgt spid="221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21" grpId="0" autoUpdateAnimBg="0"/>
      <p:bldP spid="221222" grpId="0" autoUpdateAnimBg="0"/>
      <p:bldP spid="221223" grpId="0" autoUpdateAnimBg="0"/>
      <p:bldP spid="221224" grpId="0" autoUpdateAnimBg="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554" name="Group 3"/>
          <p:cNvGrpSpPr>
            <a:grpSpLocks/>
          </p:cNvGrpSpPr>
          <p:nvPr/>
        </p:nvGrpSpPr>
        <p:grpSpPr bwMode="auto">
          <a:xfrm>
            <a:off x="254025" y="76200"/>
            <a:ext cx="5321820" cy="3403600"/>
            <a:chOff x="0" y="-8"/>
            <a:chExt cx="3352" cy="2144"/>
          </a:xfrm>
        </p:grpSpPr>
        <p:sp>
          <p:nvSpPr>
            <p:cNvPr id="221185"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C:\chef\</a:t>
              </a:r>
              <a:r>
                <a:rPr lang="en-US" sz="3600"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r>
                <a:rPr lang="en-US" sz="3600"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4"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0" name="Group 6"/>
          <p:cNvGrpSpPr>
            <a:grpSpLocks/>
          </p:cNvGrpSpPr>
          <p:nvPr/>
        </p:nvGrpSpPr>
        <p:grpSpPr bwMode="auto">
          <a:xfrm>
            <a:off x="6325218" y="76200"/>
            <a:ext cx="5321820" cy="3403600"/>
            <a:chOff x="0" y="-8"/>
            <a:chExt cx="3352" cy="2144"/>
          </a:xfrm>
        </p:grpSpPr>
        <p:sp>
          <p:nvSpPr>
            <p:cNvPr id="221188"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C:\chef\</a:t>
              </a:r>
              <a:r>
                <a:rPr lang="en-US"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validation.pem</a:t>
              </a:r>
              <a:r>
                <a:rPr lang="en-US"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2"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3" name="Group 9"/>
          <p:cNvGrpSpPr>
            <a:grpSpLocks/>
          </p:cNvGrpSpPr>
          <p:nvPr/>
        </p:nvGrpSpPr>
        <p:grpSpPr bwMode="auto">
          <a:xfrm>
            <a:off x="12498093" y="876304"/>
            <a:ext cx="3429335" cy="1816100"/>
            <a:chOff x="0" y="0"/>
            <a:chExt cx="2160" cy="1144"/>
          </a:xfrm>
        </p:grpSpPr>
        <p:sp>
          <p:nvSpPr>
            <p:cNvPr id="221191"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EAE9D6"/>
                  </a:solidFill>
                  <a:effectLst>
                    <a:outerShdw blurRad="38100" dist="38100" dir="2700000" algn="tl">
                      <a:srgbClr val="000000"/>
                    </a:outerShdw>
                  </a:effectLst>
                  <a:latin typeface="Helvetica Neue" charset="0"/>
                  <a:ea typeface="Helvetica Neue" charset="0"/>
                  <a:cs typeface="Helvetica Neue" charset="0"/>
                  <a:sym typeface="Helvetica Neue" charset="0"/>
                </a:rPr>
                <a:t>401!</a:t>
              </a:r>
            </a:p>
          </p:txBody>
        </p:sp>
        <p:pic>
          <p:nvPicPr>
            <p:cNvPr id="15159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6" name="Group 12"/>
          <p:cNvGrpSpPr>
            <a:grpSpLocks/>
          </p:cNvGrpSpPr>
          <p:nvPr/>
        </p:nvGrpSpPr>
        <p:grpSpPr bwMode="auto">
          <a:xfrm>
            <a:off x="7277811" y="4165600"/>
            <a:ext cx="3416634" cy="2006600"/>
            <a:chOff x="0" y="0"/>
            <a:chExt cx="2152" cy="1264"/>
          </a:xfrm>
        </p:grpSpPr>
        <p:sp>
          <p:nvSpPr>
            <p:cNvPr id="221194" name="Rectangle 10"/>
            <p:cNvSpPr>
              <a:spLocks/>
            </p:cNvSpPr>
            <p:nvPr/>
          </p:nvSpPr>
          <p:spPr bwMode="auto">
            <a:xfrm>
              <a:off x="32" y="32"/>
              <a:ext cx="2088" cy="1200"/>
            </a:xfrm>
            <a:prstGeom prst="rect">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Request API Client</a:t>
              </a:r>
            </a:p>
          </p:txBody>
        </p:sp>
        <p:pic>
          <p:nvPicPr>
            <p:cNvPr id="151588"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52"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9" name="Group 15"/>
          <p:cNvGrpSpPr>
            <a:grpSpLocks/>
          </p:cNvGrpSpPr>
          <p:nvPr/>
        </p:nvGrpSpPr>
        <p:grpSpPr bwMode="auto">
          <a:xfrm>
            <a:off x="1193989" y="6858000"/>
            <a:ext cx="3429335" cy="1816100"/>
            <a:chOff x="0" y="0"/>
            <a:chExt cx="2160" cy="1144"/>
          </a:xfrm>
        </p:grpSpPr>
        <p:sp>
          <p:nvSpPr>
            <p:cNvPr id="221197" name="AutoShape 13"/>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Sign Requests</a:t>
              </a:r>
            </a:p>
          </p:txBody>
        </p:sp>
        <p:pic>
          <p:nvPicPr>
            <p:cNvPr id="151586" name="Picture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2" name="Group 18"/>
          <p:cNvGrpSpPr>
            <a:grpSpLocks/>
          </p:cNvGrpSpPr>
          <p:nvPr/>
        </p:nvGrpSpPr>
        <p:grpSpPr bwMode="auto">
          <a:xfrm>
            <a:off x="7265182" y="6858000"/>
            <a:ext cx="3429335" cy="1816100"/>
            <a:chOff x="0" y="0"/>
            <a:chExt cx="2160" cy="1144"/>
          </a:xfrm>
        </p:grpSpPr>
        <p:sp>
          <p:nvSpPr>
            <p:cNvPr id="221200" name="Oval 16"/>
            <p:cNvSpPr>
              <a:spLocks/>
            </p:cNvSpPr>
            <p:nvPr/>
          </p:nvSpPr>
          <p:spPr bwMode="auto">
            <a:xfrm>
              <a:off x="40" y="32"/>
              <a:ext cx="2088" cy="1080"/>
            </a:xfrm>
            <a:prstGeom prst="ellipse">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p>
          </p:txBody>
        </p:sp>
        <p:pic>
          <p:nvPicPr>
            <p:cNvPr id="151584" name="Picture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5" name="Group 21"/>
          <p:cNvGrpSpPr>
            <a:grpSpLocks/>
          </p:cNvGrpSpPr>
          <p:nvPr/>
        </p:nvGrpSpPr>
        <p:grpSpPr bwMode="auto">
          <a:xfrm>
            <a:off x="5283788" y="1016000"/>
            <a:ext cx="1397137" cy="1549400"/>
            <a:chOff x="0" y="0"/>
            <a:chExt cx="880" cy="976"/>
          </a:xfrm>
        </p:grpSpPr>
        <p:sp>
          <p:nvSpPr>
            <p:cNvPr id="151581"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82" name="Picture 2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8" name="Group 24"/>
          <p:cNvGrpSpPr>
            <a:grpSpLocks/>
          </p:cNvGrpSpPr>
          <p:nvPr/>
        </p:nvGrpSpPr>
        <p:grpSpPr bwMode="auto">
          <a:xfrm>
            <a:off x="11405786" y="1016000"/>
            <a:ext cx="1397137" cy="1549400"/>
            <a:chOff x="0" y="0"/>
            <a:chExt cx="880" cy="976"/>
          </a:xfrm>
        </p:grpSpPr>
        <p:sp>
          <p:nvSpPr>
            <p:cNvPr id="151579" name="AutoShape 22"/>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80" name="Picture 2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1" name="Group 27"/>
          <p:cNvGrpSpPr>
            <a:grpSpLocks/>
          </p:cNvGrpSpPr>
          <p:nvPr/>
        </p:nvGrpSpPr>
        <p:grpSpPr bwMode="auto">
          <a:xfrm>
            <a:off x="2146583" y="3378211"/>
            <a:ext cx="1549551" cy="3606799"/>
            <a:chOff x="0" y="0"/>
            <a:chExt cx="976" cy="2272"/>
          </a:xfrm>
        </p:grpSpPr>
        <p:sp>
          <p:nvSpPr>
            <p:cNvPr id="151577" name="AutoShape 25"/>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8" name="Picture 2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4" name="Group 30"/>
          <p:cNvGrpSpPr>
            <a:grpSpLocks/>
          </p:cNvGrpSpPr>
          <p:nvPr/>
        </p:nvGrpSpPr>
        <p:grpSpPr bwMode="auto">
          <a:xfrm>
            <a:off x="8217776" y="3086100"/>
            <a:ext cx="1549551" cy="1397000"/>
            <a:chOff x="0" y="0"/>
            <a:chExt cx="976" cy="880"/>
          </a:xfrm>
        </p:grpSpPr>
        <p:sp>
          <p:nvSpPr>
            <p:cNvPr id="151575" name="AutoShape 28"/>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6" name="Picture 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7" name="Group 33"/>
          <p:cNvGrpSpPr>
            <a:grpSpLocks/>
          </p:cNvGrpSpPr>
          <p:nvPr/>
        </p:nvGrpSpPr>
        <p:grpSpPr bwMode="auto">
          <a:xfrm>
            <a:off x="8217776" y="5880100"/>
            <a:ext cx="1549551" cy="1397000"/>
            <a:chOff x="0" y="0"/>
            <a:chExt cx="976" cy="880"/>
          </a:xfrm>
        </p:grpSpPr>
        <p:sp>
          <p:nvSpPr>
            <p:cNvPr id="151573" name="AutoShape 3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4" name="Picture 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20" name="Group 36"/>
          <p:cNvGrpSpPr>
            <a:grpSpLocks/>
          </p:cNvGrpSpPr>
          <p:nvPr/>
        </p:nvGrpSpPr>
        <p:grpSpPr bwMode="auto">
          <a:xfrm>
            <a:off x="4407331" y="6997700"/>
            <a:ext cx="3073700" cy="1549400"/>
            <a:chOff x="0" y="0"/>
            <a:chExt cx="1936" cy="976"/>
          </a:xfrm>
        </p:grpSpPr>
        <p:sp>
          <p:nvSpPr>
            <p:cNvPr id="151571" name="AutoShape 34"/>
            <p:cNvSpPr>
              <a:spLocks/>
            </p:cNvSpPr>
            <p:nvPr/>
          </p:nvSpPr>
          <p:spPr bwMode="auto">
            <a:xfrm flipH="1">
              <a:off x="48" y="88"/>
              <a:ext cx="1856"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2" name="Picture 3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936"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221221" name="Rectangle 37"/>
          <p:cNvSpPr>
            <a:spLocks/>
          </p:cNvSpPr>
          <p:nvPr/>
        </p:nvSpPr>
        <p:spPr bwMode="auto">
          <a:xfrm>
            <a:off x="3390570" y="4916353"/>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Yes</a:t>
            </a:r>
          </a:p>
        </p:txBody>
      </p:sp>
      <p:sp>
        <p:nvSpPr>
          <p:cNvPr id="221222" name="Rectangle 38"/>
          <p:cNvSpPr>
            <a:spLocks/>
          </p:cNvSpPr>
          <p:nvPr/>
        </p:nvSpPr>
        <p:spPr bwMode="auto">
          <a:xfrm>
            <a:off x="5689564" y="484033"/>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No</a:t>
            </a:r>
          </a:p>
        </p:txBody>
      </p:sp>
      <p:sp>
        <p:nvSpPr>
          <p:cNvPr id="221223" name="Rectangle 39"/>
          <p:cNvSpPr>
            <a:spLocks/>
          </p:cNvSpPr>
          <p:nvPr/>
        </p:nvSpPr>
        <p:spPr bwMode="auto">
          <a:xfrm>
            <a:off x="11840136" y="490404"/>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No</a:t>
            </a:r>
          </a:p>
        </p:txBody>
      </p:sp>
      <p:sp>
        <p:nvSpPr>
          <p:cNvPr id="221224" name="Rectangle 40"/>
          <p:cNvSpPr>
            <a:spLocks/>
          </p:cNvSpPr>
          <p:nvPr/>
        </p:nvSpPr>
        <p:spPr bwMode="auto">
          <a:xfrm>
            <a:off x="9901547" y="3538391"/>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Yes</a:t>
            </a:r>
          </a:p>
        </p:txBody>
      </p:sp>
      <p:sp>
        <p:nvSpPr>
          <p:cNvPr id="2" name="TextBox 1"/>
          <p:cNvSpPr txBox="1"/>
          <p:nvPr/>
        </p:nvSpPr>
        <p:spPr>
          <a:xfrm>
            <a:off x="12700794" y="4191000"/>
            <a:ext cx="3352800" cy="954107"/>
          </a:xfrm>
          <a:prstGeom prst="rect">
            <a:avLst/>
          </a:prstGeom>
          <a:noFill/>
        </p:spPr>
        <p:txBody>
          <a:bodyPr wrap="square" rtlCol="0">
            <a:spAutoFit/>
          </a:bodyPr>
          <a:lstStyle/>
          <a:p>
            <a:r>
              <a:rPr lang="en-US" dirty="0" smtClean="0"/>
              <a:t>Linux:    /</a:t>
            </a:r>
            <a:r>
              <a:rPr lang="en-US" dirty="0" err="1" smtClean="0"/>
              <a:t>etc</a:t>
            </a:r>
            <a:r>
              <a:rPr lang="en-US" dirty="0" smtClean="0"/>
              <a:t>/chef</a:t>
            </a:r>
          </a:p>
          <a:p>
            <a:r>
              <a:rPr lang="en-US" dirty="0" smtClean="0"/>
              <a:t>Windows:   c:\chef</a:t>
            </a:r>
            <a:endParaRPr lang="en-US" dirty="0"/>
          </a:p>
        </p:txBody>
      </p:sp>
    </p:spTree>
    <p:extLst>
      <p:ext uri="{BB962C8B-B14F-4D97-AF65-F5344CB8AC3E}">
        <p14:creationId xmlns:p14="http://schemas.microsoft.com/office/powerpoint/2010/main" val="34163026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221221"/>
                                        </p:tgtEl>
                                        <p:attrNameLst>
                                          <p:attrName>style.visibility</p:attrName>
                                        </p:attrNameLst>
                                      </p:cBhvr>
                                      <p:to>
                                        <p:strVal val="visible"/>
                                      </p:to>
                                    </p:set>
                                  </p:childTnLst>
                                </p:cTn>
                              </p:par>
                            </p:childTnLst>
                          </p:cTn>
                        </p:par>
                        <p:par>
                          <p:cTn id="7" fill="hold" nodeType="afterGroup">
                            <p:stCondLst>
                              <p:cond delay="10"/>
                            </p:stCondLst>
                            <p:childTnLst>
                              <p:par>
                                <p:cTn id="8" presetID="1" presetClass="entr" presetSubtype="0" fill="hold" nodeType="afterEffect">
                                  <p:stCondLst>
                                    <p:cond delay="0"/>
                                  </p:stCondLst>
                                  <p:childTnLst>
                                    <p:set>
                                      <p:cBhvr>
                                        <p:cTn id="9" dur="1" fill="hold">
                                          <p:stCondLst>
                                            <p:cond delay="9"/>
                                          </p:stCondLst>
                                        </p:cTn>
                                        <p:tgtEl>
                                          <p:spTgt spid="221211"/>
                                        </p:tgtEl>
                                        <p:attrNameLst>
                                          <p:attrName>style.visibility</p:attrName>
                                        </p:attrNameLst>
                                      </p:cBhvr>
                                      <p:to>
                                        <p:strVal val="visible"/>
                                      </p:to>
                                    </p:set>
                                  </p:childTnLst>
                                </p:cTn>
                              </p:par>
                            </p:childTnLst>
                          </p:cTn>
                        </p:par>
                        <p:par>
                          <p:cTn id="10" fill="hold" nodeType="afterGroup">
                            <p:stCondLst>
                              <p:cond delay="20"/>
                            </p:stCondLst>
                            <p:childTnLst>
                              <p:par>
                                <p:cTn id="11" presetID="1" presetClass="entr" presetSubtype="0" fill="hold" nodeType="afterEffect">
                                  <p:stCondLst>
                                    <p:cond delay="0"/>
                                  </p:stCondLst>
                                  <p:childTnLst>
                                    <p:set>
                                      <p:cBhvr>
                                        <p:cTn id="12" dur="1" fill="hold">
                                          <p:stCondLst>
                                            <p:cond delay="9"/>
                                          </p:stCondLst>
                                        </p:cTn>
                                        <p:tgtEl>
                                          <p:spTgt spid="22119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9"/>
                                          </p:stCondLst>
                                        </p:cTn>
                                        <p:tgtEl>
                                          <p:spTgt spid="221222"/>
                                        </p:tgtEl>
                                        <p:attrNameLst>
                                          <p:attrName>style.visibility</p:attrName>
                                        </p:attrNameLst>
                                      </p:cBhvr>
                                      <p:to>
                                        <p:strVal val="visible"/>
                                      </p:to>
                                    </p:set>
                                  </p:childTnLst>
                                </p:cTn>
                              </p:par>
                            </p:childTnLst>
                          </p:cTn>
                        </p:par>
                        <p:par>
                          <p:cTn id="17" fill="hold" nodeType="afterGroup">
                            <p:stCondLst>
                              <p:cond delay="10"/>
                            </p:stCondLst>
                            <p:childTnLst>
                              <p:par>
                                <p:cTn id="18" presetID="1" presetClass="entr" presetSubtype="0" fill="hold" nodeType="afterEffect">
                                  <p:stCondLst>
                                    <p:cond delay="0"/>
                                  </p:stCondLst>
                                  <p:childTnLst>
                                    <p:set>
                                      <p:cBhvr>
                                        <p:cTn id="19" dur="1" fill="hold">
                                          <p:stCondLst>
                                            <p:cond delay="9"/>
                                          </p:stCondLst>
                                        </p:cTn>
                                        <p:tgtEl>
                                          <p:spTgt spid="221205"/>
                                        </p:tgtEl>
                                        <p:attrNameLst>
                                          <p:attrName>style.visibility</p:attrName>
                                        </p:attrNameLst>
                                      </p:cBhvr>
                                      <p:to>
                                        <p:strVal val="visible"/>
                                      </p:to>
                                    </p:set>
                                  </p:childTnLst>
                                </p:cTn>
                              </p:par>
                            </p:childTnLst>
                          </p:cTn>
                        </p:par>
                        <p:par>
                          <p:cTn id="20" fill="hold" nodeType="afterGroup">
                            <p:stCondLst>
                              <p:cond delay="20"/>
                            </p:stCondLst>
                            <p:childTnLst>
                              <p:par>
                                <p:cTn id="21" presetID="1" presetClass="entr" presetSubtype="0" fill="hold" nodeType="afterEffect">
                                  <p:stCondLst>
                                    <p:cond delay="0"/>
                                  </p:stCondLst>
                                  <p:childTnLst>
                                    <p:set>
                                      <p:cBhvr>
                                        <p:cTn id="22" dur="1" fill="hold">
                                          <p:stCondLst>
                                            <p:cond delay="9"/>
                                          </p:stCondLst>
                                        </p:cTn>
                                        <p:tgtEl>
                                          <p:spTgt spid="22119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221223"/>
                                        </p:tgtEl>
                                        <p:attrNameLst>
                                          <p:attrName>style.visibility</p:attrName>
                                        </p:attrNameLst>
                                      </p:cBhvr>
                                      <p:to>
                                        <p:strVal val="visible"/>
                                      </p:to>
                                    </p:set>
                                  </p:childTnLst>
                                </p:cTn>
                              </p:par>
                            </p:childTnLst>
                          </p:cTn>
                        </p:par>
                        <p:par>
                          <p:cTn id="27" fill="hold" nodeType="afterGroup">
                            <p:stCondLst>
                              <p:cond delay="10"/>
                            </p:stCondLst>
                            <p:childTnLst>
                              <p:par>
                                <p:cTn id="28" presetID="1" presetClass="entr" presetSubtype="0" fill="hold" nodeType="afterEffect">
                                  <p:stCondLst>
                                    <p:cond delay="0"/>
                                  </p:stCondLst>
                                  <p:childTnLst>
                                    <p:set>
                                      <p:cBhvr>
                                        <p:cTn id="29" dur="1" fill="hold">
                                          <p:stCondLst>
                                            <p:cond delay="9"/>
                                          </p:stCondLst>
                                        </p:cTn>
                                        <p:tgtEl>
                                          <p:spTgt spid="221208"/>
                                        </p:tgtEl>
                                        <p:attrNameLst>
                                          <p:attrName>style.visibility</p:attrName>
                                        </p:attrNameLst>
                                      </p:cBhvr>
                                      <p:to>
                                        <p:strVal val="visible"/>
                                      </p:to>
                                    </p:set>
                                  </p:childTnLst>
                                </p:cTn>
                              </p:par>
                            </p:childTnLst>
                          </p:cTn>
                        </p:par>
                        <p:par>
                          <p:cTn id="30" fill="hold" nodeType="afterGroup">
                            <p:stCondLst>
                              <p:cond delay="20"/>
                            </p:stCondLst>
                            <p:childTnLst>
                              <p:par>
                                <p:cTn id="31" presetID="1" presetClass="entr" presetSubtype="0" fill="hold" nodeType="afterEffect">
                                  <p:stCondLst>
                                    <p:cond delay="0"/>
                                  </p:stCondLst>
                                  <p:childTnLst>
                                    <p:set>
                                      <p:cBhvr>
                                        <p:cTn id="32" dur="1" fill="hold">
                                          <p:stCondLst>
                                            <p:cond delay="9"/>
                                          </p:stCondLst>
                                        </p:cTn>
                                        <p:tgtEl>
                                          <p:spTgt spid="22119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9"/>
                                          </p:stCondLst>
                                        </p:cTn>
                                        <p:tgtEl>
                                          <p:spTgt spid="221224"/>
                                        </p:tgtEl>
                                        <p:attrNameLst>
                                          <p:attrName>style.visibility</p:attrName>
                                        </p:attrNameLst>
                                      </p:cBhvr>
                                      <p:to>
                                        <p:strVal val="visible"/>
                                      </p:to>
                                    </p:set>
                                  </p:childTnLst>
                                </p:cTn>
                              </p:par>
                            </p:childTnLst>
                          </p:cTn>
                        </p:par>
                        <p:par>
                          <p:cTn id="37" fill="hold" nodeType="afterGroup">
                            <p:stCondLst>
                              <p:cond delay="10"/>
                            </p:stCondLst>
                            <p:childTnLst>
                              <p:par>
                                <p:cTn id="38" presetID="1" presetClass="entr" presetSubtype="0" fill="hold" nodeType="afterEffect">
                                  <p:stCondLst>
                                    <p:cond delay="0"/>
                                  </p:stCondLst>
                                  <p:childTnLst>
                                    <p:set>
                                      <p:cBhvr>
                                        <p:cTn id="39" dur="1" fill="hold">
                                          <p:stCondLst>
                                            <p:cond delay="9"/>
                                          </p:stCondLst>
                                        </p:cTn>
                                        <p:tgtEl>
                                          <p:spTgt spid="221214"/>
                                        </p:tgtEl>
                                        <p:attrNameLst>
                                          <p:attrName>style.visibility</p:attrName>
                                        </p:attrNameLst>
                                      </p:cBhvr>
                                      <p:to>
                                        <p:strVal val="visible"/>
                                      </p:to>
                                    </p:set>
                                  </p:childTnLst>
                                </p:cTn>
                              </p:par>
                            </p:childTnLst>
                          </p:cTn>
                        </p:par>
                        <p:par>
                          <p:cTn id="40" fill="hold" nodeType="afterGroup">
                            <p:stCondLst>
                              <p:cond delay="20"/>
                            </p:stCondLst>
                            <p:childTnLst>
                              <p:par>
                                <p:cTn id="41" presetID="1" presetClass="entr" presetSubtype="0" fill="hold" nodeType="afterEffect">
                                  <p:stCondLst>
                                    <p:cond delay="0"/>
                                  </p:stCondLst>
                                  <p:childTnLst>
                                    <p:set>
                                      <p:cBhvr>
                                        <p:cTn id="42" dur="1" fill="hold">
                                          <p:stCondLst>
                                            <p:cond delay="9"/>
                                          </p:stCondLst>
                                        </p:cTn>
                                        <p:tgtEl>
                                          <p:spTgt spid="22119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9"/>
                                          </p:stCondLst>
                                        </p:cTn>
                                        <p:tgtEl>
                                          <p:spTgt spid="221217"/>
                                        </p:tgtEl>
                                        <p:attrNameLst>
                                          <p:attrName>style.visibility</p:attrName>
                                        </p:attrNameLst>
                                      </p:cBhvr>
                                      <p:to>
                                        <p:strVal val="visible"/>
                                      </p:to>
                                    </p:set>
                                  </p:childTnLst>
                                </p:cTn>
                              </p:par>
                            </p:childTnLst>
                          </p:cTn>
                        </p:par>
                        <p:par>
                          <p:cTn id="47" fill="hold" nodeType="afterGroup">
                            <p:stCondLst>
                              <p:cond delay="10"/>
                            </p:stCondLst>
                            <p:childTnLst>
                              <p:par>
                                <p:cTn id="48" presetID="1" presetClass="entr" presetSubtype="0" fill="hold" nodeType="afterEffect">
                                  <p:stCondLst>
                                    <p:cond delay="0"/>
                                  </p:stCondLst>
                                  <p:childTnLst>
                                    <p:set>
                                      <p:cBhvr>
                                        <p:cTn id="49" dur="1" fill="hold">
                                          <p:stCondLst>
                                            <p:cond delay="9"/>
                                          </p:stCondLst>
                                        </p:cTn>
                                        <p:tgtEl>
                                          <p:spTgt spid="221202"/>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9"/>
                                          </p:stCondLst>
                                        </p:cTn>
                                        <p:tgtEl>
                                          <p:spTgt spid="221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21" grpId="0" autoUpdateAnimBg="0"/>
      <p:bldP spid="221222" grpId="0" autoUpdateAnimBg="0"/>
      <p:bldP spid="221223" grpId="0" autoUpdateAnimBg="0"/>
      <p:bldP spid="221224" grpId="0" autoUpdateAnimBg="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1"/>
          <p:cNvSpPr>
            <a:spLocks noGrp="1" noChangeArrowheads="1"/>
          </p:cNvSpPr>
          <p:nvPr>
            <p:ph type="title"/>
          </p:nvPr>
        </p:nvSpPr>
        <p:spPr/>
        <p:txBody>
          <a:bodyPr/>
          <a:lstStyle/>
          <a:p>
            <a:pPr eaLnBrk="1" hangingPunct="1">
              <a:defRPr/>
            </a:pPr>
            <a:r>
              <a:rPr lang="en-US" dirty="0">
                <a:sym typeface="Arial Bold" charset="0"/>
              </a:rPr>
              <a:t>Private </a:t>
            </a:r>
            <a:r>
              <a:rPr lang="en-US" dirty="0" smtClean="0">
                <a:sym typeface="Arial Bold" charset="0"/>
              </a:rPr>
              <a:t>Key Notes</a:t>
            </a:r>
            <a:endParaRPr lang="en-US" dirty="0">
              <a:sym typeface="Arial Bold" charset="0"/>
            </a:endParaRPr>
          </a:p>
        </p:txBody>
      </p:sp>
      <p:sp>
        <p:nvSpPr>
          <p:cNvPr id="150531" name="Rectangle 2"/>
          <p:cNvSpPr>
            <a:spLocks noGrp="1" noChangeArrowheads="1"/>
          </p:cNvSpPr>
          <p:nvPr>
            <p:ph idx="1"/>
          </p:nvPr>
        </p:nvSpPr>
        <p:spPr>
          <a:xfrm>
            <a:off x="508795" y="1879603"/>
            <a:ext cx="15392400" cy="6731000"/>
          </a:xfrm>
        </p:spPr>
        <p:txBody>
          <a:bodyPr/>
          <a:lstStyle/>
          <a:p>
            <a:pPr eaLnBrk="1" hangingPunct="1"/>
            <a:r>
              <a:rPr lang="en-US" b="1" dirty="0" err="1" smtClean="0">
                <a:latin typeface="Courier"/>
                <a:ea typeface="Courier"/>
                <a:cs typeface="Courier"/>
                <a:sym typeface="Courier"/>
              </a:rPr>
              <a:t>validation.pem</a:t>
            </a:r>
            <a:r>
              <a:rPr lang="en-US" b="1" dirty="0" smtClean="0"/>
              <a:t> </a:t>
            </a:r>
            <a:r>
              <a:rPr lang="en-US" dirty="0" smtClean="0"/>
              <a:t>on the node is an exact match of </a:t>
            </a:r>
            <a:r>
              <a:rPr lang="en-US" b="1" dirty="0">
                <a:latin typeface="Courier"/>
                <a:ea typeface="Courier"/>
                <a:cs typeface="Courier"/>
              </a:rPr>
              <a:t>ORGNAME-</a:t>
            </a:r>
            <a:r>
              <a:rPr lang="en-US" b="1" dirty="0" err="1" smtClean="0">
                <a:latin typeface="Courier"/>
                <a:ea typeface="Courier"/>
                <a:cs typeface="Courier"/>
              </a:rPr>
              <a:t>validator.pem</a:t>
            </a:r>
            <a:r>
              <a:rPr lang="en-US" dirty="0" smtClean="0">
                <a:latin typeface="Courier"/>
                <a:ea typeface="Courier"/>
                <a:cs typeface="Courier"/>
              </a:rPr>
              <a:t> </a:t>
            </a:r>
            <a:r>
              <a:rPr lang="en-US" dirty="0" smtClean="0"/>
              <a:t>on your workstation</a:t>
            </a:r>
          </a:p>
          <a:p>
            <a:pPr lvl="2"/>
            <a:r>
              <a:rPr lang="en-US" dirty="0" smtClean="0"/>
              <a:t>It was placed on the node at bootstrap to allow for the creation of </a:t>
            </a:r>
            <a:r>
              <a:rPr lang="en-US" dirty="0" err="1" smtClean="0"/>
              <a:t>client.pem</a:t>
            </a:r>
            <a:endParaRPr lang="en-US" dirty="0" smtClean="0"/>
          </a:p>
          <a:p>
            <a:r>
              <a:rPr lang="en-US" dirty="0" err="1" smtClean="0">
                <a:latin typeface="Courier"/>
                <a:ea typeface="Courier"/>
                <a:cs typeface="Courier"/>
                <a:sym typeface="Courier"/>
              </a:rPr>
              <a:t>validation.pem</a:t>
            </a:r>
            <a:r>
              <a:rPr lang="en-US" dirty="0" smtClean="0">
                <a:latin typeface="Courier"/>
                <a:ea typeface="Courier"/>
                <a:cs typeface="Courier"/>
                <a:sym typeface="Courier"/>
              </a:rPr>
              <a:t> </a:t>
            </a:r>
            <a:r>
              <a:rPr lang="en-US" dirty="0">
                <a:sym typeface="Courier"/>
              </a:rPr>
              <a:t>on the node poses a </a:t>
            </a:r>
            <a:r>
              <a:rPr lang="en-US" b="1" dirty="0">
                <a:sym typeface="Courier"/>
              </a:rPr>
              <a:t>security risk</a:t>
            </a:r>
            <a:r>
              <a:rPr lang="en-US" dirty="0">
                <a:sym typeface="Courier"/>
              </a:rPr>
              <a:t>, so delete it (using Chef!</a:t>
            </a:r>
            <a:r>
              <a:rPr lang="en-US" dirty="0" smtClean="0">
                <a:sym typeface="Courier"/>
              </a:rPr>
              <a:t>)</a:t>
            </a:r>
          </a:p>
          <a:p>
            <a:r>
              <a:rPr lang="en-US" dirty="0" smtClean="0">
                <a:sym typeface="Courier"/>
              </a:rPr>
              <a:t>The </a:t>
            </a:r>
            <a:r>
              <a:rPr lang="en-US" b="1" dirty="0" smtClean="0">
                <a:sym typeface="Courier"/>
              </a:rPr>
              <a:t>chef-client </a:t>
            </a:r>
            <a:r>
              <a:rPr lang="en-US" dirty="0" smtClean="0">
                <a:sym typeface="Courier"/>
              </a:rPr>
              <a:t>cookbook (see </a:t>
            </a:r>
            <a:r>
              <a:rPr lang="en-US" dirty="0" err="1" smtClean="0">
                <a:sym typeface="Courier"/>
              </a:rPr>
              <a:t>supermarket.chef.io</a:t>
            </a:r>
            <a:r>
              <a:rPr lang="en-US" dirty="0" smtClean="0">
                <a:sym typeface="Courier"/>
              </a:rPr>
              <a:t>) has a recipe to do this for you</a:t>
            </a:r>
            <a:endParaRPr lang="en-US" dirty="0"/>
          </a:p>
        </p:txBody>
      </p:sp>
    </p:spTree>
    <p:extLst>
      <p:ext uri="{BB962C8B-B14F-4D97-AF65-F5344CB8AC3E}">
        <p14:creationId xmlns:p14="http://schemas.microsoft.com/office/powerpoint/2010/main" val="33826244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1"/>
          <p:cNvSpPr>
            <a:spLocks noGrp="1" noChangeArrowheads="1"/>
          </p:cNvSpPr>
          <p:nvPr>
            <p:ph type="title"/>
          </p:nvPr>
        </p:nvSpPr>
        <p:spPr/>
        <p:txBody>
          <a:bodyPr/>
          <a:lstStyle/>
          <a:p>
            <a:pPr eaLnBrk="1" hangingPunct="1">
              <a:defRPr/>
            </a:pPr>
            <a:r>
              <a:rPr lang="en-US" dirty="0" smtClean="0">
                <a:sym typeface="Arial Bold" charset="0"/>
              </a:rPr>
              <a:t>Exercise: Delete </a:t>
            </a:r>
            <a:r>
              <a:rPr lang="en-US" dirty="0" err="1" smtClean="0">
                <a:sym typeface="Arial Bold" charset="0"/>
              </a:rPr>
              <a:t>validation.pem</a:t>
            </a:r>
            <a:r>
              <a:rPr lang="en-US" dirty="0" smtClean="0">
                <a:sym typeface="Arial Bold" charset="0"/>
              </a:rPr>
              <a:t>	</a:t>
            </a:r>
            <a:endParaRPr lang="en-US" dirty="0">
              <a:sym typeface="Arial Bold" charset="0"/>
            </a:endParaRPr>
          </a:p>
        </p:txBody>
      </p:sp>
      <p:sp>
        <p:nvSpPr>
          <p:cNvPr id="150531" name="Rectangle 2"/>
          <p:cNvSpPr>
            <a:spLocks noGrp="1" noChangeArrowheads="1"/>
          </p:cNvSpPr>
          <p:nvPr>
            <p:ph idx="1"/>
          </p:nvPr>
        </p:nvSpPr>
        <p:spPr>
          <a:xfrm>
            <a:off x="508795" y="1879602"/>
            <a:ext cx="15392400" cy="6959597"/>
          </a:xfrm>
        </p:spPr>
        <p:txBody>
          <a:bodyPr/>
          <a:lstStyle/>
          <a:p>
            <a:pPr marL="914400" indent="-914400" eaLnBrk="1" hangingPunct="1">
              <a:buFont typeface="+mj-lt"/>
              <a:buAutoNum type="arabicPeriod"/>
            </a:pPr>
            <a:r>
              <a:rPr lang="en-US" dirty="0">
                <a:sym typeface="Courier"/>
              </a:rPr>
              <a:t>Create a cookbook, name it </a:t>
            </a:r>
            <a:r>
              <a:rPr lang="en-US" b="1" dirty="0" err="1" smtClean="0">
                <a:latin typeface="Courier"/>
                <a:ea typeface="Courier"/>
                <a:cs typeface="Courier"/>
                <a:sym typeface="Courier"/>
              </a:rPr>
              <a:t>del_val</a:t>
            </a:r>
            <a:endParaRPr lang="en-US" b="1" dirty="0" smtClean="0">
              <a:latin typeface="Courier"/>
              <a:ea typeface="Courier"/>
              <a:cs typeface="Courier"/>
              <a:sym typeface="Courier"/>
            </a:endParaRPr>
          </a:p>
          <a:p>
            <a:pPr marL="914400" indent="-914400" eaLnBrk="1" hangingPunct="1">
              <a:buFont typeface="+mj-lt"/>
              <a:buAutoNum type="arabicPeriod"/>
            </a:pPr>
            <a:r>
              <a:rPr lang="en-US" dirty="0" smtClean="0"/>
              <a:t>Write a recipe to delete </a:t>
            </a:r>
            <a:r>
              <a:rPr lang="en-US" b="1" dirty="0" err="1" smtClean="0"/>
              <a:t>validation.pem</a:t>
            </a:r>
            <a:endParaRPr lang="en-US" dirty="0" smtClean="0"/>
          </a:p>
          <a:p>
            <a:pPr marL="914400" indent="-914400" eaLnBrk="1" hangingPunct="1">
              <a:buFont typeface="+mj-lt"/>
              <a:buAutoNum type="arabicPeriod"/>
            </a:pPr>
            <a:r>
              <a:rPr lang="en-US" dirty="0" smtClean="0"/>
              <a:t>Use the </a:t>
            </a:r>
            <a:r>
              <a:rPr lang="en-US" b="1" dirty="0" smtClean="0"/>
              <a:t>file </a:t>
            </a:r>
            <a:r>
              <a:rPr lang="en-US" dirty="0" smtClean="0"/>
              <a:t>resource.  </a:t>
            </a:r>
          </a:p>
          <a:p>
            <a:pPr marL="914400" indent="-914400" eaLnBrk="1" hangingPunct="1">
              <a:buFont typeface="+mj-lt"/>
              <a:buAutoNum type="arabicPeriod"/>
            </a:pPr>
            <a:r>
              <a:rPr lang="en-US" dirty="0" smtClean="0"/>
              <a:t>Read the docs to see the options (</a:t>
            </a:r>
            <a:r>
              <a:rPr lang="en-US" b="1" dirty="0" err="1" smtClean="0"/>
              <a:t>docs.chef.io</a:t>
            </a:r>
            <a:r>
              <a:rPr lang="en-US" dirty="0" smtClean="0"/>
              <a:t>)</a:t>
            </a:r>
          </a:p>
          <a:p>
            <a:pPr marL="914400" indent="-914400" eaLnBrk="1" hangingPunct="1">
              <a:buFont typeface="+mj-lt"/>
              <a:buAutoNum type="arabicPeriod"/>
            </a:pPr>
            <a:r>
              <a:rPr lang="en-US" dirty="0" smtClean="0"/>
              <a:t>Make sure you specify to </a:t>
            </a:r>
            <a:r>
              <a:rPr lang="en-US" b="1" dirty="0" smtClean="0"/>
              <a:t>not</a:t>
            </a:r>
            <a:r>
              <a:rPr lang="en-US" dirty="0" smtClean="0"/>
              <a:t> make backups!</a:t>
            </a:r>
          </a:p>
          <a:p>
            <a:pPr marL="914400" indent="-914400" eaLnBrk="1" hangingPunct="1">
              <a:buFont typeface="+mj-lt"/>
              <a:buAutoNum type="arabicPeriod"/>
            </a:pPr>
            <a:r>
              <a:rPr lang="en-US" dirty="0" smtClean="0"/>
              <a:t>Test it: </a:t>
            </a:r>
            <a:r>
              <a:rPr lang="en-US" dirty="0"/>
              <a:t>u</a:t>
            </a:r>
            <a:r>
              <a:rPr lang="en-US" dirty="0" smtClean="0"/>
              <a:t>pload the cookbook, add the recipe to the run_list, converge the node and verify that </a:t>
            </a:r>
            <a:r>
              <a:rPr lang="en-US" dirty="0" err="1" smtClean="0"/>
              <a:t>validation.pem</a:t>
            </a:r>
            <a:r>
              <a:rPr lang="en-US" dirty="0" smtClean="0"/>
              <a:t> has been deleted</a:t>
            </a:r>
          </a:p>
        </p:txBody>
      </p:sp>
    </p:spTree>
    <p:extLst>
      <p:ext uri="{BB962C8B-B14F-4D97-AF65-F5344CB8AC3E}">
        <p14:creationId xmlns:p14="http://schemas.microsoft.com/office/powerpoint/2010/main" val="25867557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dirty="0" smtClean="0"/>
              <a:t>Introducing the Node Object</a:t>
            </a:r>
            <a:endParaRPr lang="en-US" dirty="0">
              <a:sym typeface="Arial Bold" charset="0"/>
            </a:endParaRPr>
          </a:p>
        </p:txBody>
      </p:sp>
    </p:spTree>
    <p:extLst>
      <p:ext uri="{BB962C8B-B14F-4D97-AF65-F5344CB8AC3E}">
        <p14:creationId xmlns:p14="http://schemas.microsoft.com/office/powerpoint/2010/main" val="40093539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29" name="Rectangle 1"/>
          <p:cNvSpPr>
            <a:spLocks noGrp="1" noChangeArrowheads="1"/>
          </p:cNvSpPr>
          <p:nvPr>
            <p:ph type="title"/>
          </p:nvPr>
        </p:nvSpPr>
        <p:spPr>
          <a:ln/>
        </p:spPr>
        <p:txBody>
          <a:bodyPr/>
          <a:lstStyle/>
          <a:p>
            <a:r>
              <a:rPr lang="en-US"/>
              <a:t>Lesson Objectives</a:t>
            </a:r>
          </a:p>
        </p:txBody>
      </p:sp>
      <p:sp>
        <p:nvSpPr>
          <p:cNvPr id="534530" name="Rectangle 2"/>
          <p:cNvSpPr>
            <a:spLocks noGrp="1" noChangeArrowheads="1"/>
          </p:cNvSpPr>
          <p:nvPr>
            <p:ph type="body" idx="1"/>
          </p:nvPr>
        </p:nvSpPr>
        <p:spPr>
          <a:ln/>
        </p:spPr>
        <p:txBody>
          <a:bodyPr/>
          <a:lstStyle/>
          <a:p>
            <a:r>
              <a:rPr lang="en-US" dirty="0" smtClean="0"/>
              <a:t>We are going to:</a:t>
            </a:r>
            <a:endParaRPr lang="en-US" dirty="0"/>
          </a:p>
          <a:p>
            <a:pPr lvl="1"/>
            <a:r>
              <a:rPr lang="en-US" dirty="0"/>
              <a:t>Explain what the Node </a:t>
            </a:r>
            <a:r>
              <a:rPr lang="en-US" dirty="0" smtClean="0"/>
              <a:t>Object </a:t>
            </a:r>
            <a:r>
              <a:rPr lang="en-US" dirty="0"/>
              <a:t>represents in Chef</a:t>
            </a:r>
          </a:p>
          <a:p>
            <a:pPr lvl="1"/>
            <a:r>
              <a:rPr lang="en-US" dirty="0" smtClean="0"/>
              <a:t>Show the content of the Node Object</a:t>
            </a:r>
            <a:endParaRPr lang="en-US" dirty="0"/>
          </a:p>
          <a:p>
            <a:pPr lvl="1"/>
            <a:r>
              <a:rPr lang="en-US" dirty="0"/>
              <a:t>Describe what Node Attributes are</a:t>
            </a:r>
          </a:p>
          <a:p>
            <a:pPr lvl="1"/>
            <a:r>
              <a:rPr lang="en-US" dirty="0" smtClean="0"/>
              <a:t>Show a Node’s Attributes</a:t>
            </a:r>
            <a:endParaRPr lang="en-US" dirty="0"/>
          </a:p>
        </p:txBody>
      </p:sp>
    </p:spTree>
    <p:extLst>
      <p:ext uri="{BB962C8B-B14F-4D97-AF65-F5344CB8AC3E}">
        <p14:creationId xmlns:p14="http://schemas.microsoft.com/office/powerpoint/2010/main" val="17309584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1"/>
          <p:cNvSpPr>
            <a:spLocks noGrp="1" noChangeArrowheads="1"/>
          </p:cNvSpPr>
          <p:nvPr>
            <p:ph type="title"/>
          </p:nvPr>
        </p:nvSpPr>
        <p:spPr/>
        <p:txBody>
          <a:bodyPr/>
          <a:lstStyle/>
          <a:p>
            <a:pPr eaLnBrk="1" hangingPunct="1">
              <a:defRPr/>
            </a:pPr>
            <a:r>
              <a:rPr lang="en-US" sz="7200" dirty="0">
                <a:sym typeface="Arial Bold" charset="0"/>
              </a:rPr>
              <a:t>What is the Node </a:t>
            </a:r>
            <a:r>
              <a:rPr lang="en-US" sz="7200" dirty="0" smtClean="0">
                <a:sym typeface="Arial Bold" charset="0"/>
              </a:rPr>
              <a:t>Object</a:t>
            </a:r>
            <a:endParaRPr lang="en-US" sz="7200" dirty="0">
              <a:sym typeface="Arial Bold" charset="0"/>
            </a:endParaRPr>
          </a:p>
        </p:txBody>
      </p:sp>
      <p:sp>
        <p:nvSpPr>
          <p:cNvPr id="155651" name="Rectangle 2"/>
          <p:cNvSpPr>
            <a:spLocks noGrp="1" noChangeArrowheads="1"/>
          </p:cNvSpPr>
          <p:nvPr>
            <p:ph type="body" idx="1"/>
          </p:nvPr>
        </p:nvSpPr>
        <p:spPr>
          <a:xfrm>
            <a:off x="356395" y="1676400"/>
            <a:ext cx="15621000" cy="6731000"/>
          </a:xfrm>
        </p:spPr>
        <p:txBody>
          <a:bodyPr/>
          <a:lstStyle/>
          <a:p>
            <a:pPr marL="0" indent="0">
              <a:buNone/>
            </a:pPr>
            <a:r>
              <a:rPr lang="en-US" sz="4800" dirty="0" smtClean="0"/>
              <a:t>A </a:t>
            </a:r>
            <a:r>
              <a:rPr lang="en-US" sz="4800" b="1" dirty="0" smtClean="0"/>
              <a:t>Node</a:t>
            </a:r>
            <a:r>
              <a:rPr lang="en-US" sz="4800" dirty="0" smtClean="0"/>
              <a:t> </a:t>
            </a:r>
            <a:r>
              <a:rPr lang="en-US" sz="4800" dirty="0"/>
              <a:t>is any physical, virtual, or cloud </a:t>
            </a:r>
            <a:r>
              <a:rPr lang="en-US" sz="4800" dirty="0" smtClean="0"/>
              <a:t>machine </a:t>
            </a:r>
            <a:r>
              <a:rPr lang="en-US" sz="4800" dirty="0"/>
              <a:t>that is configured to be maintained by </a:t>
            </a:r>
            <a:r>
              <a:rPr lang="en-US" sz="4800" dirty="0" smtClean="0"/>
              <a:t>Chef </a:t>
            </a:r>
            <a:endParaRPr lang="en-US" sz="4800" dirty="0"/>
          </a:p>
          <a:p>
            <a:pPr marL="0" indent="0">
              <a:buNone/>
            </a:pPr>
            <a:r>
              <a:rPr lang="en-US" sz="4800" dirty="0" smtClean="0"/>
              <a:t/>
            </a:r>
            <a:br>
              <a:rPr lang="en-US" sz="4800" dirty="0" smtClean="0"/>
            </a:br>
            <a:r>
              <a:rPr lang="en-US" sz="4800" dirty="0" smtClean="0"/>
              <a:t>But, the </a:t>
            </a:r>
            <a:r>
              <a:rPr lang="en-US" sz="4800" dirty="0" smtClean="0"/>
              <a:t>'</a:t>
            </a:r>
            <a:r>
              <a:rPr lang="en-US" sz="4800" b="1" dirty="0" smtClean="0"/>
              <a:t>Node Object</a:t>
            </a:r>
            <a:r>
              <a:rPr lang="en-US" sz="4800" dirty="0" smtClean="0"/>
              <a:t>' </a:t>
            </a:r>
            <a:r>
              <a:rPr lang="en-US" sz="4800" dirty="0"/>
              <a:t>is the representation of that </a:t>
            </a:r>
            <a:r>
              <a:rPr lang="en-US" sz="4800" dirty="0" smtClean="0"/>
              <a:t>node, stored as JSON, and cached on the Chef Server</a:t>
            </a:r>
            <a:endParaRPr lang="en-US" sz="4800" dirty="0"/>
          </a:p>
        </p:txBody>
      </p:sp>
    </p:spTree>
    <p:extLst>
      <p:ext uri="{BB962C8B-B14F-4D97-AF65-F5344CB8AC3E}">
        <p14:creationId xmlns:p14="http://schemas.microsoft.com/office/powerpoint/2010/main" val="40636452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a:spLocks/>
          </p:cNvSpPr>
          <p:nvPr/>
        </p:nvSpPr>
        <p:spPr bwMode="auto">
          <a:xfrm>
            <a:off x="27947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29471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 name="Title 3"/>
          <p:cNvSpPr>
            <a:spLocks noGrp="1"/>
          </p:cNvSpPr>
          <p:nvPr>
            <p:ph type="title"/>
          </p:nvPr>
        </p:nvSpPr>
        <p:spPr/>
        <p:txBody>
          <a:bodyPr/>
          <a:lstStyle/>
          <a:p>
            <a:r>
              <a:rPr lang="en-US" dirty="0"/>
              <a:t>Node Object Representation</a:t>
            </a:r>
          </a:p>
        </p:txBody>
      </p:sp>
      <p:sp>
        <p:nvSpPr>
          <p:cNvPr id="11" name="Rectangle 10"/>
          <p:cNvSpPr>
            <a:spLocks/>
          </p:cNvSpPr>
          <p:nvPr/>
        </p:nvSpPr>
        <p:spPr bwMode="auto">
          <a:xfrm>
            <a:off x="5766594" y="4419600"/>
            <a:ext cx="4648200" cy="1143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dirty="0"/>
          </a:p>
        </p:txBody>
      </p:sp>
      <p:sp>
        <p:nvSpPr>
          <p:cNvPr id="16" name="Rounded Rectangle 15"/>
          <p:cNvSpPr/>
          <p:nvPr/>
        </p:nvSpPr>
        <p:spPr bwMode="auto">
          <a:xfrm>
            <a:off x="661194" y="5715000"/>
            <a:ext cx="4114800" cy="2971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5908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638800"/>
            <a:ext cx="4114800" cy="30480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cxnSp>
        <p:nvCxnSpPr>
          <p:cNvPr id="25" name="Straight Arrow Connector 24"/>
          <p:cNvCxnSpPr/>
          <p:nvPr/>
        </p:nvCxnSpPr>
        <p:spPr bwMode="auto">
          <a:xfrm flipH="1" flipV="1">
            <a:off x="10109994" y="4038600"/>
            <a:ext cx="1981200" cy="121920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30" name="TextBox 29"/>
          <p:cNvSpPr txBox="1"/>
          <p:nvPr/>
        </p:nvSpPr>
        <p:spPr>
          <a:xfrm>
            <a:off x="1246447" y="62484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7432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0490994" y="5637073"/>
            <a:ext cx="5038843" cy="1200329"/>
          </a:xfrm>
          <a:prstGeom prst="rect">
            <a:avLst/>
          </a:prstGeom>
          <a:noFill/>
        </p:spPr>
        <p:txBody>
          <a:bodyPr wrap="square" rtlCol="0">
            <a:spAutoFit/>
          </a:bodyPr>
          <a:lstStyle/>
          <a:p>
            <a:pPr algn="ctr"/>
            <a:r>
              <a:rPr lang="en-US" sz="3600" b="1" dirty="0"/>
              <a:t>Node</a:t>
            </a:r>
            <a:br>
              <a:rPr lang="en-US" sz="3600" b="1" dirty="0"/>
            </a:br>
            <a:r>
              <a:rPr lang="en-US" sz="3600" b="1" dirty="0"/>
              <a:t>(</a:t>
            </a:r>
            <a:r>
              <a:rPr lang="en-US" sz="3600" b="1" dirty="0" smtClean="0"/>
              <a:t>Windows/Linux)</a:t>
            </a:r>
            <a:endParaRPr lang="en-US" sz="3600" b="1" dirty="0"/>
          </a:p>
        </p:txBody>
      </p:sp>
      <p:cxnSp>
        <p:nvCxnSpPr>
          <p:cNvPr id="34" name="Straight Arrow Connector 33"/>
          <p:cNvCxnSpPr/>
          <p:nvPr/>
        </p:nvCxnSpPr>
        <p:spPr bwMode="auto">
          <a:xfrm>
            <a:off x="5080794" y="7391400"/>
            <a:ext cx="5562600" cy="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20"/>
          <p:cNvSpPr>
            <a:spLocks/>
          </p:cNvSpPr>
          <p:nvPr/>
        </p:nvSpPr>
        <p:spPr bwMode="auto">
          <a:xfrm>
            <a:off x="508794" y="5334000"/>
            <a:ext cx="10210800" cy="3429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20" name="Straight Arrow Connector 19"/>
          <p:cNvCxnSpPr/>
          <p:nvPr/>
        </p:nvCxnSpPr>
        <p:spPr bwMode="auto">
          <a:xfrm>
            <a:off x="10109994" y="3200400"/>
            <a:ext cx="1905000" cy="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24" name="Rounded Rectangle 23"/>
          <p:cNvSpPr/>
          <p:nvPr/>
        </p:nvSpPr>
        <p:spPr bwMode="auto">
          <a:xfrm>
            <a:off x="12167394" y="2514600"/>
            <a:ext cx="3810000" cy="1447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sp>
        <p:nvSpPr>
          <p:cNvPr id="6" name="Rectangle 5"/>
          <p:cNvSpPr>
            <a:spLocks/>
          </p:cNvSpPr>
          <p:nvPr/>
        </p:nvSpPr>
        <p:spPr bwMode="auto">
          <a:xfrm>
            <a:off x="12700794" y="2819400"/>
            <a:ext cx="2514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r>
              <a:rPr lang="en-US" b="1" dirty="0" smtClean="0"/>
              <a:t>Node Object</a:t>
            </a:r>
            <a:endParaRPr lang="en-US" b="1" dirty="0"/>
          </a:p>
        </p:txBody>
      </p:sp>
    </p:spTree>
    <p:extLst>
      <p:ext uri="{BB962C8B-B14F-4D97-AF65-F5344CB8AC3E}">
        <p14:creationId xmlns:p14="http://schemas.microsoft.com/office/powerpoint/2010/main" val="28742628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1"/>
          <p:cNvSpPr>
            <a:spLocks noGrp="1" noChangeArrowheads="1"/>
          </p:cNvSpPr>
          <p:nvPr>
            <p:ph type="title"/>
          </p:nvPr>
        </p:nvSpPr>
        <p:spPr/>
        <p:txBody>
          <a:bodyPr/>
          <a:lstStyle/>
          <a:p>
            <a:pPr eaLnBrk="1" hangingPunct="1">
              <a:defRPr/>
            </a:pPr>
            <a:r>
              <a:rPr lang="en-US" sz="5400" dirty="0" smtClean="0">
                <a:sym typeface="Arial Bold" charset="0"/>
              </a:rPr>
              <a:t>Why is the Node Object so Awesome?</a:t>
            </a:r>
            <a:endParaRPr lang="en-US" sz="5400" dirty="0">
              <a:sym typeface="Arial Bold" charset="0"/>
            </a:endParaRPr>
          </a:p>
        </p:txBody>
      </p:sp>
      <p:sp>
        <p:nvSpPr>
          <p:cNvPr id="155651" name="Rectangle 2"/>
          <p:cNvSpPr>
            <a:spLocks noGrp="1" noChangeArrowheads="1"/>
          </p:cNvSpPr>
          <p:nvPr>
            <p:ph type="body" idx="1"/>
          </p:nvPr>
        </p:nvSpPr>
        <p:spPr>
          <a:xfrm>
            <a:off x="356395" y="1676400"/>
            <a:ext cx="15621000" cy="6731000"/>
          </a:xfrm>
        </p:spPr>
        <p:txBody>
          <a:bodyPr/>
          <a:lstStyle/>
          <a:p>
            <a:pPr marL="0" indent="0">
              <a:buNone/>
            </a:pPr>
            <a:r>
              <a:rPr lang="en-US" sz="4800" dirty="0" smtClean="0"/>
              <a:t>When </a:t>
            </a:r>
            <a:r>
              <a:rPr lang="en-US" sz="4800" dirty="0"/>
              <a:t>you are writing Recipes, the Node object is always available to </a:t>
            </a:r>
            <a:r>
              <a:rPr lang="en-US" sz="4800" dirty="0" smtClean="0"/>
              <a:t>you</a:t>
            </a:r>
          </a:p>
          <a:p>
            <a:pPr lvl="1"/>
            <a:r>
              <a:rPr lang="en-US" sz="4800" dirty="0" smtClean="0"/>
              <a:t>This means </a:t>
            </a:r>
            <a:r>
              <a:rPr lang="en-US" sz="4800" b="1" dirty="0" smtClean="0"/>
              <a:t>any node </a:t>
            </a:r>
            <a:r>
              <a:rPr lang="en-US" sz="4800" dirty="0" smtClean="0"/>
              <a:t>in your Organization can discover information about </a:t>
            </a:r>
            <a:r>
              <a:rPr lang="en-US" sz="4800" b="1" dirty="0" smtClean="0"/>
              <a:t>any other node </a:t>
            </a:r>
            <a:r>
              <a:rPr lang="en-US" sz="4800" dirty="0" smtClean="0"/>
              <a:t>in your Organization</a:t>
            </a:r>
          </a:p>
          <a:p>
            <a:pPr lvl="1"/>
            <a:r>
              <a:rPr lang="en-US" sz="4800" dirty="0" smtClean="0"/>
              <a:t>See use case on next slide</a:t>
            </a:r>
            <a:endParaRPr lang="en-US" sz="4800" dirty="0"/>
          </a:p>
        </p:txBody>
      </p:sp>
    </p:spTree>
    <p:extLst>
      <p:ext uri="{BB962C8B-B14F-4D97-AF65-F5344CB8AC3E}">
        <p14:creationId xmlns:p14="http://schemas.microsoft.com/office/powerpoint/2010/main" val="25581168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AutoShape 1"/>
          <p:cNvSpPr>
            <a:spLocks/>
          </p:cNvSpPr>
          <p:nvPr/>
        </p:nvSpPr>
        <p:spPr bwMode="auto">
          <a:xfrm>
            <a:off x="6447468" y="218440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0" name="Rectangle 2"/>
          <p:cNvSpPr>
            <a:spLocks/>
          </p:cNvSpPr>
          <p:nvPr/>
        </p:nvSpPr>
        <p:spPr bwMode="auto">
          <a:xfrm>
            <a:off x="9505291" y="2455863"/>
            <a:ext cx="184168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0291" name="AutoShape 3"/>
          <p:cNvSpPr>
            <a:spLocks/>
          </p:cNvSpPr>
          <p:nvPr/>
        </p:nvSpPr>
        <p:spPr bwMode="auto">
          <a:xfrm>
            <a:off x="644746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2" name="Rectangle 4"/>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0293" name="AutoShape 5"/>
          <p:cNvSpPr>
            <a:spLocks/>
          </p:cNvSpPr>
          <p:nvPr/>
        </p:nvSpPr>
        <p:spPr bwMode="auto">
          <a:xfrm>
            <a:off x="500905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4" name="AutoShape 6"/>
          <p:cNvSpPr>
            <a:spLocks/>
          </p:cNvSpPr>
          <p:nvPr/>
        </p:nvSpPr>
        <p:spPr bwMode="auto">
          <a:xfrm>
            <a:off x="7979555" y="3524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5" name="AutoShape 7"/>
          <p:cNvSpPr>
            <a:spLocks/>
          </p:cNvSpPr>
          <p:nvPr/>
        </p:nvSpPr>
        <p:spPr bwMode="auto">
          <a:xfrm>
            <a:off x="6471282"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6" name="AutoShape 8"/>
          <p:cNvSpPr>
            <a:spLocks/>
          </p:cNvSpPr>
          <p:nvPr/>
        </p:nvSpPr>
        <p:spPr bwMode="auto">
          <a:xfrm>
            <a:off x="7909698"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7" name="Rectangle 9"/>
          <p:cNvSpPr>
            <a:spLocks/>
          </p:cNvSpPr>
          <p:nvPr/>
        </p:nvSpPr>
        <p:spPr bwMode="auto">
          <a:xfrm>
            <a:off x="9337000"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40298" name="AutoShape 10"/>
          <p:cNvSpPr>
            <a:spLocks/>
          </p:cNvSpPr>
          <p:nvPr/>
        </p:nvSpPr>
        <p:spPr bwMode="auto">
          <a:xfrm>
            <a:off x="7979555" y="2184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9" name="AutoShape 11"/>
          <p:cNvSpPr>
            <a:spLocks/>
          </p:cNvSpPr>
          <p:nvPr/>
        </p:nvSpPr>
        <p:spPr bwMode="auto">
          <a:xfrm>
            <a:off x="951164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0" name="AutoShape 12"/>
          <p:cNvSpPr>
            <a:spLocks/>
          </p:cNvSpPr>
          <p:nvPr/>
        </p:nvSpPr>
        <p:spPr bwMode="auto">
          <a:xfrm>
            <a:off x="1095005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1" name="AutoShape 13"/>
          <p:cNvSpPr>
            <a:spLocks/>
          </p:cNvSpPr>
          <p:nvPr/>
        </p:nvSpPr>
        <p:spPr bwMode="auto">
          <a:xfrm>
            <a:off x="6495097"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2" name="AutoShape 14"/>
          <p:cNvSpPr>
            <a:spLocks/>
          </p:cNvSpPr>
          <p:nvPr/>
        </p:nvSpPr>
        <p:spPr bwMode="auto">
          <a:xfrm>
            <a:off x="7933513"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3" name="Rectangle 15"/>
          <p:cNvSpPr>
            <a:spLocks/>
          </p:cNvSpPr>
          <p:nvPr/>
        </p:nvSpPr>
        <p:spPr bwMode="auto">
          <a:xfrm>
            <a:off x="9360814" y="66500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40304" name="Line 16"/>
          <p:cNvSpPr>
            <a:spLocks noChangeShapeType="1"/>
          </p:cNvSpPr>
          <p:nvPr/>
        </p:nvSpPr>
        <p:spPr bwMode="auto">
          <a:xfrm rot="10800000" flipH="1">
            <a:off x="7404823" y="6946900"/>
            <a:ext cx="85098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5" name="Line 17"/>
          <p:cNvSpPr>
            <a:spLocks noChangeShapeType="1"/>
          </p:cNvSpPr>
          <p:nvPr/>
        </p:nvSpPr>
        <p:spPr bwMode="auto">
          <a:xfrm flipH="1">
            <a:off x="5563144" y="2570163"/>
            <a:ext cx="1554315" cy="15319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6" name="Line 18"/>
          <p:cNvSpPr>
            <a:spLocks noChangeShapeType="1"/>
          </p:cNvSpPr>
          <p:nvPr/>
        </p:nvSpPr>
        <p:spPr bwMode="auto">
          <a:xfrm>
            <a:off x="7125396" y="2552700"/>
            <a:ext cx="12701" cy="14986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7" name="Line 19"/>
          <p:cNvSpPr>
            <a:spLocks noChangeShapeType="1"/>
          </p:cNvSpPr>
          <p:nvPr/>
        </p:nvSpPr>
        <p:spPr bwMode="auto">
          <a:xfrm>
            <a:off x="7125396" y="2578101"/>
            <a:ext cx="1474932" cy="13811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8" name="Line 20"/>
          <p:cNvSpPr>
            <a:spLocks noChangeShapeType="1"/>
          </p:cNvSpPr>
          <p:nvPr/>
        </p:nvSpPr>
        <p:spPr bwMode="auto">
          <a:xfrm>
            <a:off x="7133335" y="2578101"/>
            <a:ext cx="2991142" cy="143986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9" name="Line 21"/>
          <p:cNvSpPr>
            <a:spLocks noChangeShapeType="1"/>
          </p:cNvSpPr>
          <p:nvPr/>
        </p:nvSpPr>
        <p:spPr bwMode="auto">
          <a:xfrm>
            <a:off x="7115870" y="2576513"/>
            <a:ext cx="4485126" cy="1484312"/>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0" name="Line 22"/>
          <p:cNvSpPr>
            <a:spLocks noChangeShapeType="1"/>
          </p:cNvSpPr>
          <p:nvPr/>
        </p:nvSpPr>
        <p:spPr bwMode="auto">
          <a:xfrm flipH="1">
            <a:off x="5569494" y="2652714"/>
            <a:ext cx="3011782" cy="143827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1" name="Line 23"/>
          <p:cNvSpPr>
            <a:spLocks noChangeShapeType="1"/>
          </p:cNvSpPr>
          <p:nvPr/>
        </p:nvSpPr>
        <p:spPr bwMode="auto">
          <a:xfrm flipH="1">
            <a:off x="7131747" y="2644776"/>
            <a:ext cx="1463818" cy="13954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2" name="Line 24"/>
          <p:cNvSpPr>
            <a:spLocks noChangeShapeType="1"/>
          </p:cNvSpPr>
          <p:nvPr/>
        </p:nvSpPr>
        <p:spPr bwMode="auto">
          <a:xfrm>
            <a:off x="8598740" y="2628900"/>
            <a:ext cx="0" cy="13462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3" name="Line 25"/>
          <p:cNvSpPr>
            <a:spLocks noChangeShapeType="1"/>
          </p:cNvSpPr>
          <p:nvPr/>
        </p:nvSpPr>
        <p:spPr bwMode="auto">
          <a:xfrm>
            <a:off x="8595565" y="2647950"/>
            <a:ext cx="1540025" cy="13779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4" name="Line 26"/>
          <p:cNvSpPr>
            <a:spLocks noChangeShapeType="1"/>
          </p:cNvSpPr>
          <p:nvPr/>
        </p:nvSpPr>
        <p:spPr bwMode="auto">
          <a:xfrm>
            <a:off x="8586039" y="2646363"/>
            <a:ext cx="3022895" cy="14160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5" name="Line 27"/>
          <p:cNvSpPr>
            <a:spLocks noChangeShapeType="1"/>
          </p:cNvSpPr>
          <p:nvPr/>
        </p:nvSpPr>
        <p:spPr bwMode="auto">
          <a:xfrm>
            <a:off x="7125396" y="5562600"/>
            <a:ext cx="0" cy="13335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6" name="Line 28"/>
          <p:cNvSpPr>
            <a:spLocks noChangeShapeType="1"/>
          </p:cNvSpPr>
          <p:nvPr/>
        </p:nvSpPr>
        <p:spPr bwMode="auto">
          <a:xfrm flipH="1">
            <a:off x="7130160" y="5575301"/>
            <a:ext cx="1405074" cy="13049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7" name="Line 29"/>
          <p:cNvSpPr>
            <a:spLocks noChangeShapeType="1"/>
          </p:cNvSpPr>
          <p:nvPr/>
        </p:nvSpPr>
        <p:spPr bwMode="auto">
          <a:xfrm rot="10800000" flipH="1">
            <a:off x="7430226" y="5499100"/>
            <a:ext cx="74937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8" name="Line 30"/>
          <p:cNvSpPr>
            <a:spLocks noChangeShapeType="1"/>
          </p:cNvSpPr>
          <p:nvPr/>
        </p:nvSpPr>
        <p:spPr bwMode="auto">
          <a:xfrm rot="10800000">
            <a:off x="5639351" y="4292600"/>
            <a:ext cx="1511448" cy="1041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9" name="Line 31"/>
          <p:cNvSpPr>
            <a:spLocks noChangeShapeType="1"/>
          </p:cNvSpPr>
          <p:nvPr/>
        </p:nvSpPr>
        <p:spPr bwMode="auto">
          <a:xfrm rot="10800000">
            <a:off x="7150799" y="4381500"/>
            <a:ext cx="1588" cy="9525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0" name="Line 32"/>
          <p:cNvSpPr>
            <a:spLocks noChangeShapeType="1"/>
          </p:cNvSpPr>
          <p:nvPr/>
        </p:nvSpPr>
        <p:spPr bwMode="auto">
          <a:xfrm rot="10800000" flipH="1">
            <a:off x="7141273" y="4368800"/>
            <a:ext cx="1482870" cy="9715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1" name="Line 33"/>
          <p:cNvSpPr>
            <a:spLocks noChangeShapeType="1"/>
          </p:cNvSpPr>
          <p:nvPr/>
        </p:nvSpPr>
        <p:spPr bwMode="auto">
          <a:xfrm rot="10800000" flipH="1">
            <a:off x="7153975" y="4445000"/>
            <a:ext cx="3045122" cy="889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2" name="Line 34"/>
          <p:cNvSpPr>
            <a:spLocks noChangeShapeType="1"/>
          </p:cNvSpPr>
          <p:nvPr/>
        </p:nvSpPr>
        <p:spPr bwMode="auto">
          <a:xfrm rot="10800000" flipH="1">
            <a:off x="7157149" y="4456113"/>
            <a:ext cx="4527992" cy="874712"/>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3" name="Rectangle 35"/>
          <p:cNvSpPr>
            <a:spLocks noGrp="1" noChangeArrowheads="1"/>
          </p:cNvSpPr>
          <p:nvPr>
            <p:ph type="title"/>
          </p:nvPr>
        </p:nvSpPr>
        <p:spPr>
          <a:ln/>
        </p:spPr>
        <p:txBody>
          <a:bodyPr/>
          <a:lstStyle/>
          <a:p>
            <a:r>
              <a:rPr lang="en-US"/>
              <a:t>Infrastructure has a Topology</a:t>
            </a:r>
          </a:p>
        </p:txBody>
      </p:sp>
    </p:spTree>
    <p:extLst>
      <p:ext uri="{BB962C8B-B14F-4D97-AF65-F5344CB8AC3E}">
        <p14:creationId xmlns:p14="http://schemas.microsoft.com/office/powerpoint/2010/main" val="39054880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1"/>
          <p:cNvSpPr>
            <a:spLocks noGrp="1" noChangeArrowheads="1"/>
          </p:cNvSpPr>
          <p:nvPr>
            <p:ph type="title"/>
          </p:nvPr>
        </p:nvSpPr>
        <p:spPr/>
        <p:txBody>
          <a:bodyPr/>
          <a:lstStyle/>
          <a:p>
            <a:pPr eaLnBrk="1" hangingPunct="1">
              <a:defRPr/>
            </a:pPr>
            <a:r>
              <a:rPr lang="en-US" sz="5400" dirty="0" smtClean="0">
                <a:sym typeface="Arial Bold" charset="0"/>
              </a:rPr>
              <a:t>Node Object Use Case</a:t>
            </a:r>
            <a:endParaRPr lang="en-US" sz="5400" dirty="0">
              <a:sym typeface="Arial Bold" charset="0"/>
            </a:endParaRPr>
          </a:p>
        </p:txBody>
      </p:sp>
      <p:sp>
        <p:nvSpPr>
          <p:cNvPr id="155651" name="Rectangle 2"/>
          <p:cNvSpPr>
            <a:spLocks noGrp="1" noChangeArrowheads="1"/>
          </p:cNvSpPr>
          <p:nvPr>
            <p:ph type="body" idx="1"/>
          </p:nvPr>
        </p:nvSpPr>
        <p:spPr>
          <a:xfrm>
            <a:off x="356395" y="1676400"/>
            <a:ext cx="15621000" cy="6731000"/>
          </a:xfrm>
        </p:spPr>
        <p:txBody>
          <a:bodyPr/>
          <a:lstStyle/>
          <a:p>
            <a:pPr marL="0" indent="0">
              <a:buNone/>
            </a:pPr>
            <a:r>
              <a:rPr lang="en-US" sz="4800" dirty="0" smtClean="0"/>
              <a:t>A Load Balancer (LB) wants to get the IP Address of every available Webserver:</a:t>
            </a:r>
            <a:endParaRPr lang="en-US" sz="4800" dirty="0"/>
          </a:p>
          <a:p>
            <a:pPr marL="914400" indent="-914400">
              <a:buFont typeface="+mj-lt"/>
              <a:buAutoNum type="arabicPeriod"/>
            </a:pPr>
            <a:r>
              <a:rPr lang="en-US" sz="4800" dirty="0" smtClean="0"/>
              <a:t>LB searches all Node Objects within the Organization that have a </a:t>
            </a:r>
            <a:r>
              <a:rPr lang="en-US" sz="4800" b="1" dirty="0" smtClean="0"/>
              <a:t>Role</a:t>
            </a:r>
            <a:r>
              <a:rPr lang="en-US" sz="4800" dirty="0" smtClean="0"/>
              <a:t> of </a:t>
            </a:r>
            <a:r>
              <a:rPr lang="en-US" sz="4800" b="1" dirty="0" smtClean="0"/>
              <a:t>"Webserver"</a:t>
            </a:r>
            <a:endParaRPr lang="en-US" sz="4800" b="1" dirty="0" smtClean="0"/>
          </a:p>
          <a:p>
            <a:pPr marL="914400" indent="-914400">
              <a:buFont typeface="+mj-lt"/>
              <a:buAutoNum type="arabicPeriod"/>
            </a:pPr>
            <a:r>
              <a:rPr lang="en-US" sz="4800" dirty="0" smtClean="0"/>
              <a:t>LB builds its configuration </a:t>
            </a:r>
            <a:r>
              <a:rPr lang="en-US" sz="4800" dirty="0"/>
              <a:t>file </a:t>
            </a:r>
            <a:r>
              <a:rPr lang="en-US" sz="4800" dirty="0" smtClean="0"/>
              <a:t>from the list of IP Addresses returned from the Node Object search</a:t>
            </a:r>
          </a:p>
          <a:p>
            <a:pPr marL="914400" indent="-914400">
              <a:buFont typeface="+mj-lt"/>
              <a:buAutoNum type="arabicPeriod"/>
            </a:pPr>
            <a:r>
              <a:rPr lang="en-US" sz="4800" dirty="0" smtClean="0"/>
              <a:t>Now, the LB knows the IP address of every node to which it can direct webserver traffic</a:t>
            </a:r>
            <a:endParaRPr lang="en-US" sz="4800" dirty="0"/>
          </a:p>
        </p:txBody>
      </p:sp>
    </p:spTree>
    <p:extLst>
      <p:ext uri="{BB962C8B-B14F-4D97-AF65-F5344CB8AC3E}">
        <p14:creationId xmlns:p14="http://schemas.microsoft.com/office/powerpoint/2010/main" val="42774219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Rectangle 1"/>
          <p:cNvSpPr>
            <a:spLocks noGrp="1" noChangeArrowheads="1"/>
          </p:cNvSpPr>
          <p:nvPr>
            <p:ph type="title"/>
          </p:nvPr>
        </p:nvSpPr>
        <p:spPr>
          <a:ln/>
        </p:spPr>
        <p:txBody>
          <a:bodyPr/>
          <a:lstStyle/>
          <a:p>
            <a:r>
              <a:rPr lang="en-US" dirty="0" smtClean="0"/>
              <a:t>Example of </a:t>
            </a:r>
            <a:r>
              <a:rPr lang="en-US" dirty="0" err="1" smtClean="0"/>
              <a:t>Ohai</a:t>
            </a:r>
            <a:r>
              <a:rPr lang="en-US" dirty="0" smtClean="0"/>
              <a:t> output from a Node</a:t>
            </a:r>
            <a:endParaRPr lang="en-US" dirty="0"/>
          </a:p>
        </p:txBody>
      </p:sp>
      <p:sp>
        <p:nvSpPr>
          <p:cNvPr id="548866" name="Rectangle 2"/>
          <p:cNvSpPr>
            <a:spLocks/>
          </p:cNvSpPr>
          <p:nvPr/>
        </p:nvSpPr>
        <p:spPr bwMode="auto">
          <a:xfrm>
            <a:off x="177817" y="1520825"/>
            <a:ext cx="4521642"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smtClean="0">
                <a:solidFill>
                  <a:srgbClr val="BA2121"/>
                </a:solidFill>
                <a:latin typeface="Courier" charset="0"/>
                <a:ea typeface="ＭＳ Ｐゴシック" charset="0"/>
                <a:cs typeface="Courier" charset="0"/>
                <a:sym typeface="Courier" charset="0"/>
              </a:rPr>
              <a:t>"languages"</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"ruby"</a:t>
            </a:r>
            <a:r>
              <a:rPr lang="en-US" sz="2200" dirty="0" smtClean="0">
                <a:solidFill>
                  <a:schemeClr val="tx1"/>
                </a:solidFill>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"platform"</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"version"</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"1.9.3”</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target"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"i386-pc-mingw32"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target_cpu</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target_vendor</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"host"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"i686-pc-mingw32"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host_cpu</a:t>
            </a:r>
            <a:r>
              <a:rPr lang="en-US" sz="2200" b="1" dirty="0" smtClean="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host_vendor</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perl</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"version"</a:t>
            </a:r>
            <a:r>
              <a:rPr lang="en-US" sz="2200" dirty="0" smtClean="0">
                <a:solidFill>
                  <a:schemeClr val="tx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"5.8.8"</a:t>
            </a:r>
            <a:r>
              <a:rPr lang="en-US" sz="2200" dirty="0" smtClean="0">
                <a:solidFill>
                  <a:schemeClr val="tx1"/>
                </a:solidFill>
                <a:latin typeface="Courier" charset="0"/>
                <a:ea typeface="ＭＳ Ｐゴシック" charset="0"/>
                <a:cs typeface="Courier" charset="0"/>
                <a:sym typeface="Courier" charset="0"/>
              </a:rPr>
              <a:t>,</a:t>
            </a:r>
          </a:p>
          <a:p>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"archname”</a:t>
            </a:r>
            <a:r>
              <a:rPr lang="en-US" sz="2200" dirty="0" smtClean="0">
                <a:solidFill>
                  <a:schemeClr val="tx1"/>
                </a:solidFill>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"msys-64int"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a:t>
            </a:r>
            <a:endParaRPr lang="en-US" sz="2200" dirty="0">
              <a:solidFill>
                <a:schemeClr val="tx1"/>
              </a:solidFill>
              <a:latin typeface="Courier" charset="0"/>
              <a:ea typeface="ＭＳ Ｐゴシック" charset="0"/>
              <a:cs typeface="Courier" charset="0"/>
              <a:sym typeface="Courier" charset="0"/>
            </a:endParaRPr>
          </a:p>
        </p:txBody>
      </p:sp>
      <p:sp>
        <p:nvSpPr>
          <p:cNvPr id="548867" name="Rectangle 3"/>
          <p:cNvSpPr>
            <a:spLocks/>
          </p:cNvSpPr>
          <p:nvPr/>
        </p:nvSpPr>
        <p:spPr bwMode="auto">
          <a:xfrm>
            <a:off x="10707146" y="1622425"/>
            <a:ext cx="5474235" cy="71628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"network"</a:t>
            </a:r>
            <a:r>
              <a:rPr lang="en-US" sz="2200" dirty="0">
                <a:solidFill>
                  <a:schemeClr val="tx1"/>
                </a:solidFill>
                <a:latin typeface="Courier" charset="0"/>
                <a:ea typeface="ＭＳ Ｐゴシック" charset="0"/>
                <a:cs typeface="Courier" charset="0"/>
                <a:sym typeface="Courier" charset="0"/>
              </a:rPr>
              <a:t>: {</a:t>
            </a:r>
          </a:p>
          <a:p>
            <a:pPr algn="l"/>
            <a:r>
              <a:rPr lang="en-US" sz="2200" dirty="0">
                <a:solidFill>
                  <a:schemeClr val="tx1"/>
                </a:solidFill>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"interfaces"</a:t>
            </a:r>
            <a:r>
              <a:rPr lang="en-US" sz="22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"lo"</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mtu</a:t>
            </a:r>
            <a:r>
              <a:rPr lang="en-US" sz="2000" b="1" dirty="0">
                <a:solidFill>
                  <a:srgbClr val="0080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"16436"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"flags"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"UP","LOWER_UP"</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"encapsulation"</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"addresses"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"127.0.0.1"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a:t>
            </a:r>
            <a:r>
              <a:rPr lang="en-US" sz="2000" dirty="0" err="1">
                <a:solidFill>
                  <a:srgbClr val="BA2121"/>
                </a:solidFill>
                <a:latin typeface="Courier" charset="0"/>
                <a:ea typeface="ＭＳ Ｐゴシック" charset="0"/>
                <a:cs typeface="Courier" charset="0"/>
                <a:sym typeface="Courier" charset="0"/>
              </a:rPr>
              <a:t>inet</a:t>
            </a:r>
            <a:r>
              <a:rPr lang="en-US" sz="2000" dirty="0">
                <a:solidFill>
                  <a:srgbClr val="BA2121"/>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netmask</a:t>
            </a:r>
            <a:r>
              <a:rPr lang="en-US" sz="2000" b="1" dirty="0">
                <a:solidFill>
                  <a:srgbClr val="008000"/>
                </a:solidFill>
                <a:latin typeface="Courier" charset="0"/>
                <a:ea typeface="ＭＳ Ｐゴシック" charset="0"/>
                <a:cs typeface="Courier" charset="0"/>
                <a:sym typeface="Courier" charset="0"/>
              </a:rPr>
              <a:t>"</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"255.0.0.0"</a:t>
            </a:r>
            <a:r>
              <a:rPr lang="en-US" sz="2000" b="1"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"scope"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"Node"</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"inet6"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         "scope": </a:t>
            </a:r>
            <a:r>
              <a:rPr lang="en-US" sz="2000" b="1" dirty="0">
                <a:solidFill>
                  <a:srgbClr val="BA2121"/>
                </a:solidFill>
                <a:latin typeface="Courier" charset="0"/>
                <a:ea typeface="ＭＳ Ｐゴシック" charset="0"/>
                <a:cs typeface="Courier" charset="0"/>
                <a:sym typeface="Courier" charset="0"/>
              </a:rPr>
              <a:t>"Node"</a:t>
            </a:r>
            <a:endParaRPr lang="en-US" sz="2000" b="1" dirty="0">
              <a:solidFill>
                <a:srgbClr val="008000"/>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"eth0"</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"type"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"eth"</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"number"</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"0"</a:t>
            </a:r>
            <a:r>
              <a:rPr lang="en-US" sz="2000" dirty="0">
                <a:solidFill>
                  <a:schemeClr val="tx1"/>
                </a:solidFill>
                <a:latin typeface="Courier" charset="0"/>
                <a:ea typeface="ＭＳ Ｐゴシック" charset="0"/>
                <a:cs typeface="Courier" charset="0"/>
                <a:sym typeface="Courier" charset="0"/>
              </a:rPr>
              <a:t>,</a:t>
            </a:r>
          </a:p>
        </p:txBody>
      </p:sp>
      <p:sp>
        <p:nvSpPr>
          <p:cNvPr id="548868" name="Rectangle 4"/>
          <p:cNvSpPr>
            <a:spLocks/>
          </p:cNvSpPr>
          <p:nvPr/>
        </p:nvSpPr>
        <p:spPr bwMode="auto">
          <a:xfrm>
            <a:off x="4864575" y="1524000"/>
            <a:ext cx="5664753"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"kernel"</a:t>
            </a:r>
            <a:r>
              <a:rPr lang="en-US" sz="2200" dirty="0">
                <a:solidFill>
                  <a:schemeClr val="tx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os_info</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boot_device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"\\Device\\HarddiskVolume1",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build_number</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"9200",</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build_type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"Multiprocessor Free",</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caption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"Microsoft Windows Server 2012 Standard",</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code_set</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"1252",</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country_code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"Win32_OperatingSystem",</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"Win32_ComputerSystem",</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csd_version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null,</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C1263834251”},</a:t>
            </a:r>
          </a:p>
          <a:p>
            <a:r>
              <a:rPr lang="en-US" sz="2200" dirty="0">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machine</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"x86_64"</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pnp_drivers</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"SWD\\PRINTENUM\\{B86F2C50-C174-459A-AE9E-0097FCE113EE</a:t>
            </a:r>
            <a:r>
              <a:rPr lang="en-US" sz="2200" dirty="0" smtClean="0">
                <a:solidFill>
                  <a:srgbClr val="BA2121"/>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a:t>
            </a:r>
            <a:endParaRPr lang="en-US" sz="2200" dirty="0">
              <a:solidFill>
                <a:srgbClr val="BA212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513988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1"/>
          <p:cNvSpPr>
            <a:spLocks noGrp="1" noChangeArrowheads="1"/>
          </p:cNvSpPr>
          <p:nvPr>
            <p:ph type="title"/>
          </p:nvPr>
        </p:nvSpPr>
        <p:spPr/>
        <p:txBody>
          <a:bodyPr/>
          <a:lstStyle/>
          <a:p>
            <a:pPr eaLnBrk="1" hangingPunct="1">
              <a:defRPr/>
            </a:pPr>
            <a:r>
              <a:rPr lang="en-US" sz="7200" dirty="0" smtClean="0">
                <a:sym typeface="Arial Bold" charset="0"/>
              </a:rPr>
              <a:t>Contents of the </a:t>
            </a:r>
            <a:r>
              <a:rPr lang="en-US" sz="7200" dirty="0">
                <a:sym typeface="Arial Bold" charset="0"/>
              </a:rPr>
              <a:t>Node object</a:t>
            </a:r>
          </a:p>
        </p:txBody>
      </p:sp>
      <p:sp>
        <p:nvSpPr>
          <p:cNvPr id="160771" name="Rectangle 2"/>
          <p:cNvSpPr>
            <a:spLocks noGrp="1" noChangeArrowheads="1"/>
          </p:cNvSpPr>
          <p:nvPr>
            <p:ph type="body" idx="1"/>
          </p:nvPr>
        </p:nvSpPr>
        <p:spPr/>
        <p:txBody>
          <a:bodyPr/>
          <a:lstStyle/>
          <a:p>
            <a:pPr marL="0" indent="0">
              <a:buNone/>
            </a:pPr>
            <a:r>
              <a:rPr lang="en-US" dirty="0" smtClean="0"/>
              <a:t>Node objects </a:t>
            </a:r>
            <a:r>
              <a:rPr lang="en-US" dirty="0"/>
              <a:t>are made up of </a:t>
            </a:r>
            <a:r>
              <a:rPr lang="en-US" b="1" dirty="0"/>
              <a:t>Attributes</a:t>
            </a:r>
          </a:p>
          <a:p>
            <a:pPr lvl="1"/>
            <a:r>
              <a:rPr lang="en-US" dirty="0" smtClean="0"/>
              <a:t>Most attributed are </a:t>
            </a:r>
            <a:r>
              <a:rPr lang="en-US" dirty="0"/>
              <a:t>discovered </a:t>
            </a:r>
            <a:r>
              <a:rPr lang="en-US" dirty="0">
                <a:latin typeface="Arial Bold" charset="0"/>
                <a:cs typeface="Arial Bold" charset="0"/>
                <a:sym typeface="Arial Bold" charset="0"/>
              </a:rPr>
              <a:t>automatically</a:t>
            </a:r>
            <a:r>
              <a:rPr lang="en-US" dirty="0"/>
              <a:t> </a:t>
            </a:r>
            <a:r>
              <a:rPr lang="en-US" dirty="0" smtClean="0"/>
              <a:t>by </a:t>
            </a:r>
            <a:r>
              <a:rPr lang="en-US" b="1" dirty="0" err="1" smtClean="0"/>
              <a:t>Ohai</a:t>
            </a:r>
            <a:r>
              <a:rPr lang="en-US" dirty="0" smtClean="0"/>
              <a:t> </a:t>
            </a:r>
            <a:br>
              <a:rPr lang="en-US" dirty="0" smtClean="0"/>
            </a:br>
            <a:r>
              <a:rPr lang="en-US" dirty="0" smtClean="0"/>
              <a:t>	(</a:t>
            </a:r>
            <a:r>
              <a:rPr lang="en-US" dirty="0" err="1" smtClean="0"/>
              <a:t>eg</a:t>
            </a:r>
            <a:r>
              <a:rPr lang="en-US" dirty="0" smtClean="0"/>
              <a:t>: platform</a:t>
            </a:r>
            <a:r>
              <a:rPr lang="en-US" dirty="0"/>
              <a:t>, </a:t>
            </a:r>
            <a:r>
              <a:rPr lang="en-US" dirty="0" err="1" smtClean="0"/>
              <a:t>ipaddress</a:t>
            </a:r>
            <a:r>
              <a:rPr lang="en-US" dirty="0"/>
              <a:t>, number of CPUs)</a:t>
            </a:r>
          </a:p>
          <a:p>
            <a:pPr lvl="1"/>
            <a:r>
              <a:rPr lang="en-US" dirty="0" smtClean="0"/>
              <a:t>You can add additional attributes to the Node Object from Roles, Environments, Attribute Files and directly from within Recipes</a:t>
            </a:r>
            <a:endParaRPr lang="en-US" dirty="0"/>
          </a:p>
        </p:txBody>
      </p:sp>
    </p:spTree>
    <p:extLst>
      <p:ext uri="{BB962C8B-B14F-4D97-AF65-F5344CB8AC3E}">
        <p14:creationId xmlns:p14="http://schemas.microsoft.com/office/powerpoint/2010/main" val="41064514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4483" cy="7200900"/>
          </a:xfrm>
          <a:prstGeom prst="rect">
            <a:avLst/>
          </a:prstGeom>
        </p:spPr>
      </p:pic>
      <p:sp>
        <p:nvSpPr>
          <p:cNvPr id="381953" name="Rectangle 1"/>
          <p:cNvSpPr>
            <a:spLocks noGrp="1" noChangeArrowheads="1"/>
          </p:cNvSpPr>
          <p:nvPr>
            <p:ph type="title"/>
          </p:nvPr>
        </p:nvSpPr>
        <p:spPr>
          <a:ln/>
        </p:spPr>
        <p:txBody>
          <a:bodyPr/>
          <a:lstStyle/>
          <a:p>
            <a:r>
              <a:rPr lang="en-US" dirty="0" smtClean="0"/>
              <a:t>View Node Object on </a:t>
            </a:r>
            <a:r>
              <a:rPr lang="en-US" dirty="0"/>
              <a:t>Chef Server</a:t>
            </a:r>
          </a:p>
        </p:txBody>
      </p:sp>
      <p:sp>
        <p:nvSpPr>
          <p:cNvPr id="381955" name="Rectangle 3"/>
          <p:cNvSpPr>
            <a:spLocks noGrp="1" noChangeArrowheads="1"/>
          </p:cNvSpPr>
          <p:nvPr>
            <p:ph type="body" idx="1"/>
          </p:nvPr>
        </p:nvSpPr>
        <p:spPr>
          <a:xfrm>
            <a:off x="432594" y="1879600"/>
            <a:ext cx="7061890" cy="6731000"/>
          </a:xfrm>
          <a:ln/>
        </p:spPr>
        <p:txBody>
          <a:bodyPr/>
          <a:lstStyle/>
          <a:p>
            <a:r>
              <a:rPr lang="en-US" dirty="0"/>
              <a:t>Click the 'Attributes' </a:t>
            </a:r>
            <a:r>
              <a:rPr lang="en-US" dirty="0" smtClean="0"/>
              <a:t>tab</a:t>
            </a:r>
          </a:p>
          <a:p>
            <a:r>
              <a:rPr lang="en-US" dirty="0" smtClean="0"/>
              <a:t>This reads the Node Object</a:t>
            </a:r>
          </a:p>
          <a:p>
            <a:r>
              <a:rPr lang="en-US" dirty="0" smtClean="0"/>
              <a:t>Created by combining </a:t>
            </a:r>
            <a:r>
              <a:rPr lang="en-US" dirty="0" err="1" smtClean="0"/>
              <a:t>Ohai</a:t>
            </a:r>
            <a:r>
              <a:rPr lang="en-US" dirty="0" smtClean="0"/>
              <a:t> output (from the node) with Chef Server output (i.e. run_list, roles and attributes)</a:t>
            </a:r>
            <a:endParaRPr lang="en-US" dirty="0"/>
          </a:p>
        </p:txBody>
      </p:sp>
      <p:sp>
        <p:nvSpPr>
          <p:cNvPr id="9" name="Oval 4"/>
          <p:cNvSpPr>
            <a:spLocks/>
          </p:cNvSpPr>
          <p:nvPr/>
        </p:nvSpPr>
        <p:spPr bwMode="auto">
          <a:xfrm>
            <a:off x="11443312"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1497590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1"/>
          <p:cNvSpPr>
            <a:spLocks noGrp="1" noChangeArrowheads="1"/>
          </p:cNvSpPr>
          <p:nvPr>
            <p:ph type="title"/>
          </p:nvPr>
        </p:nvSpPr>
        <p:spPr>
          <a:xfrm>
            <a:off x="800273" y="177800"/>
            <a:ext cx="15329521" cy="1117600"/>
          </a:xfrm>
        </p:spPr>
        <p:txBody>
          <a:bodyPr/>
          <a:lstStyle/>
          <a:p>
            <a:pPr eaLnBrk="1" hangingPunct="1">
              <a:defRPr/>
            </a:pPr>
            <a:r>
              <a:rPr lang="en-US" sz="5400" dirty="0" smtClean="0">
                <a:sym typeface="Arial Bold" charset="0"/>
              </a:rPr>
              <a:t>How </a:t>
            </a:r>
            <a:r>
              <a:rPr lang="en-US" sz="5400" dirty="0" smtClean="0"/>
              <a:t>Is The Node Objected Updated?</a:t>
            </a:r>
            <a:endParaRPr lang="en-US" sz="5400" dirty="0">
              <a:sym typeface="Arial Bold" charset="0"/>
            </a:endParaRPr>
          </a:p>
        </p:txBody>
      </p:sp>
      <p:sp>
        <p:nvSpPr>
          <p:cNvPr id="155651" name="Rectangle 2"/>
          <p:cNvSpPr>
            <a:spLocks noGrp="1" noChangeArrowheads="1"/>
          </p:cNvSpPr>
          <p:nvPr>
            <p:ph type="body" idx="1"/>
          </p:nvPr>
        </p:nvSpPr>
        <p:spPr/>
        <p:txBody>
          <a:bodyPr/>
          <a:lstStyle/>
          <a:p>
            <a:pPr marL="914400" indent="-914400">
              <a:buFont typeface="+mj-lt"/>
              <a:buAutoNum type="arabicPeriod"/>
            </a:pPr>
            <a:r>
              <a:rPr lang="en-US" sz="4800" dirty="0" smtClean="0"/>
              <a:t>The Node Object is updated at the beginning of each convergence with Chef Server</a:t>
            </a:r>
          </a:p>
          <a:p>
            <a:pPr marL="914400" indent="-914400">
              <a:buFont typeface="+mj-lt"/>
              <a:buAutoNum type="arabicPeriod"/>
            </a:pPr>
            <a:r>
              <a:rPr lang="en-US" sz="4800" dirty="0" smtClean="0"/>
              <a:t>The Node Object is again updated </a:t>
            </a:r>
            <a:r>
              <a:rPr lang="en-US" sz="4800" b="1" dirty="0" smtClean="0"/>
              <a:t>at the end of each convergence </a:t>
            </a:r>
            <a:r>
              <a:rPr lang="en-US" sz="4800" dirty="0" smtClean="0"/>
              <a:t>to record any differences to the node caused by the convergence</a:t>
            </a:r>
            <a:endParaRPr lang="en-US" sz="4800" dirty="0"/>
          </a:p>
        </p:txBody>
      </p:sp>
    </p:spTree>
    <p:extLst>
      <p:ext uri="{BB962C8B-B14F-4D97-AF65-F5344CB8AC3E}">
        <p14:creationId xmlns:p14="http://schemas.microsoft.com/office/powerpoint/2010/main" val="28054177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chemeClr val="bg1"/>
                </a:solidFill>
                <a:latin typeface="Courier"/>
                <a:ea typeface="Courier"/>
                <a:cs typeface="Courier"/>
                <a:sym typeface="Courier"/>
              </a:rPr>
              <a:t>ws</a:t>
            </a:r>
            <a:r>
              <a:rPr lang="en-US" sz="4800" dirty="0" smtClean="0">
                <a:solidFill>
                  <a:schemeClr val="bg1"/>
                </a:solidFill>
                <a:latin typeface="Courier"/>
                <a:ea typeface="Courier"/>
                <a:cs typeface="Courier"/>
                <a:sym typeface="Courier"/>
              </a:rPr>
              <a:t>&gt;</a:t>
            </a:r>
            <a:r>
              <a:rPr lang="en-US" sz="4800" dirty="0" smtClean="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knife node show </a:t>
            </a:r>
            <a:r>
              <a:rPr lang="en-US" sz="4800" dirty="0" smtClean="0">
                <a:solidFill>
                  <a:srgbClr val="FFFFFF"/>
                </a:solidFill>
                <a:latin typeface="Courier"/>
                <a:ea typeface="Courier"/>
                <a:cs typeface="Courier"/>
                <a:sym typeface="Courier"/>
              </a:rPr>
              <a:t>&lt;</a:t>
            </a:r>
            <a:r>
              <a:rPr lang="en-US" sz="4800" i="1" dirty="0" err="1" smtClean="0">
                <a:solidFill>
                  <a:srgbClr val="FFFFFF"/>
                </a:solidFill>
                <a:latin typeface="Courier"/>
                <a:ea typeface="Courier"/>
                <a:cs typeface="Courier"/>
                <a:sym typeface="Courier"/>
              </a:rPr>
              <a:t>nodename</a:t>
            </a:r>
            <a:r>
              <a:rPr lang="en-US" sz="4800" dirty="0" smtClean="0">
                <a:solidFill>
                  <a:srgbClr val="FFFFFF"/>
                </a:solidFill>
                <a:latin typeface="Courier"/>
                <a:ea typeface="Courier"/>
                <a:cs typeface="Courier"/>
                <a:sym typeface="Courier"/>
              </a:rPr>
              <a:t>&gt;</a:t>
            </a:r>
            <a:endParaRPr lang="en-US" sz="4800" dirty="0">
              <a:solidFill>
                <a:srgbClr val="FFFFFF"/>
              </a:solidFill>
              <a:latin typeface="Courier"/>
              <a:ea typeface="Courier"/>
              <a:cs typeface="Courier"/>
              <a:sym typeface="Courier"/>
            </a:endParaRPr>
          </a:p>
        </p:txBody>
      </p:sp>
      <p:sp>
        <p:nvSpPr>
          <p:cNvPr id="234498" name="Rectangle 2"/>
          <p:cNvSpPr>
            <a:spLocks noGrp="1" noChangeArrowheads="1"/>
          </p:cNvSpPr>
          <p:nvPr>
            <p:ph type="title"/>
          </p:nvPr>
        </p:nvSpPr>
        <p:spPr/>
        <p:txBody>
          <a:bodyPr/>
          <a:lstStyle/>
          <a:p>
            <a:pPr eaLnBrk="1" hangingPunct="1">
              <a:defRPr/>
            </a:pPr>
            <a:r>
              <a:rPr lang="en-US" sz="6000" dirty="0">
                <a:sym typeface="Arial Bold" charset="0"/>
              </a:rPr>
              <a:t>Exercise: Showing details about a node</a:t>
            </a:r>
          </a:p>
        </p:txBody>
      </p:sp>
      <p:sp>
        <p:nvSpPr>
          <p:cNvPr id="7" name="Rectangle 6"/>
          <p:cNvSpPr>
            <a:spLocks noGrp="1" noChangeArrowheads="1"/>
          </p:cNvSpPr>
          <p:nvPr/>
        </p:nvSpPr>
        <p:spPr bwMode="auto">
          <a:xfrm>
            <a:off x="800894" y="34671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3300" dirty="0">
                <a:latin typeface="Courier"/>
                <a:cs typeface="Courier"/>
              </a:rPr>
              <a:t>Node Name:   </a:t>
            </a:r>
            <a:r>
              <a:rPr lang="en-US" altLang="en-US" sz="3300" dirty="0" err="1" smtClean="0">
                <a:latin typeface="Courier"/>
                <a:cs typeface="Courier"/>
              </a:rPr>
              <a:t>windowsnode</a:t>
            </a:r>
            <a:endParaRPr lang="en-US" altLang="en-US" sz="3300" dirty="0">
              <a:latin typeface="Courier"/>
              <a:cs typeface="Courier"/>
            </a:endParaRPr>
          </a:p>
          <a:p>
            <a:pPr eaLnBrk="1" hangingPunct="1"/>
            <a:r>
              <a:rPr lang="en-US" altLang="en-US" sz="3300" dirty="0">
                <a:latin typeface="Courier"/>
                <a:cs typeface="Courier"/>
              </a:rPr>
              <a:t>Environment: _default</a:t>
            </a:r>
          </a:p>
          <a:p>
            <a:pPr eaLnBrk="1" hangingPunct="1"/>
            <a:r>
              <a:rPr lang="en-US" altLang="en-US" sz="3300" dirty="0">
                <a:latin typeface="Courier"/>
                <a:cs typeface="Courier"/>
              </a:rPr>
              <a:t>FQDN:        C1263834251</a:t>
            </a:r>
          </a:p>
          <a:p>
            <a:pPr eaLnBrk="1" hangingPunct="1"/>
            <a:r>
              <a:rPr lang="en-US" altLang="en-US" sz="3300" dirty="0">
                <a:latin typeface="Courier"/>
                <a:cs typeface="Courier"/>
              </a:rPr>
              <a:t>IP:          10.160.33.236</a:t>
            </a:r>
          </a:p>
          <a:p>
            <a:pPr eaLnBrk="1" hangingPunct="1"/>
            <a:r>
              <a:rPr lang="en-US" altLang="en-US" sz="3300" dirty="0">
                <a:latin typeface="Courier"/>
                <a:cs typeface="Courier"/>
              </a:rPr>
              <a:t>Run List:    recipe[</a:t>
            </a:r>
            <a:r>
              <a:rPr lang="en-US" altLang="en-US" sz="3300" dirty="0" err="1">
                <a:latin typeface="Courier"/>
                <a:cs typeface="Courier"/>
              </a:rPr>
              <a:t>iis_demo</a:t>
            </a:r>
            <a:r>
              <a:rPr lang="en-US" altLang="en-US" sz="3300" dirty="0">
                <a:latin typeface="Courier"/>
                <a:cs typeface="Courier"/>
              </a:rPr>
              <a:t>]</a:t>
            </a:r>
          </a:p>
          <a:p>
            <a:pPr eaLnBrk="1" hangingPunct="1"/>
            <a:r>
              <a:rPr lang="en-US" altLang="en-US" sz="3300" dirty="0">
                <a:latin typeface="Courier"/>
                <a:cs typeface="Courier"/>
              </a:rPr>
              <a:t>Roles:</a:t>
            </a:r>
          </a:p>
          <a:p>
            <a:pPr eaLnBrk="1" hangingPunct="1"/>
            <a:r>
              <a:rPr lang="en-US" altLang="en-US" sz="3300" dirty="0">
                <a:latin typeface="Courier"/>
                <a:cs typeface="Courier"/>
              </a:rPr>
              <a:t>Recipes:     </a:t>
            </a:r>
            <a:r>
              <a:rPr lang="en-US" altLang="en-US" sz="3300" dirty="0" err="1">
                <a:latin typeface="Courier"/>
                <a:cs typeface="Courier"/>
              </a:rPr>
              <a:t>iis_demo</a:t>
            </a:r>
            <a:r>
              <a:rPr lang="en-US" altLang="en-US" sz="3300" dirty="0">
                <a:latin typeface="Courier"/>
                <a:cs typeface="Courier"/>
              </a:rPr>
              <a:t>, </a:t>
            </a:r>
            <a:r>
              <a:rPr lang="en-US" altLang="en-US" sz="3300" dirty="0" err="1">
                <a:latin typeface="Courier"/>
                <a:cs typeface="Courier"/>
              </a:rPr>
              <a:t>iis_demo</a:t>
            </a:r>
            <a:r>
              <a:rPr lang="en-US" altLang="en-US" sz="3300" dirty="0">
                <a:latin typeface="Courier"/>
                <a:cs typeface="Courier"/>
              </a:rPr>
              <a:t>::default</a:t>
            </a:r>
          </a:p>
          <a:p>
            <a:pPr eaLnBrk="1" hangingPunct="1"/>
            <a:r>
              <a:rPr lang="en-US" altLang="en-US" sz="3300" dirty="0">
                <a:latin typeface="Courier"/>
                <a:cs typeface="Courier"/>
              </a:rPr>
              <a:t>Platform:    windows 6.2.9200</a:t>
            </a:r>
          </a:p>
          <a:p>
            <a:pPr eaLnBrk="1" hangingPunct="1"/>
            <a:r>
              <a:rPr lang="en-US" altLang="en-US" sz="3300" dirty="0">
                <a:latin typeface="Courier"/>
                <a:cs typeface="Courier"/>
              </a:rPr>
              <a:t>Tags:</a:t>
            </a:r>
            <a:endParaRPr lang="en-US" altLang="en-US" sz="3300" dirty="0" smtClean="0">
              <a:latin typeface="Courier"/>
              <a:cs typeface="Courier"/>
            </a:endParaRPr>
          </a:p>
        </p:txBody>
      </p:sp>
    </p:spTree>
    <p:extLst>
      <p:ext uri="{BB962C8B-B14F-4D97-AF65-F5344CB8AC3E}">
        <p14:creationId xmlns:p14="http://schemas.microsoft.com/office/powerpoint/2010/main" val="3545645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err="1" smtClean="0">
                <a:solidFill>
                  <a:srgbClr val="FFFFFF"/>
                </a:solidFill>
                <a:latin typeface="Courier"/>
                <a:ea typeface="Courier"/>
                <a:cs typeface="Courier"/>
                <a:sym typeface="Courier"/>
              </a:rPr>
              <a:t>ws</a:t>
            </a:r>
            <a:r>
              <a:rPr lang="en-US" sz="4000" dirty="0" smtClean="0">
                <a:solidFill>
                  <a:srgbClr val="FFFFFF"/>
                </a:solidFill>
                <a:latin typeface="Courier"/>
                <a:ea typeface="Courier"/>
                <a:cs typeface="Courier"/>
                <a:sym typeface="Courier"/>
              </a:rPr>
              <a:t>&gt; </a:t>
            </a:r>
            <a:r>
              <a:rPr lang="en-US" sz="4000" dirty="0">
                <a:solidFill>
                  <a:srgbClr val="FFFFFF"/>
                </a:solidFill>
                <a:latin typeface="Courier"/>
                <a:ea typeface="Courier"/>
                <a:cs typeface="Courier"/>
                <a:sym typeface="Courier"/>
              </a:rPr>
              <a:t>knife node show </a:t>
            </a:r>
            <a:r>
              <a:rPr lang="en-US" sz="4000" dirty="0" smtClean="0">
                <a:solidFill>
                  <a:srgbClr val="FFFFFF"/>
                </a:solidFill>
                <a:latin typeface="Courier"/>
                <a:ea typeface="Courier"/>
                <a:cs typeface="Courier"/>
                <a:sym typeface="Courier"/>
              </a:rPr>
              <a:t>&lt;</a:t>
            </a:r>
            <a:r>
              <a:rPr lang="en-US" sz="4000" i="1" dirty="0" err="1" smtClean="0">
                <a:solidFill>
                  <a:srgbClr val="FFFFFF"/>
                </a:solidFill>
                <a:latin typeface="Courier"/>
                <a:ea typeface="Courier"/>
                <a:cs typeface="Courier"/>
                <a:sym typeface="Courier"/>
              </a:rPr>
              <a:t>nodename</a:t>
            </a:r>
            <a:r>
              <a:rPr lang="en-US" sz="4000" dirty="0" smtClean="0">
                <a:solidFill>
                  <a:srgbClr val="FFFFFF"/>
                </a:solidFill>
                <a:latin typeface="Courier"/>
                <a:ea typeface="Courier"/>
                <a:cs typeface="Courier"/>
                <a:sym typeface="Courier"/>
              </a:rPr>
              <a:t>&gt; –l</a:t>
            </a:r>
            <a:endParaRPr lang="en-US" sz="4000" dirty="0">
              <a:solidFill>
                <a:srgbClr val="FFFFFF"/>
              </a:solidFill>
              <a:latin typeface="Courier"/>
              <a:ea typeface="Courier"/>
              <a:cs typeface="Courier"/>
              <a:sym typeface="Courier"/>
            </a:endParaRPr>
          </a:p>
        </p:txBody>
      </p:sp>
      <p:sp>
        <p:nvSpPr>
          <p:cNvPr id="238594" name="Rectangle 2"/>
          <p:cNvSpPr>
            <a:spLocks noGrp="1" noChangeArrowheads="1"/>
          </p:cNvSpPr>
          <p:nvPr>
            <p:ph type="title"/>
          </p:nvPr>
        </p:nvSpPr>
        <p:spPr>
          <a:xfrm>
            <a:off x="127794" y="177800"/>
            <a:ext cx="15773399" cy="1117600"/>
          </a:xfrm>
        </p:spPr>
        <p:txBody>
          <a:bodyPr/>
          <a:lstStyle/>
          <a:p>
            <a:pPr eaLnBrk="1" hangingPunct="1">
              <a:defRPr/>
            </a:pPr>
            <a:r>
              <a:rPr lang="en-US" sz="4800" dirty="0" smtClean="0">
                <a:sym typeface="Arial Bold" charset="0"/>
              </a:rPr>
              <a:t> Exercise</a:t>
            </a:r>
            <a:r>
              <a:rPr lang="en-US" sz="4800" dirty="0">
                <a:sym typeface="Arial Bold" charset="0"/>
              </a:rPr>
              <a:t>: Showing all the attributes of a node</a:t>
            </a: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lvl="5"/>
            <a:r>
              <a:rPr lang="en-US" altLang="en-US" sz="2400" dirty="0">
                <a:latin typeface="Courier"/>
                <a:cs typeface="Courier"/>
              </a:rPr>
              <a:t>Node Name:   </a:t>
            </a:r>
            <a:r>
              <a:rPr lang="en-US" altLang="en-US" sz="2400" dirty="0" err="1" smtClean="0">
                <a:latin typeface="Courier"/>
                <a:cs typeface="Courier"/>
              </a:rPr>
              <a:t>windowsnode</a:t>
            </a:r>
            <a:endParaRPr lang="en-US" altLang="en-US" sz="2400" dirty="0">
              <a:latin typeface="Courier"/>
              <a:cs typeface="Courier"/>
            </a:endParaRPr>
          </a:p>
          <a:p>
            <a:pPr lvl="5"/>
            <a:r>
              <a:rPr lang="en-US" altLang="en-US" sz="2400" dirty="0">
                <a:latin typeface="Courier"/>
                <a:cs typeface="Courier"/>
              </a:rPr>
              <a:t>Environment: _default</a:t>
            </a:r>
          </a:p>
          <a:p>
            <a:pPr lvl="5"/>
            <a:r>
              <a:rPr lang="en-US" altLang="en-US" sz="2400" dirty="0">
                <a:latin typeface="Courier"/>
                <a:cs typeface="Courier"/>
              </a:rPr>
              <a:t>FQDN:        C1263834251</a:t>
            </a:r>
          </a:p>
          <a:p>
            <a:pPr lvl="5"/>
            <a:r>
              <a:rPr lang="en-US" altLang="en-US" sz="2400" dirty="0">
                <a:latin typeface="Courier"/>
                <a:cs typeface="Courier"/>
              </a:rPr>
              <a:t>IP:          10.160.33.236</a:t>
            </a:r>
          </a:p>
          <a:p>
            <a:pPr lvl="5"/>
            <a:r>
              <a:rPr lang="en-US" altLang="en-US" sz="2400" dirty="0">
                <a:latin typeface="Courier"/>
                <a:cs typeface="Courier"/>
              </a:rPr>
              <a:t>Run List:    recipe[</a:t>
            </a:r>
            <a:r>
              <a:rPr lang="en-US" altLang="en-US" sz="2400" dirty="0" err="1">
                <a:latin typeface="Courier"/>
                <a:cs typeface="Courier"/>
              </a:rPr>
              <a:t>iis_demo</a:t>
            </a:r>
            <a:r>
              <a:rPr lang="en-US" altLang="en-US" sz="2400" dirty="0">
                <a:latin typeface="Courier"/>
                <a:cs typeface="Courier"/>
              </a:rPr>
              <a:t>]</a:t>
            </a:r>
          </a:p>
          <a:p>
            <a:pPr lvl="5"/>
            <a:r>
              <a:rPr lang="en-US" altLang="en-US" sz="2400" dirty="0">
                <a:latin typeface="Courier"/>
                <a:cs typeface="Courier"/>
              </a:rPr>
              <a:t>Roles:</a:t>
            </a:r>
          </a:p>
          <a:p>
            <a:pPr lvl="5"/>
            <a:r>
              <a:rPr lang="en-US" altLang="en-US" sz="2400" dirty="0">
                <a:latin typeface="Courier"/>
                <a:cs typeface="Courier"/>
              </a:rPr>
              <a:t>Recipes:     </a:t>
            </a:r>
            <a:r>
              <a:rPr lang="en-US" altLang="en-US" sz="2400" dirty="0" err="1">
                <a:latin typeface="Courier"/>
                <a:cs typeface="Courier"/>
              </a:rPr>
              <a:t>iis_demo</a:t>
            </a:r>
            <a:r>
              <a:rPr lang="en-US" altLang="en-US" sz="2400" dirty="0">
                <a:latin typeface="Courier"/>
                <a:cs typeface="Courier"/>
              </a:rPr>
              <a:t>, </a:t>
            </a:r>
            <a:r>
              <a:rPr lang="en-US" altLang="en-US" sz="2400" dirty="0" err="1">
                <a:latin typeface="Courier"/>
                <a:cs typeface="Courier"/>
              </a:rPr>
              <a:t>iis_demo</a:t>
            </a:r>
            <a:r>
              <a:rPr lang="en-US" altLang="en-US" sz="2400" dirty="0">
                <a:latin typeface="Courier"/>
                <a:cs typeface="Courier"/>
              </a:rPr>
              <a:t>::default</a:t>
            </a:r>
          </a:p>
          <a:p>
            <a:pPr lvl="5"/>
            <a:r>
              <a:rPr lang="en-US" altLang="en-US" sz="2400" dirty="0">
                <a:latin typeface="Courier"/>
                <a:cs typeface="Courier"/>
              </a:rPr>
              <a:t>Platform:    windows 6.2.9200</a:t>
            </a:r>
          </a:p>
          <a:p>
            <a:pPr lvl="5"/>
            <a:r>
              <a:rPr lang="en-US" altLang="en-US" sz="2400" dirty="0">
                <a:latin typeface="Courier"/>
                <a:cs typeface="Courier"/>
              </a:rPr>
              <a:t>Tags:</a:t>
            </a:r>
          </a:p>
          <a:p>
            <a:pPr lvl="5"/>
            <a:r>
              <a:rPr lang="en-US" altLang="en-US" sz="2400" dirty="0">
                <a:latin typeface="Courier"/>
                <a:cs typeface="Courier"/>
              </a:rPr>
              <a:t>Attributes</a:t>
            </a:r>
            <a:r>
              <a:rPr lang="en-US" altLang="en-US" sz="2400" dirty="0" smtClean="0">
                <a:latin typeface="Courier"/>
                <a:cs typeface="Courier"/>
              </a:rPr>
              <a:t>:</a:t>
            </a:r>
          </a:p>
          <a:p>
            <a:pPr lvl="5"/>
            <a:r>
              <a:rPr lang="en-US" altLang="en-US" sz="2400" dirty="0" smtClean="0">
                <a:latin typeface="Courier"/>
                <a:cs typeface="Courier"/>
              </a:rPr>
              <a:t>…</a:t>
            </a:r>
          </a:p>
        </p:txBody>
      </p:sp>
    </p:spTree>
    <p:extLst>
      <p:ext uri="{BB962C8B-B14F-4D97-AF65-F5344CB8AC3E}">
        <p14:creationId xmlns:p14="http://schemas.microsoft.com/office/powerpoint/2010/main" val="516579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a:t>
            </a:r>
            <a:r>
              <a:rPr lang="en-US" sz="4800" dirty="0">
                <a:solidFill>
                  <a:srgbClr val="FFFFFF"/>
                </a:solidFill>
                <a:latin typeface="Courier"/>
                <a:ea typeface="Courier"/>
                <a:cs typeface="Courier"/>
                <a:sym typeface="Courier"/>
              </a:rPr>
              <a:t>node show </a:t>
            </a:r>
            <a:r>
              <a:rPr lang="en-US" sz="4800" dirty="0" smtClean="0">
                <a:solidFill>
                  <a:srgbClr val="FFFFFF"/>
                </a:solidFill>
                <a:latin typeface="Courier"/>
                <a:ea typeface="Courier"/>
                <a:cs typeface="Courier"/>
                <a:sym typeface="Courier"/>
              </a:rPr>
              <a:t>&lt;</a:t>
            </a:r>
            <a:r>
              <a:rPr lang="en-US" sz="4800" i="1" dirty="0" err="1" smtClean="0">
                <a:solidFill>
                  <a:srgbClr val="FFFFFF"/>
                </a:solidFill>
                <a:latin typeface="Courier"/>
                <a:ea typeface="Courier"/>
                <a:cs typeface="Courier"/>
                <a:sym typeface="Courier"/>
              </a:rPr>
              <a:t>nodename</a:t>
            </a:r>
            <a:r>
              <a:rPr lang="en-US" sz="4800" i="1" dirty="0" smtClean="0">
                <a:solidFill>
                  <a:srgbClr val="FFFFFF"/>
                </a:solidFill>
                <a:latin typeface="Courier"/>
                <a:ea typeface="Courier"/>
                <a:cs typeface="Courier"/>
                <a:sym typeface="Courier"/>
              </a:rPr>
              <a:t>&gt;</a:t>
            </a:r>
            <a:r>
              <a:rPr lang="en-US" sz="4800" dirty="0" smtClean="0">
                <a:solidFill>
                  <a:srgbClr val="FFFFFF"/>
                </a:solidFill>
                <a:latin typeface="Courier"/>
                <a:ea typeface="Courier"/>
                <a:cs typeface="Courier"/>
                <a:sym typeface="Courier"/>
              </a:rPr>
              <a:t> -l -</a:t>
            </a:r>
            <a:r>
              <a:rPr lang="en-US" sz="4800" dirty="0" err="1">
                <a:solidFill>
                  <a:srgbClr val="FFFFFF"/>
                </a:solidFill>
                <a:latin typeface="Courier"/>
                <a:ea typeface="Courier"/>
                <a:cs typeface="Courier"/>
                <a:sym typeface="Courier"/>
              </a:rPr>
              <a:t>Fj</a:t>
            </a:r>
            <a:endParaRPr lang="en-US" sz="4800" dirty="0">
              <a:solidFill>
                <a:srgbClr val="FFFFFF"/>
              </a:solidFill>
              <a:latin typeface="Courier"/>
              <a:ea typeface="Courier"/>
              <a:cs typeface="Courier"/>
              <a:sym typeface="Courier"/>
            </a:endParaRPr>
          </a:p>
        </p:txBody>
      </p:sp>
      <p:sp>
        <p:nvSpPr>
          <p:cNvPr id="239618" name="Rectangle 2"/>
          <p:cNvSpPr>
            <a:spLocks noGrp="1" noChangeArrowheads="1"/>
          </p:cNvSpPr>
          <p:nvPr>
            <p:ph type="title"/>
          </p:nvPr>
        </p:nvSpPr>
        <p:spPr>
          <a:xfrm>
            <a:off x="203994" y="177800"/>
            <a:ext cx="15849599" cy="1117600"/>
          </a:xfrm>
        </p:spPr>
        <p:txBody>
          <a:bodyPr/>
          <a:lstStyle/>
          <a:p>
            <a:pPr eaLnBrk="1" hangingPunct="1">
              <a:defRPr/>
            </a:pPr>
            <a:r>
              <a:rPr lang="en-US" sz="4800" dirty="0" smtClean="0">
                <a:sym typeface="Arial Bold" charset="0"/>
              </a:rPr>
              <a:t> Exercise</a:t>
            </a:r>
            <a:r>
              <a:rPr lang="en-US" sz="4800" dirty="0">
                <a:sym typeface="Arial Bold" charset="0"/>
              </a:rPr>
              <a:t>: </a:t>
            </a:r>
            <a:r>
              <a:rPr lang="en-US" sz="4800" dirty="0" smtClean="0">
                <a:sym typeface="Arial Bold" charset="0"/>
              </a:rPr>
              <a:t>Format Node Object output in JSON</a:t>
            </a:r>
            <a:endParaRPr lang="en-US" sz="4800" dirty="0">
              <a:sym typeface="Arial Bold" charset="0"/>
            </a:endParaRP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4000" dirty="0">
                <a:latin typeface="Courier"/>
                <a:cs typeface="Courier"/>
              </a:rPr>
              <a:t>{</a:t>
            </a:r>
          </a:p>
          <a:p>
            <a:pPr eaLnBrk="1" hangingPunct="1"/>
            <a:r>
              <a:rPr lang="en-US" altLang="en-US" sz="4000" dirty="0">
                <a:latin typeface="Courier"/>
                <a:cs typeface="Courier"/>
              </a:rPr>
              <a:t>  "name": </a:t>
            </a:r>
            <a:r>
              <a:rPr lang="en-US" altLang="en-US" sz="4000" dirty="0" smtClean="0">
                <a:latin typeface="Courier"/>
                <a:cs typeface="Courier"/>
              </a:rPr>
              <a:t>”</a:t>
            </a:r>
            <a:r>
              <a:rPr lang="en-US" altLang="en-US" sz="4000" dirty="0" err="1" smtClean="0">
                <a:latin typeface="Courier"/>
                <a:cs typeface="Courier"/>
              </a:rPr>
              <a:t>windowsnode</a:t>
            </a:r>
            <a:r>
              <a:rPr lang="en-US" altLang="en-US" sz="4000" dirty="0" smtClean="0">
                <a:latin typeface="Courier"/>
                <a:cs typeface="Courier"/>
              </a:rPr>
              <a:t>"</a:t>
            </a:r>
            <a:r>
              <a:rPr lang="en-US" altLang="en-US" sz="4000" dirty="0">
                <a:latin typeface="Courier"/>
                <a:cs typeface="Courier"/>
              </a:rPr>
              <a:t>,</a:t>
            </a:r>
          </a:p>
          <a:p>
            <a:pPr eaLnBrk="1" hangingPunct="1"/>
            <a:r>
              <a:rPr lang="en-US" altLang="en-US" sz="4000" dirty="0">
                <a:latin typeface="Courier"/>
                <a:cs typeface="Courier"/>
              </a:rPr>
              <a:t>  "</a:t>
            </a:r>
            <a:r>
              <a:rPr lang="en-US" altLang="en-US" sz="4000" dirty="0" err="1">
                <a:latin typeface="Courier"/>
                <a:cs typeface="Courier"/>
              </a:rPr>
              <a:t>chef_environment</a:t>
            </a:r>
            <a:r>
              <a:rPr lang="en-US" altLang="en-US" sz="4000" dirty="0">
                <a:latin typeface="Courier"/>
                <a:cs typeface="Courier"/>
              </a:rPr>
              <a:t>": "_default",</a:t>
            </a:r>
          </a:p>
          <a:p>
            <a:pPr eaLnBrk="1" hangingPunct="1"/>
            <a:r>
              <a:rPr lang="en-US" altLang="en-US" sz="4000" dirty="0">
                <a:latin typeface="Courier"/>
                <a:cs typeface="Courier"/>
              </a:rPr>
              <a:t>  "run_list": </a:t>
            </a:r>
            <a:r>
              <a:rPr lang="en-US" altLang="en-US" sz="4000" dirty="0" smtClean="0">
                <a:latin typeface="Courier"/>
                <a:cs typeface="Courier"/>
              </a:rPr>
              <a:t>["</a:t>
            </a:r>
            <a:r>
              <a:rPr lang="en-US" altLang="en-US" sz="4000" dirty="0">
                <a:latin typeface="Courier"/>
                <a:cs typeface="Courier"/>
              </a:rPr>
              <a:t>recipe</a:t>
            </a:r>
            <a:r>
              <a:rPr lang="en-US" altLang="en-US" sz="4000" dirty="0" smtClean="0">
                <a:latin typeface="Courier"/>
                <a:cs typeface="Courier"/>
              </a:rPr>
              <a:t>[</a:t>
            </a:r>
            <a:r>
              <a:rPr lang="en-US" altLang="en-US" sz="4000" dirty="0" err="1" smtClean="0">
                <a:latin typeface="Courier"/>
                <a:cs typeface="Courier"/>
              </a:rPr>
              <a:t>iis_demo</a:t>
            </a:r>
            <a:r>
              <a:rPr lang="en-US" altLang="en-US" sz="4000" dirty="0" smtClean="0">
                <a:latin typeface="Courier"/>
                <a:cs typeface="Courier"/>
              </a:rPr>
              <a:t>]”]</a:t>
            </a:r>
            <a:r>
              <a:rPr lang="en-US" altLang="en-US" sz="4000" dirty="0">
                <a:latin typeface="Courier"/>
                <a:cs typeface="Courier"/>
              </a:rPr>
              <a:t>,</a:t>
            </a:r>
          </a:p>
          <a:p>
            <a:pPr eaLnBrk="1" hangingPunct="1"/>
            <a:r>
              <a:rPr lang="en-US" altLang="en-US" sz="4000" dirty="0">
                <a:latin typeface="Courier"/>
                <a:cs typeface="Courier"/>
              </a:rPr>
              <a:t>  "normal": </a:t>
            </a:r>
            <a:r>
              <a:rPr lang="en-US" altLang="en-US" sz="4000" dirty="0" smtClean="0">
                <a:latin typeface="Courier"/>
                <a:cs typeface="Courier"/>
              </a:rPr>
              <a:t>{"</a:t>
            </a:r>
            <a:r>
              <a:rPr lang="en-US" altLang="en-US" sz="4000" dirty="0">
                <a:latin typeface="Courier"/>
                <a:cs typeface="Courier"/>
              </a:rPr>
              <a:t>tags": </a:t>
            </a:r>
            <a:r>
              <a:rPr lang="en-US" altLang="en-US" sz="4000" dirty="0" smtClean="0">
                <a:latin typeface="Courier"/>
                <a:cs typeface="Courier"/>
              </a:rPr>
              <a:t>[]}</a:t>
            </a:r>
            <a:endParaRPr lang="en-US" altLang="en-US" sz="4000" dirty="0">
              <a:latin typeface="Courier"/>
              <a:cs typeface="Courier"/>
            </a:endParaRPr>
          </a:p>
          <a:p>
            <a:pPr eaLnBrk="1" hangingPunct="1"/>
            <a:r>
              <a:rPr lang="en-US" altLang="en-US" sz="4000" dirty="0">
                <a:latin typeface="Courier"/>
                <a:cs typeface="Courier"/>
              </a:rPr>
              <a:t>}</a:t>
            </a:r>
            <a:endParaRPr lang="en-US" altLang="en-US" sz="4000" dirty="0" smtClean="0">
              <a:latin typeface="Courier"/>
              <a:cs typeface="Courier"/>
            </a:endParaRPr>
          </a:p>
        </p:txBody>
      </p:sp>
    </p:spTree>
    <p:extLst>
      <p:ext uri="{BB962C8B-B14F-4D97-AF65-F5344CB8AC3E}">
        <p14:creationId xmlns:p14="http://schemas.microsoft.com/office/powerpoint/2010/main" val="26841695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
          <p:cNvSpPr>
            <a:spLocks/>
          </p:cNvSpPr>
          <p:nvPr/>
        </p:nvSpPr>
        <p:spPr bwMode="auto">
          <a:xfrm>
            <a:off x="432594" y="1854202"/>
            <a:ext cx="15037518" cy="2260598"/>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node show &lt;</a:t>
            </a:r>
            <a:r>
              <a:rPr lang="en-US" sz="4800" i="1" dirty="0" err="1" smtClean="0">
                <a:solidFill>
                  <a:srgbClr val="FFFFFF"/>
                </a:solidFill>
                <a:latin typeface="Courier"/>
                <a:ea typeface="Courier"/>
                <a:cs typeface="Courier"/>
                <a:sym typeface="Courier"/>
              </a:rPr>
              <a:t>nodename</a:t>
            </a:r>
            <a:r>
              <a:rPr lang="en-US" sz="4800" i="1" dirty="0" smtClean="0">
                <a:solidFill>
                  <a:srgbClr val="FFFFFF"/>
                </a:solidFill>
                <a:latin typeface="Courier"/>
                <a:ea typeface="Courier"/>
                <a:cs typeface="Courier"/>
                <a:sym typeface="Courier"/>
              </a:rPr>
              <a:t>&gt;</a:t>
            </a:r>
            <a:r>
              <a:rPr lang="en-US" sz="4800" dirty="0" smtClean="0">
                <a:solidFill>
                  <a:srgbClr val="FFFFFF"/>
                </a:solidFill>
                <a:latin typeface="Courier"/>
                <a:ea typeface="Courier"/>
                <a:cs typeface="Courier"/>
                <a:sym typeface="Courier"/>
              </a:rPr>
              <a:t> </a:t>
            </a:r>
            <a:br>
              <a:rPr lang="en-US" sz="4800" dirty="0" smtClean="0">
                <a:solidFill>
                  <a:srgbClr val="FFFFFF"/>
                </a:solidFill>
                <a:latin typeface="Courier"/>
                <a:ea typeface="Courier"/>
                <a:cs typeface="Courier"/>
                <a:sym typeface="Courier"/>
              </a:rPr>
            </a:br>
            <a:r>
              <a:rPr lang="en-US" sz="4800" dirty="0" smtClean="0">
                <a:solidFill>
                  <a:srgbClr val="FFFFFF"/>
                </a:solidFill>
                <a:latin typeface="Courier"/>
                <a:ea typeface="Courier"/>
                <a:cs typeface="Courier"/>
                <a:sym typeface="Courier"/>
              </a:rPr>
              <a:t>-</a:t>
            </a:r>
            <a:r>
              <a:rPr lang="en-US" sz="4800" dirty="0">
                <a:solidFill>
                  <a:srgbClr val="FFFFFF"/>
                </a:solidFill>
                <a:latin typeface="Courier"/>
                <a:ea typeface="Courier"/>
                <a:cs typeface="Courier"/>
                <a:sym typeface="Courier"/>
              </a:rPr>
              <a:t>a </a:t>
            </a:r>
            <a:r>
              <a:rPr lang="en-US" sz="4800" dirty="0" err="1" smtClean="0">
                <a:solidFill>
                  <a:srgbClr val="FFFFFF"/>
                </a:solidFill>
                <a:latin typeface="Courier"/>
                <a:ea typeface="Courier"/>
                <a:cs typeface="Courier"/>
                <a:sym typeface="Courier"/>
              </a:rPr>
              <a:t>ipaddress</a:t>
            </a:r>
            <a:endParaRPr lang="en-US" sz="4800" dirty="0">
              <a:solidFill>
                <a:srgbClr val="FFFFFF"/>
              </a:solidFill>
              <a:latin typeface="Courier"/>
              <a:ea typeface="Courier"/>
              <a:cs typeface="Courier"/>
              <a:sym typeface="Courier"/>
            </a:endParaRPr>
          </a:p>
        </p:txBody>
      </p:sp>
      <p:sp>
        <p:nvSpPr>
          <p:cNvPr id="246786" name="Rectangle 2"/>
          <p:cNvSpPr>
            <a:spLocks noGrp="1" noChangeArrowheads="1"/>
          </p:cNvSpPr>
          <p:nvPr>
            <p:ph type="title"/>
          </p:nvPr>
        </p:nvSpPr>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t>Traverse the Node Object Array</a:t>
            </a:r>
            <a:endParaRPr lang="en-US" sz="4800" dirty="0">
              <a:sym typeface="Arial Bold" charset="0"/>
            </a:endParaRPr>
          </a:p>
        </p:txBody>
      </p:sp>
      <p:sp>
        <p:nvSpPr>
          <p:cNvPr id="6" name="Rectangle 5"/>
          <p:cNvSpPr>
            <a:spLocks noGrp="1" noChangeArrowheads="1"/>
          </p:cNvSpPr>
          <p:nvPr/>
        </p:nvSpPr>
        <p:spPr bwMode="auto">
          <a:xfrm>
            <a:off x="800894" y="4800600"/>
            <a:ext cx="14655800" cy="38100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r>
              <a:rPr lang="en-US" dirty="0" err="1" smtClean="0">
                <a:latin typeface="Courier"/>
                <a:cs typeface="Courier"/>
              </a:rPr>
              <a:t>linuxnode</a:t>
            </a:r>
            <a:r>
              <a:rPr lang="en-US" dirty="0" smtClean="0">
                <a:latin typeface="Courier"/>
                <a:cs typeface="Courier"/>
              </a:rPr>
              <a:t>:</a:t>
            </a:r>
          </a:p>
          <a:p>
            <a:r>
              <a:rPr lang="en-US" dirty="0" smtClean="0">
                <a:latin typeface="Courier"/>
                <a:cs typeface="Courier"/>
              </a:rPr>
              <a:t>  </a:t>
            </a:r>
            <a:r>
              <a:rPr lang="en-US" dirty="0" err="1" smtClean="0">
                <a:latin typeface="Courier"/>
                <a:cs typeface="Courier"/>
              </a:rPr>
              <a:t>ipaddress</a:t>
            </a:r>
            <a:r>
              <a:rPr lang="en-US" dirty="0" smtClean="0">
                <a:latin typeface="Courier"/>
                <a:cs typeface="Courier"/>
              </a:rPr>
              <a:t>: 10.35.46.77</a:t>
            </a:r>
            <a:endParaRPr lang="en-US" altLang="en-US" dirty="0" smtClean="0">
              <a:latin typeface="Courier"/>
              <a:cs typeface="Courier"/>
            </a:endParaRPr>
          </a:p>
        </p:txBody>
      </p:sp>
    </p:spTree>
    <p:extLst>
      <p:ext uri="{BB962C8B-B14F-4D97-AF65-F5344CB8AC3E}">
        <p14:creationId xmlns:p14="http://schemas.microsoft.com/office/powerpoint/2010/main" val="9514235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
          <p:cNvSpPr>
            <a:spLocks/>
          </p:cNvSpPr>
          <p:nvPr/>
        </p:nvSpPr>
        <p:spPr bwMode="auto">
          <a:xfrm>
            <a:off x="432594" y="1854202"/>
            <a:ext cx="15037518" cy="2260598"/>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node show &lt;</a:t>
            </a:r>
            <a:r>
              <a:rPr lang="en-US" sz="4800" i="1" dirty="0" err="1" smtClean="0">
                <a:solidFill>
                  <a:srgbClr val="FFFFFF"/>
                </a:solidFill>
                <a:latin typeface="Courier"/>
                <a:ea typeface="Courier"/>
                <a:cs typeface="Courier"/>
                <a:sym typeface="Courier"/>
              </a:rPr>
              <a:t>nodename</a:t>
            </a:r>
            <a:r>
              <a:rPr lang="en-US" sz="4800" i="1" dirty="0" smtClean="0">
                <a:solidFill>
                  <a:srgbClr val="FFFFFF"/>
                </a:solidFill>
                <a:latin typeface="Courier"/>
                <a:ea typeface="Courier"/>
                <a:cs typeface="Courier"/>
                <a:sym typeface="Courier"/>
              </a:rPr>
              <a:t>&gt;</a:t>
            </a:r>
            <a:r>
              <a:rPr lang="en-US" sz="4800" dirty="0" smtClean="0">
                <a:solidFill>
                  <a:srgbClr val="FFFFFF"/>
                </a:solidFill>
                <a:latin typeface="Courier"/>
                <a:ea typeface="Courier"/>
                <a:cs typeface="Courier"/>
                <a:sym typeface="Courier"/>
              </a:rPr>
              <a:t> </a:t>
            </a:r>
            <a:br>
              <a:rPr lang="en-US" sz="4800" dirty="0" smtClean="0">
                <a:solidFill>
                  <a:srgbClr val="FFFFFF"/>
                </a:solidFill>
                <a:latin typeface="Courier"/>
                <a:ea typeface="Courier"/>
                <a:cs typeface="Courier"/>
                <a:sym typeface="Courier"/>
              </a:rPr>
            </a:br>
            <a:r>
              <a:rPr lang="en-US" sz="4800" dirty="0" smtClean="0">
                <a:solidFill>
                  <a:srgbClr val="FFFFFF"/>
                </a:solidFill>
                <a:latin typeface="Courier"/>
                <a:ea typeface="Courier"/>
                <a:cs typeface="Courier"/>
                <a:sym typeface="Courier"/>
              </a:rPr>
              <a:t>-</a:t>
            </a:r>
            <a:r>
              <a:rPr lang="en-US" sz="4800" dirty="0">
                <a:solidFill>
                  <a:srgbClr val="FFFFFF"/>
                </a:solidFill>
                <a:latin typeface="Courier"/>
                <a:ea typeface="Courier"/>
                <a:cs typeface="Courier"/>
                <a:sym typeface="Courier"/>
              </a:rPr>
              <a:t>a </a:t>
            </a:r>
            <a:r>
              <a:rPr lang="en-US" sz="4800" dirty="0" err="1" smtClean="0">
                <a:solidFill>
                  <a:srgbClr val="FFFFFF"/>
                </a:solidFill>
                <a:latin typeface="Courier"/>
                <a:ea typeface="Courier"/>
                <a:cs typeface="Courier"/>
                <a:sym typeface="Courier"/>
              </a:rPr>
              <a:t>virtualization.system</a:t>
            </a:r>
            <a:endParaRPr lang="en-US" sz="4800" dirty="0">
              <a:solidFill>
                <a:srgbClr val="FFFFFF"/>
              </a:solidFill>
              <a:latin typeface="Courier"/>
              <a:ea typeface="Courier"/>
              <a:cs typeface="Courier"/>
              <a:sym typeface="Courier"/>
            </a:endParaRPr>
          </a:p>
        </p:txBody>
      </p:sp>
      <p:sp>
        <p:nvSpPr>
          <p:cNvPr id="246786" name="Rectangle 2"/>
          <p:cNvSpPr>
            <a:spLocks noGrp="1" noChangeArrowheads="1"/>
          </p:cNvSpPr>
          <p:nvPr>
            <p:ph type="title"/>
          </p:nvPr>
        </p:nvSpPr>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t>Traverse the Node Object Array</a:t>
            </a:r>
            <a:endParaRPr lang="en-US" sz="4800" dirty="0">
              <a:sym typeface="Arial Bold" charset="0"/>
            </a:endParaRPr>
          </a:p>
        </p:txBody>
      </p:sp>
      <p:sp>
        <p:nvSpPr>
          <p:cNvPr id="6" name="Rectangle 5"/>
          <p:cNvSpPr>
            <a:spLocks noGrp="1" noChangeArrowheads="1"/>
          </p:cNvSpPr>
          <p:nvPr/>
        </p:nvSpPr>
        <p:spPr bwMode="auto">
          <a:xfrm>
            <a:off x="800894" y="4800600"/>
            <a:ext cx="14655800" cy="38100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r>
              <a:rPr lang="en-US" dirty="0" err="1" smtClean="0">
                <a:latin typeface="Courier"/>
                <a:cs typeface="Courier"/>
              </a:rPr>
              <a:t>linuxnode</a:t>
            </a:r>
            <a:r>
              <a:rPr lang="en-US" dirty="0" smtClean="0">
                <a:latin typeface="Courier"/>
                <a:cs typeface="Courier"/>
              </a:rPr>
              <a:t>:</a:t>
            </a:r>
          </a:p>
          <a:p>
            <a:r>
              <a:rPr lang="en-US" dirty="0" smtClean="0">
                <a:latin typeface="Courier"/>
                <a:cs typeface="Courier"/>
              </a:rPr>
              <a:t>  </a:t>
            </a:r>
            <a:r>
              <a:rPr lang="en-US" dirty="0" err="1" smtClean="0">
                <a:latin typeface="Courier"/>
                <a:cs typeface="Courier"/>
              </a:rPr>
              <a:t>virtualization.system</a:t>
            </a:r>
            <a:r>
              <a:rPr lang="en-US" dirty="0" smtClean="0">
                <a:latin typeface="Courier"/>
                <a:cs typeface="Courier"/>
              </a:rPr>
              <a:t>: </a:t>
            </a:r>
            <a:r>
              <a:rPr lang="en-US" dirty="0" err="1" smtClean="0">
                <a:latin typeface="Courier"/>
                <a:cs typeface="Courier"/>
              </a:rPr>
              <a:t>vmware</a:t>
            </a:r>
            <a:endParaRPr lang="en-US" altLang="en-US" dirty="0" smtClean="0">
              <a:latin typeface="Courier"/>
              <a:cs typeface="Courier"/>
            </a:endParaRPr>
          </a:p>
        </p:txBody>
      </p:sp>
    </p:spTree>
    <p:extLst>
      <p:ext uri="{BB962C8B-B14F-4D97-AF65-F5344CB8AC3E}">
        <p14:creationId xmlns:p14="http://schemas.microsoft.com/office/powerpoint/2010/main" val="6727047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4"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6435"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6"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6437"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8"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9"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0"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1"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2"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3"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4"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5"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6"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6447"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8"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6449"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0"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1"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2"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3"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4"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5"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6456"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7"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8"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6459"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0"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1" name="Rectangle 29"/>
          <p:cNvSpPr>
            <a:spLocks noGrp="1" noChangeArrowheads="1"/>
          </p:cNvSpPr>
          <p:nvPr>
            <p:ph type="title"/>
          </p:nvPr>
        </p:nvSpPr>
        <p:spPr>
          <a:ln/>
        </p:spPr>
        <p:txBody>
          <a:bodyPr/>
          <a:lstStyle/>
          <a:p>
            <a:r>
              <a:rPr lang="en-US"/>
              <a:t>...and change happens!</a:t>
            </a:r>
          </a:p>
        </p:txBody>
      </p:sp>
    </p:spTree>
    <p:extLst>
      <p:ext uri="{BB962C8B-B14F-4D97-AF65-F5344CB8AC3E}">
        <p14:creationId xmlns:p14="http://schemas.microsoft.com/office/powerpoint/2010/main" val="16910727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
          <p:cNvSpPr>
            <a:spLocks/>
          </p:cNvSpPr>
          <p:nvPr/>
        </p:nvSpPr>
        <p:spPr bwMode="auto">
          <a:xfrm>
            <a:off x="432594" y="1854202"/>
            <a:ext cx="15037518" cy="2260598"/>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node show &lt;</a:t>
            </a:r>
            <a:r>
              <a:rPr lang="en-US" sz="4800" i="1" dirty="0" err="1" smtClean="0">
                <a:solidFill>
                  <a:srgbClr val="FFFFFF"/>
                </a:solidFill>
                <a:latin typeface="Courier"/>
                <a:ea typeface="Courier"/>
                <a:cs typeface="Courier"/>
                <a:sym typeface="Courier"/>
              </a:rPr>
              <a:t>nodename</a:t>
            </a:r>
            <a:r>
              <a:rPr lang="en-US" sz="4800" i="1" dirty="0" smtClean="0">
                <a:solidFill>
                  <a:srgbClr val="FFFFFF"/>
                </a:solidFill>
                <a:latin typeface="Courier"/>
                <a:ea typeface="Courier"/>
                <a:cs typeface="Courier"/>
                <a:sym typeface="Courier"/>
              </a:rPr>
              <a:t>&gt;</a:t>
            </a:r>
            <a:r>
              <a:rPr lang="en-US" sz="4800" dirty="0" smtClean="0">
                <a:solidFill>
                  <a:srgbClr val="FFFFFF"/>
                </a:solidFill>
                <a:latin typeface="Courier"/>
                <a:ea typeface="Courier"/>
                <a:cs typeface="Courier"/>
                <a:sym typeface="Courier"/>
              </a:rPr>
              <a:t> </a:t>
            </a:r>
            <a:br>
              <a:rPr lang="en-US" sz="4800" dirty="0" smtClean="0">
                <a:solidFill>
                  <a:srgbClr val="FFFFFF"/>
                </a:solidFill>
                <a:latin typeface="Courier"/>
                <a:ea typeface="Courier"/>
                <a:cs typeface="Courier"/>
                <a:sym typeface="Courier"/>
              </a:rPr>
            </a:br>
            <a:r>
              <a:rPr lang="en-US" sz="4800" dirty="0" smtClean="0">
                <a:solidFill>
                  <a:srgbClr val="FFFFFF"/>
                </a:solidFill>
                <a:latin typeface="Courier"/>
                <a:ea typeface="Courier"/>
                <a:cs typeface="Courier"/>
                <a:sym typeface="Courier"/>
              </a:rPr>
              <a:t>-</a:t>
            </a:r>
            <a:r>
              <a:rPr lang="en-US" sz="4800" dirty="0">
                <a:solidFill>
                  <a:srgbClr val="FFFFFF"/>
                </a:solidFill>
                <a:latin typeface="Courier"/>
                <a:ea typeface="Courier"/>
                <a:cs typeface="Courier"/>
                <a:sym typeface="Courier"/>
              </a:rPr>
              <a:t>a </a:t>
            </a:r>
            <a:r>
              <a:rPr lang="en-US" sz="4800" dirty="0" err="1" smtClean="0">
                <a:solidFill>
                  <a:srgbClr val="FFFFFF"/>
                </a:solidFill>
                <a:latin typeface="Courier"/>
                <a:ea typeface="Courier"/>
                <a:cs typeface="Courier"/>
                <a:sym typeface="Courier"/>
              </a:rPr>
              <a:t>kernel.os_info.build_number</a:t>
            </a:r>
            <a:endParaRPr lang="en-US" sz="4800" dirty="0">
              <a:solidFill>
                <a:srgbClr val="FFFFFF"/>
              </a:solidFill>
              <a:latin typeface="Courier"/>
              <a:ea typeface="Courier"/>
              <a:cs typeface="Courier"/>
              <a:sym typeface="Courier"/>
            </a:endParaRPr>
          </a:p>
        </p:txBody>
      </p:sp>
      <p:sp>
        <p:nvSpPr>
          <p:cNvPr id="246786" name="Rectangle 2"/>
          <p:cNvSpPr>
            <a:spLocks noGrp="1" noChangeArrowheads="1"/>
          </p:cNvSpPr>
          <p:nvPr>
            <p:ph type="title"/>
          </p:nvPr>
        </p:nvSpPr>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t>Traverse the Node Object Array</a:t>
            </a:r>
            <a:endParaRPr lang="en-US" sz="4800" dirty="0">
              <a:sym typeface="Arial Bold" charset="0"/>
            </a:endParaRPr>
          </a:p>
        </p:txBody>
      </p:sp>
      <p:sp>
        <p:nvSpPr>
          <p:cNvPr id="6" name="Rectangle 5"/>
          <p:cNvSpPr>
            <a:spLocks noGrp="1" noChangeArrowheads="1"/>
          </p:cNvSpPr>
          <p:nvPr/>
        </p:nvSpPr>
        <p:spPr bwMode="auto">
          <a:xfrm>
            <a:off x="800894" y="4800600"/>
            <a:ext cx="15100300" cy="38100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r>
              <a:rPr lang="en-US" dirty="0" err="1" smtClean="0">
                <a:latin typeface="Courier"/>
                <a:cs typeface="Courier"/>
              </a:rPr>
              <a:t>windowsnode</a:t>
            </a:r>
            <a:r>
              <a:rPr lang="en-US" dirty="0" smtClean="0">
                <a:latin typeface="Courier"/>
                <a:cs typeface="Courier"/>
              </a:rPr>
              <a:t>:</a:t>
            </a:r>
          </a:p>
          <a:p>
            <a:r>
              <a:rPr lang="en-US" dirty="0" smtClean="0">
                <a:latin typeface="Courier"/>
                <a:ea typeface="Courier"/>
                <a:cs typeface="Courier"/>
              </a:rPr>
              <a:t>  </a:t>
            </a:r>
            <a:r>
              <a:rPr lang="en-US" dirty="0" err="1" smtClean="0">
                <a:latin typeface="Courier"/>
                <a:ea typeface="Courier"/>
                <a:cs typeface="Courier"/>
              </a:rPr>
              <a:t>kernal.os_info.build_number</a:t>
            </a:r>
            <a:r>
              <a:rPr lang="en-US" dirty="0" smtClean="0">
                <a:latin typeface="Courier"/>
                <a:cs typeface="Courier"/>
              </a:rPr>
              <a:t>: 9200</a:t>
            </a:r>
            <a:endParaRPr lang="en-US" altLang="en-US" dirty="0" smtClean="0">
              <a:latin typeface="Courier"/>
              <a:cs typeface="Courier"/>
            </a:endParaRPr>
          </a:p>
        </p:txBody>
      </p:sp>
    </p:spTree>
    <p:extLst>
      <p:ext uri="{BB962C8B-B14F-4D97-AF65-F5344CB8AC3E}">
        <p14:creationId xmlns:p14="http://schemas.microsoft.com/office/powerpoint/2010/main" val="7385235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169987" name="Rectangle 2"/>
          <p:cNvSpPr>
            <a:spLocks noGrp="1" noChangeArrowheads="1"/>
          </p:cNvSpPr>
          <p:nvPr>
            <p:ph type="body" idx="1"/>
          </p:nvPr>
        </p:nvSpPr>
        <p:spPr/>
        <p:txBody>
          <a:bodyPr/>
          <a:lstStyle/>
          <a:p>
            <a:pPr eaLnBrk="1" hangingPunct="1"/>
            <a:endParaRPr lang="en-US" dirty="0" smtClean="0"/>
          </a:p>
          <a:p>
            <a:pPr eaLnBrk="1" hangingPunct="1"/>
            <a:r>
              <a:rPr lang="en-US" dirty="0" smtClean="0"/>
              <a:t>What is the Node object?</a:t>
            </a:r>
          </a:p>
          <a:p>
            <a:pPr eaLnBrk="1" hangingPunct="1"/>
            <a:r>
              <a:rPr lang="en-US" dirty="0" smtClean="0"/>
              <a:t>What is a Node Attribute?</a:t>
            </a:r>
          </a:p>
          <a:p>
            <a:pPr eaLnBrk="1" hangingPunct="1"/>
            <a:r>
              <a:rPr lang="en-US" dirty="0" smtClean="0"/>
              <a:t>How do you display all the attributes of a Node?</a:t>
            </a:r>
          </a:p>
          <a:p>
            <a:pPr eaLnBrk="1" hangingPunct="1"/>
            <a:r>
              <a:rPr lang="en-US" dirty="0" smtClean="0"/>
              <a:t>How would you return just the </a:t>
            </a:r>
            <a:r>
              <a:rPr lang="en-US" dirty="0" err="1" smtClean="0">
                <a:latin typeface="Arial Bold" pitchFamily="34" charset="0"/>
                <a:cs typeface="Arial Bold" pitchFamily="34" charset="0"/>
                <a:sym typeface="Arial Bold" pitchFamily="34" charset="0"/>
              </a:rPr>
              <a:t>cpu</a:t>
            </a:r>
            <a:r>
              <a:rPr lang="en-US" dirty="0" smtClean="0">
                <a:latin typeface="Arial Bold" pitchFamily="34" charset="0"/>
                <a:cs typeface="Arial Bold" pitchFamily="34" charset="0"/>
                <a:sym typeface="Arial Bold" pitchFamily="34" charset="0"/>
              </a:rPr>
              <a:t> </a:t>
            </a:r>
            <a:r>
              <a:rPr lang="en-US" dirty="0" smtClean="0"/>
              <a:t>attribute of your node?</a:t>
            </a:r>
          </a:p>
        </p:txBody>
      </p:sp>
    </p:spTree>
    <p:extLst>
      <p:ext uri="{BB962C8B-B14F-4D97-AF65-F5344CB8AC3E}">
        <p14:creationId xmlns:p14="http://schemas.microsoft.com/office/powerpoint/2010/main" val="5719127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dirty="0" smtClean="0"/>
              <a:t>Setting and Retrieving </a:t>
            </a:r>
            <a:br>
              <a:rPr lang="en-US" dirty="0" smtClean="0"/>
            </a:br>
            <a:r>
              <a:rPr lang="en-US" dirty="0" smtClean="0"/>
              <a:t>Node Attributes</a:t>
            </a:r>
            <a:endParaRPr lang="en-US" dirty="0">
              <a:sym typeface="Arial Bold" charset="0"/>
            </a:endParaRPr>
          </a:p>
        </p:txBody>
      </p:sp>
    </p:spTree>
    <p:extLst>
      <p:ext uri="{BB962C8B-B14F-4D97-AF65-F5344CB8AC3E}">
        <p14:creationId xmlns:p14="http://schemas.microsoft.com/office/powerpoint/2010/main" val="36954128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noGrp="1" noChangeArrowheads="1"/>
          </p:cNvSpPr>
          <p:nvPr>
            <p:ph type="title"/>
          </p:nvPr>
        </p:nvSpPr>
        <p:spPr>
          <a:ln/>
        </p:spPr>
        <p:txBody>
          <a:bodyPr/>
          <a:lstStyle/>
          <a:p>
            <a:r>
              <a:rPr lang="en-US"/>
              <a:t>Lesson Objectives</a:t>
            </a:r>
          </a:p>
        </p:txBody>
      </p:sp>
      <p:sp>
        <p:nvSpPr>
          <p:cNvPr id="560130" name="Rectangle 2"/>
          <p:cNvSpPr>
            <a:spLocks noGrp="1" noChangeArrowheads="1"/>
          </p:cNvSpPr>
          <p:nvPr>
            <p:ph type="body" idx="1"/>
          </p:nvPr>
        </p:nvSpPr>
        <p:spPr>
          <a:ln/>
        </p:spPr>
        <p:txBody>
          <a:bodyPr/>
          <a:lstStyle/>
          <a:p>
            <a:r>
              <a:rPr lang="en-US" dirty="0"/>
              <a:t>After completing the lesson, you will be able to</a:t>
            </a:r>
          </a:p>
          <a:p>
            <a:pPr lvl="1"/>
            <a:r>
              <a:rPr lang="en-US" dirty="0" smtClean="0"/>
              <a:t>Understand the value of attributes </a:t>
            </a:r>
          </a:p>
          <a:p>
            <a:pPr lvl="1"/>
            <a:r>
              <a:rPr lang="en-US" dirty="0" smtClean="0"/>
              <a:t>List </a:t>
            </a:r>
            <a:r>
              <a:rPr lang="en-US" dirty="0"/>
              <a:t>where </a:t>
            </a:r>
            <a:r>
              <a:rPr lang="en-US" dirty="0" smtClean="0"/>
              <a:t>you can set attributes</a:t>
            </a:r>
          </a:p>
          <a:p>
            <a:pPr lvl="1"/>
            <a:r>
              <a:rPr lang="en-US" dirty="0" smtClean="0"/>
              <a:t>Describe how attributes are set and retrieved</a:t>
            </a:r>
            <a:endParaRPr lang="en-US" dirty="0"/>
          </a:p>
          <a:p>
            <a:pPr lvl="1"/>
            <a:r>
              <a:rPr lang="en-US" dirty="0"/>
              <a:t>Explain the attribute merge order and precedence </a:t>
            </a:r>
            <a:r>
              <a:rPr lang="en-US" dirty="0" smtClean="0"/>
              <a:t>rules</a:t>
            </a:r>
            <a:endParaRPr lang="en-US" dirty="0"/>
          </a:p>
        </p:txBody>
      </p:sp>
    </p:spTree>
    <p:extLst>
      <p:ext uri="{BB962C8B-B14F-4D97-AF65-F5344CB8AC3E}">
        <p14:creationId xmlns:p14="http://schemas.microsoft.com/office/powerpoint/2010/main" val="40761901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1" name="Rectangle 1"/>
          <p:cNvSpPr>
            <a:spLocks noGrp="1" noChangeArrowheads="1"/>
          </p:cNvSpPr>
          <p:nvPr>
            <p:ph type="title"/>
          </p:nvPr>
        </p:nvSpPr>
        <p:spPr>
          <a:ln/>
        </p:spPr>
        <p:txBody>
          <a:bodyPr/>
          <a:lstStyle/>
          <a:p>
            <a:r>
              <a:rPr lang="en-US" dirty="0" smtClean="0"/>
              <a:t>Why Are Attributes Useful?</a:t>
            </a:r>
            <a:endParaRPr lang="en-US" dirty="0"/>
          </a:p>
        </p:txBody>
      </p:sp>
      <p:sp>
        <p:nvSpPr>
          <p:cNvPr id="563202" name="Rectangle 2"/>
          <p:cNvSpPr>
            <a:spLocks noGrp="1" noChangeArrowheads="1"/>
          </p:cNvSpPr>
          <p:nvPr>
            <p:ph type="body" idx="1"/>
          </p:nvPr>
        </p:nvSpPr>
        <p:spPr>
          <a:xfrm>
            <a:off x="800273" y="1879602"/>
            <a:ext cx="14948521" cy="6883397"/>
          </a:xfrm>
          <a:ln/>
        </p:spPr>
        <p:txBody>
          <a:bodyPr/>
          <a:lstStyle/>
          <a:p>
            <a:r>
              <a:rPr lang="en-US" sz="4400" dirty="0" smtClean="0"/>
              <a:t>Attributes </a:t>
            </a:r>
            <a:r>
              <a:rPr lang="en-US" sz="4400" dirty="0"/>
              <a:t>keep the program code separate from </a:t>
            </a:r>
            <a:r>
              <a:rPr lang="en-US" sz="4400" dirty="0" smtClean="0"/>
              <a:t>the data</a:t>
            </a:r>
          </a:p>
          <a:p>
            <a:r>
              <a:rPr lang="en-US" sz="4400" dirty="0" smtClean="0"/>
              <a:t>Example:</a:t>
            </a:r>
          </a:p>
          <a:p>
            <a:pPr lvl="2"/>
            <a:r>
              <a:rPr lang="en-US" sz="4400" dirty="0" smtClean="0"/>
              <a:t>You create a MySQL cookbook for your company</a:t>
            </a:r>
          </a:p>
          <a:p>
            <a:pPr lvl="2"/>
            <a:r>
              <a:rPr lang="en-US" sz="4400" dirty="0" smtClean="0"/>
              <a:t>Users of the cookbook set the </a:t>
            </a:r>
            <a:r>
              <a:rPr lang="en-US" sz="4400" b="1" dirty="0" smtClean="0"/>
              <a:t>username</a:t>
            </a:r>
            <a:r>
              <a:rPr lang="en-US" sz="4400" dirty="0" smtClean="0"/>
              <a:t>, </a:t>
            </a:r>
            <a:r>
              <a:rPr lang="en-US" sz="4400" b="1" dirty="0" smtClean="0"/>
              <a:t>password </a:t>
            </a:r>
            <a:r>
              <a:rPr lang="en-US" sz="4400" dirty="0" smtClean="0"/>
              <a:t>and </a:t>
            </a:r>
            <a:r>
              <a:rPr lang="en-US" sz="4400" b="1" dirty="0" smtClean="0"/>
              <a:t>port number</a:t>
            </a:r>
            <a:r>
              <a:rPr lang="en-US" sz="4400" dirty="0" smtClean="0"/>
              <a:t> in a separate “attributes” file</a:t>
            </a:r>
          </a:p>
          <a:p>
            <a:pPr lvl="4"/>
            <a:r>
              <a:rPr lang="en-US" sz="4400" dirty="0" smtClean="0"/>
              <a:t>Not much technical expertise required for this</a:t>
            </a:r>
          </a:p>
          <a:p>
            <a:pPr lvl="2"/>
            <a:r>
              <a:rPr lang="en-US" sz="4400" dirty="0" smtClean="0"/>
              <a:t>Users never have to touch (or even understand) the MySQL recipes or configuration files</a:t>
            </a:r>
            <a:endParaRPr lang="en-US" sz="4400" dirty="0"/>
          </a:p>
          <a:p>
            <a:pPr marL="0" indent="0">
              <a:buNone/>
            </a:pPr>
            <a:endParaRPr lang="en-US" sz="4400" dirty="0"/>
          </a:p>
        </p:txBody>
      </p:sp>
    </p:spTree>
    <p:extLst>
      <p:ext uri="{BB962C8B-B14F-4D97-AF65-F5344CB8AC3E}">
        <p14:creationId xmlns:p14="http://schemas.microsoft.com/office/powerpoint/2010/main" val="31962340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49" name="Rectangle 1"/>
          <p:cNvSpPr>
            <a:spLocks noGrp="1" noChangeArrowheads="1"/>
          </p:cNvSpPr>
          <p:nvPr>
            <p:ph type="title"/>
          </p:nvPr>
        </p:nvSpPr>
        <p:spPr>
          <a:ln/>
        </p:spPr>
        <p:txBody>
          <a:bodyPr/>
          <a:lstStyle/>
          <a:p>
            <a:r>
              <a:rPr lang="en-US"/>
              <a:t>Attribute Sources</a:t>
            </a:r>
          </a:p>
        </p:txBody>
      </p:sp>
      <p:sp>
        <p:nvSpPr>
          <p:cNvPr id="565250" name="Rectangle 2"/>
          <p:cNvSpPr>
            <a:spLocks noGrp="1" noChangeArrowheads="1"/>
          </p:cNvSpPr>
          <p:nvPr>
            <p:ph type="body" idx="1"/>
          </p:nvPr>
        </p:nvSpPr>
        <p:spPr>
          <a:ln/>
        </p:spPr>
        <p:txBody>
          <a:bodyPr/>
          <a:lstStyle/>
          <a:p>
            <a:r>
              <a:rPr lang="en-US" dirty="0"/>
              <a:t>Attributes can be set at various </a:t>
            </a:r>
            <a:r>
              <a:rPr lang="en-US" dirty="0" smtClean="0"/>
              <a:t>levels</a:t>
            </a:r>
          </a:p>
          <a:p>
            <a:pPr lvl="2"/>
            <a:r>
              <a:rPr lang="en-US" dirty="0" smtClean="0"/>
              <a:t>From the node itself (by </a:t>
            </a:r>
            <a:r>
              <a:rPr lang="en-US" dirty="0" err="1" smtClean="0"/>
              <a:t>Ohai</a:t>
            </a:r>
            <a:r>
              <a:rPr lang="en-US" dirty="0" smtClean="0"/>
              <a:t>)</a:t>
            </a:r>
          </a:p>
          <a:p>
            <a:pPr lvl="2"/>
            <a:r>
              <a:rPr lang="en-US" dirty="0" smtClean="0"/>
              <a:t>In </a:t>
            </a:r>
            <a:r>
              <a:rPr lang="en-US" dirty="0"/>
              <a:t>roles </a:t>
            </a:r>
          </a:p>
          <a:p>
            <a:pPr lvl="2"/>
            <a:r>
              <a:rPr lang="en-US" dirty="0"/>
              <a:t>In environments </a:t>
            </a:r>
          </a:p>
          <a:p>
            <a:pPr lvl="2"/>
            <a:r>
              <a:rPr lang="en-US" dirty="0"/>
              <a:t>In cookbook </a:t>
            </a:r>
            <a:r>
              <a:rPr lang="en-US" dirty="0" smtClean="0"/>
              <a:t>recipes (recommended only for debugging)</a:t>
            </a:r>
            <a:endParaRPr lang="en-US" dirty="0"/>
          </a:p>
          <a:p>
            <a:pPr lvl="2"/>
            <a:r>
              <a:rPr lang="en-US" dirty="0"/>
              <a:t>In cookbook attribute </a:t>
            </a:r>
            <a:r>
              <a:rPr lang="en-US" dirty="0" smtClean="0"/>
              <a:t>files (the most common place)</a:t>
            </a:r>
            <a:endParaRPr lang="en-US" dirty="0"/>
          </a:p>
        </p:txBody>
      </p:sp>
    </p:spTree>
    <p:extLst>
      <p:ext uri="{BB962C8B-B14F-4D97-AF65-F5344CB8AC3E}">
        <p14:creationId xmlns:p14="http://schemas.microsoft.com/office/powerpoint/2010/main" val="25985025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94" y="1917700"/>
            <a:ext cx="14165059"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Precedence</a:t>
            </a:r>
          </a:p>
        </p:txBody>
      </p:sp>
      <p:sp>
        <p:nvSpPr>
          <p:cNvPr id="4" name="Rectangle 3"/>
          <p:cNvSpPr>
            <a:spLocks/>
          </p:cNvSpPr>
          <p:nvPr/>
        </p:nvSpPr>
        <p:spPr bwMode="auto">
          <a:xfrm>
            <a:off x="1460873" y="1676400"/>
            <a:ext cx="293412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smtClean="0">
                <a:solidFill>
                  <a:schemeClr val="tx1"/>
                </a:solidFill>
                <a:ea typeface="ＭＳ Ｐゴシック" charset="0"/>
                <a:cs typeface="Gill Sans" charset="0"/>
              </a:rPr>
              <a:t>Precedence levels</a:t>
            </a:r>
            <a:endParaRPr lang="en-US" dirty="0">
              <a:solidFill>
                <a:schemeClr val="tx1"/>
              </a:solidFill>
              <a:ea typeface="ＭＳ Ｐゴシック" charset="0"/>
              <a:cs typeface="Gill Sans" charset="0"/>
            </a:endParaRPr>
          </a:p>
        </p:txBody>
      </p:sp>
      <p:sp>
        <p:nvSpPr>
          <p:cNvPr id="5" name="Line 6"/>
          <p:cNvSpPr>
            <a:spLocks noChangeShapeType="1"/>
          </p:cNvSpPr>
          <p:nvPr/>
        </p:nvSpPr>
        <p:spPr bwMode="auto">
          <a:xfrm rot="10800000">
            <a:off x="2817871" y="2156958"/>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 name="Rectangle 3"/>
          <p:cNvSpPr>
            <a:spLocks/>
          </p:cNvSpPr>
          <p:nvPr/>
        </p:nvSpPr>
        <p:spPr bwMode="auto">
          <a:xfrm>
            <a:off x="6757194" y="1676400"/>
            <a:ext cx="57150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r>
              <a:rPr lang="en-US" dirty="0" smtClean="0">
                <a:solidFill>
                  <a:schemeClr val="tx1"/>
                </a:solidFill>
                <a:ea typeface="ＭＳ Ｐゴシック" charset="0"/>
                <a:cs typeface="Gill Sans" charset="0"/>
              </a:rPr>
              <a:t>Attribute locations (where </a:t>
            </a:r>
            <a:r>
              <a:rPr lang="en-US" dirty="0" smtClean="0">
                <a:ea typeface="ＭＳ Ｐゴシック" charset="0"/>
                <a:cs typeface="Gill Sans" charset="0"/>
              </a:rPr>
              <a:t>it is set)</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36058064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dirty="0"/>
              <a:t>Setting </a:t>
            </a:r>
            <a:r>
              <a:rPr lang="en-US" sz="7100" dirty="0" smtClean="0"/>
              <a:t>Node Attributes</a:t>
            </a:r>
            <a:endParaRPr lang="en-US" sz="7100" dirty="0"/>
          </a:p>
        </p:txBody>
      </p:sp>
      <p:sp>
        <p:nvSpPr>
          <p:cNvPr id="568322" name="Rectangle 2"/>
          <p:cNvSpPr>
            <a:spLocks noGrp="1" noChangeArrowheads="1"/>
          </p:cNvSpPr>
          <p:nvPr>
            <p:ph type="body" idx="1"/>
          </p:nvPr>
        </p:nvSpPr>
        <p:spPr>
          <a:xfrm>
            <a:off x="800178" y="1879600"/>
            <a:ext cx="15203385" cy="6731000"/>
          </a:xfrm>
          <a:ln/>
        </p:spPr>
        <p:txBody>
          <a:bodyPr/>
          <a:lstStyle/>
          <a:p>
            <a:r>
              <a:rPr lang="en-US" dirty="0" smtClean="0"/>
              <a:t>Use this format to </a:t>
            </a:r>
            <a:r>
              <a:rPr lang="en-US" sz="4800" b="1" kern="1200" dirty="0">
                <a:solidFill>
                  <a:srgbClr val="C4413D"/>
                </a:solidFill>
                <a:latin typeface="Courier"/>
                <a:ea typeface="Courier"/>
                <a:cs typeface="Courier"/>
              </a:rPr>
              <a:t>SET</a:t>
            </a:r>
            <a:r>
              <a:rPr lang="en-US" dirty="0" smtClean="0">
                <a:solidFill>
                  <a:srgbClr val="FF0000"/>
                </a:solidFill>
              </a:rPr>
              <a:t> </a:t>
            </a:r>
            <a:r>
              <a:rPr lang="en-US" dirty="0" smtClean="0"/>
              <a:t>an attribute:</a:t>
            </a:r>
          </a:p>
          <a:p>
            <a:pPr lvl="2"/>
            <a:r>
              <a:rPr lang="en-US" b="1" i="1" dirty="0"/>
              <a:t>p</a:t>
            </a:r>
            <a:r>
              <a:rPr lang="en-US" b="1" i="1" dirty="0" smtClean="0"/>
              <a:t>recedence</a:t>
            </a:r>
            <a:r>
              <a:rPr lang="en-US" b="1" dirty="0" smtClean="0"/>
              <a:t>["</a:t>
            </a:r>
            <a:r>
              <a:rPr lang="en-US" b="1" dirty="0" err="1" smtClean="0"/>
              <a:t>attribute_name</a:t>
            </a:r>
            <a:r>
              <a:rPr lang="en-US" b="1" dirty="0" smtClean="0"/>
              <a:t>"]   </a:t>
            </a:r>
            <a:r>
              <a:rPr lang="en-US" b="1" dirty="0" smtClean="0"/>
              <a:t>=   </a:t>
            </a:r>
            <a:r>
              <a:rPr lang="en-US" b="1" dirty="0" smtClean="0"/>
              <a:t>"value"</a:t>
            </a:r>
            <a:endParaRPr lang="en-US" b="1" dirty="0" smtClean="0"/>
          </a:p>
          <a:p>
            <a:pPr marL="0" indent="0">
              <a:buNone/>
            </a:pPr>
            <a:endParaRPr lang="en-US" dirty="0"/>
          </a:p>
          <a:p>
            <a:r>
              <a:rPr lang="en-US" dirty="0" smtClean="0"/>
              <a:t>Example:</a:t>
            </a:r>
            <a:endParaRPr lang="en-US" dirty="0"/>
          </a:p>
          <a:p>
            <a:endParaRPr lang="en-US" dirty="0"/>
          </a:p>
          <a:p>
            <a:endParaRPr lang="en-US" dirty="0"/>
          </a:p>
          <a:p>
            <a:endParaRPr lang="en-US" dirty="0"/>
          </a:p>
        </p:txBody>
      </p:sp>
      <p:sp>
        <p:nvSpPr>
          <p:cNvPr id="568323" name="Rectangle 3"/>
          <p:cNvSpPr>
            <a:spLocks/>
          </p:cNvSpPr>
          <p:nvPr/>
        </p:nvSpPr>
        <p:spPr bwMode="auto">
          <a:xfrm>
            <a:off x="889794" y="5867400"/>
            <a:ext cx="187654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precedence</a:t>
            </a:r>
          </a:p>
        </p:txBody>
      </p:sp>
      <p:sp>
        <p:nvSpPr>
          <p:cNvPr id="568324" name="Rectangle 4"/>
          <p:cNvSpPr>
            <a:spLocks/>
          </p:cNvSpPr>
          <p:nvPr/>
        </p:nvSpPr>
        <p:spPr bwMode="auto">
          <a:xfrm>
            <a:off x="3480594" y="5867400"/>
            <a:ext cx="22954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attribute name</a:t>
            </a:r>
          </a:p>
        </p:txBody>
      </p:sp>
      <p:sp>
        <p:nvSpPr>
          <p:cNvPr id="568325" name="Rectangle 5"/>
          <p:cNvSpPr>
            <a:spLocks/>
          </p:cNvSpPr>
          <p:nvPr/>
        </p:nvSpPr>
        <p:spPr bwMode="auto">
          <a:xfrm>
            <a:off x="7671594" y="5867400"/>
            <a:ext cx="225560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attribute value</a:t>
            </a:r>
          </a:p>
        </p:txBody>
      </p:sp>
      <p:sp>
        <p:nvSpPr>
          <p:cNvPr id="568326" name="Line 6"/>
          <p:cNvSpPr>
            <a:spLocks noChangeShapeType="1"/>
          </p:cNvSpPr>
          <p:nvPr/>
        </p:nvSpPr>
        <p:spPr bwMode="auto">
          <a:xfrm rot="10800000">
            <a:off x="1827271" y="6347958"/>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7" name="Line 7"/>
          <p:cNvSpPr>
            <a:spLocks noChangeShapeType="1"/>
          </p:cNvSpPr>
          <p:nvPr/>
        </p:nvSpPr>
        <p:spPr bwMode="auto">
          <a:xfrm rot="10800000">
            <a:off x="4709194" y="6359524"/>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8" name="Line 8"/>
          <p:cNvSpPr>
            <a:spLocks noChangeShapeType="1"/>
          </p:cNvSpPr>
          <p:nvPr/>
        </p:nvSpPr>
        <p:spPr bwMode="auto">
          <a:xfrm rot="10800000">
            <a:off x="8966994" y="6324600"/>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9"/>
          <p:cNvSpPr>
            <a:spLocks/>
          </p:cNvSpPr>
          <p:nvPr/>
        </p:nvSpPr>
        <p:spPr bwMode="auto">
          <a:xfrm>
            <a:off x="813594" y="7226300"/>
            <a:ext cx="13948386"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smtClean="0">
                <a:latin typeface="Courier"/>
                <a:ea typeface="Courier"/>
                <a:cs typeface="Courier"/>
                <a:sym typeface="Courier"/>
              </a:rPr>
              <a:t>default[</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indexfile</a:t>
            </a:r>
            <a:r>
              <a:rPr lang="en-US" sz="3600" dirty="0" smtClean="0">
                <a:solidFill>
                  <a:srgbClr val="BA2121"/>
                </a:solidFill>
                <a:latin typeface="Courier" charset="0"/>
                <a:ea typeface="ＭＳ Ｐゴシック" charset="0"/>
                <a:cs typeface="Courier" charset="0"/>
                <a:sym typeface="Courier" charset="0"/>
              </a:rPr>
              <a:t>"</a:t>
            </a:r>
            <a:r>
              <a:rPr lang="en-US" sz="3600" dirty="0" smtClean="0">
                <a:latin typeface="Courier"/>
                <a:ea typeface="Courier"/>
                <a:cs typeface="Courier"/>
                <a:sym typeface="Courier"/>
              </a:rPr>
              <a:t>] =</a:t>
            </a:r>
            <a:r>
              <a:rPr lang="en-US" sz="3600" dirty="0" smtClean="0">
                <a:solidFill>
                  <a:srgbClr val="C4413D"/>
                </a:solidFill>
                <a:latin typeface="Courier"/>
                <a:ea typeface="Courier"/>
                <a:cs typeface="Courier"/>
                <a:sym typeface="Courier"/>
              </a:rPr>
              <a:t> </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Default.htm</a:t>
            </a:r>
            <a:r>
              <a:rPr lang="en-US" sz="3600" dirty="0" smtClean="0">
                <a:solidFill>
                  <a:srgbClr val="BA2121"/>
                </a:solidFill>
                <a:latin typeface="Courier" charset="0"/>
                <a:ea typeface="ＭＳ Ｐゴシック" charset="0"/>
                <a:cs typeface="Courier" charset="0"/>
                <a:sym typeface="Courier" charset="0"/>
              </a:rPr>
              <a:t>"</a:t>
            </a:r>
            <a:endParaRPr lang="en-US" sz="3600" dirty="0">
              <a:solidFill>
                <a:srgbClr val="C4413D"/>
              </a:solidFill>
              <a:latin typeface="Courier"/>
              <a:ea typeface="Courier"/>
              <a:cs typeface="Courier"/>
              <a:sym typeface="Courier"/>
            </a:endParaRPr>
          </a:p>
        </p:txBody>
      </p:sp>
    </p:spTree>
    <p:extLst>
      <p:ext uri="{BB962C8B-B14F-4D97-AF65-F5344CB8AC3E}">
        <p14:creationId xmlns:p14="http://schemas.microsoft.com/office/powerpoint/2010/main" val="6636039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dirty="0" smtClean="0"/>
              <a:t>Retrieving Node Attributes</a:t>
            </a:r>
            <a:endParaRPr lang="en-US" sz="7100" dirty="0"/>
          </a:p>
        </p:txBody>
      </p:sp>
      <p:sp>
        <p:nvSpPr>
          <p:cNvPr id="568322" name="Rectangle 2"/>
          <p:cNvSpPr>
            <a:spLocks noGrp="1" noChangeArrowheads="1"/>
          </p:cNvSpPr>
          <p:nvPr>
            <p:ph type="body" idx="1"/>
          </p:nvPr>
        </p:nvSpPr>
        <p:spPr>
          <a:xfrm>
            <a:off x="800178" y="1879600"/>
            <a:ext cx="15203385" cy="6731000"/>
          </a:xfrm>
          <a:ln/>
        </p:spPr>
        <p:txBody>
          <a:bodyPr/>
          <a:lstStyle/>
          <a:p>
            <a:r>
              <a:rPr lang="en-US" dirty="0" smtClean="0"/>
              <a:t>Use this format to </a:t>
            </a:r>
            <a:r>
              <a:rPr lang="en-US" sz="4800" b="1" kern="1200" dirty="0" smtClean="0">
                <a:solidFill>
                  <a:srgbClr val="C4413D"/>
                </a:solidFill>
                <a:latin typeface="Courier"/>
                <a:ea typeface="Courier"/>
                <a:cs typeface="Courier"/>
              </a:rPr>
              <a:t>GET</a:t>
            </a:r>
            <a:r>
              <a:rPr lang="en-US" dirty="0"/>
              <a:t> </a:t>
            </a:r>
            <a:r>
              <a:rPr lang="en-US" dirty="0" smtClean="0"/>
              <a:t>an attribute:</a:t>
            </a:r>
          </a:p>
          <a:p>
            <a:pPr lvl="2"/>
            <a:r>
              <a:rPr lang="en-US" b="1" dirty="0" smtClean="0"/>
              <a:t>node</a:t>
            </a:r>
            <a:r>
              <a:rPr lang="en-US" b="1" dirty="0" smtClean="0"/>
              <a:t>["</a:t>
            </a:r>
            <a:r>
              <a:rPr lang="en-US" b="1" dirty="0" err="1" smtClean="0"/>
              <a:t>attribute_name</a:t>
            </a:r>
            <a:r>
              <a:rPr lang="en-US" b="1" dirty="0" smtClean="0"/>
              <a:t>"]</a:t>
            </a:r>
            <a:endParaRPr lang="en-US" b="1" dirty="0" smtClean="0"/>
          </a:p>
          <a:p>
            <a:pPr lvl="2"/>
            <a:endParaRPr lang="en-US" sz="1600" dirty="0"/>
          </a:p>
          <a:p>
            <a:r>
              <a:rPr lang="en-US" dirty="0" smtClean="0"/>
              <a:t>Example:</a:t>
            </a:r>
            <a:endParaRPr lang="en-US" dirty="0"/>
          </a:p>
          <a:p>
            <a:pPr marL="0" indent="0">
              <a:buNone/>
            </a:pPr>
            <a:endParaRPr lang="en-US" dirty="0"/>
          </a:p>
        </p:txBody>
      </p:sp>
      <p:sp>
        <p:nvSpPr>
          <p:cNvPr id="568323" name="Rectangle 3"/>
          <p:cNvSpPr>
            <a:spLocks/>
          </p:cNvSpPr>
          <p:nvPr/>
        </p:nvSpPr>
        <p:spPr bwMode="auto">
          <a:xfrm>
            <a:off x="889794" y="4990981"/>
            <a:ext cx="1776778" cy="861774"/>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dirty="0" smtClean="0">
                <a:solidFill>
                  <a:schemeClr val="tx1"/>
                </a:solidFill>
                <a:ea typeface="ＭＳ Ｐゴシック" charset="0"/>
                <a:cs typeface="Gill Sans" charset="0"/>
              </a:rPr>
              <a:t>Get a node </a:t>
            </a:r>
          </a:p>
          <a:p>
            <a:pPr algn="ctr"/>
            <a:r>
              <a:rPr lang="en-US" dirty="0" smtClean="0">
                <a:solidFill>
                  <a:schemeClr val="tx1"/>
                </a:solidFill>
                <a:ea typeface="ＭＳ Ｐゴシック" charset="0"/>
                <a:cs typeface="Gill Sans" charset="0"/>
              </a:rPr>
              <a:t>attribute</a:t>
            </a:r>
            <a:endParaRPr lang="en-US" dirty="0">
              <a:solidFill>
                <a:schemeClr val="tx1"/>
              </a:solidFill>
              <a:ea typeface="ＭＳ Ｐゴシック" charset="0"/>
              <a:cs typeface="Gill Sans" charset="0"/>
            </a:endParaRPr>
          </a:p>
        </p:txBody>
      </p:sp>
      <p:sp>
        <p:nvSpPr>
          <p:cNvPr id="568324" name="Rectangle 4"/>
          <p:cNvSpPr>
            <a:spLocks/>
          </p:cNvSpPr>
          <p:nvPr/>
        </p:nvSpPr>
        <p:spPr bwMode="auto">
          <a:xfrm>
            <a:off x="3023394" y="5334000"/>
            <a:ext cx="22954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attribute name</a:t>
            </a:r>
          </a:p>
        </p:txBody>
      </p:sp>
      <p:sp>
        <p:nvSpPr>
          <p:cNvPr id="568326" name="Line 6"/>
          <p:cNvSpPr>
            <a:spLocks noChangeShapeType="1"/>
          </p:cNvSpPr>
          <p:nvPr/>
        </p:nvSpPr>
        <p:spPr bwMode="auto">
          <a:xfrm rot="10800000">
            <a:off x="1827271" y="5940306"/>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7" name="Line 7"/>
          <p:cNvSpPr>
            <a:spLocks noChangeShapeType="1"/>
          </p:cNvSpPr>
          <p:nvPr/>
        </p:nvSpPr>
        <p:spPr bwMode="auto">
          <a:xfrm rot="10800000">
            <a:off x="4251994" y="5826124"/>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9"/>
          <p:cNvSpPr>
            <a:spLocks/>
          </p:cNvSpPr>
          <p:nvPr/>
        </p:nvSpPr>
        <p:spPr bwMode="auto">
          <a:xfrm>
            <a:off x="1190808" y="6578481"/>
            <a:ext cx="13948386"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smtClean="0">
                <a:latin typeface="Courier"/>
                <a:ea typeface="Courier"/>
                <a:cs typeface="Courier"/>
                <a:sym typeface="Courier"/>
              </a:rPr>
              <a:t>node[</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indexfile</a:t>
            </a:r>
            <a:r>
              <a:rPr lang="en-US" sz="3600" dirty="0" smtClean="0">
                <a:solidFill>
                  <a:srgbClr val="C4413D"/>
                </a:solidFill>
                <a:latin typeface="Courier"/>
                <a:ea typeface="Courier"/>
                <a:cs typeface="Courier"/>
                <a:sym typeface="Courier"/>
              </a:rPr>
              <a:t>"</a:t>
            </a:r>
            <a:r>
              <a:rPr lang="en-US" sz="3600" dirty="0" smtClean="0">
                <a:latin typeface="Courier"/>
                <a:ea typeface="Courier"/>
                <a:cs typeface="Courier"/>
                <a:sym typeface="Courier"/>
              </a:rPr>
              <a:t>]</a:t>
            </a:r>
            <a:endParaRPr lang="en-US" sz="3600" dirty="0">
              <a:solidFill>
                <a:srgbClr val="C4413D"/>
              </a:solidFill>
              <a:latin typeface="Courier"/>
              <a:ea typeface="Courier"/>
              <a:cs typeface="Courier"/>
              <a:sym typeface="Courier"/>
            </a:endParaRPr>
          </a:p>
        </p:txBody>
      </p:sp>
      <p:sp>
        <p:nvSpPr>
          <p:cNvPr id="2" name="TextBox 1"/>
          <p:cNvSpPr txBox="1"/>
          <p:nvPr/>
        </p:nvSpPr>
        <p:spPr>
          <a:xfrm>
            <a:off x="965994" y="7810381"/>
            <a:ext cx="12641802" cy="800219"/>
          </a:xfrm>
          <a:prstGeom prst="rect">
            <a:avLst/>
          </a:prstGeom>
          <a:noFill/>
        </p:spPr>
        <p:txBody>
          <a:bodyPr wrap="none" rtlCol="0">
            <a:spAutoFit/>
          </a:bodyPr>
          <a:lstStyle/>
          <a:p>
            <a:r>
              <a:rPr lang="en-US" sz="4600" dirty="0">
                <a:sym typeface="Arial" charset="0"/>
              </a:rPr>
              <a:t>This will return the </a:t>
            </a:r>
            <a:r>
              <a:rPr lang="en-US" sz="4600" dirty="0" smtClean="0">
                <a:sym typeface="Arial" charset="0"/>
              </a:rPr>
              <a:t>attribute value </a:t>
            </a:r>
            <a:r>
              <a:rPr lang="en-US" sz="4600" dirty="0">
                <a:sym typeface="Arial" charset="0"/>
              </a:rPr>
              <a:t>“</a:t>
            </a:r>
            <a:r>
              <a:rPr lang="en-US" sz="4600" b="1" dirty="0" err="1">
                <a:sym typeface="Arial" charset="0"/>
              </a:rPr>
              <a:t>Default.htm</a:t>
            </a:r>
            <a:r>
              <a:rPr lang="en-US" sz="4600" dirty="0">
                <a:sym typeface="Arial" charset="0"/>
              </a:rPr>
              <a:t>”</a:t>
            </a:r>
          </a:p>
        </p:txBody>
      </p:sp>
    </p:spTree>
    <p:extLst>
      <p:ext uri="{BB962C8B-B14F-4D97-AF65-F5344CB8AC3E}">
        <p14:creationId xmlns:p14="http://schemas.microsoft.com/office/powerpoint/2010/main" val="24349923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5200" dirty="0" smtClean="0"/>
              <a:t>Best Practice: Include cookbook in attribute name </a:t>
            </a:r>
            <a:endParaRPr lang="en-US" sz="5200" dirty="0"/>
          </a:p>
        </p:txBody>
      </p:sp>
      <p:sp>
        <p:nvSpPr>
          <p:cNvPr id="568322" name="Rectangle 2"/>
          <p:cNvSpPr>
            <a:spLocks noGrp="1" noChangeArrowheads="1"/>
          </p:cNvSpPr>
          <p:nvPr>
            <p:ph type="body" idx="1"/>
          </p:nvPr>
        </p:nvSpPr>
        <p:spPr>
          <a:xfrm>
            <a:off x="76200" y="1879600"/>
            <a:ext cx="16181388" cy="6731000"/>
          </a:xfrm>
          <a:ln/>
        </p:spPr>
        <p:txBody>
          <a:bodyPr/>
          <a:lstStyle/>
          <a:p>
            <a:r>
              <a:rPr lang="en-US" dirty="0" smtClean="0"/>
              <a:t>If the cookbook “</a:t>
            </a:r>
            <a:r>
              <a:rPr lang="en-US" dirty="0" err="1" smtClean="0"/>
              <a:t>iis_demo</a:t>
            </a:r>
            <a:r>
              <a:rPr lang="en-US" dirty="0" smtClean="0"/>
              <a:t>” contains an attribute named “</a:t>
            </a:r>
            <a:r>
              <a:rPr lang="en-US" dirty="0" err="1" smtClean="0"/>
              <a:t>indexfile</a:t>
            </a:r>
            <a:r>
              <a:rPr lang="en-US" dirty="0" smtClean="0"/>
              <a:t>”</a:t>
            </a:r>
          </a:p>
          <a:p>
            <a:pPr lvl="2"/>
            <a:r>
              <a:rPr lang="en-US" dirty="0" smtClean="0"/>
              <a:t>Include the cookbook name to make it easier to find the attribute later</a:t>
            </a:r>
          </a:p>
          <a:p>
            <a:pPr lvl="2"/>
            <a:r>
              <a:rPr lang="en-US" b="1" dirty="0" smtClean="0"/>
              <a:t>Set with:</a:t>
            </a:r>
            <a:r>
              <a:rPr lang="en-US" dirty="0" smtClean="0"/>
              <a:t> default[“</a:t>
            </a:r>
            <a:r>
              <a:rPr lang="en-US" b="1" dirty="0" err="1" smtClean="0"/>
              <a:t>iis_demo</a:t>
            </a:r>
            <a:r>
              <a:rPr lang="en-US" dirty="0" smtClean="0"/>
              <a:t>”][“</a:t>
            </a:r>
            <a:r>
              <a:rPr lang="en-US" dirty="0" err="1" smtClean="0"/>
              <a:t>indexfile</a:t>
            </a:r>
            <a:r>
              <a:rPr lang="en-US" dirty="0" smtClean="0"/>
              <a:t>”]  =  “</a:t>
            </a:r>
            <a:r>
              <a:rPr lang="en-US" dirty="0" err="1" smtClean="0"/>
              <a:t>Default.htm</a:t>
            </a:r>
            <a:r>
              <a:rPr lang="en-US" dirty="0" smtClean="0"/>
              <a:t>”</a:t>
            </a:r>
            <a:endParaRPr lang="en-US" dirty="0"/>
          </a:p>
          <a:p>
            <a:pPr lvl="2"/>
            <a:r>
              <a:rPr lang="en-US" b="1" dirty="0" smtClean="0"/>
              <a:t>Retrieve with:</a:t>
            </a:r>
            <a:r>
              <a:rPr lang="en-US" dirty="0" smtClean="0"/>
              <a:t> node[“</a:t>
            </a:r>
            <a:r>
              <a:rPr lang="en-US" b="1" dirty="0" err="1" smtClean="0"/>
              <a:t>iis_demo</a:t>
            </a:r>
            <a:r>
              <a:rPr lang="en-US" dirty="0" smtClean="0"/>
              <a:t>”][“</a:t>
            </a:r>
            <a:r>
              <a:rPr lang="en-US" dirty="0" err="1" smtClean="0"/>
              <a:t>indexfile</a:t>
            </a:r>
            <a:r>
              <a:rPr lang="en-US" dirty="0" smtClean="0"/>
              <a:t>”]</a:t>
            </a:r>
            <a:endParaRPr lang="en-US" dirty="0"/>
          </a:p>
        </p:txBody>
      </p:sp>
    </p:spTree>
    <p:extLst>
      <p:ext uri="{BB962C8B-B14F-4D97-AF65-F5344CB8AC3E}">
        <p14:creationId xmlns:p14="http://schemas.microsoft.com/office/powerpoint/2010/main" val="3051104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0"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50531"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2"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50533"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4"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5"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6"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7"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8"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9"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0"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1"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2"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50543"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4"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50545"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6"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7"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8"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9"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0"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1"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50552"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3"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4"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50555"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6"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7" name="Rectangle 29"/>
          <p:cNvSpPr>
            <a:spLocks noGrp="1" noChangeArrowheads="1"/>
          </p:cNvSpPr>
          <p:nvPr>
            <p:ph type="title"/>
          </p:nvPr>
        </p:nvSpPr>
        <p:spPr>
          <a:ln/>
        </p:spPr>
        <p:txBody>
          <a:bodyPr/>
          <a:lstStyle/>
          <a:p>
            <a:r>
              <a:rPr lang="en-US"/>
              <a:t>...and change happens!</a:t>
            </a:r>
          </a:p>
        </p:txBody>
      </p:sp>
      <p:grpSp>
        <p:nvGrpSpPr>
          <p:cNvPr id="150560" name="Group 32"/>
          <p:cNvGrpSpPr>
            <a:grpSpLocks/>
          </p:cNvGrpSpPr>
          <p:nvPr/>
        </p:nvGrpSpPr>
        <p:grpSpPr bwMode="auto">
          <a:xfrm>
            <a:off x="-24606" y="1181100"/>
            <a:ext cx="5802880" cy="4229100"/>
            <a:chOff x="0" y="0"/>
            <a:chExt cx="3656" cy="2664"/>
          </a:xfrm>
        </p:grpSpPr>
        <p:sp>
          <p:nvSpPr>
            <p:cNvPr id="150558" name="Rectangle 30"/>
            <p:cNvSpPr>
              <a:spLocks/>
            </p:cNvSpPr>
            <p:nvPr/>
          </p:nvSpPr>
          <p:spPr bwMode="auto">
            <a:xfrm rot="-1203127">
              <a:off x="280" y="617"/>
              <a:ext cx="3048" cy="1280"/>
            </a:xfrm>
            <a:prstGeom prst="rect">
              <a:avLst/>
            </a:prstGeom>
            <a:solidFill>
              <a:srgbClr val="4A241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266700"/>
              <a:r>
                <a:rPr lang="en-US">
                  <a:solidFill>
                    <a:srgbClr val="FFFFFF"/>
                  </a:solidFill>
                  <a:latin typeface="Helvetica" charset="0"/>
                  <a:ea typeface="ＭＳ Ｐゴシック" charset="0"/>
                  <a:cs typeface="Helvetica" charset="0"/>
                  <a:sym typeface="Helvetica" charset="0"/>
                </a:rPr>
                <a:t>Add a Central Log Host</a:t>
              </a:r>
            </a:p>
            <a:p>
              <a:pPr marL="266700"/>
              <a:endParaRPr lang="en-US">
                <a:solidFill>
                  <a:srgbClr val="FFFFFF"/>
                </a:solidFill>
                <a:latin typeface="Helvetica" charset="0"/>
                <a:ea typeface="ＭＳ Ｐゴシック" charset="0"/>
                <a:cs typeface="Helvetica" charset="0"/>
                <a:sym typeface="Helvetica" charset="0"/>
              </a:endParaRPr>
            </a:p>
            <a:p>
              <a:pPr marL="266700"/>
              <a:r>
                <a:rPr lang="en-US">
                  <a:solidFill>
                    <a:srgbClr val="FFFFFF"/>
                  </a:solidFill>
                  <a:latin typeface="Helvetica" charset="0"/>
                  <a:ea typeface="ＭＳ Ｐゴシック" charset="0"/>
                  <a:cs typeface="Helvetica" charset="0"/>
                  <a:sym typeface="Helvetica" charset="0"/>
                </a:rPr>
                <a:t>Update syslog.conf on all Nodes</a:t>
              </a:r>
            </a:p>
          </p:txBody>
        </p:sp>
        <p:pic>
          <p:nvPicPr>
            <p:cNvPr id="150559"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656" cy="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50562" name="AutoShape 34"/>
          <p:cNvSpPr>
            <a:spLocks/>
          </p:cNvSpPr>
          <p:nvPr/>
        </p:nvSpPr>
        <p:spPr bwMode="auto">
          <a:xfrm>
            <a:off x="1397136" y="6943725"/>
            <a:ext cx="825581" cy="774700"/>
          </a:xfrm>
          <a:prstGeom prst="roundRect">
            <a:avLst>
              <a:gd name="adj" fmla="val 24588"/>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 name="Rectangle 33"/>
          <p:cNvSpPr>
            <a:spLocks/>
          </p:cNvSpPr>
          <p:nvPr/>
        </p:nvSpPr>
        <p:spPr bwMode="auto">
          <a:xfrm>
            <a:off x="355999" y="7594600"/>
            <a:ext cx="403899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700" dirty="0">
                <a:solidFill>
                  <a:schemeClr val="tx1"/>
                </a:solidFill>
                <a:ea typeface="ＭＳ Ｐゴシック" charset="0"/>
                <a:cs typeface="Gill Sans" charset="0"/>
              </a:rPr>
              <a:t>Central Log Host</a:t>
            </a:r>
          </a:p>
        </p:txBody>
      </p:sp>
    </p:spTree>
    <p:extLst>
      <p:ext uri="{BB962C8B-B14F-4D97-AF65-F5344CB8AC3E}">
        <p14:creationId xmlns:p14="http://schemas.microsoft.com/office/powerpoint/2010/main" val="10820749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dirty="0" smtClean="0"/>
              <a:t>Retrieving Node Attributes</a:t>
            </a:r>
            <a:endParaRPr lang="en-US" sz="7100" dirty="0"/>
          </a:p>
        </p:txBody>
      </p:sp>
      <p:sp>
        <p:nvSpPr>
          <p:cNvPr id="568322" name="Rectangle 2"/>
          <p:cNvSpPr>
            <a:spLocks noGrp="1" noChangeArrowheads="1"/>
          </p:cNvSpPr>
          <p:nvPr>
            <p:ph type="body" idx="1"/>
          </p:nvPr>
        </p:nvSpPr>
        <p:spPr>
          <a:xfrm>
            <a:off x="800178" y="1879600"/>
            <a:ext cx="15203385" cy="6731000"/>
          </a:xfrm>
          <a:ln/>
        </p:spPr>
        <p:txBody>
          <a:bodyPr/>
          <a:lstStyle/>
          <a:p>
            <a:r>
              <a:rPr lang="en-US" dirty="0" smtClean="0"/>
              <a:t>Node attributes can be set in different locations, with different precedence levels, so which value should be returned?</a:t>
            </a:r>
            <a:br>
              <a:rPr lang="en-US" dirty="0" smtClean="0"/>
            </a:br>
            <a:r>
              <a:rPr lang="en-US" b="1" dirty="0" smtClean="0"/>
              <a:t>We want whichever one wins!</a:t>
            </a:r>
            <a:br>
              <a:rPr lang="en-US" b="1" dirty="0" smtClean="0"/>
            </a:br>
            <a:endParaRPr lang="en-US" sz="2000" b="1" dirty="0" smtClean="0"/>
          </a:p>
          <a:p>
            <a:r>
              <a:rPr lang="en-US" dirty="0" smtClean="0"/>
              <a:t>Which one wins here, set in the attribute file:</a:t>
            </a:r>
          </a:p>
          <a:p>
            <a:pPr marL="800838" lvl="2" indent="0">
              <a:buNone/>
            </a:pPr>
            <a:r>
              <a:rPr lang="en-US" b="1" dirty="0"/>
              <a:t>default</a:t>
            </a:r>
            <a:r>
              <a:rPr lang="en-US" dirty="0" smtClean="0"/>
              <a:t>[</a:t>
            </a:r>
            <a:r>
              <a:rPr lang="en-US" sz="4800" dirty="0" smtClean="0">
                <a:solidFill>
                  <a:srgbClr val="C4413D"/>
                </a:solidFill>
                <a:latin typeface="Courier"/>
                <a:ea typeface="Courier"/>
                <a:cs typeface="Courier"/>
                <a:sym typeface="Courier"/>
              </a:rPr>
              <a:t>"</a:t>
            </a:r>
            <a:r>
              <a:rPr lang="en-US" sz="4800" dirty="0" err="1" smtClean="0">
                <a:solidFill>
                  <a:srgbClr val="C4413D"/>
                </a:solidFill>
                <a:latin typeface="Courier"/>
                <a:ea typeface="Courier"/>
                <a:cs typeface="Courier"/>
                <a:sym typeface="Courier"/>
              </a:rPr>
              <a:t>iis_demo</a:t>
            </a:r>
            <a:r>
              <a:rPr lang="en-US" sz="4400" dirty="0">
                <a:solidFill>
                  <a:srgbClr val="C4413D"/>
                </a:solidFill>
                <a:latin typeface="Courier"/>
                <a:ea typeface="Courier"/>
                <a:cs typeface="Courier"/>
                <a:sym typeface="Courier"/>
              </a:rPr>
              <a:t>"</a:t>
            </a:r>
            <a:r>
              <a:rPr lang="en-US" dirty="0" smtClean="0"/>
              <a:t>][</a:t>
            </a:r>
            <a:r>
              <a:rPr lang="en-US" sz="4800" dirty="0">
                <a:solidFill>
                  <a:srgbClr val="C4413D"/>
                </a:solidFill>
                <a:latin typeface="Courier"/>
                <a:ea typeface="Courier"/>
                <a:cs typeface="Courier"/>
                <a:sym typeface="Courier"/>
              </a:rPr>
              <a:t>"</a:t>
            </a:r>
            <a:r>
              <a:rPr lang="en-US" sz="4800" dirty="0" err="1" smtClean="0">
                <a:solidFill>
                  <a:srgbClr val="C4413D"/>
                </a:solidFill>
                <a:latin typeface="Courier"/>
                <a:ea typeface="Courier"/>
                <a:cs typeface="Courier"/>
                <a:sym typeface="Courier"/>
              </a:rPr>
              <a:t>indexfile</a:t>
            </a:r>
            <a:r>
              <a:rPr lang="en-US" sz="4400" dirty="0">
                <a:solidFill>
                  <a:srgbClr val="C4413D"/>
                </a:solidFill>
                <a:latin typeface="Courier"/>
                <a:ea typeface="Courier"/>
                <a:cs typeface="Courier"/>
                <a:sym typeface="Courier"/>
              </a:rPr>
              <a:t>"</a:t>
            </a:r>
            <a:r>
              <a:rPr lang="en-US" dirty="0" smtClean="0"/>
              <a:t>] </a:t>
            </a:r>
            <a:r>
              <a:rPr lang="en-US" dirty="0" smtClean="0"/>
              <a:t>= </a:t>
            </a:r>
            <a:r>
              <a:rPr lang="en-US" dirty="0" smtClean="0"/>
              <a:t>"file</a:t>
            </a:r>
            <a:r>
              <a:rPr lang="en-US" b="1" dirty="0" smtClean="0"/>
              <a:t>1</a:t>
            </a:r>
            <a:r>
              <a:rPr lang="en-US" dirty="0" smtClean="0"/>
              <a:t>.</a:t>
            </a:r>
            <a:r>
              <a:rPr lang="en-US" dirty="0"/>
              <a:t>htm"</a:t>
            </a:r>
            <a:endParaRPr lang="en-US" dirty="0"/>
          </a:p>
          <a:p>
            <a:pPr marL="800838" lvl="2" indent="0">
              <a:buNone/>
            </a:pPr>
            <a:r>
              <a:rPr lang="en-US" b="1" dirty="0" smtClean="0"/>
              <a:t>override</a:t>
            </a:r>
            <a:r>
              <a:rPr lang="en-US" dirty="0" smtClean="0"/>
              <a:t>[</a:t>
            </a:r>
            <a:r>
              <a:rPr lang="en-US" sz="4400" dirty="0">
                <a:solidFill>
                  <a:srgbClr val="C4413D"/>
                </a:solidFill>
                <a:latin typeface="Courier"/>
                <a:ea typeface="Courier"/>
                <a:cs typeface="Courier"/>
                <a:sym typeface="Courier"/>
              </a:rPr>
              <a:t>"</a:t>
            </a:r>
            <a:r>
              <a:rPr lang="en-US" sz="4800" dirty="0" err="1" smtClean="0">
                <a:solidFill>
                  <a:srgbClr val="C4413D"/>
                </a:solidFill>
                <a:latin typeface="Courier"/>
                <a:ea typeface="Courier"/>
                <a:cs typeface="Courier"/>
                <a:sym typeface="Courier"/>
              </a:rPr>
              <a:t>iis_demo</a:t>
            </a:r>
            <a:r>
              <a:rPr lang="en-US" sz="4400" dirty="0" smtClean="0">
                <a:solidFill>
                  <a:srgbClr val="C4413D"/>
                </a:solidFill>
                <a:latin typeface="Courier"/>
                <a:ea typeface="Courier"/>
                <a:cs typeface="Courier"/>
                <a:sym typeface="Courier"/>
              </a:rPr>
              <a:t>"</a:t>
            </a:r>
            <a:r>
              <a:rPr lang="en-US" dirty="0" smtClean="0"/>
              <a:t>][</a:t>
            </a:r>
            <a:r>
              <a:rPr lang="en-US" sz="4800" dirty="0">
                <a:solidFill>
                  <a:srgbClr val="C4413D"/>
                </a:solidFill>
                <a:latin typeface="Courier"/>
                <a:ea typeface="Courier"/>
                <a:cs typeface="Courier"/>
                <a:sym typeface="Courier"/>
              </a:rPr>
              <a:t>"</a:t>
            </a:r>
            <a:r>
              <a:rPr lang="en-US" sz="4800" dirty="0" err="1" smtClean="0">
                <a:solidFill>
                  <a:srgbClr val="C4413D"/>
                </a:solidFill>
                <a:latin typeface="Courier"/>
                <a:ea typeface="Courier"/>
                <a:cs typeface="Courier"/>
                <a:sym typeface="Courier"/>
              </a:rPr>
              <a:t>indexfile</a:t>
            </a:r>
            <a:r>
              <a:rPr lang="en-US" sz="4400" dirty="0">
                <a:solidFill>
                  <a:srgbClr val="C4413D"/>
                </a:solidFill>
                <a:latin typeface="Courier"/>
                <a:ea typeface="Courier"/>
                <a:cs typeface="Courier"/>
                <a:sym typeface="Courier"/>
              </a:rPr>
              <a:t>"</a:t>
            </a:r>
            <a:r>
              <a:rPr lang="en-US" dirty="0" smtClean="0"/>
              <a:t>] </a:t>
            </a:r>
            <a:r>
              <a:rPr lang="en-US" dirty="0" smtClean="0"/>
              <a:t>= </a:t>
            </a:r>
            <a:r>
              <a:rPr lang="en-US" dirty="0"/>
              <a:t>"file</a:t>
            </a:r>
            <a:r>
              <a:rPr lang="en-US" b="1" dirty="0" smtClean="0"/>
              <a:t>2</a:t>
            </a:r>
            <a:r>
              <a:rPr lang="en-US" dirty="0" smtClean="0"/>
              <a:t>.</a:t>
            </a:r>
            <a:r>
              <a:rPr lang="en-US" dirty="0"/>
              <a:t>htm"</a:t>
            </a:r>
            <a:r>
              <a:rPr lang="en-US" b="1" dirty="0" smtClean="0"/>
              <a:t> </a:t>
            </a:r>
            <a:r>
              <a:rPr lang="en-US" b="1" dirty="0" smtClean="0"/>
              <a:t>normal</a:t>
            </a:r>
            <a:r>
              <a:rPr lang="en-US" dirty="0" smtClean="0"/>
              <a:t>[</a:t>
            </a:r>
            <a:r>
              <a:rPr lang="en-US" sz="4400" dirty="0">
                <a:solidFill>
                  <a:srgbClr val="C4413D"/>
                </a:solidFill>
                <a:latin typeface="Courier"/>
                <a:ea typeface="Courier"/>
                <a:cs typeface="Courier"/>
                <a:sym typeface="Courier"/>
              </a:rPr>
              <a:t>"</a:t>
            </a:r>
            <a:r>
              <a:rPr lang="en-US" sz="4800" dirty="0" err="1" smtClean="0">
                <a:solidFill>
                  <a:srgbClr val="C4413D"/>
                </a:solidFill>
                <a:latin typeface="Courier"/>
                <a:ea typeface="Courier"/>
                <a:cs typeface="Courier"/>
                <a:sym typeface="Courier"/>
              </a:rPr>
              <a:t>iis_demo</a:t>
            </a:r>
            <a:r>
              <a:rPr lang="en-US" sz="4400" dirty="0" smtClean="0">
                <a:solidFill>
                  <a:srgbClr val="C4413D"/>
                </a:solidFill>
                <a:latin typeface="Courier"/>
                <a:ea typeface="Courier"/>
                <a:cs typeface="Courier"/>
                <a:sym typeface="Courier"/>
              </a:rPr>
              <a:t>"</a:t>
            </a:r>
            <a:r>
              <a:rPr lang="en-US" dirty="0" smtClean="0"/>
              <a:t>][</a:t>
            </a:r>
            <a:r>
              <a:rPr lang="en-US" sz="4800" dirty="0">
                <a:solidFill>
                  <a:srgbClr val="C4413D"/>
                </a:solidFill>
                <a:latin typeface="Courier"/>
                <a:ea typeface="Courier"/>
                <a:cs typeface="Courier"/>
                <a:sym typeface="Courier"/>
              </a:rPr>
              <a:t>"</a:t>
            </a:r>
            <a:r>
              <a:rPr lang="en-US" sz="4800" dirty="0" err="1" smtClean="0">
                <a:solidFill>
                  <a:srgbClr val="C4413D"/>
                </a:solidFill>
                <a:latin typeface="Courier"/>
                <a:ea typeface="Courier"/>
                <a:cs typeface="Courier"/>
                <a:sym typeface="Courier"/>
              </a:rPr>
              <a:t>indexfile</a:t>
            </a:r>
            <a:r>
              <a:rPr lang="en-US" sz="4400" dirty="0">
                <a:solidFill>
                  <a:srgbClr val="C4413D"/>
                </a:solidFill>
                <a:latin typeface="Courier"/>
                <a:ea typeface="Courier"/>
                <a:cs typeface="Courier"/>
                <a:sym typeface="Courier"/>
              </a:rPr>
              <a:t>"</a:t>
            </a:r>
            <a:r>
              <a:rPr lang="en-US" dirty="0" smtClean="0"/>
              <a:t>] </a:t>
            </a:r>
            <a:r>
              <a:rPr lang="en-US" dirty="0" smtClean="0"/>
              <a:t>= </a:t>
            </a:r>
            <a:r>
              <a:rPr lang="en-US" dirty="0"/>
              <a:t>"file</a:t>
            </a:r>
            <a:r>
              <a:rPr lang="en-US" b="1" dirty="0" smtClean="0"/>
              <a:t>3</a:t>
            </a:r>
            <a:r>
              <a:rPr lang="en-US" dirty="0" smtClean="0"/>
              <a:t>.</a:t>
            </a:r>
            <a:r>
              <a:rPr lang="en-US" dirty="0"/>
              <a:t>htm"</a:t>
            </a:r>
            <a:endParaRPr lang="en-US" dirty="0"/>
          </a:p>
          <a:p>
            <a:pPr lvl="2"/>
            <a:endParaRPr lang="en-US" dirty="0"/>
          </a:p>
        </p:txBody>
      </p:sp>
    </p:spTree>
    <p:extLst>
      <p:ext uri="{BB962C8B-B14F-4D97-AF65-F5344CB8AC3E}">
        <p14:creationId xmlns:p14="http://schemas.microsoft.com/office/powerpoint/2010/main" val="613247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94" y="1917700"/>
            <a:ext cx="14165059"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Precedence</a:t>
            </a:r>
          </a:p>
        </p:txBody>
      </p:sp>
      <p:sp>
        <p:nvSpPr>
          <p:cNvPr id="4" name="Rectangle 3"/>
          <p:cNvSpPr>
            <a:spLocks/>
          </p:cNvSpPr>
          <p:nvPr/>
        </p:nvSpPr>
        <p:spPr bwMode="auto">
          <a:xfrm>
            <a:off x="1460873" y="1676400"/>
            <a:ext cx="293412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smtClean="0">
                <a:solidFill>
                  <a:schemeClr val="tx1"/>
                </a:solidFill>
                <a:ea typeface="ＭＳ Ｐゴシック" charset="0"/>
                <a:cs typeface="Gill Sans" charset="0"/>
              </a:rPr>
              <a:t>Precedence levels</a:t>
            </a:r>
            <a:endParaRPr lang="en-US" dirty="0">
              <a:solidFill>
                <a:schemeClr val="tx1"/>
              </a:solidFill>
              <a:ea typeface="ＭＳ Ｐゴシック" charset="0"/>
              <a:cs typeface="Gill Sans" charset="0"/>
            </a:endParaRPr>
          </a:p>
        </p:txBody>
      </p:sp>
      <p:sp>
        <p:nvSpPr>
          <p:cNvPr id="5" name="Line 6"/>
          <p:cNvSpPr>
            <a:spLocks noChangeShapeType="1"/>
          </p:cNvSpPr>
          <p:nvPr/>
        </p:nvSpPr>
        <p:spPr bwMode="auto">
          <a:xfrm rot="10800000">
            <a:off x="2817871" y="2156958"/>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 name="Rectangle 3"/>
          <p:cNvSpPr>
            <a:spLocks/>
          </p:cNvSpPr>
          <p:nvPr/>
        </p:nvSpPr>
        <p:spPr bwMode="auto">
          <a:xfrm>
            <a:off x="6757194" y="1676400"/>
            <a:ext cx="57150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r>
              <a:rPr lang="en-US" dirty="0" smtClean="0">
                <a:solidFill>
                  <a:schemeClr val="tx1"/>
                </a:solidFill>
                <a:ea typeface="ＭＳ Ｐゴシック" charset="0"/>
                <a:cs typeface="Gill Sans" charset="0"/>
              </a:rPr>
              <a:t>Attribute locations (where </a:t>
            </a:r>
            <a:r>
              <a:rPr lang="en-US" dirty="0" smtClean="0">
                <a:ea typeface="ＭＳ Ｐゴシック" charset="0"/>
                <a:cs typeface="Gill Sans" charset="0"/>
              </a:rPr>
              <a:t>it is set)</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7343213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dirty="0" smtClean="0"/>
              <a:t>Retrieving Node Attributes</a:t>
            </a:r>
            <a:endParaRPr lang="en-US" sz="7100" dirty="0"/>
          </a:p>
        </p:txBody>
      </p:sp>
      <p:sp>
        <p:nvSpPr>
          <p:cNvPr id="568322" name="Rectangle 2"/>
          <p:cNvSpPr>
            <a:spLocks noGrp="1" noChangeArrowheads="1"/>
          </p:cNvSpPr>
          <p:nvPr>
            <p:ph type="body" idx="1"/>
          </p:nvPr>
        </p:nvSpPr>
        <p:spPr>
          <a:xfrm>
            <a:off x="800178" y="1879600"/>
            <a:ext cx="15203385" cy="6731000"/>
          </a:xfrm>
          <a:ln/>
        </p:spPr>
        <p:txBody>
          <a:bodyPr/>
          <a:lstStyle/>
          <a:p>
            <a:r>
              <a:rPr lang="en-US" dirty="0" smtClean="0"/>
              <a:t>Retrieve the attribute with:</a:t>
            </a:r>
          </a:p>
          <a:p>
            <a:pPr lvl="2"/>
            <a:r>
              <a:rPr lang="en-US" b="1" dirty="0" smtClean="0"/>
              <a:t>node</a:t>
            </a:r>
            <a:r>
              <a:rPr lang="en-US" dirty="0" smtClean="0"/>
              <a:t>[</a:t>
            </a:r>
            <a:r>
              <a:rPr lang="en-US" sz="4800" dirty="0" smtClean="0">
                <a:solidFill>
                  <a:srgbClr val="C4413D"/>
                </a:solidFill>
                <a:latin typeface="Courier"/>
                <a:ea typeface="Courier"/>
                <a:cs typeface="Courier"/>
                <a:sym typeface="Courier"/>
              </a:rPr>
              <a:t>"</a:t>
            </a:r>
            <a:r>
              <a:rPr lang="en-US" sz="4800" dirty="0" err="1" smtClean="0">
                <a:solidFill>
                  <a:srgbClr val="C4413D"/>
                </a:solidFill>
                <a:latin typeface="Courier"/>
                <a:ea typeface="Courier"/>
                <a:cs typeface="Courier"/>
                <a:sym typeface="Courier"/>
              </a:rPr>
              <a:t>iis_demo</a:t>
            </a:r>
            <a:r>
              <a:rPr lang="en-US" sz="4400" dirty="0" smtClean="0">
                <a:solidFill>
                  <a:srgbClr val="C4413D"/>
                </a:solidFill>
                <a:latin typeface="Courier"/>
                <a:ea typeface="Courier"/>
                <a:cs typeface="Courier"/>
                <a:sym typeface="Courier"/>
              </a:rPr>
              <a:t>"</a:t>
            </a:r>
            <a:r>
              <a:rPr lang="en-US" dirty="0" smtClean="0"/>
              <a:t>][</a:t>
            </a:r>
            <a:r>
              <a:rPr lang="en-US" sz="4800" dirty="0">
                <a:solidFill>
                  <a:srgbClr val="C4413D"/>
                </a:solidFill>
                <a:latin typeface="Courier"/>
                <a:ea typeface="Courier"/>
                <a:cs typeface="Courier"/>
                <a:sym typeface="Courier"/>
              </a:rPr>
              <a:t>"</a:t>
            </a:r>
            <a:r>
              <a:rPr lang="en-US" sz="4800" dirty="0" err="1" smtClean="0">
                <a:solidFill>
                  <a:srgbClr val="C4413D"/>
                </a:solidFill>
                <a:latin typeface="Courier"/>
                <a:ea typeface="Courier"/>
                <a:cs typeface="Courier"/>
                <a:sym typeface="Courier"/>
              </a:rPr>
              <a:t>indexfile</a:t>
            </a:r>
            <a:r>
              <a:rPr lang="en-US" sz="4400" dirty="0">
                <a:solidFill>
                  <a:srgbClr val="C4413D"/>
                </a:solidFill>
                <a:latin typeface="Courier"/>
                <a:ea typeface="Courier"/>
                <a:cs typeface="Courier"/>
                <a:sym typeface="Courier"/>
              </a:rPr>
              <a:t>"</a:t>
            </a:r>
            <a:r>
              <a:rPr lang="en-US" dirty="0" smtClean="0"/>
              <a:t>]</a:t>
            </a:r>
            <a:endParaRPr lang="en-US" dirty="0" smtClean="0"/>
          </a:p>
          <a:p>
            <a:pPr marL="800838" lvl="2" indent="0">
              <a:buNone/>
            </a:pPr>
            <a:endParaRPr lang="en-US" sz="3200" dirty="0"/>
          </a:p>
          <a:p>
            <a:pPr marL="800838" lvl="2" indent="0">
              <a:buNone/>
            </a:pPr>
            <a:r>
              <a:rPr lang="en-US" sz="3600" b="1" dirty="0"/>
              <a:t>default</a:t>
            </a:r>
            <a:r>
              <a:rPr lang="en-US" sz="3600" dirty="0" smtClean="0"/>
              <a:t>[</a:t>
            </a:r>
            <a:r>
              <a:rPr lang="en-US" sz="3600" dirty="0">
                <a:solidFill>
                  <a:srgbClr val="C4413D"/>
                </a:solidFill>
                <a:latin typeface="Courier"/>
                <a:ea typeface="Courier"/>
                <a:cs typeface="Courier"/>
                <a:sym typeface="Courier"/>
              </a:rPr>
              <a:t>"</a:t>
            </a:r>
            <a:r>
              <a:rPr lang="en-US" sz="3600" dirty="0" err="1" smtClean="0">
                <a:solidFill>
                  <a:srgbClr val="C4413D"/>
                </a:solidFill>
                <a:latin typeface="Courier"/>
                <a:ea typeface="Courier"/>
                <a:cs typeface="Courier"/>
                <a:sym typeface="Courier"/>
              </a:rPr>
              <a:t>iis_demo</a:t>
            </a:r>
            <a:r>
              <a:rPr lang="en-US" sz="3600" dirty="0">
                <a:solidFill>
                  <a:srgbClr val="C4413D"/>
                </a:solidFill>
                <a:latin typeface="Courier"/>
                <a:ea typeface="Courier"/>
                <a:cs typeface="Courier"/>
                <a:sym typeface="Courier"/>
              </a:rPr>
              <a:t>"</a:t>
            </a:r>
            <a:r>
              <a:rPr lang="en-US" sz="3600" dirty="0" smtClean="0"/>
              <a:t>][</a:t>
            </a:r>
            <a:r>
              <a:rPr lang="en-US" sz="3600" dirty="0">
                <a:solidFill>
                  <a:srgbClr val="C4413D"/>
                </a:solidFill>
                <a:latin typeface="Courier"/>
                <a:ea typeface="Courier"/>
                <a:cs typeface="Courier"/>
                <a:sym typeface="Courier"/>
              </a:rPr>
              <a:t>"</a:t>
            </a:r>
            <a:r>
              <a:rPr lang="en-US" sz="3600" dirty="0" err="1" smtClean="0">
                <a:solidFill>
                  <a:srgbClr val="C4413D"/>
                </a:solidFill>
                <a:latin typeface="Courier"/>
                <a:ea typeface="Courier"/>
                <a:cs typeface="Courier"/>
                <a:sym typeface="Courier"/>
              </a:rPr>
              <a:t>indexfile</a:t>
            </a:r>
            <a:r>
              <a:rPr lang="en-US" sz="3600" dirty="0">
                <a:solidFill>
                  <a:srgbClr val="C4413D"/>
                </a:solidFill>
                <a:latin typeface="Courier"/>
                <a:ea typeface="Courier"/>
                <a:cs typeface="Courier"/>
                <a:sym typeface="Courier"/>
              </a:rPr>
              <a:t>"</a:t>
            </a:r>
            <a:r>
              <a:rPr lang="en-US" sz="3600" dirty="0" smtClean="0"/>
              <a:t>] </a:t>
            </a:r>
            <a:r>
              <a:rPr lang="en-US" sz="3600" dirty="0"/>
              <a:t>= </a:t>
            </a:r>
            <a:r>
              <a:rPr lang="en-US" sz="3600" dirty="0" smtClean="0"/>
              <a:t>"file</a:t>
            </a:r>
            <a:r>
              <a:rPr lang="en-US" sz="3600" b="1" dirty="0" smtClean="0"/>
              <a:t>1</a:t>
            </a:r>
            <a:r>
              <a:rPr lang="en-US" sz="3600" dirty="0"/>
              <a:t>.</a:t>
            </a:r>
            <a:r>
              <a:rPr lang="en-US" sz="3600" dirty="0"/>
              <a:t>htm"</a:t>
            </a:r>
            <a:endParaRPr lang="en-US" sz="3600" dirty="0"/>
          </a:p>
          <a:p>
            <a:pPr marL="800838" lvl="2" indent="0">
              <a:buNone/>
            </a:pPr>
            <a:r>
              <a:rPr lang="en-US" sz="3600" b="1" dirty="0"/>
              <a:t>override</a:t>
            </a:r>
            <a:r>
              <a:rPr lang="en-US" sz="3600" dirty="0" smtClean="0"/>
              <a:t>[</a:t>
            </a:r>
            <a:r>
              <a:rPr lang="en-US" sz="3600" dirty="0">
                <a:solidFill>
                  <a:srgbClr val="C4413D"/>
                </a:solidFill>
                <a:latin typeface="Courier"/>
                <a:ea typeface="Courier"/>
                <a:cs typeface="Courier"/>
                <a:sym typeface="Courier"/>
              </a:rPr>
              <a:t>"</a:t>
            </a:r>
            <a:r>
              <a:rPr lang="en-US" sz="3600" dirty="0" err="1" smtClean="0">
                <a:solidFill>
                  <a:srgbClr val="C4413D"/>
                </a:solidFill>
                <a:latin typeface="Courier"/>
                <a:ea typeface="Courier"/>
                <a:cs typeface="Courier"/>
                <a:sym typeface="Courier"/>
              </a:rPr>
              <a:t>iis_demo</a:t>
            </a:r>
            <a:r>
              <a:rPr lang="en-US" sz="3600" dirty="0">
                <a:solidFill>
                  <a:srgbClr val="C4413D"/>
                </a:solidFill>
                <a:latin typeface="Courier"/>
                <a:ea typeface="Courier"/>
                <a:cs typeface="Courier"/>
                <a:sym typeface="Courier"/>
              </a:rPr>
              <a:t>"</a:t>
            </a:r>
            <a:r>
              <a:rPr lang="en-US" sz="3600" dirty="0" smtClean="0"/>
              <a:t>][</a:t>
            </a:r>
            <a:r>
              <a:rPr lang="en-US" sz="3600" dirty="0">
                <a:solidFill>
                  <a:srgbClr val="C4413D"/>
                </a:solidFill>
                <a:latin typeface="Courier"/>
                <a:ea typeface="Courier"/>
                <a:cs typeface="Courier"/>
                <a:sym typeface="Courier"/>
              </a:rPr>
              <a:t>"</a:t>
            </a:r>
            <a:r>
              <a:rPr lang="en-US" sz="3600" dirty="0" err="1" smtClean="0">
                <a:solidFill>
                  <a:srgbClr val="C4413D"/>
                </a:solidFill>
                <a:latin typeface="Courier"/>
                <a:ea typeface="Courier"/>
                <a:cs typeface="Courier"/>
                <a:sym typeface="Courier"/>
              </a:rPr>
              <a:t>indexfile</a:t>
            </a:r>
            <a:r>
              <a:rPr lang="en-US" sz="3600" dirty="0">
                <a:solidFill>
                  <a:srgbClr val="C4413D"/>
                </a:solidFill>
                <a:latin typeface="Courier"/>
                <a:ea typeface="Courier"/>
                <a:cs typeface="Courier"/>
                <a:sym typeface="Courier"/>
              </a:rPr>
              <a:t>"</a:t>
            </a:r>
            <a:r>
              <a:rPr lang="en-US" sz="3600" dirty="0" smtClean="0"/>
              <a:t>] </a:t>
            </a:r>
            <a:r>
              <a:rPr lang="en-US" sz="3600" dirty="0"/>
              <a:t>= </a:t>
            </a:r>
            <a:r>
              <a:rPr lang="en-US" sz="3600" dirty="0"/>
              <a:t>"file</a:t>
            </a:r>
            <a:r>
              <a:rPr lang="en-US" sz="3600" b="1" dirty="0" smtClean="0"/>
              <a:t>2</a:t>
            </a:r>
            <a:r>
              <a:rPr lang="en-US" sz="3600" dirty="0"/>
              <a:t>.</a:t>
            </a:r>
            <a:r>
              <a:rPr lang="en-US" sz="3600" dirty="0"/>
              <a:t>htm"</a:t>
            </a:r>
            <a:r>
              <a:rPr lang="en-US" sz="3600" b="1" dirty="0" smtClean="0"/>
              <a:t> </a:t>
            </a:r>
            <a:r>
              <a:rPr lang="en-US" sz="3600" b="1" dirty="0"/>
              <a:t>normal</a:t>
            </a:r>
            <a:r>
              <a:rPr lang="en-US" sz="3600" dirty="0" smtClean="0"/>
              <a:t>[</a:t>
            </a:r>
            <a:r>
              <a:rPr lang="en-US" sz="3600" dirty="0">
                <a:solidFill>
                  <a:srgbClr val="C4413D"/>
                </a:solidFill>
                <a:latin typeface="Courier"/>
                <a:ea typeface="Courier"/>
                <a:cs typeface="Courier"/>
                <a:sym typeface="Courier"/>
              </a:rPr>
              <a:t>"</a:t>
            </a:r>
            <a:r>
              <a:rPr lang="en-US" sz="3600" dirty="0" err="1" smtClean="0">
                <a:solidFill>
                  <a:srgbClr val="C4413D"/>
                </a:solidFill>
                <a:latin typeface="Courier"/>
                <a:ea typeface="Courier"/>
                <a:cs typeface="Courier"/>
                <a:sym typeface="Courier"/>
              </a:rPr>
              <a:t>iis_demo</a:t>
            </a:r>
            <a:r>
              <a:rPr lang="en-US" sz="3600" dirty="0">
                <a:solidFill>
                  <a:srgbClr val="C4413D"/>
                </a:solidFill>
                <a:latin typeface="Courier"/>
                <a:ea typeface="Courier"/>
                <a:cs typeface="Courier"/>
                <a:sym typeface="Courier"/>
              </a:rPr>
              <a:t>"</a:t>
            </a:r>
            <a:r>
              <a:rPr lang="en-US" sz="3600" dirty="0" smtClean="0"/>
              <a:t>][</a:t>
            </a:r>
            <a:r>
              <a:rPr lang="en-US" sz="3600" dirty="0">
                <a:solidFill>
                  <a:srgbClr val="C4413D"/>
                </a:solidFill>
                <a:latin typeface="Courier"/>
                <a:ea typeface="Courier"/>
                <a:cs typeface="Courier"/>
                <a:sym typeface="Courier"/>
              </a:rPr>
              <a:t>"</a:t>
            </a:r>
            <a:r>
              <a:rPr lang="en-US" sz="3600" dirty="0" err="1" smtClean="0">
                <a:solidFill>
                  <a:srgbClr val="C4413D"/>
                </a:solidFill>
                <a:latin typeface="Courier"/>
                <a:ea typeface="Courier"/>
                <a:cs typeface="Courier"/>
                <a:sym typeface="Courier"/>
              </a:rPr>
              <a:t>indexfile</a:t>
            </a:r>
            <a:r>
              <a:rPr lang="en-US" sz="3600" dirty="0">
                <a:solidFill>
                  <a:srgbClr val="C4413D"/>
                </a:solidFill>
                <a:latin typeface="Courier"/>
                <a:ea typeface="Courier"/>
                <a:cs typeface="Courier"/>
                <a:sym typeface="Courier"/>
              </a:rPr>
              <a:t>"</a:t>
            </a:r>
            <a:r>
              <a:rPr lang="en-US" sz="3600" dirty="0" smtClean="0"/>
              <a:t>] </a:t>
            </a:r>
            <a:r>
              <a:rPr lang="en-US" sz="3600" dirty="0"/>
              <a:t>= </a:t>
            </a:r>
            <a:r>
              <a:rPr lang="en-US" sz="3600" dirty="0"/>
              <a:t>"file</a:t>
            </a:r>
            <a:r>
              <a:rPr lang="en-US" sz="3600" b="1" dirty="0" smtClean="0"/>
              <a:t>3</a:t>
            </a:r>
            <a:r>
              <a:rPr lang="en-US" sz="3600" dirty="0"/>
              <a:t>.</a:t>
            </a:r>
            <a:r>
              <a:rPr lang="en-US" sz="3600" dirty="0"/>
              <a:t>htm"</a:t>
            </a:r>
            <a:endParaRPr lang="en-US" sz="3600" dirty="0" smtClean="0"/>
          </a:p>
          <a:p>
            <a:pPr marL="800838" lvl="2" indent="0">
              <a:buNone/>
            </a:pPr>
            <a:endParaRPr lang="en-US" sz="3600" dirty="0" smtClean="0"/>
          </a:p>
          <a:p>
            <a:pPr marL="0" indent="0">
              <a:buNone/>
            </a:pPr>
            <a:r>
              <a:rPr lang="en-US" b="1" dirty="0" smtClean="0"/>
              <a:t>Override</a:t>
            </a:r>
            <a:r>
              <a:rPr lang="en-US" dirty="0" smtClean="0"/>
              <a:t> </a:t>
            </a:r>
            <a:r>
              <a:rPr lang="en-US" dirty="0"/>
              <a:t>is the </a:t>
            </a:r>
            <a:r>
              <a:rPr lang="en-US" dirty="0" smtClean="0"/>
              <a:t>highest precedence in this example, </a:t>
            </a:r>
            <a:br>
              <a:rPr lang="en-US" dirty="0" smtClean="0"/>
            </a:br>
            <a:r>
              <a:rPr lang="en-US" dirty="0" smtClean="0"/>
              <a:t>so the result will be “</a:t>
            </a:r>
            <a:r>
              <a:rPr lang="en-US" b="1" dirty="0" smtClean="0"/>
              <a:t>file2.htm</a:t>
            </a:r>
            <a:r>
              <a:rPr lang="en-US" dirty="0" smtClean="0"/>
              <a:t>”</a:t>
            </a:r>
          </a:p>
        </p:txBody>
      </p:sp>
    </p:spTree>
    <p:extLst>
      <p:ext uri="{BB962C8B-B14F-4D97-AF65-F5344CB8AC3E}">
        <p14:creationId xmlns:p14="http://schemas.microsoft.com/office/powerpoint/2010/main" val="37893293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dirty="0" smtClean="0"/>
              <a:t>Retrieving Node Attributes</a:t>
            </a:r>
            <a:endParaRPr lang="en-US" sz="7100" dirty="0"/>
          </a:p>
        </p:txBody>
      </p:sp>
      <p:sp>
        <p:nvSpPr>
          <p:cNvPr id="568322" name="Rectangle 2"/>
          <p:cNvSpPr>
            <a:spLocks noGrp="1" noChangeArrowheads="1"/>
          </p:cNvSpPr>
          <p:nvPr>
            <p:ph type="body" idx="1"/>
          </p:nvPr>
        </p:nvSpPr>
        <p:spPr>
          <a:xfrm>
            <a:off x="203994" y="1879600"/>
            <a:ext cx="15849600" cy="6731000"/>
          </a:xfrm>
          <a:ln/>
        </p:spPr>
        <p:txBody>
          <a:bodyPr/>
          <a:lstStyle/>
          <a:p>
            <a:r>
              <a:rPr lang="en-US" dirty="0" smtClean="0"/>
              <a:t>What will be returned in this case? The attribute is set in 3 different locations, with different precedence levels:</a:t>
            </a:r>
            <a:br>
              <a:rPr lang="en-US" dirty="0" smtClean="0"/>
            </a:br>
            <a:endParaRPr lang="en-US" dirty="0"/>
          </a:p>
          <a:p>
            <a:pPr marL="0" indent="0">
              <a:buNone/>
            </a:pPr>
            <a:r>
              <a:rPr lang="en-US" b="1" dirty="0"/>
              <a:t> </a:t>
            </a:r>
            <a:r>
              <a:rPr lang="en-US" b="1" dirty="0" smtClean="0"/>
              <a:t> </a:t>
            </a:r>
            <a:r>
              <a:rPr lang="en-US" dirty="0" smtClean="0"/>
              <a:t>Set in Role: override</a:t>
            </a:r>
            <a:r>
              <a:rPr lang="en-US" dirty="0" smtClean="0"/>
              <a:t>[</a:t>
            </a:r>
            <a:r>
              <a:rPr lang="en-US" dirty="0"/>
              <a:t>"filename"] </a:t>
            </a:r>
            <a:r>
              <a:rPr lang="en-US" dirty="0" smtClean="0"/>
              <a:t>= </a:t>
            </a:r>
            <a:r>
              <a:rPr lang="en-US" dirty="0"/>
              <a:t>"</a:t>
            </a:r>
            <a:r>
              <a:rPr lang="en-US" dirty="0" err="1" smtClean="0"/>
              <a:t>homepage.html</a:t>
            </a:r>
            <a:r>
              <a:rPr lang="en-US" dirty="0"/>
              <a:t>"</a:t>
            </a:r>
            <a:r>
              <a:rPr lang="en-US" dirty="0" smtClean="0"/>
              <a:t/>
            </a:r>
            <a:br>
              <a:rPr lang="en-US" dirty="0" smtClean="0"/>
            </a:br>
            <a:r>
              <a:rPr lang="en-US" sz="2400" dirty="0" smtClean="0"/>
              <a:t/>
            </a:r>
            <a:br>
              <a:rPr lang="en-US" sz="2400" dirty="0" smtClean="0"/>
            </a:br>
            <a:r>
              <a:rPr lang="en-US" dirty="0" smtClean="0"/>
              <a:t>  Set in Environment: default </a:t>
            </a:r>
            <a:r>
              <a:rPr lang="en-US" dirty="0"/>
              <a:t>["</a:t>
            </a:r>
            <a:r>
              <a:rPr lang="en-US" dirty="0" smtClean="0"/>
              <a:t>filename</a:t>
            </a:r>
            <a:r>
              <a:rPr lang="en-US" dirty="0"/>
              <a:t>"] </a:t>
            </a:r>
            <a:r>
              <a:rPr lang="en-US" dirty="0" smtClean="0"/>
              <a:t>= </a:t>
            </a:r>
            <a:r>
              <a:rPr lang="en-US" dirty="0"/>
              <a:t>"</a:t>
            </a:r>
            <a:r>
              <a:rPr lang="en-US" dirty="0" err="1" smtClean="0"/>
              <a:t>Default.htm</a:t>
            </a:r>
            <a:r>
              <a:rPr lang="en-US" dirty="0"/>
              <a:t>"</a:t>
            </a:r>
            <a:r>
              <a:rPr lang="en-US" dirty="0" smtClean="0"/>
              <a:t/>
            </a:r>
            <a:br>
              <a:rPr lang="en-US" dirty="0" smtClean="0"/>
            </a:br>
            <a:r>
              <a:rPr lang="en-US" sz="2400" dirty="0" smtClean="0"/>
              <a:t/>
            </a:r>
            <a:br>
              <a:rPr lang="en-US" sz="2400" dirty="0" smtClean="0"/>
            </a:br>
            <a:r>
              <a:rPr lang="en-US" dirty="0" smtClean="0"/>
              <a:t>  Set in Attribute file: normal</a:t>
            </a:r>
            <a:r>
              <a:rPr lang="en-US" dirty="0"/>
              <a:t>["</a:t>
            </a:r>
            <a:r>
              <a:rPr lang="en-US" dirty="0" smtClean="0"/>
              <a:t>filename</a:t>
            </a:r>
            <a:r>
              <a:rPr lang="en-US" dirty="0"/>
              <a:t>"] </a:t>
            </a:r>
            <a:r>
              <a:rPr lang="en-US" dirty="0" smtClean="0"/>
              <a:t>= </a:t>
            </a:r>
            <a:r>
              <a:rPr lang="en-US" dirty="0"/>
              <a:t>"</a:t>
            </a:r>
            <a:r>
              <a:rPr lang="en-US" dirty="0" err="1" smtClean="0"/>
              <a:t>index.html</a:t>
            </a:r>
            <a:r>
              <a:rPr lang="en-US" dirty="0"/>
              <a:t>"</a:t>
            </a:r>
            <a:endParaRPr lang="en-US" dirty="0" smtClean="0"/>
          </a:p>
          <a:p>
            <a:endParaRPr lang="en-US" dirty="0" smtClean="0"/>
          </a:p>
        </p:txBody>
      </p:sp>
    </p:spTree>
    <p:extLst>
      <p:ext uri="{BB962C8B-B14F-4D97-AF65-F5344CB8AC3E}">
        <p14:creationId xmlns:p14="http://schemas.microsoft.com/office/powerpoint/2010/main" val="973567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94" y="1917700"/>
            <a:ext cx="14165059"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Precedence</a:t>
            </a:r>
          </a:p>
        </p:txBody>
      </p:sp>
      <p:sp>
        <p:nvSpPr>
          <p:cNvPr id="4" name="Rectangle 3"/>
          <p:cNvSpPr>
            <a:spLocks/>
          </p:cNvSpPr>
          <p:nvPr/>
        </p:nvSpPr>
        <p:spPr bwMode="auto">
          <a:xfrm>
            <a:off x="1460873" y="1676400"/>
            <a:ext cx="293412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smtClean="0">
                <a:solidFill>
                  <a:schemeClr val="tx1"/>
                </a:solidFill>
                <a:ea typeface="ＭＳ Ｐゴシック" charset="0"/>
                <a:cs typeface="Gill Sans" charset="0"/>
              </a:rPr>
              <a:t>Precedence levels</a:t>
            </a:r>
            <a:endParaRPr lang="en-US" dirty="0">
              <a:solidFill>
                <a:schemeClr val="tx1"/>
              </a:solidFill>
              <a:ea typeface="ＭＳ Ｐゴシック" charset="0"/>
              <a:cs typeface="Gill Sans" charset="0"/>
            </a:endParaRPr>
          </a:p>
        </p:txBody>
      </p:sp>
      <p:sp>
        <p:nvSpPr>
          <p:cNvPr id="5" name="Line 6"/>
          <p:cNvSpPr>
            <a:spLocks noChangeShapeType="1"/>
          </p:cNvSpPr>
          <p:nvPr/>
        </p:nvSpPr>
        <p:spPr bwMode="auto">
          <a:xfrm rot="10800000">
            <a:off x="2817871" y="2156958"/>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 name="Rectangle 3"/>
          <p:cNvSpPr>
            <a:spLocks/>
          </p:cNvSpPr>
          <p:nvPr/>
        </p:nvSpPr>
        <p:spPr bwMode="auto">
          <a:xfrm>
            <a:off x="6757194" y="1676400"/>
            <a:ext cx="57150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r>
              <a:rPr lang="en-US" dirty="0" smtClean="0">
                <a:solidFill>
                  <a:schemeClr val="tx1"/>
                </a:solidFill>
                <a:ea typeface="ＭＳ Ｐゴシック" charset="0"/>
                <a:cs typeface="Gill Sans" charset="0"/>
              </a:rPr>
              <a:t>Attribute locations (where </a:t>
            </a:r>
            <a:r>
              <a:rPr lang="en-US" dirty="0" smtClean="0">
                <a:ea typeface="ＭＳ Ｐゴシック" charset="0"/>
                <a:cs typeface="Gill Sans" charset="0"/>
              </a:rPr>
              <a:t>it is set)</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36723846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dirty="0" smtClean="0"/>
              <a:t>Retrieving Node Attributes</a:t>
            </a:r>
            <a:endParaRPr lang="en-US" sz="7100" dirty="0"/>
          </a:p>
        </p:txBody>
      </p:sp>
      <p:sp>
        <p:nvSpPr>
          <p:cNvPr id="568322" name="Rectangle 2"/>
          <p:cNvSpPr>
            <a:spLocks noGrp="1" noChangeArrowheads="1"/>
          </p:cNvSpPr>
          <p:nvPr>
            <p:ph type="body" idx="1"/>
          </p:nvPr>
        </p:nvSpPr>
        <p:spPr>
          <a:xfrm>
            <a:off x="127794" y="1879600"/>
            <a:ext cx="15925800" cy="6731000"/>
          </a:xfrm>
          <a:ln/>
        </p:spPr>
        <p:txBody>
          <a:bodyPr/>
          <a:lstStyle/>
          <a:p>
            <a:r>
              <a:rPr lang="en-US" dirty="0" smtClean="0"/>
              <a:t>What will be returned in this case? The attribute is set in 3 different locations, with different precedence levels:</a:t>
            </a:r>
            <a:br>
              <a:rPr lang="en-US" dirty="0" smtClean="0"/>
            </a:br>
            <a:endParaRPr lang="en-US" dirty="0"/>
          </a:p>
          <a:p>
            <a:pPr marL="0" indent="0">
              <a:buNone/>
            </a:pPr>
            <a:r>
              <a:rPr lang="en-US" b="1" dirty="0"/>
              <a:t> </a:t>
            </a:r>
            <a:r>
              <a:rPr lang="en-US" b="1" dirty="0" smtClean="0"/>
              <a:t> </a:t>
            </a:r>
            <a:r>
              <a:rPr lang="en-US" dirty="0"/>
              <a:t>Set in Role: </a:t>
            </a:r>
            <a:r>
              <a:rPr lang="en-US" dirty="0" smtClean="0"/>
              <a:t>override</a:t>
            </a:r>
            <a:r>
              <a:rPr lang="en-US" dirty="0"/>
              <a:t>["</a:t>
            </a:r>
            <a:r>
              <a:rPr lang="en-US" dirty="0" smtClean="0"/>
              <a:t>filename</a:t>
            </a:r>
            <a:r>
              <a:rPr lang="en-US" dirty="0"/>
              <a:t>"] </a:t>
            </a:r>
            <a:r>
              <a:rPr lang="en-US" dirty="0"/>
              <a:t>= </a:t>
            </a:r>
            <a:r>
              <a:rPr lang="en-US" dirty="0"/>
              <a:t>"</a:t>
            </a:r>
            <a:r>
              <a:rPr lang="en-US" dirty="0" err="1" smtClean="0"/>
              <a:t>homepage.html</a:t>
            </a:r>
            <a:r>
              <a:rPr lang="en-US" dirty="0"/>
              <a:t>"</a:t>
            </a:r>
            <a:r>
              <a:rPr lang="en-US" dirty="0"/>
              <a:t/>
            </a:r>
            <a:br>
              <a:rPr lang="en-US" dirty="0"/>
            </a:br>
            <a:r>
              <a:rPr lang="en-US" sz="2400" dirty="0"/>
              <a:t/>
            </a:r>
            <a:br>
              <a:rPr lang="en-US" sz="2400" dirty="0"/>
            </a:br>
            <a:r>
              <a:rPr lang="en-US" dirty="0"/>
              <a:t>  Set in Environment: default </a:t>
            </a:r>
            <a:r>
              <a:rPr lang="en-US" dirty="0"/>
              <a:t>["</a:t>
            </a:r>
            <a:r>
              <a:rPr lang="en-US" dirty="0" smtClean="0"/>
              <a:t>filename</a:t>
            </a:r>
            <a:r>
              <a:rPr lang="en-US" dirty="0"/>
              <a:t>"] </a:t>
            </a:r>
            <a:r>
              <a:rPr lang="en-US" dirty="0"/>
              <a:t>= </a:t>
            </a:r>
            <a:r>
              <a:rPr lang="en-US" dirty="0"/>
              <a:t>"</a:t>
            </a:r>
            <a:r>
              <a:rPr lang="en-US" dirty="0" err="1" smtClean="0"/>
              <a:t>Default.htm</a:t>
            </a:r>
            <a:r>
              <a:rPr lang="en-US" dirty="0"/>
              <a:t>"</a:t>
            </a:r>
            <a:r>
              <a:rPr lang="en-US" dirty="0"/>
              <a:t/>
            </a:r>
            <a:br>
              <a:rPr lang="en-US" dirty="0"/>
            </a:br>
            <a:r>
              <a:rPr lang="en-US" sz="2400" dirty="0"/>
              <a:t/>
            </a:r>
            <a:br>
              <a:rPr lang="en-US" sz="2400" dirty="0"/>
            </a:br>
            <a:r>
              <a:rPr lang="en-US" dirty="0"/>
              <a:t>  Set in Attribute file: </a:t>
            </a:r>
            <a:r>
              <a:rPr lang="en-US" dirty="0" err="1" smtClean="0"/>
              <a:t>force_override</a:t>
            </a:r>
            <a:r>
              <a:rPr lang="en-US" dirty="0"/>
              <a:t>["</a:t>
            </a:r>
            <a:r>
              <a:rPr lang="en-US" dirty="0" smtClean="0"/>
              <a:t>filename</a:t>
            </a:r>
            <a:r>
              <a:rPr lang="en-US" dirty="0"/>
              <a:t>"] </a:t>
            </a:r>
            <a:r>
              <a:rPr lang="en-US" dirty="0"/>
              <a:t>= </a:t>
            </a:r>
            <a:r>
              <a:rPr lang="en-US" dirty="0"/>
              <a:t>"</a:t>
            </a:r>
            <a:r>
              <a:rPr lang="en-US" dirty="0" err="1" smtClean="0"/>
              <a:t>index.html</a:t>
            </a:r>
            <a:r>
              <a:rPr lang="en-US" dirty="0"/>
              <a:t>"</a:t>
            </a:r>
            <a:endParaRPr lang="en-US" dirty="0"/>
          </a:p>
          <a:p>
            <a:pPr marL="0" indent="0">
              <a:buNone/>
            </a:pPr>
            <a:r>
              <a:rPr lang="en-US" sz="2400" dirty="0" smtClean="0"/>
              <a:t/>
            </a:r>
            <a:br>
              <a:rPr lang="en-US" sz="2400" dirty="0" smtClean="0"/>
            </a:br>
            <a:endParaRPr lang="en-US" sz="1050" dirty="0" smtClean="0"/>
          </a:p>
          <a:p>
            <a:pPr marL="0" indent="0">
              <a:buNone/>
            </a:pPr>
            <a:r>
              <a:rPr lang="en-US" b="1" dirty="0" smtClean="0">
                <a:solidFill>
                  <a:srgbClr val="FF0000"/>
                </a:solidFill>
              </a:rPr>
              <a:t>				</a:t>
            </a:r>
            <a:r>
              <a:rPr lang="en-US" sz="4800" b="1" dirty="0" smtClean="0">
                <a:solidFill>
                  <a:srgbClr val="C4413D"/>
                </a:solidFill>
                <a:latin typeface="Courier"/>
                <a:ea typeface="Courier"/>
                <a:cs typeface="Courier"/>
                <a:sym typeface="Courier"/>
              </a:rPr>
              <a:t>Winner: </a:t>
            </a:r>
            <a:r>
              <a:rPr lang="en-US" sz="4800" b="1" dirty="0" err="1" smtClean="0">
                <a:solidFill>
                  <a:srgbClr val="C4413D"/>
                </a:solidFill>
                <a:latin typeface="Courier"/>
                <a:ea typeface="Courier"/>
                <a:cs typeface="Courier"/>
                <a:sym typeface="Courier"/>
              </a:rPr>
              <a:t>homepage.html</a:t>
            </a:r>
            <a:endParaRPr lang="en-US" b="1" dirty="0" smtClean="0">
              <a:solidFill>
                <a:srgbClr val="FF0000"/>
              </a:solidFill>
            </a:endParaRPr>
          </a:p>
        </p:txBody>
      </p:sp>
    </p:spTree>
    <p:extLst>
      <p:ext uri="{BB962C8B-B14F-4D97-AF65-F5344CB8AC3E}">
        <p14:creationId xmlns:p14="http://schemas.microsoft.com/office/powerpoint/2010/main" val="18691738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3" name="Rectangle 1"/>
          <p:cNvSpPr>
            <a:spLocks noGrp="1" noChangeArrowheads="1"/>
          </p:cNvSpPr>
          <p:nvPr>
            <p:ph type="title"/>
          </p:nvPr>
        </p:nvSpPr>
        <p:spPr>
          <a:ln/>
        </p:spPr>
        <p:txBody>
          <a:bodyPr/>
          <a:lstStyle/>
          <a:p>
            <a:r>
              <a:rPr lang="en-US" sz="6300" dirty="0"/>
              <a:t>The Problem and the Success Criteria</a:t>
            </a:r>
          </a:p>
        </p:txBody>
      </p:sp>
      <p:sp>
        <p:nvSpPr>
          <p:cNvPr id="576514" name="Rectangle 2"/>
          <p:cNvSpPr>
            <a:spLocks noGrp="1" noChangeArrowheads="1"/>
          </p:cNvSpPr>
          <p:nvPr>
            <p:ph type="body" idx="1"/>
          </p:nvPr>
        </p:nvSpPr>
        <p:spPr>
          <a:ln/>
        </p:spPr>
        <p:txBody>
          <a:bodyPr/>
          <a:lstStyle/>
          <a:p>
            <a:r>
              <a:rPr lang="en-US" b="1" dirty="0">
                <a:latin typeface="Arial Bold" charset="0"/>
                <a:cs typeface="Arial Bold" charset="0"/>
                <a:sym typeface="Arial Bold" charset="0"/>
              </a:rPr>
              <a:t>The Problem:</a:t>
            </a:r>
            <a:r>
              <a:rPr lang="en-US" b="1" dirty="0"/>
              <a:t> </a:t>
            </a:r>
            <a:r>
              <a:rPr lang="en-US" dirty="0"/>
              <a:t>We have </a:t>
            </a:r>
            <a:r>
              <a:rPr lang="en-US" dirty="0" smtClean="0"/>
              <a:t>hard coded our homepage </a:t>
            </a:r>
            <a:r>
              <a:rPr lang="en-US" dirty="0"/>
              <a:t>in the recipe, but we may want to change that without altering the recipe</a:t>
            </a:r>
          </a:p>
          <a:p>
            <a:r>
              <a:rPr lang="en-US" b="1" dirty="0">
                <a:latin typeface="Arial Bold" charset="0"/>
                <a:cs typeface="Arial Bold" charset="0"/>
                <a:sym typeface="Arial Bold" charset="0"/>
              </a:rPr>
              <a:t>Success Criteria:</a:t>
            </a:r>
            <a:r>
              <a:rPr lang="en-US" b="1" dirty="0"/>
              <a:t> </a:t>
            </a:r>
            <a:r>
              <a:rPr lang="en-US" dirty="0"/>
              <a:t>We can change the homepage by changing an attribute value</a:t>
            </a:r>
          </a:p>
        </p:txBody>
      </p:sp>
    </p:spTree>
    <p:extLst>
      <p:ext uri="{BB962C8B-B14F-4D97-AF65-F5344CB8AC3E}">
        <p14:creationId xmlns:p14="http://schemas.microsoft.com/office/powerpoint/2010/main" val="20750664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1"/>
          <p:cNvSpPr>
            <a:spLocks/>
          </p:cNvSpPr>
          <p:nvPr/>
        </p:nvSpPr>
        <p:spPr bwMode="auto">
          <a:xfrm>
            <a:off x="838282" y="2381250"/>
            <a:ext cx="14631830" cy="2952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maintainer       </a:t>
            </a:r>
            <a:r>
              <a:rPr lang="en-US" sz="2400" dirty="0">
                <a:solidFill>
                  <a:srgbClr val="BA2121"/>
                </a:solidFill>
                <a:latin typeface="Consolas" panose="020B0609020204030204" pitchFamily="49" charset="0"/>
                <a:cs typeface="Consolas" panose="020B0609020204030204" pitchFamily="49" charset="0"/>
              </a:rPr>
              <a:t>'YOUR_COMPANY_NAME'</a:t>
            </a:r>
          </a:p>
          <a:p>
            <a:r>
              <a:rPr lang="en-US" sz="2400" dirty="0" err="1">
                <a:latin typeface="Consolas" panose="020B0609020204030204" pitchFamily="49" charset="0"/>
                <a:cs typeface="Consolas" panose="020B0609020204030204" pitchFamily="49" charset="0"/>
              </a:rPr>
              <a:t>maintainer_email</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'YOUR_EMAIL'</a:t>
            </a:r>
          </a:p>
          <a:p>
            <a:r>
              <a:rPr lang="en-US" sz="2400" dirty="0">
                <a:latin typeface="Consolas" panose="020B0609020204030204" pitchFamily="49" charset="0"/>
                <a:cs typeface="Consolas" panose="020B0609020204030204" pitchFamily="49" charset="0"/>
              </a:rPr>
              <a:t>license          </a:t>
            </a:r>
            <a:r>
              <a:rPr lang="en-US" sz="2400" dirty="0">
                <a:solidFill>
                  <a:srgbClr val="BA2121"/>
                </a:solidFill>
                <a:latin typeface="Consolas" panose="020B0609020204030204" pitchFamily="49" charset="0"/>
                <a:cs typeface="Consolas" panose="020B0609020204030204" pitchFamily="49" charset="0"/>
              </a:rPr>
              <a:t>'All rights reserved'</a:t>
            </a:r>
          </a:p>
          <a:p>
            <a:r>
              <a:rPr lang="en-US" sz="2400" dirty="0">
                <a:latin typeface="Consolas" panose="020B0609020204030204" pitchFamily="49" charset="0"/>
                <a:cs typeface="Consolas" panose="020B0609020204030204" pitchFamily="49" charset="0"/>
              </a:rPr>
              <a:t>description      </a:t>
            </a:r>
            <a:r>
              <a:rPr lang="en-US" sz="2400" dirty="0" smtClean="0">
                <a:solidFill>
                  <a:srgbClr val="BA2121"/>
                </a:solidFill>
                <a:latin typeface="Consolas" panose="020B0609020204030204" pitchFamily="49" charset="0"/>
                <a:cs typeface="Consolas" panose="020B0609020204030204" pitchFamily="49" charset="0"/>
              </a:rPr>
              <a:t>'Installs/Configures </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err="1" smtClean="0">
                <a:latin typeface="Consolas" panose="020B0609020204030204" pitchFamily="49" charset="0"/>
                <a:cs typeface="Consolas" panose="020B0609020204030204" pitchFamily="49" charset="0"/>
              </a:rPr>
              <a:t>long_description</a:t>
            </a:r>
            <a:r>
              <a:rPr lang="en-US" sz="2400" dirty="0" smtClean="0">
                <a:latin typeface="Consolas" panose="020B0609020204030204" pitchFamily="49" charset="0"/>
                <a:cs typeface="Consolas" panose="020B0609020204030204" pitchFamily="49" charset="0"/>
              </a:rPr>
              <a:t> </a:t>
            </a:r>
            <a:r>
              <a:rPr lang="en-US" sz="2400" dirty="0" err="1" smtClean="0">
                <a:solidFill>
                  <a:srgbClr val="880000"/>
                </a:solidFill>
                <a:latin typeface="Consolas" panose="020B0609020204030204" pitchFamily="49" charset="0"/>
                <a:cs typeface="Consolas" panose="020B0609020204030204" pitchFamily="49" charset="0"/>
              </a:rPr>
              <a:t>IO</a:t>
            </a:r>
            <a:r>
              <a:rPr lang="en-US" sz="2400" dirty="0" err="1" smtClean="0">
                <a:solidFill>
                  <a:srgbClr val="666666"/>
                </a:solidFill>
                <a:latin typeface="Consolas" panose="020B0609020204030204" pitchFamily="49" charset="0"/>
                <a:cs typeface="Consolas" panose="020B0609020204030204" pitchFamily="49" charset="0"/>
              </a:rPr>
              <a:t>.read</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.join</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.dirname</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008000"/>
                </a:solidFill>
                <a:latin typeface="Consolas" panose="020B0609020204030204" pitchFamily="49" charset="0"/>
                <a:cs typeface="Consolas" panose="020B0609020204030204" pitchFamily="49" charset="0"/>
              </a:rPr>
              <a:t>__FILE__), </a:t>
            </a:r>
            <a:r>
              <a:rPr lang="en-US" sz="2400" dirty="0">
                <a:solidFill>
                  <a:srgbClr val="BA2121"/>
                </a:solidFill>
                <a:latin typeface="Consolas" panose="020B0609020204030204" pitchFamily="49" charset="0"/>
                <a:cs typeface="Consolas" panose="020B0609020204030204" pitchFamily="49" charset="0"/>
              </a:rPr>
              <a:t>'README.md'))</a:t>
            </a:r>
          </a:p>
          <a:p>
            <a:r>
              <a:rPr lang="en-US" sz="2400" dirty="0">
                <a:latin typeface="Consolas" panose="020B0609020204030204" pitchFamily="49" charset="0"/>
                <a:cs typeface="Consolas" panose="020B0609020204030204" pitchFamily="49" charset="0"/>
              </a:rPr>
              <a:t>version          </a:t>
            </a:r>
            <a:r>
              <a:rPr lang="en-US" sz="2400" dirty="0">
                <a:solidFill>
                  <a:srgbClr val="BA2121"/>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0.1.1'</a:t>
            </a:r>
            <a:endParaRPr lang="en-US" sz="2400" dirty="0">
              <a:solidFill>
                <a:srgbClr val="BA2121"/>
              </a:solidFill>
              <a:latin typeface="Consolas" panose="020B0609020204030204" pitchFamily="49" charset="0"/>
              <a:cs typeface="Consolas" panose="020B0609020204030204" pitchFamily="49" charset="0"/>
            </a:endParaRPr>
          </a:p>
        </p:txBody>
      </p:sp>
      <p:sp>
        <p:nvSpPr>
          <p:cNvPr id="27648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648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a:latin typeface="Courier"/>
                <a:cs typeface="Courier"/>
              </a:rPr>
              <a:t>\cookbooks\</a:t>
            </a:r>
            <a:r>
              <a:rPr lang="en-US" dirty="0" err="1">
                <a:latin typeface="Courier"/>
                <a:cs typeface="Courier"/>
              </a:rPr>
              <a:t>iis_demo</a:t>
            </a:r>
            <a:r>
              <a:rPr lang="en-US" dirty="0">
                <a:latin typeface="Courier"/>
                <a:cs typeface="Courier"/>
              </a:rPr>
              <a:t>\</a:t>
            </a:r>
            <a:r>
              <a:rPr lang="en-US" dirty="0" err="1">
                <a:latin typeface="Courier"/>
                <a:cs typeface="Courier"/>
              </a:rPr>
              <a:t>metadata.rb</a:t>
            </a:r>
            <a:endParaRPr lang="en-US" dirty="0">
              <a:solidFill>
                <a:schemeClr val="tx1"/>
              </a:solidFill>
              <a:latin typeface="Courier"/>
              <a:ea typeface="Courier"/>
              <a:cs typeface="Courier"/>
              <a:sym typeface="Courier"/>
            </a:endParaRPr>
          </a:p>
        </p:txBody>
      </p:sp>
      <p:sp>
        <p:nvSpPr>
          <p:cNvPr id="276485" name="Rectangle 4"/>
          <p:cNvSpPr>
            <a:spLocks/>
          </p:cNvSpPr>
          <p:nvPr/>
        </p:nvSpPr>
        <p:spPr bwMode="auto">
          <a:xfrm>
            <a:off x="6642749" y="5537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2677" name="Rectangle 5"/>
          <p:cNvSpPr>
            <a:spLocks noGrp="1" noChangeArrowheads="1"/>
          </p:cNvSpPr>
          <p:nvPr>
            <p:ph type="title"/>
          </p:nvPr>
        </p:nvSpPr>
        <p:spPr/>
        <p:txBody>
          <a:bodyPr/>
          <a:lstStyle/>
          <a:p>
            <a:pPr eaLnBrk="1" hangingPunct="1">
              <a:defRPr/>
            </a:pPr>
            <a:r>
              <a:rPr lang="en-US" sz="3600" dirty="0" smtClean="0">
                <a:sym typeface="Arial Bold" charset="0"/>
              </a:rPr>
              <a:t>Windows Exercise</a:t>
            </a:r>
            <a:r>
              <a:rPr lang="en-US" sz="3600" dirty="0">
                <a:sym typeface="Arial Bold" charset="0"/>
              </a:rPr>
              <a:t>: </a:t>
            </a:r>
            <a:r>
              <a:rPr lang="en-US" sz="3600" dirty="0" smtClean="0">
                <a:sym typeface="Arial Bold" charset="0"/>
              </a:rPr>
              <a:t/>
            </a:r>
            <a:br>
              <a:rPr lang="en-US" sz="3600" dirty="0" smtClean="0">
                <a:sym typeface="Arial Bold" charset="0"/>
              </a:rPr>
            </a:br>
            <a:r>
              <a:rPr lang="en-US" sz="3600" dirty="0" smtClean="0">
                <a:sym typeface="Arial Bold" charset="0"/>
              </a:rPr>
              <a:t>Change </a:t>
            </a:r>
            <a:r>
              <a:rPr lang="en-US" sz="3600" dirty="0">
                <a:sym typeface="Arial Bold" charset="0"/>
              </a:rPr>
              <a:t>the cookbook’s version number in the metadata</a:t>
            </a:r>
          </a:p>
        </p:txBody>
      </p:sp>
      <p:sp>
        <p:nvSpPr>
          <p:cNvPr id="276487" name="Rectangle 6"/>
          <p:cNvSpPr>
            <a:spLocks noGrp="1" noChangeArrowheads="1"/>
          </p:cNvSpPr>
          <p:nvPr>
            <p:ph type="body" idx="1"/>
          </p:nvPr>
        </p:nvSpPr>
        <p:spPr>
          <a:xfrm>
            <a:off x="800185" y="6197600"/>
            <a:ext cx="12944930" cy="2336800"/>
          </a:xfrm>
        </p:spPr>
        <p:txBody>
          <a:bodyPr/>
          <a:lstStyle/>
          <a:p>
            <a:pPr eaLnBrk="1" hangingPunct="1"/>
            <a:r>
              <a:rPr lang="en-US" dirty="0" smtClean="0"/>
              <a:t>Major, Minor, Patch</a:t>
            </a:r>
          </a:p>
          <a:p>
            <a:pPr eaLnBrk="1" hangingPunct="1"/>
            <a:r>
              <a:rPr lang="en-US" dirty="0" smtClean="0"/>
              <a:t>Semantic Versioning Policy: </a:t>
            </a:r>
            <a:r>
              <a:rPr lang="en-US" u="sng" dirty="0" smtClean="0">
                <a:hlinkClick r:id="rId3"/>
              </a:rPr>
              <a:t>http://semver.org</a:t>
            </a:r>
            <a:r>
              <a:rPr lang="en-US" dirty="0" smtClean="0"/>
              <a:t>/</a:t>
            </a:r>
          </a:p>
        </p:txBody>
      </p:sp>
      <p:sp>
        <p:nvSpPr>
          <p:cNvPr id="276488" name="Rectangle 7"/>
          <p:cNvSpPr>
            <a:spLocks/>
          </p:cNvSpPr>
          <p:nvPr/>
        </p:nvSpPr>
        <p:spPr bwMode="auto">
          <a:xfrm>
            <a:off x="842769" y="4745665"/>
            <a:ext cx="5016990" cy="431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6253485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7" name="Rectangle 1"/>
          <p:cNvSpPr>
            <a:spLocks/>
          </p:cNvSpPr>
          <p:nvPr/>
        </p:nvSpPr>
        <p:spPr bwMode="auto">
          <a:xfrm>
            <a:off x="584994" y="2457450"/>
            <a:ext cx="15468600"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r>
              <a:rPr lang="en-US" sz="4000" dirty="0">
                <a:solidFill>
                  <a:schemeClr val="tx1"/>
                </a:solidFill>
                <a:latin typeface="Courier" charset="0"/>
                <a:ea typeface="ＭＳ Ｐゴシック" charset="0"/>
                <a:cs typeface="Courier" charset="0"/>
                <a:sym typeface="Courier" charset="0"/>
              </a:rPr>
              <a:t>default</a:t>
            </a:r>
            <a:r>
              <a:rPr lang="en-US" sz="4000" dirty="0" smtClean="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C4413D"/>
                </a:solidFill>
                <a:latin typeface="Courier"/>
                <a:ea typeface="Courier"/>
                <a:cs typeface="Courier"/>
                <a:sym typeface="Courier"/>
              </a:rPr>
              <a:t>iis_demo</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a:ea typeface="Courier"/>
                <a:cs typeface="Courier"/>
                <a:sym typeface="Courier"/>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C4413D"/>
                </a:solidFill>
                <a:latin typeface="Courier"/>
                <a:ea typeface="Courier"/>
                <a:cs typeface="Courier"/>
                <a:sym typeface="Courier"/>
              </a:rPr>
              <a:t>indexfile</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a:ea typeface="Courier"/>
                <a:cs typeface="Courier"/>
                <a:sym typeface="Courier"/>
              </a:rPr>
              <a:t>] =</a:t>
            </a:r>
            <a:r>
              <a:rPr lang="en-US" sz="4000" dirty="0">
                <a:solidFill>
                  <a:srgbClr val="C4413D"/>
                </a:solidFill>
                <a:latin typeface="Courier"/>
                <a:ea typeface="Courier"/>
                <a:cs typeface="Courier"/>
                <a:sym typeface="Courier"/>
              </a:rPr>
              <a:t> </a:t>
            </a:r>
            <a:r>
              <a:rPr lang="en-US" sz="4000" dirty="0">
                <a:solidFill>
                  <a:srgbClr val="BA2121"/>
                </a:solidFill>
                <a:latin typeface="Courier" charset="0"/>
                <a:ea typeface="ＭＳ Ｐゴシック" charset="0"/>
                <a:cs typeface="Courier" charset="0"/>
                <a:sym typeface="Courier" charset="0"/>
              </a:rPr>
              <a:t>"</a:t>
            </a:r>
            <a:r>
              <a:rPr lang="en-US" sz="4000" dirty="0" smtClean="0">
                <a:solidFill>
                  <a:srgbClr val="C4413D"/>
                </a:solidFill>
                <a:latin typeface="Courier"/>
                <a:ea typeface="Courier"/>
                <a:cs typeface="Courier"/>
                <a:sym typeface="Courier"/>
              </a:rPr>
              <a:t>Default1.</a:t>
            </a:r>
            <a:r>
              <a:rPr lang="en-US" sz="4000" dirty="0">
                <a:solidFill>
                  <a:srgbClr val="C4413D"/>
                </a:solidFill>
                <a:latin typeface="Courier"/>
                <a:ea typeface="Courier"/>
                <a:cs typeface="Courier"/>
                <a:sym typeface="Courier"/>
              </a:rPr>
              <a:t>htm</a:t>
            </a:r>
            <a:r>
              <a:rPr lang="en-US" sz="4000" dirty="0">
                <a:solidFill>
                  <a:srgbClr val="BA2121"/>
                </a:solidFill>
                <a:latin typeface="Courier" charset="0"/>
                <a:ea typeface="ＭＳ Ｐゴシック" charset="0"/>
                <a:cs typeface="Courier" charset="0"/>
                <a:sym typeface="Courier" charset="0"/>
              </a:rPr>
              <a:t>"</a:t>
            </a:r>
            <a:endParaRPr lang="en-US" sz="4000" dirty="0">
              <a:solidFill>
                <a:srgbClr val="C4413D"/>
              </a:solidFill>
              <a:latin typeface="Courier"/>
              <a:ea typeface="Courier"/>
              <a:cs typeface="Courier"/>
              <a:sym typeface="Courier"/>
            </a:endParaRPr>
          </a:p>
        </p:txBody>
      </p:sp>
      <p:sp>
        <p:nvSpPr>
          <p:cNvPr id="577538"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7539"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dirty="0" smtClean="0">
                <a:solidFill>
                  <a:schemeClr val="tx1"/>
                </a:solidFill>
                <a:latin typeface="Courier" charset="0"/>
                <a:ea typeface="ＭＳ Ｐゴシック" charset="0"/>
                <a:cs typeface="Courier" charset="0"/>
                <a:sym typeface="Courier" charset="0"/>
              </a:rPr>
              <a:t>cookbooks</a:t>
            </a:r>
            <a:r>
              <a:rPr lang="en-US" dirty="0">
                <a:latin typeface="Courier" charset="0"/>
                <a:ea typeface="ＭＳ Ｐゴシック" charset="0"/>
                <a:cs typeface="Courier" charset="0"/>
                <a:sym typeface="Courier" charset="0"/>
              </a:rPr>
              <a:t>\</a:t>
            </a:r>
            <a:r>
              <a:rPr lang="en-US" dirty="0" err="1" smtClean="0">
                <a:solidFill>
                  <a:schemeClr val="tx1"/>
                </a:solidFill>
                <a:latin typeface="Courier" charset="0"/>
                <a:ea typeface="ＭＳ Ｐゴシック" charset="0"/>
                <a:cs typeface="Courier" charset="0"/>
                <a:sym typeface="Courier" charset="0"/>
              </a:rPr>
              <a:t>iis_demo</a:t>
            </a:r>
            <a:r>
              <a:rPr lang="en-US" dirty="0">
                <a:latin typeface="Courier" charset="0"/>
                <a:ea typeface="ＭＳ Ｐゴシック" charset="0"/>
                <a:cs typeface="Courier" charset="0"/>
                <a:sym typeface="Courier" charset="0"/>
              </a:rPr>
              <a:t>\</a:t>
            </a:r>
            <a:r>
              <a:rPr lang="en-US" dirty="0" smtClean="0">
                <a:solidFill>
                  <a:schemeClr val="tx1"/>
                </a:solidFill>
                <a:latin typeface="Courier" charset="0"/>
                <a:ea typeface="ＭＳ Ｐゴシック" charset="0"/>
                <a:cs typeface="Courier" charset="0"/>
                <a:sym typeface="Courier" charset="0"/>
              </a:rPr>
              <a:t>attributes\default.rb</a:t>
            </a:r>
            <a:endParaRPr lang="en-US" dirty="0">
              <a:solidFill>
                <a:schemeClr val="tx1"/>
              </a:solidFill>
              <a:latin typeface="Courier" charset="0"/>
              <a:ea typeface="ＭＳ Ｐゴシック" charset="0"/>
              <a:cs typeface="Courier" charset="0"/>
              <a:sym typeface="Courier" charset="0"/>
            </a:endParaRPr>
          </a:p>
        </p:txBody>
      </p:sp>
      <p:sp>
        <p:nvSpPr>
          <p:cNvPr id="577540"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7541" name="Rectangle 5"/>
          <p:cNvSpPr>
            <a:spLocks noGrp="1" noChangeArrowheads="1"/>
          </p:cNvSpPr>
          <p:nvPr>
            <p:ph type="title"/>
          </p:nvPr>
        </p:nvSpPr>
        <p:spPr>
          <a:xfrm>
            <a:off x="356394" y="330200"/>
            <a:ext cx="15620999" cy="1117600"/>
          </a:xfrm>
          <a:ln/>
        </p:spPr>
        <p:txBody>
          <a:bodyPr/>
          <a:lstStyle/>
          <a:p>
            <a:r>
              <a:rPr lang="en-US" sz="5200" dirty="0" smtClean="0"/>
              <a:t>Windows Exercise</a:t>
            </a:r>
            <a:r>
              <a:rPr lang="en-US" sz="5200" dirty="0"/>
              <a:t>: </a:t>
            </a:r>
            <a:r>
              <a:rPr lang="en-US" sz="5200" dirty="0" smtClean="0"/>
              <a:t/>
            </a:r>
            <a:br>
              <a:rPr lang="en-US" sz="5200" dirty="0" smtClean="0"/>
            </a:br>
            <a:r>
              <a:rPr lang="en-US" sz="5200" dirty="0" smtClean="0"/>
              <a:t>Set an attribute </a:t>
            </a:r>
            <a:r>
              <a:rPr lang="en-US" sz="5200" dirty="0"/>
              <a:t>in </a:t>
            </a:r>
            <a:r>
              <a:rPr lang="en-US" sz="5200" dirty="0" smtClean="0"/>
              <a:t>the IIS_DEMO attributes </a:t>
            </a:r>
            <a:r>
              <a:rPr lang="en-US" sz="5200" dirty="0"/>
              <a:t>file</a:t>
            </a:r>
          </a:p>
        </p:txBody>
      </p:sp>
      <p:sp>
        <p:nvSpPr>
          <p:cNvPr id="577542" name="Rectangle 6"/>
          <p:cNvSpPr>
            <a:spLocks noGrp="1" noChangeArrowheads="1"/>
          </p:cNvSpPr>
          <p:nvPr>
            <p:ph type="body" idx="1"/>
          </p:nvPr>
        </p:nvSpPr>
        <p:spPr>
          <a:xfrm>
            <a:off x="800178" y="4813300"/>
            <a:ext cx="15063671" cy="3797300"/>
          </a:xfrm>
          <a:ln/>
        </p:spPr>
        <p:txBody>
          <a:bodyPr/>
          <a:lstStyle/>
          <a:p>
            <a:endParaRPr lang="en-US" sz="4100" dirty="0"/>
          </a:p>
          <a:p>
            <a:r>
              <a:rPr lang="en-US" sz="4100" dirty="0"/>
              <a:t>Set an attribute to a specific value in the attributes </a:t>
            </a:r>
            <a:r>
              <a:rPr lang="en-US" sz="4100" dirty="0" smtClean="0"/>
              <a:t>file</a:t>
            </a:r>
          </a:p>
          <a:p>
            <a:r>
              <a:rPr lang="en-US" sz="4100" dirty="0" smtClean="0"/>
              <a:t>Note the addition of the number “1” in the attribute value</a:t>
            </a:r>
            <a:endParaRPr lang="en-US" sz="4100" dirty="0"/>
          </a:p>
        </p:txBody>
      </p:sp>
      <p:cxnSp>
        <p:nvCxnSpPr>
          <p:cNvPr id="8" name="Straight Arrow Connector 7"/>
          <p:cNvCxnSpPr/>
          <p:nvPr/>
        </p:nvCxnSpPr>
        <p:spPr bwMode="auto">
          <a:xfrm flipV="1">
            <a:off x="13996194" y="3200400"/>
            <a:ext cx="76200" cy="3276600"/>
          </a:xfrm>
          <a:prstGeom prst="straightConnector1">
            <a:avLst/>
          </a:prstGeom>
          <a:blipFill dpi="0" rotWithShape="0">
            <a:blip r:embed="rId2"/>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565210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7" name="Rectangle 1"/>
          <p:cNvSpPr>
            <a:spLocks/>
          </p:cNvSpPr>
          <p:nvPr/>
        </p:nvSpPr>
        <p:spPr bwMode="auto">
          <a:xfrm>
            <a:off x="584994" y="2457450"/>
            <a:ext cx="15468600"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r>
              <a:rPr lang="en-US" sz="4000" dirty="0">
                <a:solidFill>
                  <a:schemeClr val="tx1"/>
                </a:solidFill>
                <a:latin typeface="Courier" charset="0"/>
                <a:ea typeface="ＭＳ Ｐゴシック" charset="0"/>
                <a:cs typeface="Courier" charset="0"/>
                <a:sym typeface="Courier" charset="0"/>
              </a:rPr>
              <a:t>default</a:t>
            </a:r>
            <a:r>
              <a:rPr lang="en-US" sz="4000" dirty="0" smtClean="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C4413D"/>
                </a:solidFill>
                <a:latin typeface="Courier"/>
                <a:ea typeface="Courier"/>
                <a:cs typeface="Courier"/>
                <a:sym typeface="Courier"/>
              </a:rPr>
              <a:t>iis_demo</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a:ea typeface="Courier"/>
                <a:cs typeface="Courier"/>
                <a:sym typeface="Courier"/>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C4413D"/>
                </a:solidFill>
                <a:latin typeface="Courier"/>
                <a:ea typeface="Courier"/>
                <a:cs typeface="Courier"/>
                <a:sym typeface="Courier"/>
              </a:rPr>
              <a:t>indexfile</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a:ea typeface="Courier"/>
                <a:cs typeface="Courier"/>
                <a:sym typeface="Courier"/>
              </a:rPr>
              <a:t>] =</a:t>
            </a:r>
            <a:r>
              <a:rPr lang="en-US" sz="4000" dirty="0">
                <a:solidFill>
                  <a:srgbClr val="C4413D"/>
                </a:solidFill>
                <a:latin typeface="Courier"/>
                <a:ea typeface="Courier"/>
                <a:cs typeface="Courier"/>
                <a:sym typeface="Courier"/>
              </a:rPr>
              <a:t> </a:t>
            </a:r>
            <a:r>
              <a:rPr lang="en-US" sz="4000" dirty="0">
                <a:solidFill>
                  <a:srgbClr val="BA2121"/>
                </a:solidFill>
                <a:latin typeface="Courier" charset="0"/>
                <a:ea typeface="ＭＳ Ｐゴシック" charset="0"/>
                <a:cs typeface="Courier" charset="0"/>
                <a:sym typeface="Courier" charset="0"/>
              </a:rPr>
              <a:t>"</a:t>
            </a:r>
            <a:r>
              <a:rPr lang="en-US" sz="4000" dirty="0" smtClean="0">
                <a:solidFill>
                  <a:srgbClr val="C4413D"/>
                </a:solidFill>
                <a:latin typeface="Courier"/>
                <a:ea typeface="Courier"/>
                <a:cs typeface="Courier"/>
                <a:sym typeface="Courier"/>
              </a:rPr>
              <a:t>Default1.</a:t>
            </a:r>
            <a:r>
              <a:rPr lang="en-US" sz="4000" dirty="0">
                <a:solidFill>
                  <a:srgbClr val="C4413D"/>
                </a:solidFill>
                <a:latin typeface="Courier"/>
                <a:ea typeface="Courier"/>
                <a:cs typeface="Courier"/>
                <a:sym typeface="Courier"/>
              </a:rPr>
              <a:t>htm</a:t>
            </a:r>
            <a:r>
              <a:rPr lang="en-US" sz="4000" dirty="0">
                <a:solidFill>
                  <a:srgbClr val="BA2121"/>
                </a:solidFill>
                <a:latin typeface="Courier" charset="0"/>
                <a:ea typeface="ＭＳ Ｐゴシック" charset="0"/>
                <a:cs typeface="Courier" charset="0"/>
                <a:sym typeface="Courier" charset="0"/>
              </a:rPr>
              <a:t>"</a:t>
            </a:r>
            <a:endParaRPr lang="en-US" sz="4000" dirty="0">
              <a:solidFill>
                <a:srgbClr val="C4413D"/>
              </a:solidFill>
              <a:latin typeface="Courier"/>
              <a:ea typeface="Courier"/>
              <a:cs typeface="Courier"/>
              <a:sym typeface="Courier"/>
            </a:endParaRPr>
          </a:p>
        </p:txBody>
      </p:sp>
      <p:sp>
        <p:nvSpPr>
          <p:cNvPr id="577538"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7539"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dirty="0" smtClean="0">
                <a:solidFill>
                  <a:schemeClr val="tx1"/>
                </a:solidFill>
                <a:latin typeface="Courier" charset="0"/>
                <a:ea typeface="ＭＳ Ｐゴシック" charset="0"/>
                <a:cs typeface="Courier" charset="0"/>
                <a:sym typeface="Courier" charset="0"/>
              </a:rPr>
              <a:t>cookbooks</a:t>
            </a:r>
            <a:r>
              <a:rPr lang="en-US" dirty="0">
                <a:latin typeface="Courier" charset="0"/>
                <a:ea typeface="ＭＳ Ｐゴシック" charset="0"/>
                <a:cs typeface="Courier" charset="0"/>
                <a:sym typeface="Courier" charset="0"/>
              </a:rPr>
              <a:t>\</a:t>
            </a:r>
            <a:r>
              <a:rPr lang="en-US" dirty="0" err="1" smtClean="0">
                <a:solidFill>
                  <a:schemeClr val="tx1"/>
                </a:solidFill>
                <a:latin typeface="Courier" charset="0"/>
                <a:ea typeface="ＭＳ Ｐゴシック" charset="0"/>
                <a:cs typeface="Courier" charset="0"/>
                <a:sym typeface="Courier" charset="0"/>
              </a:rPr>
              <a:t>iis_demo</a:t>
            </a:r>
            <a:r>
              <a:rPr lang="en-US" dirty="0">
                <a:latin typeface="Courier" charset="0"/>
                <a:ea typeface="ＭＳ Ｐゴシック" charset="0"/>
                <a:cs typeface="Courier" charset="0"/>
                <a:sym typeface="Courier" charset="0"/>
              </a:rPr>
              <a:t>\</a:t>
            </a:r>
            <a:r>
              <a:rPr lang="en-US" dirty="0" smtClean="0">
                <a:solidFill>
                  <a:schemeClr val="tx1"/>
                </a:solidFill>
                <a:latin typeface="Courier" charset="0"/>
                <a:ea typeface="ＭＳ Ｐゴシック" charset="0"/>
                <a:cs typeface="Courier" charset="0"/>
                <a:sym typeface="Courier" charset="0"/>
              </a:rPr>
              <a:t>attributes\default.rb</a:t>
            </a:r>
            <a:endParaRPr lang="en-US" dirty="0">
              <a:solidFill>
                <a:schemeClr val="tx1"/>
              </a:solidFill>
              <a:latin typeface="Courier" charset="0"/>
              <a:ea typeface="ＭＳ Ｐゴシック" charset="0"/>
              <a:cs typeface="Courier" charset="0"/>
              <a:sym typeface="Courier" charset="0"/>
            </a:endParaRPr>
          </a:p>
        </p:txBody>
      </p:sp>
      <p:sp>
        <p:nvSpPr>
          <p:cNvPr id="577541" name="Rectangle 5"/>
          <p:cNvSpPr>
            <a:spLocks noGrp="1" noChangeArrowheads="1"/>
          </p:cNvSpPr>
          <p:nvPr>
            <p:ph type="title"/>
          </p:nvPr>
        </p:nvSpPr>
        <p:spPr>
          <a:xfrm>
            <a:off x="356394" y="330200"/>
            <a:ext cx="15620999" cy="1117600"/>
          </a:xfrm>
          <a:ln/>
        </p:spPr>
        <p:txBody>
          <a:bodyPr/>
          <a:lstStyle/>
          <a:p>
            <a:r>
              <a:rPr lang="en-US" sz="5200" dirty="0" smtClean="0"/>
              <a:t>Windows Exercise</a:t>
            </a:r>
            <a:r>
              <a:rPr lang="en-US" sz="5200" dirty="0"/>
              <a:t>: </a:t>
            </a:r>
            <a:r>
              <a:rPr lang="en-US" sz="5200" dirty="0" smtClean="0"/>
              <a:t/>
            </a:r>
            <a:br>
              <a:rPr lang="en-US" sz="5200" dirty="0" smtClean="0"/>
            </a:br>
            <a:r>
              <a:rPr lang="en-US" sz="5200" dirty="0" smtClean="0"/>
              <a:t>Set an attribute </a:t>
            </a:r>
            <a:r>
              <a:rPr lang="en-US" sz="5200" dirty="0"/>
              <a:t>in </a:t>
            </a:r>
            <a:r>
              <a:rPr lang="en-US" sz="5200" dirty="0" smtClean="0"/>
              <a:t>the IIS_DEMO attributes </a:t>
            </a:r>
            <a:r>
              <a:rPr lang="en-US" sz="5200" dirty="0"/>
              <a:t>file</a:t>
            </a:r>
          </a:p>
        </p:txBody>
      </p:sp>
      <p:sp>
        <p:nvSpPr>
          <p:cNvPr id="9" name="TextBox 8"/>
          <p:cNvSpPr txBox="1"/>
          <p:nvPr/>
        </p:nvSpPr>
        <p:spPr>
          <a:xfrm>
            <a:off x="813594" y="6135469"/>
            <a:ext cx="4191000" cy="646331"/>
          </a:xfrm>
          <a:prstGeom prst="rect">
            <a:avLst/>
          </a:prstGeom>
          <a:noFill/>
        </p:spPr>
        <p:txBody>
          <a:bodyPr wrap="square" rtlCol="0">
            <a:spAutoFit/>
          </a:bodyPr>
          <a:lstStyle/>
          <a:p>
            <a:pPr algn="ctr"/>
            <a:r>
              <a:rPr lang="en-US" sz="3600" b="1" dirty="0" smtClean="0"/>
              <a:t>No spaces here</a:t>
            </a:r>
            <a:endParaRPr lang="en-US" sz="3600" b="1" dirty="0"/>
          </a:p>
        </p:txBody>
      </p:sp>
      <p:cxnSp>
        <p:nvCxnSpPr>
          <p:cNvPr id="10" name="Straight Arrow Connector 9"/>
          <p:cNvCxnSpPr>
            <a:stCxn id="9" idx="0"/>
          </p:cNvCxnSpPr>
          <p:nvPr/>
        </p:nvCxnSpPr>
        <p:spPr bwMode="auto">
          <a:xfrm flipH="1" flipV="1">
            <a:off x="2870994" y="3429000"/>
            <a:ext cx="38100" cy="2706469"/>
          </a:xfrm>
          <a:prstGeom prst="straightConnector1">
            <a:avLst/>
          </a:prstGeom>
          <a:blipFill dpi="0" rotWithShape="0">
            <a:blip r:embed="rId2"/>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flipV="1">
            <a:off x="4090194" y="3352800"/>
            <a:ext cx="2362200" cy="2743200"/>
          </a:xfrm>
          <a:prstGeom prst="straightConnector1">
            <a:avLst/>
          </a:prstGeom>
          <a:blipFill dpi="0" rotWithShape="0">
            <a:blip r:embed="rId2"/>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204392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Chef do here?</a:t>
            </a:r>
            <a:endParaRPr lang="en-US" dirty="0"/>
          </a:p>
        </p:txBody>
      </p:sp>
      <p:sp>
        <p:nvSpPr>
          <p:cNvPr id="3" name="Content Placeholder 2"/>
          <p:cNvSpPr>
            <a:spLocks noGrp="1"/>
          </p:cNvSpPr>
          <p:nvPr>
            <p:ph idx="1"/>
          </p:nvPr>
        </p:nvSpPr>
        <p:spPr/>
        <p:txBody>
          <a:bodyPr/>
          <a:lstStyle/>
          <a:p>
            <a:r>
              <a:rPr lang="en-US" sz="4400" b="1" dirty="0" smtClean="0"/>
              <a:t>First</a:t>
            </a:r>
            <a:r>
              <a:rPr lang="en-US" sz="4400" dirty="0" smtClean="0"/>
              <a:t>, we used </a:t>
            </a:r>
            <a:r>
              <a:rPr lang="en-US" sz="4400" b="1" dirty="0" smtClean="0"/>
              <a:t>Chef</a:t>
            </a:r>
            <a:r>
              <a:rPr lang="en-US" sz="4400" dirty="0" smtClean="0"/>
              <a:t> to create each of the individual servers, </a:t>
            </a:r>
            <a:r>
              <a:rPr lang="en-US" sz="4400" dirty="0"/>
              <a:t>including </a:t>
            </a:r>
            <a:r>
              <a:rPr lang="en-US" sz="4400" dirty="0" smtClean="0"/>
              <a:t>deploying </a:t>
            </a:r>
            <a:r>
              <a:rPr lang="en-US" sz="4400" dirty="0"/>
              <a:t>our database and our application code</a:t>
            </a:r>
            <a:endParaRPr lang="en-US" sz="4400" dirty="0" smtClean="0"/>
          </a:p>
          <a:p>
            <a:r>
              <a:rPr lang="en-US" sz="4400" b="1" dirty="0" smtClean="0"/>
              <a:t>Second</a:t>
            </a:r>
            <a:r>
              <a:rPr lang="en-US" sz="4400" dirty="0" smtClean="0"/>
              <a:t>, we used </a:t>
            </a:r>
            <a:r>
              <a:rPr lang="en-US" sz="4400" b="1" dirty="0" smtClean="0"/>
              <a:t>Chef</a:t>
            </a:r>
            <a:r>
              <a:rPr lang="en-US" sz="4400" dirty="0" smtClean="0"/>
              <a:t> to configure the servers to communicate with each other</a:t>
            </a:r>
          </a:p>
          <a:p>
            <a:r>
              <a:rPr lang="en-US" sz="4400" b="1" dirty="0" smtClean="0"/>
              <a:t>Third</a:t>
            </a:r>
            <a:r>
              <a:rPr lang="en-US" sz="4400" dirty="0" smtClean="0"/>
              <a:t>, we used </a:t>
            </a:r>
            <a:r>
              <a:rPr lang="en-US" sz="4400" b="1" dirty="0" smtClean="0"/>
              <a:t>Chef</a:t>
            </a:r>
            <a:r>
              <a:rPr lang="en-US" sz="4400" dirty="0" smtClean="0"/>
              <a:t> to automate any changes (such as modifying </a:t>
            </a:r>
            <a:r>
              <a:rPr lang="en-US" sz="4400" dirty="0" err="1" smtClean="0"/>
              <a:t>syslog.conf</a:t>
            </a:r>
            <a:r>
              <a:rPr lang="en-US" sz="4400" dirty="0" smtClean="0"/>
              <a:t>, or adding a webserver), making our lives easier</a:t>
            </a:r>
          </a:p>
        </p:txBody>
      </p:sp>
    </p:spTree>
    <p:extLst>
      <p:ext uri="{BB962C8B-B14F-4D97-AF65-F5344CB8AC3E}">
        <p14:creationId xmlns:p14="http://schemas.microsoft.com/office/powerpoint/2010/main" val="28492665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1"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8562"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8563" name="Rectangle 3"/>
          <p:cNvSpPr>
            <a:spLocks/>
          </p:cNvSpPr>
          <p:nvPr/>
        </p:nvSpPr>
        <p:spPr bwMode="auto">
          <a:xfrm>
            <a:off x="5048743" y="1600200"/>
            <a:ext cx="1465723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r>
              <a:rPr lang="en-US" sz="3100" dirty="0" smtClean="0">
                <a:latin typeface="Courier" charset="0"/>
                <a:ea typeface="ＭＳ Ｐゴシック" charset="0"/>
                <a:cs typeface="Courier" charset="0"/>
                <a:sym typeface="Courier" charset="0"/>
              </a:rPr>
              <a:t>c</a:t>
            </a:r>
            <a:r>
              <a:rPr lang="en-US" sz="3100" dirty="0" smtClean="0">
                <a:solidFill>
                  <a:schemeClr val="tx1"/>
                </a:solidFill>
                <a:latin typeface="Courier" charset="0"/>
                <a:ea typeface="ＭＳ Ｐゴシック" charset="0"/>
                <a:cs typeface="Courier" charset="0"/>
                <a:sym typeface="Courier" charset="0"/>
              </a:rPr>
              <a:t>ookbooks</a:t>
            </a:r>
            <a:r>
              <a:rPr lang="en-US" sz="3100" dirty="0" smtClean="0">
                <a:latin typeface="Courier" charset="0"/>
                <a:ea typeface="ＭＳ Ｐゴシック" charset="0"/>
                <a:cs typeface="Courier" charset="0"/>
                <a:sym typeface="Courier" charset="0"/>
              </a:rPr>
              <a:t>\</a:t>
            </a:r>
            <a:r>
              <a:rPr lang="en-US" sz="3100" dirty="0" err="1" smtClean="0">
                <a:latin typeface="Courier" charset="0"/>
                <a:ea typeface="ＭＳ Ｐゴシック" charset="0"/>
                <a:cs typeface="Courier" charset="0"/>
                <a:sym typeface="Courier" charset="0"/>
              </a:rPr>
              <a:t>iis_demo</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files</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a:t>
            </a:r>
            <a:r>
              <a:rPr lang="en-US" sz="3100" dirty="0" smtClean="0">
                <a:latin typeface="Courier" charset="0"/>
                <a:ea typeface="ＭＳ Ｐゴシック" charset="0"/>
                <a:cs typeface="Courier" charset="0"/>
                <a:sym typeface="Courier" charset="0"/>
              </a:rPr>
              <a:t>\Default1</a:t>
            </a:r>
            <a:r>
              <a:rPr lang="en-US" sz="3100" dirty="0" smtClean="0">
                <a:solidFill>
                  <a:schemeClr val="tx1"/>
                </a:solidFill>
                <a:latin typeface="Courier" charset="0"/>
                <a:ea typeface="ＭＳ Ｐゴシック" charset="0"/>
                <a:cs typeface="Courier" charset="0"/>
                <a:sym typeface="Courier" charset="0"/>
              </a:rPr>
              <a:t>.htm</a:t>
            </a:r>
            <a:endParaRPr lang="en-US" sz="3100" dirty="0">
              <a:solidFill>
                <a:schemeClr val="tx1"/>
              </a:solidFill>
              <a:latin typeface="Courier" charset="0"/>
              <a:ea typeface="ＭＳ Ｐゴシック" charset="0"/>
              <a:cs typeface="Courier" charset="0"/>
              <a:sym typeface="Courier" charset="0"/>
            </a:endParaRPr>
          </a:p>
        </p:txBody>
      </p:sp>
      <p:sp>
        <p:nvSpPr>
          <p:cNvPr id="578564" name="Rectangle 4"/>
          <p:cNvSpPr>
            <a:spLocks/>
          </p:cNvSpPr>
          <p:nvPr/>
        </p:nvSpPr>
        <p:spPr bwMode="auto">
          <a:xfrm>
            <a:off x="838282" y="2381250"/>
            <a:ext cx="14898555" cy="470535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600" b="1" dirty="0">
                <a:solidFill>
                  <a:srgbClr val="008000"/>
                </a:solidFill>
                <a:latin typeface="Courier" charset="0"/>
                <a:ea typeface="ＭＳ Ｐゴシック" charset="0"/>
                <a:cs typeface="Courier" charset="0"/>
                <a:sym typeface="Courier" charset="0"/>
              </a:rPr>
              <a:t>&lt;html&gt;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&lt;body&gt;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&lt;h1&gt;</a:t>
            </a:r>
            <a:r>
              <a:rPr lang="en-US" sz="3600" dirty="0">
                <a:solidFill>
                  <a:schemeClr val="tx1"/>
                </a:solidFill>
                <a:latin typeface="Courier" charset="0"/>
                <a:ea typeface="ＭＳ Ｐゴシック" charset="0"/>
                <a:cs typeface="Courier" charset="0"/>
                <a:sym typeface="Courier" charset="0"/>
              </a:rPr>
              <a:t>Hello, world!</a:t>
            </a:r>
            <a:r>
              <a:rPr lang="en-US" sz="3600" b="1" dirty="0">
                <a:solidFill>
                  <a:srgbClr val="008000"/>
                </a:solidFill>
                <a:latin typeface="Courier" charset="0"/>
                <a:ea typeface="ＭＳ Ｐゴシック" charset="0"/>
                <a:cs typeface="Courier" charset="0"/>
                <a:sym typeface="Courier" charset="0"/>
              </a:rPr>
              <a:t>&lt;/h1&gt;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&lt;h2&gt;</a:t>
            </a:r>
            <a:r>
              <a:rPr lang="en-US" sz="3600" dirty="0">
                <a:solidFill>
                  <a:schemeClr val="tx1"/>
                </a:solidFill>
                <a:latin typeface="Courier" charset="0"/>
                <a:ea typeface="ＭＳ Ｐゴシック" charset="0"/>
                <a:cs typeface="Courier" charset="0"/>
                <a:sym typeface="Courier" charset="0"/>
              </a:rPr>
              <a:t>This is </a:t>
            </a:r>
            <a:r>
              <a:rPr lang="en-US" sz="3600" dirty="0" smtClean="0">
                <a:solidFill>
                  <a:schemeClr val="tx1"/>
                </a:solidFill>
                <a:latin typeface="Courier" charset="0"/>
                <a:ea typeface="ＭＳ Ｐゴシック" charset="0"/>
                <a:cs typeface="Courier" charset="0"/>
                <a:sym typeface="Courier" charset="0"/>
              </a:rPr>
              <a:t>Default1.htm</a:t>
            </a:r>
            <a:r>
              <a:rPr lang="en-US" sz="3600" b="1" dirty="0" smtClean="0">
                <a:solidFill>
                  <a:srgbClr val="008000"/>
                </a:solidFill>
                <a:latin typeface="Courier" charset="0"/>
                <a:ea typeface="ＭＳ Ｐゴシック" charset="0"/>
                <a:cs typeface="Courier" charset="0"/>
                <a:sym typeface="Courier" charset="0"/>
              </a:rPr>
              <a:t>&lt;</a:t>
            </a:r>
            <a:r>
              <a:rPr lang="en-US" sz="3600" b="1" dirty="0">
                <a:solidFill>
                  <a:srgbClr val="008000"/>
                </a:solidFill>
                <a:latin typeface="Courier" charset="0"/>
                <a:ea typeface="ＭＳ Ｐゴシック" charset="0"/>
                <a:cs typeface="Courier" charset="0"/>
                <a:sym typeface="Courier" charset="0"/>
              </a:rPr>
              <a:t>/h2&gt;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&lt;p&gt;</a:t>
            </a:r>
            <a:r>
              <a:rPr lang="en-US" sz="3600" dirty="0">
                <a:solidFill>
                  <a:schemeClr val="tx1"/>
                </a:solidFill>
                <a:latin typeface="Courier" charset="0"/>
                <a:ea typeface="ＭＳ Ｐゴシック" charset="0"/>
                <a:cs typeface="Courier" charset="0"/>
                <a:sym typeface="Courier" charset="0"/>
              </a:rPr>
              <a:t>We configured this in the </a:t>
            </a:r>
            <a:r>
              <a:rPr lang="en-US" sz="3600" dirty="0" smtClean="0">
                <a:solidFill>
                  <a:schemeClr val="tx1"/>
                </a:solidFill>
                <a:latin typeface="Courier" charset="0"/>
                <a:ea typeface="ＭＳ Ｐゴシック" charset="0"/>
                <a:cs typeface="Courier" charset="0"/>
                <a:sym typeface="Courier" charset="0"/>
              </a:rPr>
              <a:t>attributes </a:t>
            </a:r>
            <a:r>
              <a:rPr lang="en-US" sz="3600" dirty="0">
                <a:solidFill>
                  <a:schemeClr val="tx1"/>
                </a:solidFill>
                <a:latin typeface="Courier" charset="0"/>
                <a:ea typeface="ＭＳ Ｐゴシック" charset="0"/>
                <a:cs typeface="Courier" charset="0"/>
                <a:sym typeface="Courier" charset="0"/>
              </a:rPr>
              <a:t>file</a:t>
            </a:r>
            <a:r>
              <a:rPr lang="en-US" sz="3600" b="1" dirty="0">
                <a:solidFill>
                  <a:srgbClr val="008000"/>
                </a:solidFill>
                <a:latin typeface="Courier" charset="0"/>
                <a:ea typeface="ＭＳ Ｐゴシック" charset="0"/>
                <a:cs typeface="Courier" charset="0"/>
                <a:sym typeface="Courier" charset="0"/>
              </a:rPr>
              <a:t>&lt;/p&gt;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 &lt;/body&gt;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&lt;/html&gt;</a:t>
            </a:r>
          </a:p>
        </p:txBody>
      </p:sp>
      <p:sp>
        <p:nvSpPr>
          <p:cNvPr id="578565" name="Rectangle 5"/>
          <p:cNvSpPr>
            <a:spLocks noGrp="1" noChangeArrowheads="1"/>
          </p:cNvSpPr>
          <p:nvPr>
            <p:ph type="title"/>
          </p:nvPr>
        </p:nvSpPr>
        <p:spPr>
          <a:ln/>
        </p:spPr>
        <p:txBody>
          <a:bodyPr/>
          <a:lstStyle/>
          <a:p>
            <a:r>
              <a:rPr lang="en-US" sz="3700" dirty="0" smtClean="0"/>
              <a:t>Windows Exercise</a:t>
            </a:r>
            <a:r>
              <a:rPr lang="en-US" sz="3700" dirty="0"/>
              <a:t>:  Add </a:t>
            </a:r>
            <a:r>
              <a:rPr lang="en-US" sz="3700" dirty="0" smtClean="0"/>
              <a:t>Default1</a:t>
            </a:r>
            <a:r>
              <a:rPr lang="en-US" sz="3700" dirty="0"/>
              <a:t>.</a:t>
            </a:r>
            <a:r>
              <a:rPr lang="en-US" sz="3700" dirty="0" smtClean="0"/>
              <a:t>htm </a:t>
            </a:r>
            <a:r>
              <a:rPr lang="en-US" sz="3700" dirty="0"/>
              <a:t>to cookbook</a:t>
            </a:r>
            <a:r>
              <a:rPr lang="ja-JP" altLang="en-US" sz="3700" dirty="0">
                <a:latin typeface="Arial"/>
              </a:rPr>
              <a:t>’</a:t>
            </a:r>
            <a:r>
              <a:rPr lang="en-US" sz="3700" dirty="0"/>
              <a:t>s files/default directory</a:t>
            </a:r>
          </a:p>
        </p:txBody>
      </p:sp>
      <p:sp>
        <p:nvSpPr>
          <p:cNvPr id="7" name="Rectangle 4"/>
          <p:cNvSpPr>
            <a:spLocks/>
          </p:cNvSpPr>
          <p:nvPr/>
        </p:nvSpPr>
        <p:spPr bwMode="auto">
          <a:xfrm rot="10800000" flipH="1">
            <a:off x="12929395" y="1752600"/>
            <a:ext cx="2971800"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6326972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a:solidFill>
                  <a:srgbClr val="BA2121"/>
                </a:solidFill>
                <a:latin typeface="Courier" charset="0"/>
                <a:ea typeface="ＭＳ Ｐゴシック" charset="0"/>
                <a:cs typeface="Courier" charset="0"/>
                <a:sym typeface="Courier" charset="0"/>
              </a:rPr>
              <a:t>"</a:t>
            </a:r>
            <a:r>
              <a:rPr lang="en-US" sz="3300" dirty="0" smtClean="0">
                <a:solidFill>
                  <a:srgbClr val="BA2121"/>
                </a:solidFill>
                <a:latin typeface="Courier" charset="0"/>
                <a:ea typeface="ＭＳ Ｐゴシック" charset="0"/>
                <a:cs typeface="Courier" charset="0"/>
                <a:sym typeface="Courier" charset="0"/>
              </a:rPr>
              <a:t>w3svc</a:t>
            </a:r>
            <a:r>
              <a:rPr lang="en-US" sz="3300" dirty="0" smtClean="0">
                <a:solidFill>
                  <a:srgbClr val="BA2121"/>
                </a:solidFill>
                <a:latin typeface="Courier" charset="0"/>
                <a:ea typeface="ＭＳ Ｐゴシック" charset="0"/>
                <a:cs typeface="Courier" charset="0"/>
                <a:sym typeface="Courier" charset="0"/>
              </a:rPr>
              <a:t>"</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err="1">
                <a:solidFill>
                  <a:schemeClr val="tx1"/>
                </a:solidFill>
                <a:latin typeface="Courier" charset="0"/>
                <a:ea typeface="ＭＳ Ｐゴシック" charset="0"/>
                <a:cs typeface="Courier" charset="0"/>
                <a:sym typeface="Courier" charset="0"/>
              </a:rPr>
              <a:t>cookbook_file</a:t>
            </a:r>
            <a:r>
              <a:rPr lang="en-US" sz="3100" dirty="0">
                <a:solidFill>
                  <a:schemeClr val="tx1"/>
                </a:solidFill>
                <a:latin typeface="Courier" charset="0"/>
                <a:ea typeface="ＭＳ Ｐゴシック" charset="0"/>
                <a:cs typeface="Courier" charset="0"/>
                <a:sym typeface="Courier" charset="0"/>
              </a:rPr>
              <a:t> </a:t>
            </a:r>
            <a:r>
              <a:rPr lang="en-US" sz="3100" dirty="0" smtClean="0">
                <a:solidFill>
                  <a:srgbClr val="BA2121"/>
                </a:solidFill>
                <a:latin typeface="Courier" charset="0"/>
                <a:ea typeface="ＭＳ Ｐゴシック" charset="0"/>
                <a:cs typeface="Courier" charset="0"/>
                <a:sym typeface="Courier" charset="0"/>
              </a:rPr>
              <a:t>'c</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inetpub</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wwwroot</a:t>
            </a:r>
            <a:r>
              <a:rPr lang="en-US" sz="3100" dirty="0">
                <a:solidFill>
                  <a:srgbClr val="BA2121"/>
                </a:solidFill>
                <a:latin typeface="Courier" charset="0"/>
                <a:ea typeface="ＭＳ Ｐゴシック" charset="0"/>
                <a:cs typeface="Courier" charset="0"/>
                <a:sym typeface="Courier" charset="0"/>
              </a:rPr>
              <a:t>\</a:t>
            </a:r>
            <a:r>
              <a:rPr lang="en-US" sz="3100" dirty="0" err="1" smtClean="0">
                <a:solidFill>
                  <a:srgbClr val="BA2121"/>
                </a:solidFill>
                <a:latin typeface="Courier" charset="0"/>
                <a:ea typeface="ＭＳ Ｐゴシック" charset="0"/>
                <a:cs typeface="Courier" charset="0"/>
                <a:sym typeface="Courier" charset="0"/>
              </a:rPr>
              <a:t>Default.htm</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a:t>
            </a:r>
            <a:r>
              <a:rPr lang="en-US" sz="3100" dirty="0" smtClean="0">
                <a:solidFill>
                  <a:schemeClr val="tx1"/>
                </a:solidFill>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Default.htm</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rights :read, </a:t>
            </a:r>
            <a:r>
              <a:rPr lang="en-US" sz="3200" dirty="0" smtClean="0">
                <a:solidFill>
                  <a:srgbClr val="BA2121"/>
                </a:solidFill>
                <a:latin typeface="Courier"/>
                <a:ea typeface="Courier"/>
                <a:cs typeface="Courier"/>
                <a:sym typeface="Courier"/>
              </a:rPr>
              <a:t>"Everyone</a:t>
            </a:r>
            <a:r>
              <a:rPr lang="en-US" sz="3200" dirty="0" smtClean="0">
                <a:solidFill>
                  <a:srgbClr val="BA2121"/>
                </a:solidFill>
                <a:latin typeface="Courier"/>
                <a:ea typeface="Courier"/>
                <a:cs typeface="Courier"/>
                <a:sym typeface="Courier"/>
              </a:rPr>
              <a:t>"</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sz="5200" dirty="0" smtClean="0"/>
              <a:t>Windows Exercise</a:t>
            </a:r>
            <a:r>
              <a:rPr lang="en-US" sz="5200" dirty="0"/>
              <a:t>:  </a:t>
            </a:r>
            <a:r>
              <a:rPr lang="en-US" sz="5200" dirty="0" smtClean="0"/>
              <a:t>Retrieve attribute </a:t>
            </a:r>
            <a:r>
              <a:rPr lang="en-US" sz="5200" dirty="0"/>
              <a:t>in a recipe</a:t>
            </a:r>
          </a:p>
        </p:txBody>
      </p:sp>
      <p:sp>
        <p:nvSpPr>
          <p:cNvPr id="580612" name="Rectangle 4"/>
          <p:cNvSpPr>
            <a:spLocks/>
          </p:cNvSpPr>
          <p:nvPr/>
        </p:nvSpPr>
        <p:spPr bwMode="auto">
          <a:xfrm rot="10800000" flipH="1">
            <a:off x="914489" y="5080000"/>
            <a:ext cx="5461705"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smtClean="0">
                <a:latin typeface="Courier" charset="0"/>
                <a:ea typeface="ＭＳ Ｐゴシック" charset="0"/>
                <a:cs typeface="Courier" charset="0"/>
                <a:sym typeface="Courier" charset="0"/>
              </a:rPr>
              <a:t>\</a:t>
            </a:r>
            <a:r>
              <a:rPr lang="en-US" sz="3100" dirty="0" err="1" smtClean="0">
                <a:latin typeface="Courier" charset="0"/>
                <a:ea typeface="ＭＳ Ｐゴシック" charset="0"/>
                <a:cs typeface="Courier" charset="0"/>
                <a:sym typeface="Courier" charset="0"/>
              </a:rPr>
              <a:t>iis_demo</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cxnSp>
        <p:nvCxnSpPr>
          <p:cNvPr id="5" name="Straight Arrow Connector 4"/>
          <p:cNvCxnSpPr/>
          <p:nvPr/>
        </p:nvCxnSpPr>
        <p:spPr bwMode="auto">
          <a:xfrm flipH="1">
            <a:off x="6680994" y="5334000"/>
            <a:ext cx="1447800" cy="0"/>
          </a:xfrm>
          <a:prstGeom prst="straightConnector1">
            <a:avLst/>
          </a:prstGeom>
          <a:blipFill dpi="0" rotWithShape="0">
            <a:blip r:embed="rId3"/>
            <a:srcRect/>
            <a:tile tx="0" ty="0" sx="100000" sy="100000" flip="none" algn="tl"/>
          </a:blipFill>
          <a:ln w="1047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extBox 5"/>
          <p:cNvSpPr txBox="1"/>
          <p:nvPr/>
        </p:nvSpPr>
        <p:spPr>
          <a:xfrm>
            <a:off x="8128794" y="4953000"/>
            <a:ext cx="3957108" cy="646331"/>
          </a:xfrm>
          <a:prstGeom prst="rect">
            <a:avLst/>
          </a:prstGeom>
          <a:noFill/>
        </p:spPr>
        <p:txBody>
          <a:bodyPr wrap="none" rtlCol="0">
            <a:spAutoFit/>
          </a:bodyPr>
          <a:lstStyle/>
          <a:p>
            <a:r>
              <a:rPr lang="en-US" sz="3600" dirty="0" smtClean="0"/>
              <a:t>Replace this value</a:t>
            </a:r>
            <a:endParaRPr lang="en-US" sz="3600" dirty="0"/>
          </a:p>
        </p:txBody>
      </p:sp>
    </p:spTree>
    <p:extLst>
      <p:ext uri="{BB962C8B-B14F-4D97-AF65-F5344CB8AC3E}">
        <p14:creationId xmlns:p14="http://schemas.microsoft.com/office/powerpoint/2010/main" val="24626348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a:solidFill>
                  <a:srgbClr val="BA2121"/>
                </a:solidFill>
                <a:latin typeface="Courier" charset="0"/>
                <a:ea typeface="ＭＳ Ｐゴシック" charset="0"/>
                <a:cs typeface="Courier" charset="0"/>
                <a:sym typeface="Courier" charset="0"/>
              </a:rPr>
              <a:t>"</a:t>
            </a:r>
            <a:r>
              <a:rPr lang="en-US" sz="3300" dirty="0" smtClean="0">
                <a:solidFill>
                  <a:srgbClr val="BA2121"/>
                </a:solidFill>
                <a:latin typeface="Courier" charset="0"/>
                <a:ea typeface="ＭＳ Ｐゴシック" charset="0"/>
                <a:cs typeface="Courier" charset="0"/>
                <a:sym typeface="Courier" charset="0"/>
              </a:rPr>
              <a:t>w3svc</a:t>
            </a:r>
            <a:r>
              <a:rPr lang="en-US" sz="3300" dirty="0" smtClean="0">
                <a:solidFill>
                  <a:srgbClr val="BA2121"/>
                </a:solidFill>
                <a:latin typeface="Courier" charset="0"/>
                <a:ea typeface="ＭＳ Ｐゴシック" charset="0"/>
                <a:cs typeface="Courier" charset="0"/>
                <a:sym typeface="Courier" charset="0"/>
              </a:rPr>
              <a:t>"</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err="1">
                <a:solidFill>
                  <a:schemeClr val="tx1"/>
                </a:solidFill>
                <a:latin typeface="Courier" charset="0"/>
                <a:ea typeface="ＭＳ Ｐゴシック" charset="0"/>
                <a:cs typeface="Courier" charset="0"/>
                <a:sym typeface="Courier" charset="0"/>
              </a:rPr>
              <a:t>cookbook_file</a:t>
            </a:r>
            <a:r>
              <a:rPr lang="en-US" sz="3100" dirty="0">
                <a:solidFill>
                  <a:schemeClr val="tx1"/>
                </a:solidFill>
                <a:latin typeface="Courier" charset="0"/>
                <a:ea typeface="ＭＳ Ｐゴシック" charset="0"/>
                <a:cs typeface="Courier" charset="0"/>
                <a:sym typeface="Courier" charset="0"/>
              </a:rPr>
              <a:t> </a:t>
            </a:r>
            <a:r>
              <a:rPr lang="en-US" sz="3100" dirty="0" smtClean="0">
                <a:solidFill>
                  <a:srgbClr val="BA2121"/>
                </a:solidFill>
                <a:latin typeface="Courier" charset="0"/>
                <a:ea typeface="ＭＳ Ｐゴシック" charset="0"/>
                <a:cs typeface="Courier" charset="0"/>
                <a:sym typeface="Courier" charset="0"/>
              </a:rPr>
              <a:t>'c</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inetpub</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wwwroot</a:t>
            </a:r>
            <a:r>
              <a:rPr lang="en-US" sz="3100" dirty="0">
                <a:solidFill>
                  <a:srgbClr val="BA2121"/>
                </a:solidFill>
                <a:latin typeface="Courier" charset="0"/>
                <a:ea typeface="ＭＳ Ｐゴシック" charset="0"/>
                <a:cs typeface="Courier" charset="0"/>
                <a:sym typeface="Courier" charset="0"/>
              </a:rPr>
              <a:t>\</a:t>
            </a:r>
            <a:r>
              <a:rPr lang="en-US" sz="3100" dirty="0" err="1" smtClean="0">
                <a:solidFill>
                  <a:srgbClr val="BA2121"/>
                </a:solidFill>
                <a:latin typeface="Courier" charset="0"/>
                <a:ea typeface="ＭＳ Ｐゴシック" charset="0"/>
                <a:cs typeface="Courier" charset="0"/>
                <a:sym typeface="Courier" charset="0"/>
              </a:rPr>
              <a:t>Default.htm</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node</a:t>
            </a:r>
            <a:r>
              <a:rPr lang="en-US" sz="3100" dirty="0" smtClean="0">
                <a:solidFill>
                  <a:schemeClr val="tx1"/>
                </a:solidFill>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rights :read, </a:t>
            </a:r>
            <a:r>
              <a:rPr lang="en-US" sz="3200" dirty="0" smtClean="0">
                <a:solidFill>
                  <a:srgbClr val="BA2121"/>
                </a:solidFill>
                <a:latin typeface="Courier"/>
                <a:ea typeface="Courier"/>
                <a:cs typeface="Courier"/>
                <a:sym typeface="Courier"/>
              </a:rPr>
              <a:t>"Everyone</a:t>
            </a:r>
            <a:r>
              <a:rPr lang="en-US" sz="3200" dirty="0" smtClean="0">
                <a:solidFill>
                  <a:srgbClr val="BA2121"/>
                </a:solidFill>
                <a:latin typeface="Courier"/>
                <a:ea typeface="Courier"/>
                <a:cs typeface="Courier"/>
                <a:sym typeface="Courier"/>
              </a:rPr>
              <a:t>"</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sz="5200" dirty="0" smtClean="0"/>
              <a:t>Windows Exercise</a:t>
            </a:r>
            <a:r>
              <a:rPr lang="en-US" sz="5200" dirty="0"/>
              <a:t>:  </a:t>
            </a:r>
            <a:r>
              <a:rPr lang="en-US" sz="5200" dirty="0" smtClean="0"/>
              <a:t>Retrieve attribute </a:t>
            </a:r>
            <a:r>
              <a:rPr lang="en-US" sz="5200" dirty="0"/>
              <a:t>in a recipe</a:t>
            </a:r>
          </a:p>
        </p:txBody>
      </p:sp>
      <p:sp>
        <p:nvSpPr>
          <p:cNvPr id="580612" name="Rectangle 4"/>
          <p:cNvSpPr>
            <a:spLocks/>
          </p:cNvSpPr>
          <p:nvPr/>
        </p:nvSpPr>
        <p:spPr bwMode="auto">
          <a:xfrm rot="10800000" flipH="1">
            <a:off x="914489" y="5080000"/>
            <a:ext cx="9335412"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smtClean="0">
                <a:latin typeface="Courier" charset="0"/>
                <a:ea typeface="ＭＳ Ｐゴシック" charset="0"/>
                <a:cs typeface="Courier" charset="0"/>
                <a:sym typeface="Courier" charset="0"/>
              </a:rPr>
              <a:t>\</a:t>
            </a:r>
            <a:r>
              <a:rPr lang="en-US" sz="3100" dirty="0" err="1" smtClean="0">
                <a:latin typeface="Courier" charset="0"/>
                <a:ea typeface="ＭＳ Ｐゴシック" charset="0"/>
                <a:cs typeface="Courier" charset="0"/>
                <a:sym typeface="Courier" charset="0"/>
              </a:rPr>
              <a:t>iis_demo</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2602146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a:solidFill>
                  <a:srgbClr val="BA2121"/>
                </a:solidFill>
                <a:latin typeface="Courier" charset="0"/>
                <a:ea typeface="ＭＳ Ｐゴシック" charset="0"/>
                <a:cs typeface="Courier" charset="0"/>
                <a:sym typeface="Courier" charset="0"/>
              </a:rPr>
              <a:t>"</a:t>
            </a:r>
            <a:r>
              <a:rPr lang="en-US" sz="3300" dirty="0" smtClean="0">
                <a:solidFill>
                  <a:srgbClr val="BA2121"/>
                </a:solidFill>
                <a:latin typeface="Courier" charset="0"/>
                <a:ea typeface="ＭＳ Ｐゴシック" charset="0"/>
                <a:cs typeface="Courier" charset="0"/>
                <a:sym typeface="Courier" charset="0"/>
              </a:rPr>
              <a:t>w3svc</a:t>
            </a:r>
            <a:r>
              <a:rPr lang="en-US" sz="3300" dirty="0" smtClean="0">
                <a:solidFill>
                  <a:srgbClr val="BA2121"/>
                </a:solidFill>
                <a:latin typeface="Courier" charset="0"/>
                <a:ea typeface="ＭＳ Ｐゴシック" charset="0"/>
                <a:cs typeface="Courier" charset="0"/>
                <a:sym typeface="Courier" charset="0"/>
              </a:rPr>
              <a:t>"</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err="1">
                <a:solidFill>
                  <a:schemeClr val="tx1"/>
                </a:solidFill>
                <a:latin typeface="Courier" charset="0"/>
                <a:ea typeface="ＭＳ Ｐゴシック" charset="0"/>
                <a:cs typeface="Courier" charset="0"/>
                <a:sym typeface="Courier" charset="0"/>
              </a:rPr>
              <a:t>cookbook_file</a:t>
            </a:r>
            <a:r>
              <a:rPr lang="en-US" sz="3100" dirty="0">
                <a:solidFill>
                  <a:schemeClr val="tx1"/>
                </a:solidFill>
                <a:latin typeface="Courier" charset="0"/>
                <a:ea typeface="ＭＳ Ｐゴシック" charset="0"/>
                <a:cs typeface="Courier" charset="0"/>
                <a:sym typeface="Courier" charset="0"/>
              </a:rPr>
              <a:t> </a:t>
            </a:r>
            <a:r>
              <a:rPr lang="en-US" sz="3100" dirty="0" smtClean="0">
                <a:solidFill>
                  <a:srgbClr val="BA2121"/>
                </a:solidFill>
                <a:latin typeface="Courier" charset="0"/>
                <a:ea typeface="ＭＳ Ｐゴシック" charset="0"/>
                <a:cs typeface="Courier" charset="0"/>
                <a:sym typeface="Courier" charset="0"/>
              </a:rPr>
              <a:t>'c</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inetpub</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wwwroot</a:t>
            </a:r>
            <a:r>
              <a:rPr lang="en-US" sz="3100" dirty="0">
                <a:solidFill>
                  <a:srgbClr val="BA2121"/>
                </a:solidFill>
                <a:latin typeface="Courier" charset="0"/>
                <a:ea typeface="ＭＳ Ｐゴシック" charset="0"/>
                <a:cs typeface="Courier" charset="0"/>
                <a:sym typeface="Courier" charset="0"/>
              </a:rPr>
              <a:t>\</a:t>
            </a:r>
            <a:r>
              <a:rPr lang="en-US" sz="3100" dirty="0" err="1" smtClean="0">
                <a:solidFill>
                  <a:srgbClr val="BA2121"/>
                </a:solidFill>
                <a:latin typeface="Courier" charset="0"/>
                <a:ea typeface="ＭＳ Ｐゴシック" charset="0"/>
                <a:cs typeface="Courier" charset="0"/>
                <a:sym typeface="Courier" charset="0"/>
              </a:rPr>
              <a:t>Default.htm</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node</a:t>
            </a:r>
            <a:r>
              <a:rPr lang="en-US" sz="3100" dirty="0" smtClean="0">
                <a:solidFill>
                  <a:schemeClr val="tx1"/>
                </a:solidFill>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rights :read, </a:t>
            </a:r>
            <a:r>
              <a:rPr lang="en-US" sz="3200" dirty="0" smtClean="0">
                <a:solidFill>
                  <a:srgbClr val="BA2121"/>
                </a:solidFill>
                <a:latin typeface="Courier"/>
                <a:ea typeface="Courier"/>
                <a:cs typeface="Courier"/>
                <a:sym typeface="Courier"/>
              </a:rPr>
              <a:t>"Everyone</a:t>
            </a:r>
            <a:r>
              <a:rPr lang="en-US" sz="3200" dirty="0" smtClean="0">
                <a:solidFill>
                  <a:srgbClr val="BA2121"/>
                </a:solidFill>
                <a:latin typeface="Courier"/>
                <a:ea typeface="Courier"/>
                <a:cs typeface="Courier"/>
                <a:sym typeface="Courier"/>
              </a:rPr>
              <a:t>"</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sz="5200" dirty="0" smtClean="0"/>
              <a:t>Windows Exercise</a:t>
            </a:r>
            <a:r>
              <a:rPr lang="en-US" sz="5200" dirty="0"/>
              <a:t>:  </a:t>
            </a:r>
            <a:r>
              <a:rPr lang="en-US" sz="5200" dirty="0" smtClean="0"/>
              <a:t>Retrieve attribute </a:t>
            </a:r>
            <a:r>
              <a:rPr lang="en-US" sz="5200" dirty="0"/>
              <a:t>in a recipe</a:t>
            </a:r>
          </a:p>
        </p:txBody>
      </p:sp>
      <p:sp>
        <p:nvSpPr>
          <p:cNvPr id="580612" name="Rectangle 4"/>
          <p:cNvSpPr>
            <a:spLocks/>
          </p:cNvSpPr>
          <p:nvPr/>
        </p:nvSpPr>
        <p:spPr bwMode="auto">
          <a:xfrm rot="10800000" flipH="1">
            <a:off x="3099593" y="5080000"/>
            <a:ext cx="7150307"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smtClean="0">
                <a:latin typeface="Courier" charset="0"/>
                <a:ea typeface="ＭＳ Ｐゴシック" charset="0"/>
                <a:cs typeface="Courier" charset="0"/>
                <a:sym typeface="Courier" charset="0"/>
              </a:rPr>
              <a:t>\</a:t>
            </a:r>
            <a:r>
              <a:rPr lang="en-US" sz="3100" dirty="0" err="1" smtClean="0">
                <a:latin typeface="Courier" charset="0"/>
                <a:ea typeface="ＭＳ Ｐゴシック" charset="0"/>
                <a:cs typeface="Courier" charset="0"/>
                <a:sym typeface="Courier" charset="0"/>
              </a:rPr>
              <a:t>iis_demo</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
        <p:nvSpPr>
          <p:cNvPr id="2" name="TextBox 1"/>
          <p:cNvSpPr txBox="1"/>
          <p:nvPr/>
        </p:nvSpPr>
        <p:spPr>
          <a:xfrm>
            <a:off x="11481594" y="4953000"/>
            <a:ext cx="4032174" cy="1200329"/>
          </a:xfrm>
          <a:prstGeom prst="rect">
            <a:avLst/>
          </a:prstGeom>
          <a:noFill/>
        </p:spPr>
        <p:txBody>
          <a:bodyPr wrap="none" rtlCol="0">
            <a:spAutoFit/>
          </a:bodyPr>
          <a:lstStyle/>
          <a:p>
            <a:pPr algn="ctr"/>
            <a:r>
              <a:rPr lang="en-US" sz="3600" b="1" dirty="0" smtClean="0"/>
              <a:t>No spaces</a:t>
            </a:r>
          </a:p>
          <a:p>
            <a:pPr algn="ctr"/>
            <a:r>
              <a:rPr lang="en-US" sz="3600" b="1" dirty="0" smtClean="0"/>
              <a:t>in the orange box      </a:t>
            </a:r>
            <a:endParaRPr lang="en-US" sz="3600" b="1" dirty="0"/>
          </a:p>
        </p:txBody>
      </p:sp>
      <p:cxnSp>
        <p:nvCxnSpPr>
          <p:cNvPr id="4" name="Straight Arrow Connector 3"/>
          <p:cNvCxnSpPr/>
          <p:nvPr/>
        </p:nvCxnSpPr>
        <p:spPr bwMode="auto">
          <a:xfrm flipH="1">
            <a:off x="10567194" y="5334000"/>
            <a:ext cx="1600200" cy="0"/>
          </a:xfrm>
          <a:prstGeom prst="straightConnector1">
            <a:avLst/>
          </a:prstGeom>
          <a:blipFill dpi="0" rotWithShape="0">
            <a:blip r:embed="rId3"/>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a:stCxn id="15" idx="0"/>
          </p:cNvCxnSpPr>
          <p:nvPr/>
        </p:nvCxnSpPr>
        <p:spPr bwMode="auto">
          <a:xfrm flipH="1" flipV="1">
            <a:off x="2947194" y="5562600"/>
            <a:ext cx="493752" cy="1828800"/>
          </a:xfrm>
          <a:prstGeom prst="straightConnector1">
            <a:avLst/>
          </a:prstGeom>
          <a:blipFill dpi="0" rotWithShape="0">
            <a:blip r:embed="rId3"/>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24606" y="7391400"/>
            <a:ext cx="6931104" cy="1200329"/>
          </a:xfrm>
          <a:prstGeom prst="rect">
            <a:avLst/>
          </a:prstGeom>
          <a:noFill/>
        </p:spPr>
        <p:txBody>
          <a:bodyPr wrap="none" rtlCol="0">
            <a:spAutoFit/>
          </a:bodyPr>
          <a:lstStyle/>
          <a:p>
            <a:pPr algn="ctr"/>
            <a:r>
              <a:rPr lang="en-US" sz="3600" b="1" dirty="0" smtClean="0"/>
              <a:t>Put a space here </a:t>
            </a:r>
          </a:p>
          <a:p>
            <a:pPr algn="ctr"/>
            <a:r>
              <a:rPr lang="en-US" sz="3600" b="1" dirty="0" smtClean="0"/>
              <a:t>(between “source” and “node”</a:t>
            </a:r>
            <a:endParaRPr lang="en-US" sz="3600" b="1" dirty="0"/>
          </a:p>
        </p:txBody>
      </p:sp>
    </p:spTree>
    <p:extLst>
      <p:ext uri="{BB962C8B-B14F-4D97-AF65-F5344CB8AC3E}">
        <p14:creationId xmlns:p14="http://schemas.microsoft.com/office/powerpoint/2010/main" val="24309938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800273" y="330200"/>
            <a:ext cx="14657233" cy="1117600"/>
          </a:xfrm>
          <a:ln/>
        </p:spPr>
        <p:txBody>
          <a:bodyPr/>
          <a:lstStyle/>
          <a:p>
            <a:r>
              <a:rPr lang="en-US" sz="5200" dirty="0" smtClean="0"/>
              <a:t>Windows Exercise</a:t>
            </a:r>
            <a:r>
              <a:rPr lang="en-US" sz="5200" dirty="0"/>
              <a:t>: </a:t>
            </a:r>
            <a:r>
              <a:rPr lang="en-US" sz="5200" dirty="0" smtClean="0"/>
              <a:t/>
            </a:r>
            <a:br>
              <a:rPr lang="en-US" sz="5200" dirty="0" smtClean="0"/>
            </a:br>
            <a:r>
              <a:rPr lang="en-US" sz="5200" dirty="0" smtClean="0"/>
              <a:t>Upload </a:t>
            </a:r>
            <a:r>
              <a:rPr lang="en-US" sz="5200" dirty="0"/>
              <a:t>the </a:t>
            </a:r>
            <a:r>
              <a:rPr lang="en-US" sz="5200" dirty="0" err="1" smtClean="0"/>
              <a:t>iis_demo</a:t>
            </a:r>
            <a:r>
              <a:rPr lang="en-US" sz="5200" dirty="0" smtClean="0"/>
              <a:t> cookbook</a:t>
            </a:r>
            <a:endParaRPr lang="en-US" sz="5200" dirty="0"/>
          </a:p>
        </p:txBody>
      </p:sp>
      <p:sp>
        <p:nvSpPr>
          <p:cNvPr id="582659" name="Rectangle 3"/>
          <p:cNvSpPr>
            <a:spLocks noGrp="1" noChangeArrowheads="1"/>
          </p:cNvSpPr>
          <p:nvPr>
            <p:ph idx="1"/>
          </p:nvPr>
        </p:nvSpPr>
        <p:spPr>
          <a:xfrm>
            <a:off x="800273" y="3505199"/>
            <a:ext cx="14657233" cy="5105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4800" kern="1200" dirty="0">
                <a:solidFill>
                  <a:srgbClr val="FFFFFF"/>
                </a:solidFill>
                <a:latin typeface="Courier"/>
                <a:cs typeface="Courier"/>
              </a:rPr>
              <a:t>Uploading </a:t>
            </a:r>
            <a:r>
              <a:rPr lang="en-US" sz="4800" kern="1200" dirty="0" err="1">
                <a:solidFill>
                  <a:srgbClr val="FFFFFF"/>
                </a:solidFill>
                <a:latin typeface="Courier"/>
                <a:cs typeface="Courier"/>
              </a:rPr>
              <a:t>iis_demo</a:t>
            </a:r>
            <a:r>
              <a:rPr lang="en-US" sz="4800" kern="1200" dirty="0">
                <a:solidFill>
                  <a:srgbClr val="FFFFFF"/>
                </a:solidFill>
                <a:latin typeface="Courier"/>
                <a:cs typeface="Courier"/>
              </a:rPr>
              <a:t>   </a:t>
            </a:r>
            <a:r>
              <a:rPr lang="en-US" sz="4800" kern="1200">
                <a:solidFill>
                  <a:srgbClr val="FFFFFF"/>
                </a:solidFill>
                <a:latin typeface="Courier"/>
                <a:cs typeface="Courier"/>
              </a:rPr>
              <a:t>[</a:t>
            </a:r>
            <a:r>
              <a:rPr lang="en-US" sz="4800" kern="1200" smtClean="0">
                <a:solidFill>
                  <a:srgbClr val="FFFFFF"/>
                </a:solidFill>
                <a:latin typeface="Courier"/>
                <a:cs typeface="Courier"/>
              </a:rPr>
              <a:t>0.1.1]</a:t>
            </a:r>
            <a:endParaRPr lang="en-US" sz="4800" kern="1200" dirty="0">
              <a:solidFill>
                <a:srgbClr val="FFFFFF"/>
              </a:solidFill>
              <a:latin typeface="Courier"/>
              <a:cs typeface="Courier"/>
            </a:endParaRPr>
          </a:p>
          <a:p>
            <a:pPr marL="0" indent="0" defTabSz="1408061">
              <a:spcBef>
                <a:spcPct val="0"/>
              </a:spcBef>
              <a:buNone/>
            </a:pPr>
            <a:r>
              <a:rPr lang="en-US" sz="4800" kern="1200" dirty="0">
                <a:solidFill>
                  <a:srgbClr val="FFFFFF"/>
                </a:solidFill>
                <a:latin typeface="Courier"/>
                <a:cs typeface="Courier"/>
              </a:rPr>
              <a:t>Uploaded 1 cookbook.</a:t>
            </a:r>
          </a:p>
        </p:txBody>
      </p:sp>
      <p:sp>
        <p:nvSpPr>
          <p:cNvPr id="58265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4800" dirty="0" err="1" smtClean="0">
                <a:solidFill>
                  <a:srgbClr val="FFFFFF"/>
                </a:solidFill>
                <a:latin typeface="Courier" charset="0"/>
                <a:ea typeface="ＭＳ Ｐゴシック" charset="0"/>
                <a:cs typeface="Courier" charset="0"/>
              </a:rPr>
              <a:t>ws</a:t>
            </a:r>
            <a:r>
              <a:rPr lang="en-US" altLang="en-US" sz="4800" dirty="0" smtClean="0">
                <a:solidFill>
                  <a:srgbClr val="FFFFFF"/>
                </a:solidFill>
                <a:latin typeface="Courier" charset="0"/>
                <a:ea typeface="ＭＳ Ｐゴシック" charset="0"/>
                <a:cs typeface="Courier" charset="0"/>
              </a:rPr>
              <a:t>&gt; </a:t>
            </a:r>
            <a:r>
              <a:rPr lang="en-US" sz="4800" dirty="0">
                <a:solidFill>
                  <a:srgbClr val="FFFFFF"/>
                </a:solidFill>
                <a:latin typeface="Courier" charset="0"/>
                <a:ea typeface="ＭＳ Ｐゴシック" charset="0"/>
                <a:cs typeface="Courier" charset="0"/>
                <a:sym typeface="Courier" charset="0"/>
              </a:rPr>
              <a:t>knife cookbook upload </a:t>
            </a:r>
            <a:r>
              <a:rPr lang="en-US" sz="4800" dirty="0" err="1" smtClean="0">
                <a:solidFill>
                  <a:srgbClr val="FFFFFF"/>
                </a:solidFill>
                <a:latin typeface="Courier" charset="0"/>
                <a:ea typeface="ＭＳ Ｐゴシック" charset="0"/>
                <a:cs typeface="Courier" charset="0"/>
                <a:sym typeface="Courier" charset="0"/>
              </a:rPr>
              <a:t>iis_demo</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74125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xfrm>
            <a:off x="584995" y="76200"/>
            <a:ext cx="15773399" cy="1117600"/>
          </a:xfrm>
          <a:ln/>
        </p:spPr>
        <p:txBody>
          <a:bodyPr/>
          <a:lstStyle/>
          <a:p>
            <a:r>
              <a:rPr lang="en-US" dirty="0" smtClean="0"/>
              <a:t>Windows Exercise: Re</a:t>
            </a:r>
            <a:r>
              <a:rPr lang="en-US" dirty="0"/>
              <a:t>-run Chef Client</a:t>
            </a:r>
          </a:p>
        </p:txBody>
      </p:sp>
      <p:sp>
        <p:nvSpPr>
          <p:cNvPr id="584707" name="Rectangle 3"/>
          <p:cNvSpPr>
            <a:spLocks noGrp="1" noChangeArrowheads="1"/>
          </p:cNvSpPr>
          <p:nvPr>
            <p:ph idx="1"/>
          </p:nvPr>
        </p:nvSpPr>
        <p:spPr>
          <a:xfrm>
            <a:off x="800274" y="2895600"/>
            <a:ext cx="14657233" cy="60198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1500" kern="1200" dirty="0">
                <a:solidFill>
                  <a:srgbClr val="FFFFFF"/>
                </a:solidFill>
                <a:latin typeface="Courier"/>
                <a:cs typeface="Courier"/>
              </a:rPr>
              <a:t>...</a:t>
            </a:r>
          </a:p>
          <a:p>
            <a:pPr marL="0" indent="0" defTabSz="1408061">
              <a:spcBef>
                <a:spcPct val="0"/>
              </a:spcBef>
              <a:buNone/>
            </a:pPr>
            <a:r>
              <a:rPr lang="en-US" sz="1500" kern="1200" dirty="0">
                <a:solidFill>
                  <a:srgbClr val="FFFFFF"/>
                </a:solidFill>
                <a:latin typeface="Courier"/>
                <a:cs typeface="Courier"/>
              </a:rPr>
              <a:t> * </a:t>
            </a:r>
            <a:r>
              <a:rPr lang="en-US" sz="1500" kern="1200" dirty="0" err="1">
                <a:solidFill>
                  <a:srgbClr val="FFFFFF"/>
                </a:solidFill>
                <a:latin typeface="Courier"/>
                <a:cs typeface="Courier"/>
              </a:rPr>
              <a:t>cookbook_file</a:t>
            </a:r>
            <a:r>
              <a:rPr lang="en-US" sz="1500" kern="1200" dirty="0">
                <a:solidFill>
                  <a:srgbClr val="FFFFFF"/>
                </a:solidFill>
                <a:latin typeface="Courier"/>
                <a:cs typeface="Courier"/>
              </a:rPr>
              <a:t>[c:\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action create[2014-02-25T01:39:45-08:00] INFO: Processing </a:t>
            </a:r>
            <a:r>
              <a:rPr lang="en-US" sz="1500" kern="1200" dirty="0" err="1">
                <a:solidFill>
                  <a:srgbClr val="FFFFFF"/>
                </a:solidFill>
                <a:latin typeface="Courier"/>
                <a:cs typeface="Courier"/>
              </a:rPr>
              <a:t>cookbook_file</a:t>
            </a:r>
            <a:r>
              <a:rPr lang="en-US" sz="1500" kern="1200" dirty="0">
                <a:solidFill>
                  <a:srgbClr val="FFFFFF"/>
                </a:solidFill>
                <a:latin typeface="Courier"/>
                <a:cs typeface="Courier"/>
              </a:rPr>
              <a:t>[c:\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action create (</a:t>
            </a:r>
            <a:r>
              <a:rPr lang="en-US" sz="1500" kern="1200" dirty="0" err="1">
                <a:solidFill>
                  <a:srgbClr val="FFFFFF"/>
                </a:solidFill>
                <a:latin typeface="Courier"/>
                <a:cs typeface="Courier"/>
              </a:rPr>
              <a:t>iis_demo</a:t>
            </a:r>
            <a:r>
              <a:rPr lang="en-US" sz="1500" kern="1200" dirty="0">
                <a:solidFill>
                  <a:srgbClr val="FFFFFF"/>
                </a:solidFill>
                <a:latin typeface="Courier"/>
                <a:cs typeface="Courier"/>
              </a:rPr>
              <a:t>::default line 18)</a:t>
            </a:r>
          </a:p>
          <a:p>
            <a:pPr marL="0" indent="0" defTabSz="1408061">
              <a:spcBef>
                <a:spcPct val="0"/>
              </a:spcBef>
              <a:buNone/>
            </a:pPr>
            <a:r>
              <a:rPr lang="en-US" sz="1500" kern="1200" dirty="0">
                <a:solidFill>
                  <a:srgbClr val="FFFFFF"/>
                </a:solidFill>
                <a:latin typeface="Courier"/>
                <a:cs typeface="Courier"/>
              </a:rPr>
              <a:t>[2014-02-25T01:39:45-08:00] INFO: </a:t>
            </a:r>
            <a:r>
              <a:rPr lang="en-US" sz="1500" kern="1200" dirty="0" err="1">
                <a:solidFill>
                  <a:srgbClr val="FFFFFF"/>
                </a:solidFill>
                <a:latin typeface="Courier"/>
                <a:cs typeface="Courier"/>
              </a:rPr>
              <a:t>cookbook_file</a:t>
            </a:r>
            <a:r>
              <a:rPr lang="en-US" sz="1500" kern="1200" dirty="0">
                <a:solidFill>
                  <a:srgbClr val="FFFFFF"/>
                </a:solidFill>
                <a:latin typeface="Courier"/>
                <a:cs typeface="Courier"/>
              </a:rPr>
              <a:t>[c:\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backed up to c:/chef/backup\</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\Default.htm.chef-20140225013945.548152</a:t>
            </a:r>
          </a:p>
          <a:p>
            <a:pPr marL="0" indent="0" defTabSz="1408061">
              <a:spcBef>
                <a:spcPct val="0"/>
              </a:spcBef>
              <a:buNone/>
            </a:pPr>
            <a:r>
              <a:rPr lang="en-US" sz="1500" kern="1200" dirty="0">
                <a:solidFill>
                  <a:srgbClr val="FFFFFF"/>
                </a:solidFill>
                <a:latin typeface="Courier"/>
                <a:cs typeface="Courier"/>
              </a:rPr>
              <a:t>[2014-02-25T01:39:45-08:00] INFO: </a:t>
            </a:r>
            <a:r>
              <a:rPr lang="en-US" sz="1500" kern="1200" dirty="0" err="1">
                <a:solidFill>
                  <a:srgbClr val="FFFFFF"/>
                </a:solidFill>
                <a:latin typeface="Courier"/>
                <a:cs typeface="Courier"/>
              </a:rPr>
              <a:t>cookbook_file</a:t>
            </a:r>
            <a:r>
              <a:rPr lang="en-US" sz="1500" kern="1200" dirty="0">
                <a:solidFill>
                  <a:srgbClr val="FFFFFF"/>
                </a:solidFill>
                <a:latin typeface="Courier"/>
                <a:cs typeface="Courier"/>
              </a:rPr>
              <a:t>[c:\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updated file contents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endParaRPr lang="en-US" sz="1500" kern="1200" dirty="0">
              <a:solidFill>
                <a:srgbClr val="FFFFFF"/>
              </a:solidFill>
              <a:latin typeface="Courier"/>
              <a:cs typeface="Courier"/>
            </a:endParaRPr>
          </a:p>
          <a:p>
            <a:pPr marL="0" indent="0" defTabSz="1408061">
              <a:spcBef>
                <a:spcPct val="0"/>
              </a:spcBef>
              <a:buNone/>
            </a:pPr>
            <a:endParaRPr lang="en-US" sz="1500" kern="1200" dirty="0">
              <a:solidFill>
                <a:srgbClr val="FFFFFF"/>
              </a:solidFill>
              <a:latin typeface="Courier"/>
              <a:cs typeface="Courier"/>
            </a:endParaRPr>
          </a:p>
          <a:p>
            <a:pPr marL="0" indent="0" defTabSz="1408061">
              <a:spcBef>
                <a:spcPct val="0"/>
              </a:spcBef>
              <a:buNone/>
            </a:pPr>
            <a:r>
              <a:rPr lang="en-US" sz="1500" kern="1200" dirty="0">
                <a:solidFill>
                  <a:srgbClr val="FFFFFF"/>
                </a:solidFill>
                <a:latin typeface="Courier"/>
                <a:cs typeface="Courier"/>
              </a:rPr>
              <a:t>    - update content in file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from 231d53 to 442a41</a:t>
            </a:r>
          </a:p>
          <a:p>
            <a:pPr marL="0" indent="0" defTabSz="1408061">
              <a:spcBef>
                <a:spcPct val="0"/>
              </a:spcBef>
              <a:buNone/>
            </a:pPr>
            <a:r>
              <a:rPr lang="en-US" sz="1500" kern="1200" dirty="0">
                <a:solidFill>
                  <a:srgbClr val="FFFFFF"/>
                </a:solidFill>
                <a:latin typeface="Courier"/>
                <a:cs typeface="Courier"/>
              </a:rPr>
              <a:t>        ---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2014-02-24 06:25:33.000000000 -0800</a:t>
            </a:r>
          </a:p>
          <a:p>
            <a:pPr marL="0" indent="0" defTabSz="1408061">
              <a:spcBef>
                <a:spcPct val="0"/>
              </a:spcBef>
              <a:buNone/>
            </a:pPr>
            <a:r>
              <a:rPr lang="en-US" sz="1500" kern="1200" dirty="0">
                <a:solidFill>
                  <a:srgbClr val="FFFFFF"/>
                </a:solidFill>
                <a:latin typeface="Courier"/>
                <a:cs typeface="Courier"/>
              </a:rPr>
              <a:t>        +++ C:/Users/chef/</a:t>
            </a:r>
            <a:r>
              <a:rPr lang="en-US" sz="1500" kern="1200" dirty="0" err="1">
                <a:solidFill>
                  <a:srgbClr val="FFFFFF"/>
                </a:solidFill>
                <a:latin typeface="Courier"/>
                <a:cs typeface="Courier"/>
              </a:rPr>
              <a:t>AppData</a:t>
            </a:r>
            <a:r>
              <a:rPr lang="en-US" sz="1500" kern="1200" dirty="0">
                <a:solidFill>
                  <a:srgbClr val="FFFFFF"/>
                </a:solidFill>
                <a:latin typeface="Courier"/>
                <a:cs typeface="Courier"/>
              </a:rPr>
              <a:t>/Local/Temp/4/Default.htm20140225-1272-1evzs75 2014-02-25 01:39:45.000000000 -0800</a:t>
            </a:r>
          </a:p>
          <a:p>
            <a:pPr marL="0" indent="0" defTabSz="1408061">
              <a:spcBef>
                <a:spcPct val="0"/>
              </a:spcBef>
              <a:buNone/>
            </a:pPr>
            <a:r>
              <a:rPr lang="en-US" sz="1500" kern="1200" dirty="0">
                <a:solidFill>
                  <a:srgbClr val="FFFFFF"/>
                </a:solidFill>
                <a:latin typeface="Courier"/>
                <a:cs typeface="Courier"/>
              </a:rPr>
              <a:t>        @@ -1,7 +1,8 @@</a:t>
            </a:r>
          </a:p>
          <a:p>
            <a:pPr marL="0" indent="0" defTabSz="1408061">
              <a:spcBef>
                <a:spcPct val="0"/>
              </a:spcBef>
              <a:buNone/>
            </a:pPr>
            <a:r>
              <a:rPr lang="en-US" sz="1500" kern="1200" dirty="0">
                <a:solidFill>
                  <a:srgbClr val="FFFFFF"/>
                </a:solidFill>
                <a:latin typeface="Courier"/>
                <a:cs typeface="Courier"/>
              </a:rPr>
              <a:t>         &lt;html&gt;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    &lt;h1&gt;Hello, world!&lt;/h1&gt;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-&lt;/html&gt;</a:t>
            </a:r>
          </a:p>
          <a:p>
            <a:pPr marL="0" indent="0" defTabSz="1408061">
              <a:spcBef>
                <a:spcPct val="0"/>
              </a:spcBef>
              <a:buNone/>
            </a:pPr>
            <a:r>
              <a:rPr lang="en-US" sz="1500" kern="1200" dirty="0">
                <a:solidFill>
                  <a:srgbClr val="FFFFFF"/>
                </a:solidFill>
                <a:latin typeface="Courier"/>
                <a:cs typeface="Courier"/>
              </a:rPr>
              <a:t>        -</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  &lt;h1&gt;Hello, world!&lt;/h1&gt;</a:t>
            </a:r>
          </a:p>
          <a:p>
            <a:pPr marL="0" indent="0" defTabSz="1408061">
              <a:spcBef>
                <a:spcPct val="0"/>
              </a:spcBef>
              <a:buNone/>
            </a:pPr>
            <a:r>
              <a:rPr lang="en-US" sz="1500" kern="1200" dirty="0">
                <a:solidFill>
                  <a:srgbClr val="FFFFFF"/>
                </a:solidFill>
                <a:latin typeface="Courier"/>
                <a:cs typeface="Courier"/>
              </a:rPr>
              <a:t>        +   &lt;h2&gt;This is Default1.htm&lt;/h2&gt;</a:t>
            </a:r>
          </a:p>
          <a:p>
            <a:pPr marL="0" indent="0" defTabSz="1408061">
              <a:spcBef>
                <a:spcPct val="0"/>
              </a:spcBef>
              <a:buNone/>
            </a:pPr>
            <a:r>
              <a:rPr lang="en-US" sz="1500" kern="1200" dirty="0">
                <a:solidFill>
                  <a:srgbClr val="FFFFFF"/>
                </a:solidFill>
                <a:latin typeface="Courier"/>
                <a:cs typeface="Courier"/>
              </a:rPr>
              <a:t>        +    &lt;p&gt;We configured this in the attributes file&lt;/p&gt;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+&lt;/html&gt;</a:t>
            </a:r>
          </a:p>
          <a:p>
            <a:pPr marL="0" indent="0" defTabSz="1408061">
              <a:spcBef>
                <a:spcPct val="0"/>
              </a:spcBef>
              <a:buNone/>
            </a:pPr>
            <a:r>
              <a:rPr lang="en-US" sz="1500" kern="1200" dirty="0">
                <a:solidFill>
                  <a:srgbClr val="FFFFFF"/>
                </a:solidFill>
                <a:latin typeface="Courier"/>
                <a:cs typeface="Courier"/>
              </a:rPr>
              <a:t>[2014-02-25T01:39:46-08:00] INFO: Chef Run complete in 3.556801 seconds</a:t>
            </a:r>
          </a:p>
        </p:txBody>
      </p:sp>
      <p:sp>
        <p:nvSpPr>
          <p:cNvPr id="584705" name="Rectangle 1"/>
          <p:cNvSpPr>
            <a:spLocks/>
          </p:cNvSpPr>
          <p:nvPr/>
        </p:nvSpPr>
        <p:spPr bwMode="auto">
          <a:xfrm>
            <a:off x="812879" y="1676400"/>
            <a:ext cx="14657232" cy="10668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400" dirty="0" err="1" smtClean="0">
                <a:solidFill>
                  <a:srgbClr val="FFFFFF"/>
                </a:solidFill>
                <a:latin typeface="Courier" charset="0"/>
                <a:ea typeface="ＭＳ Ｐゴシック" charset="0"/>
                <a:cs typeface="Courier" charset="0"/>
                <a:sym typeface="Courier" charset="0"/>
              </a:rPr>
              <a:t>rn</a:t>
            </a:r>
            <a:r>
              <a:rPr lang="en-US" sz="4400" dirty="0" smtClean="0">
                <a:solidFill>
                  <a:srgbClr val="FFFFFF"/>
                </a:solidFill>
                <a:latin typeface="Courier" charset="0"/>
                <a:ea typeface="ＭＳ Ｐゴシック" charset="0"/>
                <a:cs typeface="Courier" charset="0"/>
                <a:sym typeface="Courier" charset="0"/>
              </a:rPr>
              <a:t>&gt; chef</a:t>
            </a:r>
            <a:r>
              <a:rPr lang="en-US" sz="4400" dirty="0">
                <a:solidFill>
                  <a:srgbClr val="FFFFFF"/>
                </a:solidFill>
                <a:latin typeface="Courier" charset="0"/>
                <a:ea typeface="ＭＳ Ｐゴシック" charset="0"/>
                <a:cs typeface="Courier" charset="0"/>
                <a:sym typeface="Courier" charset="0"/>
              </a:rPr>
              <a:t>-client</a:t>
            </a:r>
          </a:p>
        </p:txBody>
      </p:sp>
    </p:spTree>
    <p:extLst>
      <p:ext uri="{BB962C8B-B14F-4D97-AF65-F5344CB8AC3E}">
        <p14:creationId xmlns:p14="http://schemas.microsoft.com/office/powerpoint/2010/main" val="1384262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noGrp="1" noChangeArrowheads="1"/>
          </p:cNvSpPr>
          <p:nvPr>
            <p:ph type="title"/>
          </p:nvPr>
        </p:nvSpPr>
        <p:spPr>
          <a:ln/>
        </p:spPr>
        <p:txBody>
          <a:bodyPr/>
          <a:lstStyle/>
          <a:p>
            <a:r>
              <a:rPr lang="en-US" sz="6200"/>
              <a:t>Exercise: Verify new homepage works</a:t>
            </a:r>
          </a:p>
        </p:txBody>
      </p:sp>
      <p:sp>
        <p:nvSpPr>
          <p:cNvPr id="586754" name="Rectangle 2"/>
          <p:cNvSpPr>
            <a:spLocks noGrp="1" noChangeArrowheads="1"/>
          </p:cNvSpPr>
          <p:nvPr>
            <p:ph type="body" idx="1"/>
          </p:nvPr>
        </p:nvSpPr>
        <p:spPr>
          <a:ln/>
        </p:spPr>
        <p:txBody>
          <a:bodyPr/>
          <a:lstStyle/>
          <a:p>
            <a:r>
              <a:rPr lang="en-US"/>
              <a:t>Open a web browser</a:t>
            </a:r>
          </a:p>
          <a:p>
            <a:r>
              <a:rPr lang="en-US"/>
              <a:t>The homepage takes the attribute file value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994" y="3962400"/>
            <a:ext cx="5982028" cy="2971800"/>
          </a:xfrm>
          <a:prstGeom prst="rect">
            <a:avLst/>
          </a:prstGeom>
        </p:spPr>
      </p:pic>
    </p:spTree>
    <p:extLst>
      <p:ext uri="{BB962C8B-B14F-4D97-AF65-F5344CB8AC3E}">
        <p14:creationId xmlns:p14="http://schemas.microsoft.com/office/powerpoint/2010/main" val="6555357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09" name="Rectangle 1"/>
          <p:cNvSpPr>
            <a:spLocks noGrp="1" noChangeArrowheads="1"/>
          </p:cNvSpPr>
          <p:nvPr>
            <p:ph type="title"/>
          </p:nvPr>
        </p:nvSpPr>
        <p:spPr>
          <a:xfrm>
            <a:off x="800273" y="76200"/>
            <a:ext cx="14657233" cy="1117600"/>
          </a:xfrm>
          <a:ln/>
        </p:spPr>
        <p:txBody>
          <a:bodyPr/>
          <a:lstStyle/>
          <a:p>
            <a:r>
              <a:rPr lang="en-US" sz="6100" dirty="0" smtClean="0"/>
              <a:t>Viewing </a:t>
            </a:r>
            <a:r>
              <a:rPr lang="en-US" sz="6100" dirty="0"/>
              <a:t>Attributes via </a:t>
            </a:r>
            <a:r>
              <a:rPr lang="en-US" sz="6100" dirty="0" err="1"/>
              <a:t>WebUI</a:t>
            </a:r>
            <a:endParaRPr lang="en-US" sz="61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594" y="1600200"/>
            <a:ext cx="8032810" cy="7213600"/>
          </a:xfrm>
          <a:prstGeom prst="rect">
            <a:avLst/>
          </a:prstGeom>
        </p:spPr>
      </p:pic>
    </p:spTree>
    <p:extLst>
      <p:ext uri="{BB962C8B-B14F-4D97-AF65-F5344CB8AC3E}">
        <p14:creationId xmlns:p14="http://schemas.microsoft.com/office/powerpoint/2010/main" val="34296987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a:xfrm>
            <a:off x="800273" y="152400"/>
            <a:ext cx="14657233" cy="1117600"/>
          </a:xfrm>
          <a:ln/>
        </p:spPr>
        <p:txBody>
          <a:bodyPr/>
          <a:lstStyle/>
          <a:p>
            <a:r>
              <a:rPr lang="en-US" sz="5200" dirty="0" smtClean="0"/>
              <a:t/>
            </a:r>
            <a:br>
              <a:rPr lang="en-US" sz="5200" dirty="0" smtClean="0"/>
            </a:br>
            <a:r>
              <a:rPr lang="en-US" sz="5200" dirty="0" smtClean="0"/>
              <a:t>Windows: Viewing specific attributes </a:t>
            </a:r>
            <a:r>
              <a:rPr lang="en-US" sz="5200" dirty="0"/>
              <a:t>using knife</a:t>
            </a:r>
          </a:p>
        </p:txBody>
      </p:sp>
      <p:sp>
        <p:nvSpPr>
          <p:cNvPr id="608259" name="Rectangle 3"/>
          <p:cNvSpPr>
            <a:spLocks noGrp="1" noChangeArrowheads="1"/>
          </p:cNvSpPr>
          <p:nvPr>
            <p:ph idx="1"/>
          </p:nvPr>
        </p:nvSpPr>
        <p:spPr>
          <a:xfrm>
            <a:off x="800274" y="3886200"/>
            <a:ext cx="14657233" cy="50292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endParaRPr lang="en-US" sz="3600" kern="1200" dirty="0">
              <a:solidFill>
                <a:srgbClr val="FFFFFF"/>
              </a:solidFill>
              <a:latin typeface="Courier"/>
              <a:cs typeface="Courier"/>
            </a:endParaRPr>
          </a:p>
          <a:p>
            <a:pPr marL="0" indent="0" defTabSz="1408061">
              <a:spcBef>
                <a:spcPct val="0"/>
              </a:spcBef>
              <a:buNone/>
            </a:pPr>
            <a:r>
              <a:rPr lang="en-US" sz="3600" kern="1200" dirty="0">
                <a:solidFill>
                  <a:srgbClr val="FFFFFF"/>
                </a:solidFill>
                <a:latin typeface="Courier"/>
                <a:cs typeface="Courier"/>
              </a:rPr>
              <a:t>Default Attributes:</a:t>
            </a:r>
          </a:p>
          <a:p>
            <a:pPr marL="0" indent="0" defTabSz="1408061">
              <a:spcBef>
                <a:spcPct val="0"/>
              </a:spcBef>
              <a:buNone/>
            </a:pPr>
            <a:r>
              <a:rPr lang="en-US" sz="3600" kern="1200" dirty="0" err="1">
                <a:solidFill>
                  <a:srgbClr val="FFFFFF"/>
                </a:solidFill>
                <a:latin typeface="Courier"/>
                <a:cs typeface="Courier"/>
              </a:rPr>
              <a:t>iis_demo</a:t>
            </a:r>
            <a:r>
              <a:rPr lang="en-US" sz="3600" kern="1200" dirty="0">
                <a:solidFill>
                  <a:srgbClr val="FFFFFF"/>
                </a:solidFill>
                <a:latin typeface="Courier"/>
                <a:cs typeface="Courier"/>
              </a:rPr>
              <a:t>:</a:t>
            </a:r>
          </a:p>
          <a:p>
            <a:pPr marL="0" indent="0" defTabSz="1408061">
              <a:spcBef>
                <a:spcPct val="0"/>
              </a:spcBef>
              <a:buNone/>
            </a:pPr>
            <a:r>
              <a:rPr lang="en-US" sz="3600" kern="1200" dirty="0">
                <a:solidFill>
                  <a:srgbClr val="FFFFFF"/>
                </a:solidFill>
                <a:latin typeface="Courier"/>
                <a:cs typeface="Courier"/>
              </a:rPr>
              <a:t>  </a:t>
            </a:r>
            <a:r>
              <a:rPr lang="en-US" sz="3600" kern="1200" dirty="0" err="1">
                <a:solidFill>
                  <a:srgbClr val="FFFFFF"/>
                </a:solidFill>
                <a:latin typeface="Courier"/>
                <a:cs typeface="Courier"/>
              </a:rPr>
              <a:t>indexfile</a:t>
            </a:r>
            <a:r>
              <a:rPr lang="en-US" sz="3600" kern="1200" dirty="0">
                <a:solidFill>
                  <a:srgbClr val="FFFFFF"/>
                </a:solidFill>
                <a:latin typeface="Courier"/>
                <a:cs typeface="Courier"/>
              </a:rPr>
              <a:t>: </a:t>
            </a:r>
            <a:r>
              <a:rPr lang="en-US" sz="3600" kern="1200" dirty="0" smtClean="0">
                <a:solidFill>
                  <a:srgbClr val="FFFFFF"/>
                </a:solidFill>
                <a:latin typeface="Courier"/>
                <a:cs typeface="Courier"/>
              </a:rPr>
              <a:t>Default1.</a:t>
            </a:r>
            <a:r>
              <a:rPr lang="en-US" sz="3600" kern="1200" dirty="0">
                <a:solidFill>
                  <a:srgbClr val="FFFFFF"/>
                </a:solidFill>
                <a:latin typeface="Courier"/>
                <a:cs typeface="Courier"/>
              </a:rPr>
              <a:t>htm</a:t>
            </a:r>
          </a:p>
          <a:p>
            <a:pPr marL="0" indent="0" defTabSz="1408061">
              <a:spcBef>
                <a:spcPct val="0"/>
              </a:spcBef>
              <a:buNone/>
            </a:pPr>
            <a:endParaRPr lang="en-US" sz="3600" kern="1200" dirty="0">
              <a:solidFill>
                <a:srgbClr val="FFFFFF"/>
              </a:solidFill>
              <a:latin typeface="Courier"/>
              <a:cs typeface="Courier"/>
            </a:endParaRPr>
          </a:p>
        </p:txBody>
      </p:sp>
      <p:sp>
        <p:nvSpPr>
          <p:cNvPr id="608257" name="Rectangle 1"/>
          <p:cNvSpPr>
            <a:spLocks/>
          </p:cNvSpPr>
          <p:nvPr/>
        </p:nvSpPr>
        <p:spPr bwMode="auto">
          <a:xfrm>
            <a:off x="812879" y="1854200"/>
            <a:ext cx="14657232" cy="1422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3500" dirty="0" err="1" smtClean="0">
                <a:solidFill>
                  <a:srgbClr val="FFFFFF"/>
                </a:solidFill>
                <a:latin typeface="Courier" charset="0"/>
                <a:ea typeface="ＭＳ Ｐゴシック" charset="0"/>
                <a:cs typeface="Courier" charset="0"/>
              </a:rPr>
              <a:t>ws</a:t>
            </a:r>
            <a:r>
              <a:rPr lang="en-US" altLang="en-US" sz="3500" dirty="0" smtClean="0">
                <a:solidFill>
                  <a:srgbClr val="FFFFFF"/>
                </a:solidFill>
                <a:latin typeface="Courier" charset="0"/>
                <a:ea typeface="ＭＳ Ｐゴシック" charset="0"/>
                <a:cs typeface="Courier" charset="0"/>
              </a:rPr>
              <a:t>&gt; </a:t>
            </a:r>
            <a:r>
              <a:rPr lang="en-US" sz="3500" dirty="0">
                <a:solidFill>
                  <a:srgbClr val="FFFFFF"/>
                </a:solidFill>
                <a:latin typeface="Courier"/>
                <a:ea typeface="Courier"/>
                <a:cs typeface="Courier"/>
                <a:sym typeface="Courier"/>
              </a:rPr>
              <a:t>knife node show </a:t>
            </a:r>
            <a:r>
              <a:rPr lang="en-US" sz="3500" dirty="0" smtClean="0">
                <a:solidFill>
                  <a:srgbClr val="FFFFFF"/>
                </a:solidFill>
                <a:latin typeface="Courier"/>
                <a:ea typeface="Courier"/>
                <a:cs typeface="Courier"/>
                <a:sym typeface="Courier"/>
              </a:rPr>
              <a:t>&lt;</a:t>
            </a:r>
            <a:r>
              <a:rPr lang="en-US" sz="3500" i="1" dirty="0" err="1" smtClean="0">
                <a:solidFill>
                  <a:srgbClr val="FFFFFF"/>
                </a:solidFill>
                <a:latin typeface="Courier"/>
                <a:ea typeface="Courier"/>
                <a:cs typeface="Courier"/>
                <a:sym typeface="Courier"/>
              </a:rPr>
              <a:t>nodename</a:t>
            </a:r>
            <a:r>
              <a:rPr lang="en-US" sz="3500" dirty="0" smtClean="0">
                <a:solidFill>
                  <a:srgbClr val="FFFFFF"/>
                </a:solidFill>
                <a:latin typeface="Courier"/>
                <a:ea typeface="Courier"/>
                <a:cs typeface="Courier"/>
                <a:sym typeface="Courier"/>
              </a:rPr>
              <a:t>&gt;</a:t>
            </a:r>
            <a:r>
              <a:rPr lang="en-US" sz="3500" i="1" dirty="0" smtClean="0">
                <a:solidFill>
                  <a:srgbClr val="FFFFFF"/>
                </a:solidFill>
                <a:latin typeface="Courier"/>
                <a:ea typeface="Courier"/>
                <a:cs typeface="Courier"/>
                <a:sym typeface="Courier"/>
              </a:rPr>
              <a:t> </a:t>
            </a:r>
            <a:r>
              <a:rPr lang="en-US" sz="3500" dirty="0" smtClean="0">
                <a:solidFill>
                  <a:srgbClr val="FFFFFF"/>
                </a:solidFill>
                <a:latin typeface="Courier"/>
                <a:ea typeface="Courier"/>
                <a:cs typeface="Courier"/>
                <a:sym typeface="Courier"/>
              </a:rPr>
              <a:t>–a </a:t>
            </a:r>
            <a:r>
              <a:rPr lang="en-US" sz="3500" dirty="0" err="1" smtClean="0">
                <a:solidFill>
                  <a:srgbClr val="FFFFFF"/>
                </a:solidFill>
                <a:latin typeface="Courier"/>
                <a:ea typeface="Courier"/>
                <a:cs typeface="Courier"/>
                <a:sym typeface="Courier"/>
              </a:rPr>
              <a:t>iis_demo.indexfile</a:t>
            </a:r>
            <a:endParaRPr lang="en-US" sz="35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7274950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1"/>
          <p:cNvSpPr>
            <a:spLocks/>
          </p:cNvSpPr>
          <p:nvPr/>
        </p:nvSpPr>
        <p:spPr bwMode="auto">
          <a:xfrm>
            <a:off x="838282" y="2381250"/>
            <a:ext cx="14631830" cy="2952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smtClean="0">
                <a:solidFill>
                  <a:srgbClr val="BA2121"/>
                </a:solidFill>
                <a:latin typeface="Consolas" panose="020B0609020204030204" pitchFamily="49" charset="0"/>
                <a:cs typeface="Consolas" panose="020B0609020204030204" pitchFamily="49" charset="0"/>
              </a:rPr>
              <a:t>’apache'</a:t>
            </a:r>
            <a:endParaRPr lang="en-US" sz="2400" dirty="0">
              <a:solidFill>
                <a:srgbClr val="BA2121"/>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maintainer       </a:t>
            </a:r>
            <a:r>
              <a:rPr lang="en-US" sz="2400" dirty="0">
                <a:solidFill>
                  <a:srgbClr val="BA2121"/>
                </a:solidFill>
                <a:latin typeface="Consolas" panose="020B0609020204030204" pitchFamily="49" charset="0"/>
                <a:cs typeface="Consolas" panose="020B0609020204030204" pitchFamily="49" charset="0"/>
              </a:rPr>
              <a:t>'YOUR_COMPANY_NAME'</a:t>
            </a:r>
          </a:p>
          <a:p>
            <a:r>
              <a:rPr lang="en-US" sz="2400" dirty="0" err="1">
                <a:latin typeface="Consolas" panose="020B0609020204030204" pitchFamily="49" charset="0"/>
                <a:cs typeface="Consolas" panose="020B0609020204030204" pitchFamily="49" charset="0"/>
              </a:rPr>
              <a:t>maintainer_email</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'YOUR_EMAIL'</a:t>
            </a:r>
          </a:p>
          <a:p>
            <a:r>
              <a:rPr lang="en-US" sz="2400" dirty="0">
                <a:latin typeface="Consolas" panose="020B0609020204030204" pitchFamily="49" charset="0"/>
                <a:cs typeface="Consolas" panose="020B0609020204030204" pitchFamily="49" charset="0"/>
              </a:rPr>
              <a:t>license          </a:t>
            </a:r>
            <a:r>
              <a:rPr lang="en-US" sz="2400" dirty="0">
                <a:solidFill>
                  <a:srgbClr val="BA2121"/>
                </a:solidFill>
                <a:latin typeface="Consolas" panose="020B0609020204030204" pitchFamily="49" charset="0"/>
                <a:cs typeface="Consolas" panose="020B0609020204030204" pitchFamily="49" charset="0"/>
              </a:rPr>
              <a:t>'All rights reserved'</a:t>
            </a:r>
          </a:p>
          <a:p>
            <a:r>
              <a:rPr lang="en-US" sz="2400" dirty="0">
                <a:latin typeface="Consolas" panose="020B0609020204030204" pitchFamily="49" charset="0"/>
                <a:cs typeface="Consolas" panose="020B0609020204030204" pitchFamily="49" charset="0"/>
              </a:rPr>
              <a:t>description      </a:t>
            </a:r>
            <a:r>
              <a:rPr lang="en-US" sz="2400" dirty="0" smtClean="0">
                <a:solidFill>
                  <a:srgbClr val="BA2121"/>
                </a:solidFill>
                <a:latin typeface="Consolas" panose="020B0609020204030204" pitchFamily="49" charset="0"/>
                <a:cs typeface="Consolas" panose="020B0609020204030204" pitchFamily="49" charset="0"/>
              </a:rPr>
              <a:t>'Installs/Configures apache'</a:t>
            </a:r>
            <a:endParaRPr lang="en-US" sz="2400" dirty="0">
              <a:solidFill>
                <a:srgbClr val="BA2121"/>
              </a:solidFill>
              <a:latin typeface="Consolas" panose="020B0609020204030204" pitchFamily="49" charset="0"/>
              <a:cs typeface="Consolas" panose="020B0609020204030204" pitchFamily="49" charset="0"/>
            </a:endParaRPr>
          </a:p>
          <a:p>
            <a:r>
              <a:rPr lang="en-US" sz="2400" dirty="0" err="1" smtClean="0">
                <a:latin typeface="Consolas" panose="020B0609020204030204" pitchFamily="49" charset="0"/>
                <a:cs typeface="Consolas" panose="020B0609020204030204" pitchFamily="49" charset="0"/>
              </a:rPr>
              <a:t>long_description</a:t>
            </a:r>
            <a:r>
              <a:rPr lang="en-US" sz="2400" dirty="0" smtClean="0">
                <a:latin typeface="Consolas" panose="020B0609020204030204" pitchFamily="49" charset="0"/>
                <a:cs typeface="Consolas" panose="020B0609020204030204" pitchFamily="49" charset="0"/>
              </a:rPr>
              <a:t> </a:t>
            </a:r>
            <a:r>
              <a:rPr lang="en-US" sz="2400" dirty="0" err="1" smtClean="0">
                <a:solidFill>
                  <a:srgbClr val="880000"/>
                </a:solidFill>
                <a:latin typeface="Consolas" panose="020B0609020204030204" pitchFamily="49" charset="0"/>
                <a:cs typeface="Consolas" panose="020B0609020204030204" pitchFamily="49" charset="0"/>
              </a:rPr>
              <a:t>IO</a:t>
            </a:r>
            <a:r>
              <a:rPr lang="en-US" sz="2400" dirty="0" err="1" smtClean="0">
                <a:solidFill>
                  <a:srgbClr val="666666"/>
                </a:solidFill>
                <a:latin typeface="Consolas" panose="020B0609020204030204" pitchFamily="49" charset="0"/>
                <a:cs typeface="Consolas" panose="020B0609020204030204" pitchFamily="49" charset="0"/>
              </a:rPr>
              <a:t>.read</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.join</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.dirname</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008000"/>
                </a:solidFill>
                <a:latin typeface="Consolas" panose="020B0609020204030204" pitchFamily="49" charset="0"/>
                <a:cs typeface="Consolas" panose="020B0609020204030204" pitchFamily="49" charset="0"/>
              </a:rPr>
              <a:t>__FILE__), </a:t>
            </a:r>
            <a:r>
              <a:rPr lang="en-US" sz="2400" dirty="0">
                <a:solidFill>
                  <a:srgbClr val="BA2121"/>
                </a:solidFill>
                <a:latin typeface="Consolas" panose="020B0609020204030204" pitchFamily="49" charset="0"/>
                <a:cs typeface="Consolas" panose="020B0609020204030204" pitchFamily="49" charset="0"/>
              </a:rPr>
              <a:t>'README.md'))</a:t>
            </a:r>
          </a:p>
          <a:p>
            <a:r>
              <a:rPr lang="en-US" sz="2400" dirty="0">
                <a:latin typeface="Consolas" panose="020B0609020204030204" pitchFamily="49" charset="0"/>
                <a:cs typeface="Consolas" panose="020B0609020204030204" pitchFamily="49" charset="0"/>
              </a:rPr>
              <a:t>version          </a:t>
            </a:r>
            <a:r>
              <a:rPr lang="en-US" sz="2400" dirty="0">
                <a:solidFill>
                  <a:srgbClr val="BA2121"/>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0.1.1'</a:t>
            </a:r>
            <a:endParaRPr lang="en-US" sz="2400" dirty="0">
              <a:solidFill>
                <a:srgbClr val="BA2121"/>
              </a:solidFill>
              <a:latin typeface="Consolas" panose="020B0609020204030204" pitchFamily="49" charset="0"/>
              <a:cs typeface="Consolas" panose="020B0609020204030204" pitchFamily="49" charset="0"/>
            </a:endParaRPr>
          </a:p>
        </p:txBody>
      </p:sp>
      <p:sp>
        <p:nvSpPr>
          <p:cNvPr id="27648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648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a:latin typeface="Courier"/>
                <a:cs typeface="Courier"/>
              </a:rPr>
              <a:t>\cookbooks</a:t>
            </a:r>
            <a:r>
              <a:rPr lang="en-US" dirty="0" smtClean="0">
                <a:latin typeface="Courier"/>
                <a:cs typeface="Courier"/>
              </a:rPr>
              <a:t>\apache\</a:t>
            </a:r>
            <a:r>
              <a:rPr lang="en-US" dirty="0" err="1">
                <a:latin typeface="Courier"/>
                <a:cs typeface="Courier"/>
              </a:rPr>
              <a:t>metadata.rb</a:t>
            </a:r>
            <a:endParaRPr lang="en-US" dirty="0">
              <a:solidFill>
                <a:schemeClr val="tx1"/>
              </a:solidFill>
              <a:latin typeface="Courier"/>
              <a:ea typeface="Courier"/>
              <a:cs typeface="Courier"/>
              <a:sym typeface="Courier"/>
            </a:endParaRPr>
          </a:p>
        </p:txBody>
      </p:sp>
      <p:sp>
        <p:nvSpPr>
          <p:cNvPr id="276485" name="Rectangle 4"/>
          <p:cNvSpPr>
            <a:spLocks/>
          </p:cNvSpPr>
          <p:nvPr/>
        </p:nvSpPr>
        <p:spPr bwMode="auto">
          <a:xfrm>
            <a:off x="6642749" y="5537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2677" name="Rectangle 5"/>
          <p:cNvSpPr>
            <a:spLocks noGrp="1" noChangeArrowheads="1"/>
          </p:cNvSpPr>
          <p:nvPr>
            <p:ph type="title"/>
          </p:nvPr>
        </p:nvSpPr>
        <p:spPr/>
        <p:txBody>
          <a:bodyPr/>
          <a:lstStyle/>
          <a:p>
            <a:pPr eaLnBrk="1" hangingPunct="1">
              <a:defRPr/>
            </a:pPr>
            <a:r>
              <a:rPr lang="en-US" sz="3600" dirty="0" smtClean="0">
                <a:sym typeface="Arial Bold" charset="0"/>
              </a:rPr>
              <a:t>Linux Exercise</a:t>
            </a:r>
            <a:r>
              <a:rPr lang="en-US" sz="3600" dirty="0">
                <a:sym typeface="Arial Bold" charset="0"/>
              </a:rPr>
              <a:t>: </a:t>
            </a:r>
            <a:r>
              <a:rPr lang="en-US" sz="3600" dirty="0" smtClean="0">
                <a:sym typeface="Arial Bold" charset="0"/>
              </a:rPr>
              <a:t/>
            </a:r>
            <a:br>
              <a:rPr lang="en-US" sz="3600" dirty="0" smtClean="0">
                <a:sym typeface="Arial Bold" charset="0"/>
              </a:rPr>
            </a:br>
            <a:r>
              <a:rPr lang="en-US" sz="3600" dirty="0" smtClean="0">
                <a:sym typeface="Arial Bold" charset="0"/>
              </a:rPr>
              <a:t>Change </a:t>
            </a:r>
            <a:r>
              <a:rPr lang="en-US" sz="3600" dirty="0">
                <a:sym typeface="Arial Bold" charset="0"/>
              </a:rPr>
              <a:t>the cookbook’s version number in the metadata</a:t>
            </a:r>
          </a:p>
        </p:txBody>
      </p:sp>
      <p:sp>
        <p:nvSpPr>
          <p:cNvPr id="276487" name="Rectangle 6"/>
          <p:cNvSpPr>
            <a:spLocks noGrp="1" noChangeArrowheads="1"/>
          </p:cNvSpPr>
          <p:nvPr>
            <p:ph type="body" idx="1"/>
          </p:nvPr>
        </p:nvSpPr>
        <p:spPr>
          <a:xfrm>
            <a:off x="800185" y="6197600"/>
            <a:ext cx="12944930" cy="2336800"/>
          </a:xfrm>
        </p:spPr>
        <p:txBody>
          <a:bodyPr/>
          <a:lstStyle/>
          <a:p>
            <a:pPr eaLnBrk="1" hangingPunct="1"/>
            <a:r>
              <a:rPr lang="en-US" dirty="0" smtClean="0"/>
              <a:t>Major, Minor, Patch</a:t>
            </a:r>
          </a:p>
          <a:p>
            <a:pPr eaLnBrk="1" hangingPunct="1"/>
            <a:r>
              <a:rPr lang="en-US" dirty="0" smtClean="0"/>
              <a:t>Semantic Versioning Policy: </a:t>
            </a:r>
            <a:r>
              <a:rPr lang="en-US" u="sng" dirty="0" smtClean="0">
                <a:hlinkClick r:id="rId3"/>
              </a:rPr>
              <a:t>http://semver.org</a:t>
            </a:r>
            <a:r>
              <a:rPr lang="en-US" dirty="0" smtClean="0"/>
              <a:t>/</a:t>
            </a:r>
          </a:p>
        </p:txBody>
      </p:sp>
      <p:sp>
        <p:nvSpPr>
          <p:cNvPr id="276488" name="Rectangle 7"/>
          <p:cNvSpPr>
            <a:spLocks/>
          </p:cNvSpPr>
          <p:nvPr/>
        </p:nvSpPr>
        <p:spPr bwMode="auto">
          <a:xfrm>
            <a:off x="842769" y="4745665"/>
            <a:ext cx="5016990" cy="431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6253485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32254456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7" name="Rectangle 1"/>
          <p:cNvSpPr>
            <a:spLocks/>
          </p:cNvSpPr>
          <p:nvPr/>
        </p:nvSpPr>
        <p:spPr bwMode="auto">
          <a:xfrm>
            <a:off x="584994" y="2457450"/>
            <a:ext cx="15468600"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r>
              <a:rPr lang="en-US" sz="4000" dirty="0">
                <a:solidFill>
                  <a:schemeClr val="tx1"/>
                </a:solidFill>
                <a:latin typeface="Courier" charset="0"/>
                <a:ea typeface="ＭＳ Ｐゴシック" charset="0"/>
                <a:cs typeface="Courier" charset="0"/>
                <a:sym typeface="Courier" charset="0"/>
              </a:rPr>
              <a:t>default</a:t>
            </a:r>
            <a:r>
              <a:rPr lang="en-US" sz="4000" dirty="0" smtClean="0">
                <a:solidFill>
                  <a:schemeClr val="tx1"/>
                </a:solidFill>
                <a:latin typeface="Courier" charset="0"/>
                <a:ea typeface="ＭＳ Ｐゴシック" charset="0"/>
                <a:cs typeface="Courier" charset="0"/>
                <a:sym typeface="Courier" charset="0"/>
              </a:rPr>
              <a:t>[</a:t>
            </a:r>
            <a:r>
              <a:rPr lang="en-US" sz="4000" dirty="0" smtClean="0">
                <a:solidFill>
                  <a:srgbClr val="BA2121"/>
                </a:solidFill>
                <a:latin typeface="Courier" charset="0"/>
                <a:ea typeface="ＭＳ Ｐゴシック" charset="0"/>
                <a:cs typeface="Courier" charset="0"/>
                <a:sym typeface="Courier" charset="0"/>
              </a:rPr>
              <a:t>"</a:t>
            </a:r>
            <a:r>
              <a:rPr lang="en-US" sz="4000" dirty="0" smtClean="0">
                <a:solidFill>
                  <a:srgbClr val="C4413D"/>
                </a:solidFill>
                <a:latin typeface="Courier"/>
                <a:ea typeface="Courier"/>
                <a:cs typeface="Courier"/>
                <a:sym typeface="Courier"/>
              </a:rPr>
              <a:t>apache</a:t>
            </a:r>
            <a:r>
              <a:rPr lang="en-US" sz="4000" dirty="0" smtClean="0">
                <a:solidFill>
                  <a:srgbClr val="BA2121"/>
                </a:solidFill>
                <a:latin typeface="Courier" charset="0"/>
                <a:ea typeface="ＭＳ Ｐゴシック" charset="0"/>
                <a:cs typeface="Courier" charset="0"/>
                <a:sym typeface="Courier" charset="0"/>
              </a:rPr>
              <a:t>"</a:t>
            </a:r>
            <a:r>
              <a:rPr lang="en-US" sz="4000" dirty="0">
                <a:latin typeface="Courier"/>
                <a:ea typeface="Courier"/>
                <a:cs typeface="Courier"/>
                <a:sym typeface="Courier"/>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C4413D"/>
                </a:solidFill>
                <a:latin typeface="Courier"/>
                <a:ea typeface="Courier"/>
                <a:cs typeface="Courier"/>
                <a:sym typeface="Courier"/>
              </a:rPr>
              <a:t>indexfile</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a:ea typeface="Courier"/>
                <a:cs typeface="Courier"/>
                <a:sym typeface="Courier"/>
              </a:rPr>
              <a:t>] =</a:t>
            </a:r>
            <a:r>
              <a:rPr lang="en-US" sz="4000" dirty="0">
                <a:solidFill>
                  <a:srgbClr val="C4413D"/>
                </a:solidFill>
                <a:latin typeface="Courier"/>
                <a:ea typeface="Courier"/>
                <a:cs typeface="Courier"/>
                <a:sym typeface="Courier"/>
              </a:rPr>
              <a:t> </a:t>
            </a:r>
            <a:r>
              <a:rPr lang="en-US" sz="4000" dirty="0">
                <a:solidFill>
                  <a:srgbClr val="BA2121"/>
                </a:solidFill>
                <a:latin typeface="Courier" charset="0"/>
                <a:ea typeface="ＭＳ Ｐゴシック" charset="0"/>
                <a:cs typeface="Courier" charset="0"/>
                <a:sym typeface="Courier" charset="0"/>
              </a:rPr>
              <a:t>"</a:t>
            </a:r>
            <a:r>
              <a:rPr lang="en-US" sz="4000" dirty="0" smtClean="0">
                <a:solidFill>
                  <a:srgbClr val="C4413D"/>
                </a:solidFill>
                <a:latin typeface="Courier"/>
                <a:ea typeface="Courier"/>
                <a:cs typeface="Courier"/>
                <a:sym typeface="Courier"/>
              </a:rPr>
              <a:t>index1</a:t>
            </a:r>
            <a:r>
              <a:rPr lang="en-US" sz="4000" dirty="0" smtClean="0">
                <a:solidFill>
                  <a:srgbClr val="C4413D"/>
                </a:solidFill>
                <a:latin typeface="Courier"/>
                <a:ea typeface="Courier"/>
                <a:cs typeface="Courier"/>
                <a:sym typeface="Courier"/>
              </a:rPr>
              <a:t>.html</a:t>
            </a:r>
            <a:r>
              <a:rPr lang="en-US" sz="4000" dirty="0" smtClean="0">
                <a:solidFill>
                  <a:srgbClr val="BA2121"/>
                </a:solidFill>
                <a:latin typeface="Courier" charset="0"/>
                <a:ea typeface="ＭＳ Ｐゴシック" charset="0"/>
                <a:cs typeface="Courier" charset="0"/>
                <a:sym typeface="Courier" charset="0"/>
              </a:rPr>
              <a:t>"</a:t>
            </a:r>
            <a:endParaRPr lang="en-US" sz="4000" dirty="0">
              <a:solidFill>
                <a:srgbClr val="C4413D"/>
              </a:solidFill>
              <a:latin typeface="Courier"/>
              <a:ea typeface="Courier"/>
              <a:cs typeface="Courier"/>
              <a:sym typeface="Courier"/>
            </a:endParaRPr>
          </a:p>
        </p:txBody>
      </p:sp>
      <p:sp>
        <p:nvSpPr>
          <p:cNvPr id="577538"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7539"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dirty="0" smtClean="0">
                <a:solidFill>
                  <a:schemeClr val="tx1"/>
                </a:solidFill>
                <a:latin typeface="Courier" charset="0"/>
                <a:ea typeface="ＭＳ Ｐゴシック" charset="0"/>
                <a:cs typeface="Courier" charset="0"/>
                <a:sym typeface="Courier" charset="0"/>
              </a:rPr>
              <a:t>cookbooks</a:t>
            </a:r>
            <a:r>
              <a:rPr lang="en-US" dirty="0" smtClean="0">
                <a:latin typeface="Courier" charset="0"/>
                <a:ea typeface="ＭＳ Ｐゴシック" charset="0"/>
                <a:cs typeface="Courier" charset="0"/>
                <a:sym typeface="Courier" charset="0"/>
              </a:rPr>
              <a:t>/apache/</a:t>
            </a:r>
            <a:r>
              <a:rPr lang="en-US" dirty="0" smtClean="0">
                <a:solidFill>
                  <a:schemeClr val="tx1"/>
                </a:solidFill>
                <a:latin typeface="Courier" charset="0"/>
                <a:ea typeface="ＭＳ Ｐゴシック" charset="0"/>
                <a:cs typeface="Courier" charset="0"/>
                <a:sym typeface="Courier" charset="0"/>
              </a:rPr>
              <a:t>attributes/default.rb</a:t>
            </a:r>
            <a:endParaRPr lang="en-US" dirty="0">
              <a:solidFill>
                <a:schemeClr val="tx1"/>
              </a:solidFill>
              <a:latin typeface="Courier" charset="0"/>
              <a:ea typeface="ＭＳ Ｐゴシック" charset="0"/>
              <a:cs typeface="Courier" charset="0"/>
              <a:sym typeface="Courier" charset="0"/>
            </a:endParaRPr>
          </a:p>
        </p:txBody>
      </p:sp>
      <p:sp>
        <p:nvSpPr>
          <p:cNvPr id="577540"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7541" name="Rectangle 5"/>
          <p:cNvSpPr>
            <a:spLocks noGrp="1" noChangeArrowheads="1"/>
          </p:cNvSpPr>
          <p:nvPr>
            <p:ph type="title"/>
          </p:nvPr>
        </p:nvSpPr>
        <p:spPr>
          <a:xfrm>
            <a:off x="356394" y="330200"/>
            <a:ext cx="15620999" cy="1117600"/>
          </a:xfrm>
          <a:ln/>
        </p:spPr>
        <p:txBody>
          <a:bodyPr/>
          <a:lstStyle/>
          <a:p>
            <a:r>
              <a:rPr lang="en-US" sz="5200" dirty="0" smtClean="0"/>
              <a:t>Linux Exercise</a:t>
            </a:r>
            <a:r>
              <a:rPr lang="en-US" sz="5200" dirty="0"/>
              <a:t>: </a:t>
            </a:r>
            <a:r>
              <a:rPr lang="en-US" sz="5200" dirty="0" smtClean="0"/>
              <a:t/>
            </a:r>
            <a:br>
              <a:rPr lang="en-US" sz="5200" dirty="0" smtClean="0"/>
            </a:br>
            <a:r>
              <a:rPr lang="en-US" sz="5200" dirty="0" smtClean="0"/>
              <a:t>Set an attribute </a:t>
            </a:r>
            <a:r>
              <a:rPr lang="en-US" sz="5200" dirty="0"/>
              <a:t>in </a:t>
            </a:r>
            <a:r>
              <a:rPr lang="en-US" sz="5200" dirty="0" smtClean="0"/>
              <a:t>the Apache attributes </a:t>
            </a:r>
            <a:r>
              <a:rPr lang="en-US" sz="5200" dirty="0"/>
              <a:t>file</a:t>
            </a:r>
          </a:p>
        </p:txBody>
      </p:sp>
      <p:sp>
        <p:nvSpPr>
          <p:cNvPr id="8" name="TextBox 7"/>
          <p:cNvSpPr txBox="1"/>
          <p:nvPr/>
        </p:nvSpPr>
        <p:spPr>
          <a:xfrm>
            <a:off x="813594" y="6135469"/>
            <a:ext cx="4191000" cy="646331"/>
          </a:xfrm>
          <a:prstGeom prst="rect">
            <a:avLst/>
          </a:prstGeom>
          <a:noFill/>
        </p:spPr>
        <p:txBody>
          <a:bodyPr wrap="square" rtlCol="0">
            <a:spAutoFit/>
          </a:bodyPr>
          <a:lstStyle/>
          <a:p>
            <a:pPr algn="ctr"/>
            <a:r>
              <a:rPr lang="en-US" sz="3600" b="1" dirty="0" smtClean="0"/>
              <a:t>No spaces here</a:t>
            </a:r>
            <a:endParaRPr lang="en-US" sz="3600" b="1" dirty="0"/>
          </a:p>
        </p:txBody>
      </p:sp>
      <p:cxnSp>
        <p:nvCxnSpPr>
          <p:cNvPr id="9" name="Straight Arrow Connector 8"/>
          <p:cNvCxnSpPr>
            <a:stCxn id="8" idx="0"/>
          </p:cNvCxnSpPr>
          <p:nvPr/>
        </p:nvCxnSpPr>
        <p:spPr bwMode="auto">
          <a:xfrm flipH="1" flipV="1">
            <a:off x="2870994" y="3429000"/>
            <a:ext cx="38100" cy="2706469"/>
          </a:xfrm>
          <a:prstGeom prst="straightConnector1">
            <a:avLst/>
          </a:prstGeom>
          <a:blipFill dpi="0" rotWithShape="0">
            <a:blip r:embed="rId2"/>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p:cNvCxnSpPr/>
          <p:nvPr/>
        </p:nvCxnSpPr>
        <p:spPr bwMode="auto">
          <a:xfrm flipV="1">
            <a:off x="4547394" y="3429000"/>
            <a:ext cx="1295400" cy="2743200"/>
          </a:xfrm>
          <a:prstGeom prst="straightConnector1">
            <a:avLst/>
          </a:prstGeom>
          <a:blipFill dpi="0" rotWithShape="0">
            <a:blip r:embed="rId2"/>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195501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1"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8562"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8563" name="Rectangle 3"/>
          <p:cNvSpPr>
            <a:spLocks/>
          </p:cNvSpPr>
          <p:nvPr/>
        </p:nvSpPr>
        <p:spPr bwMode="auto">
          <a:xfrm>
            <a:off x="5048743" y="1600200"/>
            <a:ext cx="1465723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r>
              <a:rPr lang="en-US" sz="3100" dirty="0" smtClean="0">
                <a:latin typeface="Courier" charset="0"/>
                <a:ea typeface="ＭＳ Ｐゴシック" charset="0"/>
                <a:cs typeface="Courier" charset="0"/>
                <a:sym typeface="Courier" charset="0"/>
              </a:rPr>
              <a:t>c</a:t>
            </a:r>
            <a:r>
              <a:rPr lang="en-US" sz="3100" dirty="0" smtClean="0">
                <a:solidFill>
                  <a:schemeClr val="tx1"/>
                </a:solidFill>
                <a:latin typeface="Courier" charset="0"/>
                <a:ea typeface="ＭＳ Ｐゴシック" charset="0"/>
                <a:cs typeface="Courier" charset="0"/>
                <a:sym typeface="Courier" charset="0"/>
              </a:rPr>
              <a:t>ookbooks</a:t>
            </a:r>
            <a:r>
              <a:rPr lang="en-US" sz="3100" dirty="0" smtClean="0">
                <a:latin typeface="Courier" charset="0"/>
                <a:ea typeface="ＭＳ Ｐゴシック" charset="0"/>
                <a:cs typeface="Courier" charset="0"/>
                <a:sym typeface="Courier" charset="0"/>
              </a:rPr>
              <a:t>/apache/</a:t>
            </a:r>
            <a:r>
              <a:rPr lang="en-US" sz="3100" dirty="0" smtClean="0">
                <a:solidFill>
                  <a:schemeClr val="tx1"/>
                </a:solidFill>
                <a:latin typeface="Courier" charset="0"/>
                <a:ea typeface="ＭＳ Ｐゴシック" charset="0"/>
                <a:cs typeface="Courier" charset="0"/>
                <a:sym typeface="Courier" charset="0"/>
              </a:rPr>
              <a:t>files</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a:t>
            </a:r>
            <a:r>
              <a:rPr lang="en-US" sz="3100" dirty="0" smtClean="0">
                <a:latin typeface="Courier" charset="0"/>
                <a:ea typeface="ＭＳ Ｐゴシック" charset="0"/>
                <a:cs typeface="Courier" charset="0"/>
                <a:sym typeface="Courier" charset="0"/>
              </a:rPr>
              <a:t>/index1.html</a:t>
            </a:r>
            <a:endParaRPr lang="en-US" sz="3100" dirty="0">
              <a:solidFill>
                <a:schemeClr val="tx1"/>
              </a:solidFill>
              <a:latin typeface="Courier" charset="0"/>
              <a:ea typeface="ＭＳ Ｐゴシック" charset="0"/>
              <a:cs typeface="Courier" charset="0"/>
              <a:sym typeface="Courier" charset="0"/>
            </a:endParaRPr>
          </a:p>
        </p:txBody>
      </p:sp>
      <p:sp>
        <p:nvSpPr>
          <p:cNvPr id="578564" name="Rectangle 4"/>
          <p:cNvSpPr>
            <a:spLocks/>
          </p:cNvSpPr>
          <p:nvPr/>
        </p:nvSpPr>
        <p:spPr bwMode="auto">
          <a:xfrm>
            <a:off x="838282" y="2381250"/>
            <a:ext cx="14898555" cy="42291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600" b="1" dirty="0">
                <a:solidFill>
                  <a:srgbClr val="008000"/>
                </a:solidFill>
                <a:latin typeface="Courier" charset="0"/>
                <a:ea typeface="ＭＳ Ｐゴシック" charset="0"/>
                <a:cs typeface="Courier" charset="0"/>
                <a:sym typeface="Courier" charset="0"/>
              </a:rPr>
              <a:t>&lt;html&gt;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&lt;body&gt;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&lt;h1&gt;</a:t>
            </a:r>
            <a:r>
              <a:rPr lang="en-US" sz="3600" dirty="0">
                <a:solidFill>
                  <a:schemeClr val="tx1"/>
                </a:solidFill>
                <a:latin typeface="Courier" charset="0"/>
                <a:ea typeface="ＭＳ Ｐゴシック" charset="0"/>
                <a:cs typeface="Courier" charset="0"/>
                <a:sym typeface="Courier" charset="0"/>
              </a:rPr>
              <a:t>Hello, world!</a:t>
            </a:r>
            <a:r>
              <a:rPr lang="en-US" sz="3600" b="1" dirty="0">
                <a:solidFill>
                  <a:srgbClr val="008000"/>
                </a:solidFill>
                <a:latin typeface="Courier" charset="0"/>
                <a:ea typeface="ＭＳ Ｐゴシック" charset="0"/>
                <a:cs typeface="Courier" charset="0"/>
                <a:sym typeface="Courier" charset="0"/>
              </a:rPr>
              <a:t>&lt;/h1&gt;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&lt;h2&gt;</a:t>
            </a:r>
            <a:r>
              <a:rPr lang="en-US" sz="3600" dirty="0">
                <a:solidFill>
                  <a:schemeClr val="tx1"/>
                </a:solidFill>
                <a:latin typeface="Courier" charset="0"/>
                <a:ea typeface="ＭＳ Ｐゴシック" charset="0"/>
                <a:cs typeface="Courier" charset="0"/>
                <a:sym typeface="Courier" charset="0"/>
              </a:rPr>
              <a:t>This is </a:t>
            </a:r>
            <a:r>
              <a:rPr lang="en-US" sz="3600" dirty="0" smtClean="0">
                <a:solidFill>
                  <a:schemeClr val="tx1"/>
                </a:solidFill>
                <a:latin typeface="Courier" charset="0"/>
                <a:ea typeface="ＭＳ Ｐゴシック" charset="0"/>
                <a:cs typeface="Courier" charset="0"/>
                <a:sym typeface="Courier" charset="0"/>
              </a:rPr>
              <a:t>index1.html</a:t>
            </a:r>
            <a:r>
              <a:rPr lang="en-US" sz="3600" b="1" dirty="0" smtClean="0">
                <a:solidFill>
                  <a:srgbClr val="008000"/>
                </a:solidFill>
                <a:latin typeface="Courier" charset="0"/>
                <a:ea typeface="ＭＳ Ｐゴシック" charset="0"/>
                <a:cs typeface="Courier" charset="0"/>
                <a:sym typeface="Courier" charset="0"/>
              </a:rPr>
              <a:t>&lt;</a:t>
            </a:r>
            <a:r>
              <a:rPr lang="en-US" sz="3600" b="1" dirty="0">
                <a:solidFill>
                  <a:srgbClr val="008000"/>
                </a:solidFill>
                <a:latin typeface="Courier" charset="0"/>
                <a:ea typeface="ＭＳ Ｐゴシック" charset="0"/>
                <a:cs typeface="Courier" charset="0"/>
                <a:sym typeface="Courier" charset="0"/>
              </a:rPr>
              <a:t>/h2&gt;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&lt;p&gt;</a:t>
            </a:r>
            <a:r>
              <a:rPr lang="en-US" sz="3600" dirty="0">
                <a:solidFill>
                  <a:schemeClr val="tx1"/>
                </a:solidFill>
                <a:latin typeface="Courier" charset="0"/>
                <a:ea typeface="ＭＳ Ｐゴシック" charset="0"/>
                <a:cs typeface="Courier" charset="0"/>
                <a:sym typeface="Courier" charset="0"/>
              </a:rPr>
              <a:t>We configured this in the </a:t>
            </a:r>
            <a:r>
              <a:rPr lang="en-US" sz="3600" dirty="0" smtClean="0">
                <a:solidFill>
                  <a:schemeClr val="tx1"/>
                </a:solidFill>
                <a:latin typeface="Courier" charset="0"/>
                <a:ea typeface="ＭＳ Ｐゴシック" charset="0"/>
                <a:cs typeface="Courier" charset="0"/>
                <a:sym typeface="Courier" charset="0"/>
              </a:rPr>
              <a:t>attributes </a:t>
            </a:r>
            <a:r>
              <a:rPr lang="en-US" sz="3600" dirty="0">
                <a:solidFill>
                  <a:schemeClr val="tx1"/>
                </a:solidFill>
                <a:latin typeface="Courier" charset="0"/>
                <a:ea typeface="ＭＳ Ｐゴシック" charset="0"/>
                <a:cs typeface="Courier" charset="0"/>
                <a:sym typeface="Courier" charset="0"/>
              </a:rPr>
              <a:t>file</a:t>
            </a:r>
            <a:r>
              <a:rPr lang="en-US" sz="3600" b="1" dirty="0">
                <a:solidFill>
                  <a:srgbClr val="008000"/>
                </a:solidFill>
                <a:latin typeface="Courier" charset="0"/>
                <a:ea typeface="ＭＳ Ｐゴシック" charset="0"/>
                <a:cs typeface="Courier" charset="0"/>
                <a:sym typeface="Courier" charset="0"/>
              </a:rPr>
              <a:t>&lt;/p&gt;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 &lt;/body&gt;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&lt;/html&gt;</a:t>
            </a:r>
          </a:p>
        </p:txBody>
      </p:sp>
      <p:sp>
        <p:nvSpPr>
          <p:cNvPr id="578565" name="Rectangle 5"/>
          <p:cNvSpPr>
            <a:spLocks noGrp="1" noChangeArrowheads="1"/>
          </p:cNvSpPr>
          <p:nvPr>
            <p:ph type="title"/>
          </p:nvPr>
        </p:nvSpPr>
        <p:spPr>
          <a:ln/>
        </p:spPr>
        <p:txBody>
          <a:bodyPr/>
          <a:lstStyle/>
          <a:p>
            <a:r>
              <a:rPr lang="en-US" sz="3700" dirty="0" smtClean="0"/>
              <a:t>Linux Exercise</a:t>
            </a:r>
            <a:r>
              <a:rPr lang="en-US" sz="3700" dirty="0"/>
              <a:t>:  Add </a:t>
            </a:r>
            <a:r>
              <a:rPr lang="en-US" sz="3700" dirty="0" smtClean="0"/>
              <a:t>index1.html to </a:t>
            </a:r>
            <a:r>
              <a:rPr lang="en-US" sz="3700" dirty="0"/>
              <a:t>cookbook</a:t>
            </a:r>
            <a:r>
              <a:rPr lang="ja-JP" altLang="en-US" sz="3700" dirty="0">
                <a:latin typeface="Arial"/>
              </a:rPr>
              <a:t>’</a:t>
            </a:r>
            <a:r>
              <a:rPr lang="en-US" sz="3700" dirty="0"/>
              <a:t>s files/default directory</a:t>
            </a:r>
          </a:p>
        </p:txBody>
      </p:sp>
      <p:sp>
        <p:nvSpPr>
          <p:cNvPr id="7" name="Rectangle 4"/>
          <p:cNvSpPr>
            <a:spLocks/>
          </p:cNvSpPr>
          <p:nvPr/>
        </p:nvSpPr>
        <p:spPr bwMode="auto">
          <a:xfrm rot="10800000" flipH="1">
            <a:off x="12472194" y="1676400"/>
            <a:ext cx="2743200"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117099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a:solidFill>
                  <a:srgbClr val="BA2121"/>
                </a:solidFill>
                <a:latin typeface="Courier" charset="0"/>
                <a:ea typeface="ＭＳ Ｐゴシック" charset="0"/>
                <a:cs typeface="Courier" charset="0"/>
                <a:sym typeface="Courier" charset="0"/>
              </a:rPr>
              <a:t>"</a:t>
            </a:r>
            <a:r>
              <a:rPr lang="en-US" sz="3300" dirty="0" err="1" smtClean="0">
                <a:solidFill>
                  <a:srgbClr val="BA2121"/>
                </a:solidFill>
                <a:latin typeface="Courier" charset="0"/>
                <a:ea typeface="ＭＳ Ｐゴシック" charset="0"/>
                <a:cs typeface="Courier" charset="0"/>
                <a:sym typeface="Courier" charset="0"/>
              </a:rPr>
              <a:t>httpd</a:t>
            </a:r>
            <a:r>
              <a:rPr lang="en-US" sz="3300" dirty="0" smtClean="0">
                <a:solidFill>
                  <a:srgbClr val="BA2121"/>
                </a:solidFill>
                <a:latin typeface="Courier" charset="0"/>
                <a:ea typeface="ＭＳ Ｐゴシック" charset="0"/>
                <a:cs typeface="Courier" charset="0"/>
                <a:sym typeface="Courier" charset="0"/>
              </a:rPr>
              <a:t>"</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err="1">
                <a:solidFill>
                  <a:schemeClr val="tx1"/>
                </a:solidFill>
                <a:latin typeface="Courier" charset="0"/>
                <a:ea typeface="ＭＳ Ｐゴシック" charset="0"/>
                <a:cs typeface="Courier" charset="0"/>
                <a:sym typeface="Courier" charset="0"/>
              </a:rPr>
              <a:t>cookbook_file</a:t>
            </a:r>
            <a:r>
              <a:rPr lang="en-US" sz="3100" dirty="0">
                <a:solidFill>
                  <a:schemeClr val="tx1"/>
                </a:solidFill>
                <a:latin typeface="Courier" charset="0"/>
                <a:ea typeface="ＭＳ Ｐゴシック" charset="0"/>
                <a:cs typeface="Courier" charset="0"/>
                <a:sym typeface="Courier" charset="0"/>
              </a:rPr>
              <a:t> </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rgbClr val="BA2121"/>
                </a:solidFill>
                <a:latin typeface="Courier" charset="0"/>
                <a:ea typeface="ＭＳ Ｐゴシック" charset="0"/>
                <a:cs typeface="Courier" charset="0"/>
                <a:sym typeface="Courier" charset="0"/>
              </a:rPr>
              <a:t>var/www/html/</a:t>
            </a:r>
            <a:r>
              <a:rPr lang="en-US" sz="3100" dirty="0" err="1" smtClean="0">
                <a:solidFill>
                  <a:srgbClr val="BA2121"/>
                </a:solidFill>
                <a:latin typeface="Courier" charset="0"/>
                <a:ea typeface="ＭＳ Ｐゴシック" charset="0"/>
                <a:cs typeface="Courier" charset="0"/>
                <a:sym typeface="Courier" charset="0"/>
              </a:rPr>
              <a:t>index.html</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a:t>
            </a:r>
            <a:r>
              <a:rPr lang="en-US" sz="3100" dirty="0" smtClean="0">
                <a:solidFill>
                  <a:schemeClr val="tx1"/>
                </a:solidFill>
                <a:latin typeface="Courier" charset="0"/>
                <a:ea typeface="ＭＳ Ｐゴシック" charset="0"/>
                <a:cs typeface="Courier" charset="0"/>
                <a:sym typeface="Courier" charset="0"/>
              </a:rPr>
              <a:t>source</a:t>
            </a:r>
            <a:r>
              <a:rPr lang="en-US" sz="3200" dirty="0" smtClean="0">
                <a:solidFill>
                  <a:srgbClr val="BA2121"/>
                </a:solidFill>
                <a:latin typeface="Courier" charset="0"/>
                <a:ea typeface="ＭＳ Ｐゴシック" charset="0"/>
                <a:cs typeface="Courier" charset="0"/>
                <a:sym typeface="Courier" charset="0"/>
              </a:rPr>
              <a:t> </a:t>
            </a:r>
            <a:r>
              <a:rPr lang="en-US" sz="3200" dirty="0" smtClean="0">
                <a:latin typeface="Courier"/>
                <a:ea typeface="Courier"/>
                <a:cs typeface="Courier"/>
                <a:sym typeface="Courier"/>
              </a:rPr>
              <a:t>"</a:t>
            </a:r>
            <a:r>
              <a:rPr lang="en-US" sz="3200" dirty="0" err="1" smtClean="0">
                <a:latin typeface="Courier"/>
                <a:ea typeface="Courier"/>
                <a:cs typeface="Courier"/>
                <a:sym typeface="Courier"/>
              </a:rPr>
              <a:t>index.html</a:t>
            </a:r>
            <a:r>
              <a:rPr lang="en-US" sz="3200" dirty="0" smtClean="0">
                <a:latin typeface="Courier"/>
                <a:ea typeface="Courier"/>
                <a:cs typeface="Courier"/>
                <a:sym typeface="Courier"/>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mode </a:t>
            </a:r>
            <a:r>
              <a:rPr lang="en-US" sz="3200" dirty="0" smtClean="0">
                <a:solidFill>
                  <a:srgbClr val="BA2121"/>
                </a:solidFill>
                <a:latin typeface="Courier"/>
                <a:ea typeface="Courier"/>
                <a:cs typeface="Courier"/>
                <a:sym typeface="Courier"/>
              </a:rPr>
              <a:t>"0644</a:t>
            </a:r>
            <a:r>
              <a:rPr lang="en-US" sz="3200" dirty="0" smtClean="0">
                <a:solidFill>
                  <a:srgbClr val="BA2121"/>
                </a:solidFill>
                <a:latin typeface="Courier"/>
                <a:ea typeface="Courier"/>
                <a:cs typeface="Courier"/>
                <a:sym typeface="Courier"/>
              </a:rPr>
              <a:t>"</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sz="5200" dirty="0" smtClean="0"/>
              <a:t>Linux Exercise</a:t>
            </a:r>
            <a:r>
              <a:rPr lang="en-US" sz="5200" dirty="0"/>
              <a:t>:  Set attribute in a recipe</a:t>
            </a:r>
          </a:p>
        </p:txBody>
      </p:sp>
      <p:sp>
        <p:nvSpPr>
          <p:cNvPr id="580612" name="Rectangle 4"/>
          <p:cNvSpPr>
            <a:spLocks/>
          </p:cNvSpPr>
          <p:nvPr/>
        </p:nvSpPr>
        <p:spPr bwMode="auto">
          <a:xfrm rot="10800000" flipH="1">
            <a:off x="3023394" y="5080000"/>
            <a:ext cx="3276600"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65994" y="2501899"/>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smtClean="0">
                <a:latin typeface="Courier" charset="0"/>
                <a:ea typeface="ＭＳ Ｐゴシック" charset="0"/>
                <a:cs typeface="Courier" charset="0"/>
                <a:sym typeface="Courier" charset="0"/>
              </a:rPr>
              <a:t>/apache/</a:t>
            </a:r>
            <a:r>
              <a:rPr lang="en-US" sz="3100" dirty="0" smtClean="0">
                <a:solidFill>
                  <a:schemeClr val="tx1"/>
                </a:solidFill>
                <a:latin typeface="Courier" charset="0"/>
                <a:ea typeface="ＭＳ Ｐゴシック" charset="0"/>
                <a:cs typeface="Courier" charset="0"/>
                <a:sym typeface="Courier" charset="0"/>
              </a:rPr>
              <a:t>recipes</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cxnSp>
        <p:nvCxnSpPr>
          <p:cNvPr id="9" name="Straight Arrow Connector 8"/>
          <p:cNvCxnSpPr/>
          <p:nvPr/>
        </p:nvCxnSpPr>
        <p:spPr bwMode="auto">
          <a:xfrm flipH="1">
            <a:off x="6680994" y="5334000"/>
            <a:ext cx="1447800" cy="0"/>
          </a:xfrm>
          <a:prstGeom prst="straightConnector1">
            <a:avLst/>
          </a:prstGeom>
          <a:blipFill dpi="0" rotWithShape="0">
            <a:blip r:embed="rId3"/>
            <a:srcRect/>
            <a:tile tx="0" ty="0" sx="100000" sy="100000" flip="none" algn="tl"/>
          </a:blipFill>
          <a:ln w="1047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8128794" y="4953000"/>
            <a:ext cx="3957108" cy="646331"/>
          </a:xfrm>
          <a:prstGeom prst="rect">
            <a:avLst/>
          </a:prstGeom>
          <a:noFill/>
        </p:spPr>
        <p:txBody>
          <a:bodyPr wrap="none" rtlCol="0">
            <a:spAutoFit/>
          </a:bodyPr>
          <a:lstStyle/>
          <a:p>
            <a:r>
              <a:rPr lang="en-US" sz="3600" dirty="0" smtClean="0"/>
              <a:t>Replace this value</a:t>
            </a:r>
            <a:endParaRPr lang="en-US" sz="3600" dirty="0"/>
          </a:p>
        </p:txBody>
      </p:sp>
    </p:spTree>
    <p:extLst>
      <p:ext uri="{BB962C8B-B14F-4D97-AF65-F5344CB8AC3E}">
        <p14:creationId xmlns:p14="http://schemas.microsoft.com/office/powerpoint/2010/main" val="13982847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a:solidFill>
                  <a:srgbClr val="BA2121"/>
                </a:solidFill>
                <a:latin typeface="Courier" charset="0"/>
                <a:ea typeface="ＭＳ Ｐゴシック" charset="0"/>
                <a:cs typeface="Courier" charset="0"/>
                <a:sym typeface="Courier" charset="0"/>
              </a:rPr>
              <a:t>"</a:t>
            </a:r>
            <a:r>
              <a:rPr lang="en-US" sz="3300" dirty="0" err="1" smtClean="0">
                <a:solidFill>
                  <a:srgbClr val="BA2121"/>
                </a:solidFill>
                <a:latin typeface="Courier" charset="0"/>
                <a:ea typeface="ＭＳ Ｐゴシック" charset="0"/>
                <a:cs typeface="Courier" charset="0"/>
                <a:sym typeface="Courier" charset="0"/>
              </a:rPr>
              <a:t>httpd</a:t>
            </a:r>
            <a:r>
              <a:rPr lang="en-US" sz="3300" dirty="0" smtClean="0">
                <a:solidFill>
                  <a:srgbClr val="BA2121"/>
                </a:solidFill>
                <a:latin typeface="Courier" charset="0"/>
                <a:ea typeface="ＭＳ Ｐゴシック" charset="0"/>
                <a:cs typeface="Courier" charset="0"/>
                <a:sym typeface="Courier" charset="0"/>
              </a:rPr>
              <a:t>"</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err="1">
                <a:solidFill>
                  <a:schemeClr val="tx1"/>
                </a:solidFill>
                <a:latin typeface="Courier" charset="0"/>
                <a:ea typeface="ＭＳ Ｐゴシック" charset="0"/>
                <a:cs typeface="Courier" charset="0"/>
                <a:sym typeface="Courier" charset="0"/>
              </a:rPr>
              <a:t>cookbook_file</a:t>
            </a:r>
            <a:r>
              <a:rPr lang="en-US" sz="3100" dirty="0">
                <a:solidFill>
                  <a:schemeClr val="tx1"/>
                </a:solidFill>
                <a:latin typeface="Courier" charset="0"/>
                <a:ea typeface="ＭＳ Ｐゴシック" charset="0"/>
                <a:cs typeface="Courier" charset="0"/>
                <a:sym typeface="Courier" charset="0"/>
              </a:rPr>
              <a:t> </a:t>
            </a:r>
            <a:r>
              <a:rPr lang="en-US" sz="3100" dirty="0">
                <a:solidFill>
                  <a:srgbClr val="BA2121"/>
                </a:solidFill>
                <a:latin typeface="Courier" charset="0"/>
                <a:ea typeface="ＭＳ Ｐゴシック" charset="0"/>
                <a:cs typeface="Courier" charset="0"/>
                <a:sym typeface="Courier" charset="0"/>
              </a:rPr>
              <a:t>"</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rgbClr val="BA2121"/>
                </a:solidFill>
                <a:latin typeface="Courier" charset="0"/>
                <a:ea typeface="ＭＳ Ｐゴシック" charset="0"/>
                <a:cs typeface="Courier" charset="0"/>
                <a:sym typeface="Courier" charset="0"/>
              </a:rPr>
              <a:t>var/www/html/</a:t>
            </a:r>
            <a:r>
              <a:rPr lang="en-US" sz="3100" dirty="0" err="1" smtClean="0">
                <a:solidFill>
                  <a:srgbClr val="BA2121"/>
                </a:solidFill>
                <a:latin typeface="Courier" charset="0"/>
                <a:ea typeface="ＭＳ Ｐゴシック" charset="0"/>
                <a:cs typeface="Courier" charset="0"/>
                <a:sym typeface="Courier" charset="0"/>
              </a:rPr>
              <a:t>index.html</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node</a:t>
            </a:r>
            <a:r>
              <a:rPr lang="en-US" sz="3100" dirty="0" smtClean="0">
                <a:solidFill>
                  <a:schemeClr val="tx1"/>
                </a:solidFill>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smtClean="0">
                <a:solidFill>
                  <a:srgbClr val="C4413D"/>
                </a:solidFill>
                <a:latin typeface="Courier"/>
                <a:ea typeface="Courier"/>
                <a:cs typeface="Courier"/>
                <a:sym typeface="Courier"/>
              </a:rPr>
              <a:t>apache</a:t>
            </a:r>
            <a:r>
              <a:rPr lang="en-US" sz="3200" dirty="0" smtClean="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mode </a:t>
            </a:r>
            <a:r>
              <a:rPr lang="en-US" sz="3200" dirty="0">
                <a:solidFill>
                  <a:srgbClr val="BA2121"/>
                </a:solidFill>
                <a:latin typeface="Courier"/>
                <a:ea typeface="Courier"/>
                <a:cs typeface="Courier"/>
                <a:sym typeface="Courier"/>
              </a:rPr>
              <a:t>"</a:t>
            </a:r>
            <a:r>
              <a:rPr lang="en-US" sz="3200" dirty="0" smtClean="0">
                <a:solidFill>
                  <a:srgbClr val="BA2121"/>
                </a:solidFill>
                <a:latin typeface="Courier"/>
                <a:ea typeface="Courier"/>
                <a:cs typeface="Courier"/>
                <a:sym typeface="Courier"/>
              </a:rPr>
              <a:t>0644</a:t>
            </a:r>
            <a:r>
              <a:rPr lang="en-US" sz="3200" dirty="0" smtClean="0">
                <a:solidFill>
                  <a:srgbClr val="BA2121"/>
                </a:solidFill>
                <a:latin typeface="Courier"/>
                <a:ea typeface="Courier"/>
                <a:cs typeface="Courier"/>
                <a:sym typeface="Courier"/>
              </a:rPr>
              <a:t>"</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sz="5200" dirty="0" smtClean="0"/>
              <a:t>Linux Exercise</a:t>
            </a:r>
            <a:r>
              <a:rPr lang="en-US" sz="5200" dirty="0"/>
              <a:t>:  Set attribute in a recipe</a:t>
            </a:r>
          </a:p>
        </p:txBody>
      </p:sp>
      <p:sp>
        <p:nvSpPr>
          <p:cNvPr id="580612" name="Rectangle 4"/>
          <p:cNvSpPr>
            <a:spLocks/>
          </p:cNvSpPr>
          <p:nvPr/>
        </p:nvSpPr>
        <p:spPr bwMode="auto">
          <a:xfrm rot="10800000" flipH="1">
            <a:off x="3023393" y="5080000"/>
            <a:ext cx="6781801"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65994" y="2501899"/>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smtClean="0">
                <a:latin typeface="Courier" charset="0"/>
                <a:ea typeface="ＭＳ Ｐゴシック" charset="0"/>
                <a:cs typeface="Courier" charset="0"/>
                <a:sym typeface="Courier" charset="0"/>
              </a:rPr>
              <a:t>/apache/</a:t>
            </a:r>
            <a:r>
              <a:rPr lang="en-US" sz="3100" dirty="0" smtClean="0">
                <a:solidFill>
                  <a:schemeClr val="tx1"/>
                </a:solidFill>
                <a:latin typeface="Courier" charset="0"/>
                <a:ea typeface="ＭＳ Ｐゴシック" charset="0"/>
                <a:cs typeface="Courier" charset="0"/>
                <a:sym typeface="Courier" charset="0"/>
              </a:rPr>
              <a:t>recipes</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802165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a:solidFill>
                  <a:srgbClr val="BA2121"/>
                </a:solidFill>
                <a:latin typeface="Courier" charset="0"/>
                <a:ea typeface="ＭＳ Ｐゴシック" charset="0"/>
                <a:cs typeface="Courier" charset="0"/>
                <a:sym typeface="Courier" charset="0"/>
              </a:rPr>
              <a:t>"</a:t>
            </a:r>
            <a:r>
              <a:rPr lang="en-US" sz="3300" dirty="0" err="1" smtClean="0">
                <a:solidFill>
                  <a:srgbClr val="BA2121"/>
                </a:solidFill>
                <a:latin typeface="Courier" charset="0"/>
                <a:ea typeface="ＭＳ Ｐゴシック" charset="0"/>
                <a:cs typeface="Courier" charset="0"/>
                <a:sym typeface="Courier" charset="0"/>
              </a:rPr>
              <a:t>httpd</a:t>
            </a:r>
            <a:r>
              <a:rPr lang="en-US" sz="3300" dirty="0" smtClean="0">
                <a:solidFill>
                  <a:srgbClr val="BA2121"/>
                </a:solidFill>
                <a:latin typeface="Courier" charset="0"/>
                <a:ea typeface="ＭＳ Ｐゴシック" charset="0"/>
                <a:cs typeface="Courier" charset="0"/>
                <a:sym typeface="Courier" charset="0"/>
              </a:rPr>
              <a:t>"</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err="1">
                <a:solidFill>
                  <a:schemeClr val="tx1"/>
                </a:solidFill>
                <a:latin typeface="Courier" charset="0"/>
                <a:ea typeface="ＭＳ Ｐゴシック" charset="0"/>
                <a:cs typeface="Courier" charset="0"/>
                <a:sym typeface="Courier" charset="0"/>
              </a:rPr>
              <a:t>cookbook_file</a:t>
            </a:r>
            <a:r>
              <a:rPr lang="en-US" sz="3100" dirty="0">
                <a:solidFill>
                  <a:schemeClr val="tx1"/>
                </a:solidFill>
                <a:latin typeface="Courier" charset="0"/>
                <a:ea typeface="ＭＳ Ｐゴシック" charset="0"/>
                <a:cs typeface="Courier" charset="0"/>
                <a:sym typeface="Courier" charset="0"/>
              </a:rPr>
              <a:t> </a:t>
            </a:r>
            <a:r>
              <a:rPr lang="en-US" sz="3100" dirty="0">
                <a:solidFill>
                  <a:srgbClr val="BA2121"/>
                </a:solidFill>
                <a:latin typeface="Courier" charset="0"/>
                <a:ea typeface="ＭＳ Ｐゴシック" charset="0"/>
                <a:cs typeface="Courier" charset="0"/>
                <a:sym typeface="Courier" charset="0"/>
              </a:rPr>
              <a:t>"</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rgbClr val="BA2121"/>
                </a:solidFill>
                <a:latin typeface="Courier" charset="0"/>
                <a:ea typeface="ＭＳ Ｐゴシック" charset="0"/>
                <a:cs typeface="Courier" charset="0"/>
                <a:sym typeface="Courier" charset="0"/>
              </a:rPr>
              <a:t>var/www/html/</a:t>
            </a:r>
            <a:r>
              <a:rPr lang="en-US" sz="3100" dirty="0" err="1" smtClean="0">
                <a:solidFill>
                  <a:srgbClr val="BA2121"/>
                </a:solidFill>
                <a:latin typeface="Courier" charset="0"/>
                <a:ea typeface="ＭＳ Ｐゴシック" charset="0"/>
                <a:cs typeface="Courier" charset="0"/>
                <a:sym typeface="Courier" charset="0"/>
              </a:rPr>
              <a:t>index.html</a:t>
            </a:r>
            <a:r>
              <a:rPr lang="en-US" sz="31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a:t>
            </a:r>
            <a:r>
              <a:rPr lang="en-US" sz="3100" dirty="0" smtClean="0">
                <a:solidFill>
                  <a:schemeClr val="tx1"/>
                </a:solidFill>
                <a:latin typeface="Courier" charset="0"/>
                <a:ea typeface="ＭＳ Ｐゴシック" charset="0"/>
                <a:cs typeface="Courier" charset="0"/>
                <a:sym typeface="Courier" charset="0"/>
              </a:rPr>
              <a:t>  node[</a:t>
            </a:r>
            <a:r>
              <a:rPr lang="en-US" sz="3200" dirty="0" smtClean="0">
                <a:solidFill>
                  <a:srgbClr val="BA2121"/>
                </a:solidFill>
                <a:latin typeface="Courier" charset="0"/>
                <a:ea typeface="ＭＳ Ｐゴシック" charset="0"/>
                <a:cs typeface="Courier" charset="0"/>
                <a:sym typeface="Courier" charset="0"/>
              </a:rPr>
              <a:t>”</a:t>
            </a:r>
            <a:r>
              <a:rPr lang="en-US" sz="3200" dirty="0" smtClean="0">
                <a:solidFill>
                  <a:srgbClr val="C4413D"/>
                </a:solidFill>
                <a:latin typeface="Courier"/>
                <a:ea typeface="Courier"/>
                <a:cs typeface="Courier"/>
                <a:sym typeface="Courier"/>
              </a:rPr>
              <a:t>apache</a:t>
            </a:r>
            <a:r>
              <a:rPr lang="en-US" sz="3200" dirty="0" smtClean="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mode </a:t>
            </a:r>
            <a:r>
              <a:rPr lang="en-US" sz="3200" dirty="0">
                <a:solidFill>
                  <a:srgbClr val="BA2121"/>
                </a:solidFill>
                <a:latin typeface="Courier"/>
                <a:ea typeface="Courier"/>
                <a:cs typeface="Courier"/>
                <a:sym typeface="Courier"/>
              </a:rPr>
              <a:t>"</a:t>
            </a:r>
            <a:r>
              <a:rPr lang="en-US" sz="3200" dirty="0" smtClean="0">
                <a:solidFill>
                  <a:srgbClr val="BA2121"/>
                </a:solidFill>
                <a:latin typeface="Courier"/>
                <a:ea typeface="Courier"/>
                <a:cs typeface="Courier"/>
                <a:sym typeface="Courier"/>
              </a:rPr>
              <a:t>0644</a:t>
            </a:r>
            <a:r>
              <a:rPr lang="en-US" sz="3200" dirty="0" smtClean="0">
                <a:solidFill>
                  <a:srgbClr val="BA2121"/>
                </a:solidFill>
                <a:latin typeface="Courier"/>
                <a:ea typeface="Courier"/>
                <a:cs typeface="Courier"/>
                <a:sym typeface="Courier"/>
              </a:rPr>
              <a:t>"</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sz="5200" dirty="0" smtClean="0"/>
              <a:t>Linux Exercise</a:t>
            </a:r>
            <a:r>
              <a:rPr lang="en-US" sz="5200" dirty="0"/>
              <a:t>:  Set attribute in a recipe</a:t>
            </a:r>
          </a:p>
        </p:txBody>
      </p:sp>
      <p:sp>
        <p:nvSpPr>
          <p:cNvPr id="580612" name="Rectangle 4"/>
          <p:cNvSpPr>
            <a:spLocks/>
          </p:cNvSpPr>
          <p:nvPr/>
        </p:nvSpPr>
        <p:spPr bwMode="auto">
          <a:xfrm rot="10800000" flipH="1">
            <a:off x="3487019" y="5080000"/>
            <a:ext cx="6705601"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65994" y="2501899"/>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smtClean="0">
                <a:latin typeface="Courier" charset="0"/>
                <a:ea typeface="ＭＳ Ｐゴシック" charset="0"/>
                <a:cs typeface="Courier" charset="0"/>
                <a:sym typeface="Courier" charset="0"/>
              </a:rPr>
              <a:t>/apache/</a:t>
            </a:r>
            <a:r>
              <a:rPr lang="en-US" sz="3100" dirty="0" smtClean="0">
                <a:solidFill>
                  <a:schemeClr val="tx1"/>
                </a:solidFill>
                <a:latin typeface="Courier" charset="0"/>
                <a:ea typeface="ＭＳ Ｐゴシック" charset="0"/>
                <a:cs typeface="Courier" charset="0"/>
                <a:sym typeface="Courier" charset="0"/>
              </a:rPr>
              <a:t>recipes</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
        <p:nvSpPr>
          <p:cNvPr id="9" name="TextBox 8"/>
          <p:cNvSpPr txBox="1"/>
          <p:nvPr/>
        </p:nvSpPr>
        <p:spPr>
          <a:xfrm>
            <a:off x="11869020" y="4953000"/>
            <a:ext cx="4032174" cy="1200329"/>
          </a:xfrm>
          <a:prstGeom prst="rect">
            <a:avLst/>
          </a:prstGeom>
          <a:noFill/>
        </p:spPr>
        <p:txBody>
          <a:bodyPr wrap="none" rtlCol="0">
            <a:spAutoFit/>
          </a:bodyPr>
          <a:lstStyle/>
          <a:p>
            <a:pPr algn="ctr"/>
            <a:r>
              <a:rPr lang="en-US" sz="3600" b="1" dirty="0" smtClean="0"/>
              <a:t>No spaces</a:t>
            </a:r>
          </a:p>
          <a:p>
            <a:pPr algn="ctr"/>
            <a:r>
              <a:rPr lang="en-US" sz="3600" b="1" dirty="0" smtClean="0"/>
              <a:t>in the orange box      </a:t>
            </a:r>
            <a:endParaRPr lang="en-US" sz="3600" b="1" dirty="0"/>
          </a:p>
        </p:txBody>
      </p:sp>
      <p:cxnSp>
        <p:nvCxnSpPr>
          <p:cNvPr id="10" name="Straight Arrow Connector 9"/>
          <p:cNvCxnSpPr/>
          <p:nvPr/>
        </p:nvCxnSpPr>
        <p:spPr bwMode="auto">
          <a:xfrm flipH="1">
            <a:off x="10421220" y="5334000"/>
            <a:ext cx="2133600" cy="0"/>
          </a:xfrm>
          <a:prstGeom prst="straightConnector1">
            <a:avLst/>
          </a:prstGeom>
          <a:blipFill dpi="0" rotWithShape="0">
            <a:blip r:embed="rId3"/>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flipV="1">
            <a:off x="3024886" y="5486400"/>
            <a:ext cx="74708" cy="1905000"/>
          </a:xfrm>
          <a:prstGeom prst="straightConnector1">
            <a:avLst/>
          </a:prstGeom>
          <a:blipFill dpi="0" rotWithShape="0">
            <a:blip r:embed="rId3"/>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16534" y="7391400"/>
            <a:ext cx="6931104" cy="1200329"/>
          </a:xfrm>
          <a:prstGeom prst="rect">
            <a:avLst/>
          </a:prstGeom>
          <a:noFill/>
        </p:spPr>
        <p:txBody>
          <a:bodyPr wrap="none" rtlCol="0">
            <a:spAutoFit/>
          </a:bodyPr>
          <a:lstStyle/>
          <a:p>
            <a:pPr algn="ctr"/>
            <a:r>
              <a:rPr lang="en-US" sz="3600" b="1" dirty="0" smtClean="0"/>
              <a:t>Put a space here </a:t>
            </a:r>
          </a:p>
          <a:p>
            <a:pPr algn="ctr"/>
            <a:r>
              <a:rPr lang="en-US" sz="3600" b="1" dirty="0" smtClean="0"/>
              <a:t>(between “source” and “node”</a:t>
            </a:r>
            <a:endParaRPr lang="en-US" sz="3600" b="1" dirty="0"/>
          </a:p>
        </p:txBody>
      </p:sp>
    </p:spTree>
    <p:extLst>
      <p:ext uri="{BB962C8B-B14F-4D97-AF65-F5344CB8AC3E}">
        <p14:creationId xmlns:p14="http://schemas.microsoft.com/office/powerpoint/2010/main" val="8011053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noGrp="1" noChangeArrowheads="1"/>
          </p:cNvSpPr>
          <p:nvPr>
            <p:ph type="title"/>
          </p:nvPr>
        </p:nvSpPr>
        <p:spPr>
          <a:ln/>
        </p:spPr>
        <p:txBody>
          <a:bodyPr/>
          <a:lstStyle/>
          <a:p>
            <a:r>
              <a:rPr lang="en-US" sz="4800" dirty="0" smtClean="0"/>
              <a:t>Linux Exercise</a:t>
            </a:r>
            <a:r>
              <a:rPr lang="en-US" sz="4800" dirty="0"/>
              <a:t>: Verify new homepage works</a:t>
            </a:r>
          </a:p>
        </p:txBody>
      </p:sp>
      <p:sp>
        <p:nvSpPr>
          <p:cNvPr id="586754" name="Rectangle 2"/>
          <p:cNvSpPr>
            <a:spLocks noGrp="1" noChangeArrowheads="1"/>
          </p:cNvSpPr>
          <p:nvPr>
            <p:ph type="body" idx="1"/>
          </p:nvPr>
        </p:nvSpPr>
        <p:spPr>
          <a:ln/>
        </p:spPr>
        <p:txBody>
          <a:bodyPr/>
          <a:lstStyle/>
          <a:p>
            <a:pPr marL="914400" indent="-914400">
              <a:buFont typeface="+mj-lt"/>
              <a:buAutoNum type="arabicPeriod"/>
            </a:pPr>
            <a:r>
              <a:rPr lang="en-US" dirty="0" smtClean="0"/>
              <a:t>Upload the cookbook</a:t>
            </a:r>
          </a:p>
          <a:p>
            <a:pPr marL="914400" indent="-914400">
              <a:buFont typeface="+mj-lt"/>
              <a:buAutoNum type="arabicPeriod"/>
            </a:pPr>
            <a:r>
              <a:rPr lang="en-US" dirty="0" smtClean="0"/>
              <a:t>Converge your node </a:t>
            </a:r>
          </a:p>
          <a:p>
            <a:pPr marL="914400" indent="-914400">
              <a:buFont typeface="+mj-lt"/>
              <a:buAutoNum type="arabicPeriod"/>
            </a:pPr>
            <a:r>
              <a:rPr lang="en-US" dirty="0" smtClean="0"/>
              <a:t>Open </a:t>
            </a:r>
            <a:r>
              <a:rPr lang="en-US" dirty="0"/>
              <a:t>a web browser</a:t>
            </a:r>
          </a:p>
          <a:p>
            <a:r>
              <a:rPr lang="en-US" dirty="0"/>
              <a:t>The homepage takes the attribute file value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794" y="5410200"/>
            <a:ext cx="5982028" cy="2971800"/>
          </a:xfrm>
          <a:prstGeom prst="rect">
            <a:avLst/>
          </a:prstGeom>
        </p:spPr>
      </p:pic>
    </p:spTree>
    <p:extLst>
      <p:ext uri="{BB962C8B-B14F-4D97-AF65-F5344CB8AC3E}">
        <p14:creationId xmlns:p14="http://schemas.microsoft.com/office/powerpoint/2010/main" val="32954370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09" name="Rectangle 1"/>
          <p:cNvSpPr>
            <a:spLocks noGrp="1" noChangeArrowheads="1"/>
          </p:cNvSpPr>
          <p:nvPr>
            <p:ph type="title"/>
          </p:nvPr>
        </p:nvSpPr>
        <p:spPr>
          <a:ln/>
        </p:spPr>
        <p:txBody>
          <a:bodyPr/>
          <a:lstStyle/>
          <a:p>
            <a:r>
              <a:rPr lang="en-US" sz="4800" dirty="0" smtClean="0"/>
              <a:t>Exercise</a:t>
            </a:r>
            <a:r>
              <a:rPr lang="en-US" sz="4800" dirty="0"/>
              <a:t>: Viewing Attributes via </a:t>
            </a:r>
            <a:r>
              <a:rPr lang="en-US" sz="4800" dirty="0" err="1"/>
              <a:t>WebUI</a:t>
            </a:r>
            <a:endParaRPr lang="en-US" sz="48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594" y="1600200"/>
            <a:ext cx="8032810" cy="7213600"/>
          </a:xfrm>
          <a:prstGeom prst="rect">
            <a:avLst/>
          </a:prstGeom>
        </p:spPr>
      </p:pic>
    </p:spTree>
    <p:extLst>
      <p:ext uri="{BB962C8B-B14F-4D97-AF65-F5344CB8AC3E}">
        <p14:creationId xmlns:p14="http://schemas.microsoft.com/office/powerpoint/2010/main" val="25211784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a:xfrm>
            <a:off x="800273" y="152400"/>
            <a:ext cx="14657233" cy="1117600"/>
          </a:xfrm>
          <a:ln/>
        </p:spPr>
        <p:txBody>
          <a:bodyPr/>
          <a:lstStyle/>
          <a:p>
            <a:r>
              <a:rPr lang="en-US" sz="5200" dirty="0" smtClean="0"/>
              <a:t/>
            </a:r>
            <a:br>
              <a:rPr lang="en-US" sz="5200" dirty="0" smtClean="0"/>
            </a:br>
            <a:r>
              <a:rPr lang="en-US" sz="5200" dirty="0" smtClean="0"/>
              <a:t>Linux: Viewing specific attributes </a:t>
            </a:r>
            <a:r>
              <a:rPr lang="en-US" sz="5200" dirty="0"/>
              <a:t>using </a:t>
            </a:r>
            <a:r>
              <a:rPr lang="en-US" sz="5200" dirty="0" smtClean="0"/>
              <a:t>knife</a:t>
            </a:r>
            <a:endParaRPr lang="en-US" sz="5200" dirty="0"/>
          </a:p>
        </p:txBody>
      </p:sp>
      <p:sp>
        <p:nvSpPr>
          <p:cNvPr id="608259" name="Rectangle 3"/>
          <p:cNvSpPr>
            <a:spLocks noGrp="1" noChangeArrowheads="1"/>
          </p:cNvSpPr>
          <p:nvPr>
            <p:ph idx="1"/>
          </p:nvPr>
        </p:nvSpPr>
        <p:spPr>
          <a:xfrm>
            <a:off x="800274" y="3429001"/>
            <a:ext cx="14657233" cy="5486399"/>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Attributes:</a:t>
            </a:r>
          </a:p>
          <a:p>
            <a:pPr marL="0" indent="0" defTabSz="1408061">
              <a:spcBef>
                <a:spcPct val="0"/>
              </a:spcBef>
              <a:buNone/>
            </a:pPr>
            <a:r>
              <a:rPr lang="en-US" sz="1600" kern="1200" dirty="0">
                <a:solidFill>
                  <a:srgbClr val="FFFFFF"/>
                </a:solidFill>
                <a:latin typeface="Courier"/>
                <a:cs typeface="Courier"/>
              </a:rPr>
              <a:t>tags:</a:t>
            </a: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Default Attributes:</a:t>
            </a:r>
          </a:p>
          <a:p>
            <a:pPr marL="0" indent="0" defTabSz="1408061">
              <a:spcBef>
                <a:spcPct val="0"/>
              </a:spcBef>
              <a:buNone/>
            </a:pPr>
            <a:r>
              <a:rPr lang="en-US" sz="1600" kern="1200" dirty="0" smtClean="0">
                <a:solidFill>
                  <a:srgbClr val="FFFFFF"/>
                </a:solidFill>
                <a:latin typeface="Courier"/>
                <a:cs typeface="Courier"/>
              </a:rPr>
              <a:t>apache:</a:t>
            </a: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indexfile</a:t>
            </a:r>
            <a:r>
              <a:rPr lang="en-US" sz="1600" kern="1200" dirty="0">
                <a:solidFill>
                  <a:srgbClr val="FFFFFF"/>
                </a:solidFill>
                <a:latin typeface="Courier"/>
                <a:cs typeface="Courier"/>
              </a:rPr>
              <a:t>: </a:t>
            </a:r>
            <a:r>
              <a:rPr lang="en-US" sz="1600" kern="1200" dirty="0" smtClean="0">
                <a:solidFill>
                  <a:srgbClr val="FFFFFF"/>
                </a:solidFill>
                <a:latin typeface="Courier"/>
                <a:cs typeface="Courier"/>
              </a:rPr>
              <a:t>index1.html</a:t>
            </a:r>
            <a:endParaRPr lang="en-US" sz="1600" kern="1200" dirty="0">
              <a:solidFill>
                <a:srgbClr val="FFFFFF"/>
              </a:solidFill>
              <a:latin typeface="Courier"/>
              <a:cs typeface="Courier"/>
            </a:endParaRP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Override Attributes:</a:t>
            </a: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Automatic Attributes (</a:t>
            </a:r>
            <a:r>
              <a:rPr lang="en-US" sz="1600" kern="1200" dirty="0" err="1">
                <a:solidFill>
                  <a:srgbClr val="FFFFFF"/>
                </a:solidFill>
                <a:latin typeface="Courier"/>
                <a:cs typeface="Courier"/>
              </a:rPr>
              <a:t>Ohai</a:t>
            </a:r>
            <a:r>
              <a:rPr lang="en-US" sz="1600" kern="1200" dirty="0">
                <a:solidFill>
                  <a:srgbClr val="FFFFFF"/>
                </a:solidFill>
                <a:latin typeface="Courier"/>
                <a:cs typeface="Courier"/>
              </a:rPr>
              <a:t> Data):</a:t>
            </a:r>
          </a:p>
          <a:p>
            <a:pPr marL="0" indent="0" defTabSz="1408061">
              <a:spcBef>
                <a:spcPct val="0"/>
              </a:spcBef>
              <a:buNone/>
            </a:pPr>
            <a:r>
              <a:rPr lang="en-US" sz="1600" kern="1200" dirty="0" err="1">
                <a:solidFill>
                  <a:srgbClr val="FFFFFF"/>
                </a:solidFill>
                <a:latin typeface="Courier"/>
                <a:cs typeface="Courier"/>
              </a:rPr>
              <a:t>chef_packages</a:t>
            </a: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  chef:</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chef_root</a:t>
            </a:r>
            <a:r>
              <a:rPr lang="en-US" sz="1600" kern="1200" dirty="0">
                <a:solidFill>
                  <a:srgbClr val="FFFFFF"/>
                </a:solidFill>
                <a:latin typeface="Courier"/>
                <a:cs typeface="Courier"/>
              </a:rPr>
              <a:t>: </a:t>
            </a:r>
            <a:r>
              <a:rPr lang="en-US" sz="1600" kern="1200" dirty="0" smtClean="0">
                <a:solidFill>
                  <a:srgbClr val="FFFFFF"/>
                </a:solidFill>
                <a:latin typeface="Courier"/>
                <a:cs typeface="Courier"/>
              </a:rPr>
              <a:t>/opt/</a:t>
            </a:r>
            <a:r>
              <a:rPr lang="en-US" sz="1600" kern="1200" dirty="0">
                <a:solidFill>
                  <a:srgbClr val="FFFFFF"/>
                </a:solidFill>
                <a:latin typeface="Courier"/>
                <a:cs typeface="Courier"/>
              </a:rPr>
              <a:t>chef/embedded/lib/ruby/gems/1.9.1/gems/chef-11.10.4-x86-mingw32/lib</a:t>
            </a:r>
          </a:p>
          <a:p>
            <a:pPr marL="0" indent="0" defTabSz="1408061">
              <a:spcBef>
                <a:spcPct val="0"/>
              </a:spcBef>
              <a:buNone/>
            </a:pPr>
            <a:r>
              <a:rPr lang="en-US" sz="1600" kern="1200" dirty="0">
                <a:solidFill>
                  <a:srgbClr val="FFFFFF"/>
                </a:solidFill>
                <a:latin typeface="Courier"/>
                <a:cs typeface="Courier"/>
              </a:rPr>
              <a:t>    version:   11.10.4</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ohai</a:t>
            </a: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ohai_root</a:t>
            </a:r>
            <a:r>
              <a:rPr lang="en-US" sz="1600" kern="1200" dirty="0">
                <a:solidFill>
                  <a:srgbClr val="FFFFFF"/>
                </a:solidFill>
                <a:latin typeface="Courier"/>
                <a:cs typeface="Courier"/>
              </a:rPr>
              <a:t>: </a:t>
            </a:r>
            <a:r>
              <a:rPr lang="en-US" sz="1600" kern="1200" dirty="0" smtClean="0">
                <a:solidFill>
                  <a:srgbClr val="FFFFFF"/>
                </a:solidFill>
                <a:latin typeface="Courier"/>
                <a:cs typeface="Courier"/>
              </a:rPr>
              <a:t>/opt/</a:t>
            </a:r>
            <a:r>
              <a:rPr lang="en-US" sz="1600" kern="1200" dirty="0">
                <a:solidFill>
                  <a:srgbClr val="FFFFFF"/>
                </a:solidFill>
                <a:latin typeface="Courier"/>
                <a:cs typeface="Courier"/>
              </a:rPr>
              <a:t>chef/embedded/lib/ruby/gems/1.9.1/gems/ohai-6.20.0/lib/</a:t>
            </a:r>
            <a:r>
              <a:rPr lang="en-US" sz="1600" kern="1200" dirty="0" err="1">
                <a:solidFill>
                  <a:srgbClr val="FFFFFF"/>
                </a:solidFill>
                <a:latin typeface="Courier"/>
                <a:cs typeface="Courier"/>
              </a:rPr>
              <a:t>ohai</a:t>
            </a: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    version:   6.20.0</a:t>
            </a:r>
          </a:p>
          <a:p>
            <a:pPr marL="0" indent="0" defTabSz="1408061">
              <a:spcBef>
                <a:spcPct val="0"/>
              </a:spcBef>
              <a:buNone/>
            </a:pPr>
            <a:r>
              <a:rPr lang="en-US" sz="1600" kern="1200" dirty="0">
                <a:solidFill>
                  <a:srgbClr val="FFFFFF"/>
                </a:solidFill>
                <a:latin typeface="Courier"/>
                <a:cs typeface="Courier"/>
              </a:rPr>
              <a:t>command:</a:t>
            </a:r>
          </a:p>
          <a:p>
            <a:pPr marL="0" indent="0" defTabSz="1408061">
              <a:spcBef>
                <a:spcPct val="0"/>
              </a:spcBef>
              <a:buNone/>
            </a:pPr>
            <a:r>
              <a:rPr lang="en-US" sz="1600" kern="1200" dirty="0">
                <a:solidFill>
                  <a:srgbClr val="FFFFFF"/>
                </a:solidFill>
                <a:latin typeface="Courier"/>
                <a:cs typeface="Courier"/>
              </a:rPr>
              <a:t>counters:</a:t>
            </a:r>
          </a:p>
          <a:p>
            <a:pPr marL="0" indent="0" defTabSz="1408061">
              <a:spcBef>
                <a:spcPct val="0"/>
              </a:spcBef>
              <a:buNone/>
            </a:pPr>
            <a:r>
              <a:rPr lang="en-US" sz="1600" kern="1200" dirty="0">
                <a:solidFill>
                  <a:srgbClr val="FFFFFF"/>
                </a:solidFill>
                <a:latin typeface="Courier"/>
                <a:cs typeface="Courier"/>
              </a:rPr>
              <a:t>  network:</a:t>
            </a:r>
          </a:p>
          <a:p>
            <a:pPr marL="0" indent="0" defTabSz="1408061">
              <a:spcBef>
                <a:spcPct val="0"/>
              </a:spcBef>
              <a:buNone/>
            </a:pPr>
            <a:r>
              <a:rPr lang="en-US" sz="1600" kern="1200" dirty="0">
                <a:solidFill>
                  <a:srgbClr val="FFFFFF"/>
                </a:solidFill>
                <a:latin typeface="Courier"/>
                <a:cs typeface="Courier"/>
              </a:rPr>
              <a:t>...</a:t>
            </a:r>
          </a:p>
        </p:txBody>
      </p:sp>
      <p:sp>
        <p:nvSpPr>
          <p:cNvPr id="608257" name="Rectangle 1"/>
          <p:cNvSpPr>
            <a:spLocks/>
          </p:cNvSpPr>
          <p:nvPr/>
        </p:nvSpPr>
        <p:spPr bwMode="auto">
          <a:xfrm>
            <a:off x="812879" y="1854200"/>
            <a:ext cx="14657232" cy="1422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4000" dirty="0" err="1" smtClean="0">
                <a:solidFill>
                  <a:srgbClr val="FFFFFF"/>
                </a:solidFill>
                <a:latin typeface="Courier" charset="0"/>
                <a:ea typeface="ＭＳ Ｐゴシック" charset="0"/>
                <a:cs typeface="Courier" charset="0"/>
              </a:rPr>
              <a:t>ws</a:t>
            </a:r>
            <a:r>
              <a:rPr lang="en-US" altLang="en-US" sz="4000" dirty="0" smtClean="0">
                <a:solidFill>
                  <a:srgbClr val="FFFFFF"/>
                </a:solidFill>
                <a:latin typeface="Courier" charset="0"/>
                <a:ea typeface="ＭＳ Ｐゴシック" charset="0"/>
                <a:cs typeface="Courier" charset="0"/>
              </a:rPr>
              <a:t>&gt; </a:t>
            </a:r>
            <a:r>
              <a:rPr lang="en-US" sz="4000" dirty="0">
                <a:solidFill>
                  <a:srgbClr val="FFFFFF"/>
                </a:solidFill>
                <a:latin typeface="Courier"/>
                <a:ea typeface="Courier"/>
                <a:cs typeface="Courier"/>
                <a:sym typeface="Courier"/>
              </a:rPr>
              <a:t>knife node show </a:t>
            </a:r>
            <a:r>
              <a:rPr lang="en-US" sz="4000" dirty="0" smtClean="0">
                <a:solidFill>
                  <a:srgbClr val="FFFFFF"/>
                </a:solidFill>
                <a:latin typeface="Courier"/>
                <a:ea typeface="Courier"/>
                <a:cs typeface="Courier"/>
                <a:sym typeface="Courier"/>
              </a:rPr>
              <a:t>&lt;</a:t>
            </a:r>
            <a:r>
              <a:rPr lang="en-US" sz="4000" i="1" dirty="0" err="1" smtClean="0">
                <a:solidFill>
                  <a:srgbClr val="FFFFFF"/>
                </a:solidFill>
                <a:latin typeface="Courier"/>
                <a:ea typeface="Courier"/>
                <a:cs typeface="Courier"/>
                <a:sym typeface="Courier"/>
              </a:rPr>
              <a:t>nodename</a:t>
            </a:r>
            <a:r>
              <a:rPr lang="en-US" sz="4000" dirty="0" smtClean="0">
                <a:solidFill>
                  <a:srgbClr val="FFFFFF"/>
                </a:solidFill>
                <a:latin typeface="Courier"/>
                <a:ea typeface="Courier"/>
                <a:cs typeface="Courier"/>
                <a:sym typeface="Courier"/>
              </a:rPr>
              <a:t>&gt;</a:t>
            </a:r>
            <a:r>
              <a:rPr lang="en-US" sz="4000" i="1" dirty="0" smtClean="0">
                <a:solidFill>
                  <a:srgbClr val="FFFFFF"/>
                </a:solidFill>
                <a:latin typeface="Courier"/>
                <a:ea typeface="Courier"/>
                <a:cs typeface="Courier"/>
                <a:sym typeface="Courier"/>
              </a:rPr>
              <a:t> </a:t>
            </a:r>
            <a:r>
              <a:rPr lang="en-US" sz="4000" dirty="0" smtClean="0">
                <a:solidFill>
                  <a:srgbClr val="FFFFFF"/>
                </a:solidFill>
                <a:latin typeface="Courier"/>
                <a:ea typeface="Courier"/>
                <a:cs typeface="Courier"/>
                <a:sym typeface="Courier"/>
              </a:rPr>
              <a:t>–a </a:t>
            </a:r>
            <a:r>
              <a:rPr lang="en-US" sz="4000" dirty="0" err="1" smtClean="0">
                <a:solidFill>
                  <a:srgbClr val="FFFFFF"/>
                </a:solidFill>
                <a:latin typeface="Courier"/>
                <a:ea typeface="Courier"/>
                <a:cs typeface="Courier"/>
                <a:sym typeface="Courier"/>
              </a:rPr>
              <a:t>apache.indexfile</a:t>
            </a:r>
            <a:endParaRPr lang="en-US" sz="4000" dirty="0">
              <a:solidFill>
                <a:srgbClr val="FFFFFF"/>
              </a:solidFill>
              <a:latin typeface="Courier" charset="0"/>
              <a:ea typeface="ＭＳ Ｐゴシック" charset="0"/>
              <a:cs typeface="Courier" charset="0"/>
              <a:sym typeface="Courier" charset="0"/>
            </a:endParaRPr>
          </a:p>
        </p:txBody>
      </p:sp>
      <p:sp>
        <p:nvSpPr>
          <p:cNvPr id="5" name="Rectangle 4"/>
          <p:cNvSpPr>
            <a:spLocks/>
          </p:cNvSpPr>
          <p:nvPr/>
        </p:nvSpPr>
        <p:spPr bwMode="auto">
          <a:xfrm rot="10800000" flipH="1">
            <a:off x="584995" y="4419600"/>
            <a:ext cx="3886199" cy="9144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4035335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noGrp="1" noChangeArrowheads="1"/>
          </p:cNvSpPr>
          <p:nvPr>
            <p:ph type="title"/>
          </p:nvPr>
        </p:nvSpPr>
        <p:spPr>
          <a:ln/>
        </p:spPr>
        <p:txBody>
          <a:bodyPr/>
          <a:lstStyle/>
          <a:p>
            <a:r>
              <a:rPr lang="en-US" sz="4800" dirty="0" smtClean="0"/>
              <a:t>Linux Exercise</a:t>
            </a:r>
            <a:r>
              <a:rPr lang="en-US" sz="4800" dirty="0"/>
              <a:t>: </a:t>
            </a:r>
            <a:r>
              <a:rPr lang="en-US" sz="4800" dirty="0" smtClean="0"/>
              <a:t>Revert to the original homepage</a:t>
            </a:r>
            <a:endParaRPr lang="en-US" sz="4800" dirty="0"/>
          </a:p>
        </p:txBody>
      </p:sp>
      <p:sp>
        <p:nvSpPr>
          <p:cNvPr id="586754" name="Rectangle 2"/>
          <p:cNvSpPr>
            <a:spLocks noGrp="1" noChangeArrowheads="1"/>
          </p:cNvSpPr>
          <p:nvPr>
            <p:ph type="body" idx="1"/>
          </p:nvPr>
        </p:nvSpPr>
        <p:spPr>
          <a:ln/>
        </p:spPr>
        <p:txBody>
          <a:bodyPr/>
          <a:lstStyle/>
          <a:p>
            <a:pPr marL="914400" indent="-914400">
              <a:buFont typeface="+mj-lt"/>
              <a:buAutoNum type="arabicPeriod"/>
            </a:pPr>
            <a:r>
              <a:rPr lang="en-US" dirty="0" smtClean="0"/>
              <a:t>Change the attribute file back to </a:t>
            </a:r>
            <a:r>
              <a:rPr lang="en-US" dirty="0" smtClean="0"/>
              <a:t>"</a:t>
            </a:r>
            <a:r>
              <a:rPr lang="en-US" dirty="0" err="1" smtClean="0"/>
              <a:t>index.html</a:t>
            </a:r>
            <a:r>
              <a:rPr lang="en-US" dirty="0"/>
              <a:t>"</a:t>
            </a:r>
            <a:endParaRPr lang="en-US" dirty="0" smtClean="0"/>
          </a:p>
          <a:p>
            <a:pPr lvl="2"/>
            <a:r>
              <a:rPr lang="en-US" dirty="0" smtClean="0"/>
              <a:t>don’t change the recipe!</a:t>
            </a:r>
          </a:p>
          <a:p>
            <a:pPr marL="914400" indent="-914400">
              <a:buFont typeface="+mj-lt"/>
              <a:buAutoNum type="arabicPeriod"/>
            </a:pPr>
            <a:r>
              <a:rPr lang="en-US" dirty="0" smtClean="0"/>
              <a:t>Upload the cookbook, converge your node </a:t>
            </a:r>
          </a:p>
          <a:p>
            <a:pPr marL="914400" indent="-914400">
              <a:buFont typeface="+mj-lt"/>
              <a:buAutoNum type="arabicPeriod"/>
            </a:pPr>
            <a:r>
              <a:rPr lang="en-US" dirty="0" smtClean="0"/>
              <a:t>Open </a:t>
            </a:r>
            <a:r>
              <a:rPr lang="en-US" dirty="0"/>
              <a:t>a web browser</a:t>
            </a:r>
          </a:p>
          <a:p>
            <a:r>
              <a:rPr lang="en-US" dirty="0" smtClean="0"/>
              <a:t>You should see the original page displayed</a:t>
            </a:r>
            <a:endParaRPr lang="en-US" dirty="0"/>
          </a:p>
        </p:txBody>
      </p:sp>
    </p:spTree>
    <p:extLst>
      <p:ext uri="{BB962C8B-B14F-4D97-AF65-F5344CB8AC3E}">
        <p14:creationId xmlns:p14="http://schemas.microsoft.com/office/powerpoint/2010/main" val="36769795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1" name="Rectangle 1"/>
          <p:cNvSpPr>
            <a:spLocks noGrp="1" noChangeArrowheads="1"/>
          </p:cNvSpPr>
          <p:nvPr>
            <p:ph type="title"/>
          </p:nvPr>
        </p:nvSpPr>
        <p:spPr>
          <a:ln/>
        </p:spPr>
        <p:txBody>
          <a:bodyPr/>
          <a:lstStyle/>
          <a:p>
            <a:r>
              <a:rPr lang="en-US"/>
              <a:t>Questions</a:t>
            </a:r>
          </a:p>
        </p:txBody>
      </p:sp>
      <p:sp>
        <p:nvSpPr>
          <p:cNvPr id="614402" name="Rectangle 2"/>
          <p:cNvSpPr>
            <a:spLocks noGrp="1" noChangeArrowheads="1"/>
          </p:cNvSpPr>
          <p:nvPr>
            <p:ph type="body" idx="1"/>
          </p:nvPr>
        </p:nvSpPr>
        <p:spPr>
          <a:ln/>
        </p:spPr>
        <p:txBody>
          <a:bodyPr/>
          <a:lstStyle/>
          <a:p>
            <a:r>
              <a:rPr lang="en-US" dirty="0" smtClean="0"/>
              <a:t>Where </a:t>
            </a:r>
            <a:r>
              <a:rPr lang="en-US" dirty="0"/>
              <a:t>can attributes be set?</a:t>
            </a:r>
          </a:p>
          <a:p>
            <a:r>
              <a:rPr lang="en-US" dirty="0"/>
              <a:t>What knife </a:t>
            </a:r>
            <a:r>
              <a:rPr lang="en-US" dirty="0" smtClean="0"/>
              <a:t>commands </a:t>
            </a:r>
            <a:r>
              <a:rPr lang="en-US" dirty="0"/>
              <a:t>can you use to view attributes?</a:t>
            </a:r>
          </a:p>
          <a:p>
            <a:r>
              <a:rPr lang="en-US" dirty="0"/>
              <a:t>How many levels of attribute precedence are there?</a:t>
            </a:r>
          </a:p>
          <a:p>
            <a:r>
              <a:rPr lang="en-US" dirty="0"/>
              <a:t>Which takes precedence, a default attribute set in the attribute file or in a recipe</a:t>
            </a:r>
            <a:r>
              <a:rPr lang="en-US" dirty="0" smtClean="0"/>
              <a:t>?</a:t>
            </a:r>
          </a:p>
        </p:txBody>
      </p:sp>
    </p:spTree>
    <p:extLst>
      <p:ext uri="{BB962C8B-B14F-4D97-AF65-F5344CB8AC3E}">
        <p14:creationId xmlns:p14="http://schemas.microsoft.com/office/powerpoint/2010/main" val="6294073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a:t>Programmatically provision and configure </a:t>
            </a:r>
            <a:r>
              <a:rPr lang="en-US" dirty="0" smtClean="0"/>
              <a:t>components</a:t>
            </a:r>
            <a:endParaRPr lang="en-US" dirty="0"/>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1362640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sz="6600" dirty="0"/>
              <a:t>Attributes, Templates, and Cookbook Dependencies</a:t>
            </a:r>
            <a:endParaRPr lang="en-US" dirty="0">
              <a:sym typeface="Arial Bold" charset="0"/>
            </a:endParaRPr>
          </a:p>
        </p:txBody>
      </p:sp>
      <p:sp>
        <p:nvSpPr>
          <p:cNvPr id="3" name="TextBox 2"/>
          <p:cNvSpPr txBox="1"/>
          <p:nvPr/>
        </p:nvSpPr>
        <p:spPr>
          <a:xfrm>
            <a:off x="889794" y="4953000"/>
            <a:ext cx="5429692" cy="523220"/>
          </a:xfrm>
          <a:prstGeom prst="rect">
            <a:avLst/>
          </a:prstGeom>
          <a:noFill/>
        </p:spPr>
        <p:txBody>
          <a:bodyPr wrap="none" rtlCol="0">
            <a:spAutoFit/>
          </a:bodyPr>
          <a:lstStyle/>
          <a:p>
            <a:r>
              <a:rPr lang="en-US" dirty="0">
                <a:solidFill>
                  <a:srgbClr val="FFFFFF"/>
                </a:solidFill>
              </a:rPr>
              <a:t>Writing </a:t>
            </a:r>
            <a:r>
              <a:rPr lang="en-US" dirty="0" smtClean="0">
                <a:solidFill>
                  <a:srgbClr val="FFFFFF"/>
                </a:solidFill>
              </a:rPr>
              <a:t>a Linux MOTD </a:t>
            </a:r>
            <a:r>
              <a:rPr lang="en-US" dirty="0">
                <a:solidFill>
                  <a:srgbClr val="FFFFFF"/>
                </a:solidFill>
              </a:rPr>
              <a:t>Cookbook</a:t>
            </a:r>
          </a:p>
        </p:txBody>
      </p:sp>
    </p:spTree>
    <p:extLst>
      <p:ext uri="{BB962C8B-B14F-4D97-AF65-F5344CB8AC3E}">
        <p14:creationId xmlns:p14="http://schemas.microsoft.com/office/powerpoint/2010/main" val="1899014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Rectangle 1"/>
          <p:cNvSpPr>
            <a:spLocks noGrp="1" noChangeArrowheads="1"/>
          </p:cNvSpPr>
          <p:nvPr>
            <p:ph type="title"/>
          </p:nvPr>
        </p:nvSpPr>
        <p:spPr>
          <a:ln/>
        </p:spPr>
        <p:txBody>
          <a:bodyPr/>
          <a:lstStyle/>
          <a:p>
            <a:r>
              <a:rPr lang="en-US"/>
              <a:t>Lesson Objectives</a:t>
            </a:r>
          </a:p>
        </p:txBody>
      </p:sp>
      <p:sp>
        <p:nvSpPr>
          <p:cNvPr id="617474" name="Rectangle 2"/>
          <p:cNvSpPr>
            <a:spLocks noGrp="1" noChangeArrowheads="1"/>
          </p:cNvSpPr>
          <p:nvPr>
            <p:ph type="body" idx="1"/>
          </p:nvPr>
        </p:nvSpPr>
        <p:spPr>
          <a:ln/>
        </p:spPr>
        <p:txBody>
          <a:bodyPr/>
          <a:lstStyle/>
          <a:p>
            <a:r>
              <a:rPr lang="en-US" dirty="0" smtClean="0"/>
              <a:t>In this lesson, we will:</a:t>
            </a:r>
            <a:endParaRPr lang="en-US" dirty="0"/>
          </a:p>
          <a:p>
            <a:pPr lvl="1"/>
            <a:r>
              <a:rPr lang="en-US" dirty="0" smtClean="0"/>
              <a:t>Introduce the Template resource</a:t>
            </a:r>
            <a:endParaRPr lang="en-US" dirty="0"/>
          </a:p>
          <a:p>
            <a:pPr lvl="1"/>
            <a:r>
              <a:rPr lang="en-US" dirty="0"/>
              <a:t>Use ERB </a:t>
            </a:r>
            <a:r>
              <a:rPr lang="en-US" dirty="0" smtClean="0"/>
              <a:t>(Embedded Ruby)</a:t>
            </a:r>
          </a:p>
          <a:p>
            <a:pPr lvl="1"/>
            <a:r>
              <a:rPr lang="en-US" dirty="0" smtClean="0"/>
              <a:t>Specify cookbook dependencies</a:t>
            </a:r>
            <a:endParaRPr lang="en-US" dirty="0"/>
          </a:p>
        </p:txBody>
      </p:sp>
    </p:spTree>
    <p:extLst>
      <p:ext uri="{BB962C8B-B14F-4D97-AF65-F5344CB8AC3E}">
        <p14:creationId xmlns:p14="http://schemas.microsoft.com/office/powerpoint/2010/main" val="13839022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7" name="Rectangle 1"/>
          <p:cNvSpPr>
            <a:spLocks noGrp="1" noChangeArrowheads="1"/>
          </p:cNvSpPr>
          <p:nvPr>
            <p:ph type="title"/>
          </p:nvPr>
        </p:nvSpPr>
        <p:spPr>
          <a:ln/>
        </p:spPr>
        <p:txBody>
          <a:bodyPr/>
          <a:lstStyle/>
          <a:p>
            <a:r>
              <a:rPr lang="en-US" sz="6300" dirty="0"/>
              <a:t>The </a:t>
            </a:r>
            <a:r>
              <a:rPr lang="en-US" sz="6300" dirty="0" smtClean="0"/>
              <a:t>/etc/</a:t>
            </a:r>
            <a:r>
              <a:rPr lang="en-US" sz="6300" dirty="0" err="1" smtClean="0"/>
              <a:t>motd</a:t>
            </a:r>
            <a:r>
              <a:rPr lang="en-US" sz="6300" dirty="0" smtClean="0"/>
              <a:t> file</a:t>
            </a:r>
            <a:endParaRPr lang="en-US" sz="6300" dirty="0"/>
          </a:p>
        </p:txBody>
      </p:sp>
      <p:sp>
        <p:nvSpPr>
          <p:cNvPr id="618498" name="Rectangle 2"/>
          <p:cNvSpPr>
            <a:spLocks noGrp="1" noChangeArrowheads="1"/>
          </p:cNvSpPr>
          <p:nvPr>
            <p:ph type="body" idx="1"/>
          </p:nvPr>
        </p:nvSpPr>
        <p:spPr>
          <a:ln/>
        </p:spPr>
        <p:txBody>
          <a:bodyPr/>
          <a:lstStyle/>
          <a:p>
            <a:r>
              <a:rPr lang="en-US" dirty="0" smtClean="0">
                <a:latin typeface="Arial Bold" charset="0"/>
                <a:cs typeface="Arial Bold" charset="0"/>
                <a:sym typeface="Arial Bold" charset="0"/>
              </a:rPr>
              <a:t>On Linux systems, the contents of /etc/</a:t>
            </a:r>
            <a:r>
              <a:rPr lang="en-US" dirty="0" err="1" smtClean="0">
                <a:latin typeface="Arial Bold" charset="0"/>
                <a:cs typeface="Arial Bold" charset="0"/>
                <a:sym typeface="Arial Bold" charset="0"/>
              </a:rPr>
              <a:t>motd</a:t>
            </a:r>
            <a:r>
              <a:rPr lang="en-US" dirty="0" smtClean="0">
                <a:latin typeface="Arial Bold" charset="0"/>
                <a:cs typeface="Arial Bold" charset="0"/>
                <a:sym typeface="Arial Bold" charset="0"/>
              </a:rPr>
              <a:t> is displayed when a user logs onto the console</a:t>
            </a:r>
          </a:p>
          <a:p>
            <a:r>
              <a:rPr lang="en-US" dirty="0" smtClean="0">
                <a:latin typeface="Arial Bold" charset="0"/>
                <a:cs typeface="Arial Bold" charset="0"/>
                <a:sym typeface="Arial Bold" charset="0"/>
              </a:rPr>
              <a:t>In the past, this was used by Administrators to send messages to users when they logged in, such as:</a:t>
            </a:r>
          </a:p>
          <a:p>
            <a:pPr lvl="2"/>
            <a:r>
              <a:rPr lang="en-US" dirty="0" smtClean="0">
                <a:latin typeface="Arial Bold" charset="0"/>
                <a:cs typeface="Arial Bold" charset="0"/>
                <a:sym typeface="Arial Bold" charset="0"/>
              </a:rPr>
              <a:t>“Server going down at 2:30 pm for maintenance”</a:t>
            </a:r>
          </a:p>
          <a:p>
            <a:pPr lvl="2"/>
            <a:r>
              <a:rPr lang="en-US" dirty="0" smtClean="0">
                <a:latin typeface="Arial Bold" charset="0"/>
                <a:cs typeface="Arial Bold" charset="0"/>
                <a:sym typeface="Arial Bold" charset="0"/>
              </a:rPr>
              <a:t>“You must change your login password before Monday”</a:t>
            </a:r>
          </a:p>
        </p:txBody>
      </p:sp>
    </p:spTree>
    <p:extLst>
      <p:ext uri="{BB962C8B-B14F-4D97-AF65-F5344CB8AC3E}">
        <p14:creationId xmlns:p14="http://schemas.microsoft.com/office/powerpoint/2010/main" val="2007684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7" name="Rectangle 1"/>
          <p:cNvSpPr>
            <a:spLocks noGrp="1" noChangeArrowheads="1"/>
          </p:cNvSpPr>
          <p:nvPr>
            <p:ph type="title"/>
          </p:nvPr>
        </p:nvSpPr>
        <p:spPr>
          <a:ln/>
        </p:spPr>
        <p:txBody>
          <a:bodyPr/>
          <a:lstStyle/>
          <a:p>
            <a:r>
              <a:rPr lang="en-US" sz="6300"/>
              <a:t>The Problem and the Success Criteria</a:t>
            </a:r>
          </a:p>
        </p:txBody>
      </p:sp>
      <p:sp>
        <p:nvSpPr>
          <p:cNvPr id="618498" name="Rectangle 2"/>
          <p:cNvSpPr>
            <a:spLocks noGrp="1" noChangeArrowheads="1"/>
          </p:cNvSpPr>
          <p:nvPr>
            <p:ph type="body" idx="1"/>
          </p:nvPr>
        </p:nvSpPr>
        <p:spPr>
          <a:ln/>
        </p:spPr>
        <p:txBody>
          <a:bodyPr/>
          <a:lstStyle/>
          <a:p>
            <a:r>
              <a:rPr lang="en-US" dirty="0">
                <a:latin typeface="Arial Bold" charset="0"/>
                <a:cs typeface="Arial Bold" charset="0"/>
                <a:sym typeface="Arial Bold" charset="0"/>
              </a:rPr>
              <a:t>The Problem:</a:t>
            </a:r>
            <a:r>
              <a:rPr lang="en-US" dirty="0"/>
              <a:t> We need to add a message that appears at login that states:</a:t>
            </a:r>
          </a:p>
          <a:p>
            <a:pPr lvl="1"/>
            <a:r>
              <a:rPr lang="en-US" dirty="0"/>
              <a:t>"This server is property of COMPANY"</a:t>
            </a:r>
          </a:p>
          <a:p>
            <a:pPr lvl="1"/>
            <a:r>
              <a:rPr lang="en-US" dirty="0"/>
              <a:t>"This server is in-scope for PCI compliance" </a:t>
            </a:r>
            <a:r>
              <a:rPr lang="en-US" b="1" dirty="0"/>
              <a:t>if the server is, in fact, in scope.</a:t>
            </a:r>
          </a:p>
          <a:p>
            <a:r>
              <a:rPr lang="en-US" dirty="0">
                <a:latin typeface="Arial Bold" charset="0"/>
                <a:cs typeface="Arial Bold" charset="0"/>
                <a:sym typeface="Arial Bold" charset="0"/>
              </a:rPr>
              <a:t>Success Criteria:</a:t>
            </a:r>
            <a:r>
              <a:rPr lang="en-US" dirty="0"/>
              <a:t> We see the message when we log in to the test </a:t>
            </a:r>
            <a:r>
              <a:rPr lang="en-US" dirty="0" smtClean="0"/>
              <a:t>node (or when we run ‘cat /etc/</a:t>
            </a:r>
            <a:r>
              <a:rPr lang="en-US" dirty="0" err="1" smtClean="0"/>
              <a:t>motd</a:t>
            </a:r>
            <a:r>
              <a:rPr lang="en-US" dirty="0" smtClean="0"/>
              <a:t>’)</a:t>
            </a:r>
            <a:endParaRPr lang="en-US" dirty="0"/>
          </a:p>
        </p:txBody>
      </p:sp>
    </p:spTree>
    <p:extLst>
      <p:ext uri="{BB962C8B-B14F-4D97-AF65-F5344CB8AC3E}">
        <p14:creationId xmlns:p14="http://schemas.microsoft.com/office/powerpoint/2010/main" val="9964297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1" name="Rectangle 1"/>
          <p:cNvSpPr>
            <a:spLocks noGrp="1" noChangeArrowheads="1"/>
          </p:cNvSpPr>
          <p:nvPr>
            <p:ph type="title"/>
          </p:nvPr>
        </p:nvSpPr>
        <p:spPr>
          <a:ln/>
        </p:spPr>
        <p:txBody>
          <a:bodyPr/>
          <a:lstStyle/>
          <a:p>
            <a:r>
              <a:rPr lang="en-US" sz="4800" dirty="0" smtClean="0"/>
              <a:t>Best Practice: One cookbook – One purpose</a:t>
            </a:r>
            <a:endParaRPr lang="en-US" sz="4800" dirty="0"/>
          </a:p>
        </p:txBody>
      </p:sp>
      <p:sp>
        <p:nvSpPr>
          <p:cNvPr id="619522" name="Rectangle 2"/>
          <p:cNvSpPr>
            <a:spLocks noGrp="1" noChangeArrowheads="1"/>
          </p:cNvSpPr>
          <p:nvPr>
            <p:ph type="body" idx="1"/>
          </p:nvPr>
        </p:nvSpPr>
        <p:spPr>
          <a:xfrm>
            <a:off x="800178" y="1879600"/>
            <a:ext cx="15101775" cy="6731000"/>
          </a:xfrm>
          <a:ln/>
        </p:spPr>
        <p:txBody>
          <a:bodyPr/>
          <a:lstStyle/>
          <a:p>
            <a:r>
              <a:rPr lang="en-US" dirty="0" smtClean="0"/>
              <a:t>Create </a:t>
            </a:r>
            <a:r>
              <a:rPr lang="en-US" b="1" dirty="0" smtClean="0"/>
              <a:t>one</a:t>
            </a:r>
            <a:r>
              <a:rPr lang="en-US" dirty="0" smtClean="0"/>
              <a:t> cookbook who’s job it is to write the correct content to the /etc/</a:t>
            </a:r>
            <a:r>
              <a:rPr lang="en-US" dirty="0" err="1" smtClean="0"/>
              <a:t>motd</a:t>
            </a:r>
            <a:r>
              <a:rPr lang="en-US" dirty="0" smtClean="0"/>
              <a:t> file</a:t>
            </a:r>
          </a:p>
          <a:p>
            <a:pPr marL="0" indent="0">
              <a:buNone/>
            </a:pPr>
            <a:endParaRPr lang="en-US" dirty="0"/>
          </a:p>
          <a:p>
            <a:r>
              <a:rPr lang="en-US" dirty="0" smtClean="0"/>
              <a:t>Create a </a:t>
            </a:r>
            <a:r>
              <a:rPr lang="en-US" b="1" dirty="0" smtClean="0"/>
              <a:t>separate</a:t>
            </a:r>
            <a:r>
              <a:rPr lang="en-US" dirty="0" smtClean="0"/>
              <a:t> cookbook to determine PCI Compliance</a:t>
            </a:r>
          </a:p>
          <a:p>
            <a:pPr lvl="2"/>
            <a:r>
              <a:rPr lang="en-US" dirty="0" smtClean="0"/>
              <a:t>MOTD cookbook will write the /etc/</a:t>
            </a:r>
            <a:r>
              <a:rPr lang="en-US" dirty="0" err="1" smtClean="0"/>
              <a:t>motd</a:t>
            </a:r>
            <a:r>
              <a:rPr lang="en-US" dirty="0" smtClean="0"/>
              <a:t> file based on the result of the PCI cookbook</a:t>
            </a:r>
            <a:endParaRPr lang="en-US" dirty="0"/>
          </a:p>
        </p:txBody>
      </p:sp>
    </p:spTree>
    <p:extLst>
      <p:ext uri="{BB962C8B-B14F-4D97-AF65-F5344CB8AC3E}">
        <p14:creationId xmlns:p14="http://schemas.microsoft.com/office/powerpoint/2010/main" val="39286759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8001782" y="8826500"/>
            <a:ext cx="215921" cy="215900"/>
          </a:xfrm>
          <a:prstGeom prst="rect">
            <a:avLst/>
          </a:prstGeom>
        </p:spPr>
        <p:txBody>
          <a:bodyPr/>
          <a:lstStyle/>
          <a:p>
            <a:fld id="{49CF7A3B-C553-D649-92B2-5F32F0694940}" type="slidenum">
              <a:rPr lang="en-US"/>
              <a:pPr/>
              <a:t>265</a:t>
            </a:fld>
            <a:endParaRPr lang="en-US"/>
          </a:p>
        </p:txBody>
      </p:sp>
      <p:sp>
        <p:nvSpPr>
          <p:cNvPr id="648194" name="Rectangle 2"/>
          <p:cNvSpPr>
            <a:spLocks noGrp="1" noChangeArrowheads="1"/>
          </p:cNvSpPr>
          <p:nvPr>
            <p:ph type="title"/>
          </p:nvPr>
        </p:nvSpPr>
        <p:spPr>
          <a:ln/>
        </p:spPr>
        <p:txBody>
          <a:bodyPr/>
          <a:lstStyle/>
          <a:p>
            <a:r>
              <a:rPr lang="en-US" sz="5800" dirty="0"/>
              <a:t>Exercise: Create a cookbook named </a:t>
            </a:r>
            <a:r>
              <a:rPr lang="en-US" altLang="ja-JP" sz="5800" dirty="0" smtClean="0">
                <a:latin typeface="Arial"/>
              </a:rPr>
              <a:t>'</a:t>
            </a:r>
            <a:r>
              <a:rPr lang="en-US" altLang="ja-JP" sz="5800" dirty="0" err="1" smtClean="0">
                <a:latin typeface="Arial"/>
              </a:rPr>
              <a:t>pci</a:t>
            </a:r>
            <a:r>
              <a:rPr lang="en-US" altLang="ja-JP" sz="5800" dirty="0" smtClean="0">
                <a:latin typeface="Arial"/>
              </a:rPr>
              <a:t>'</a:t>
            </a:r>
            <a:endParaRPr lang="en-US" sz="5800" dirty="0"/>
          </a:p>
        </p:txBody>
      </p:sp>
      <p:sp>
        <p:nvSpPr>
          <p:cNvPr id="648195" name="Rectangle 3"/>
          <p:cNvSpPr>
            <a:spLocks/>
          </p:cNvSpPr>
          <p:nvPr/>
        </p:nvSpPr>
        <p:spPr bwMode="auto">
          <a:xfrm>
            <a:off x="825581" y="3657600"/>
            <a:ext cx="14606427" cy="4965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lstStyle/>
          <a:p>
            <a:pPr algn="l"/>
            <a:r>
              <a:rPr lang="en-US" sz="4600" dirty="0">
                <a:solidFill>
                  <a:srgbClr val="FFFFFF"/>
                </a:solidFill>
                <a:latin typeface="Courier" charset="0"/>
                <a:ea typeface="ＭＳ Ｐゴシック" charset="0"/>
                <a:cs typeface="Courier" charset="0"/>
                <a:sym typeface="Courier" charset="0"/>
              </a:rPr>
              <a:t>** Creating cookbook </a:t>
            </a:r>
            <a:r>
              <a:rPr lang="en-US" sz="4600" dirty="0" err="1">
                <a:solidFill>
                  <a:srgbClr val="FFFFFF"/>
                </a:solidFill>
                <a:latin typeface="Courier" charset="0"/>
                <a:ea typeface="ＭＳ Ｐゴシック" charset="0"/>
                <a:cs typeface="Courier" charset="0"/>
                <a:sym typeface="Courier" charset="0"/>
              </a:rPr>
              <a:t>pci</a:t>
            </a:r>
            <a:endParaRPr lang="en-US" sz="4600" dirty="0">
              <a:solidFill>
                <a:srgbClr val="FFFFFF"/>
              </a:solidFill>
              <a:latin typeface="Courier" charset="0"/>
              <a:ea typeface="ＭＳ Ｐゴシック" charset="0"/>
              <a:cs typeface="Courier" charset="0"/>
              <a:sym typeface="Courier" charset="0"/>
            </a:endParaRPr>
          </a:p>
          <a:p>
            <a:pPr algn="l"/>
            <a:r>
              <a:rPr lang="en-US" sz="4600" dirty="0">
                <a:solidFill>
                  <a:srgbClr val="FFFFFF"/>
                </a:solidFill>
                <a:latin typeface="Courier" charset="0"/>
                <a:ea typeface="ＭＳ Ｐゴシック" charset="0"/>
                <a:cs typeface="Courier" charset="0"/>
                <a:sym typeface="Courier" charset="0"/>
              </a:rPr>
              <a:t>** Creating README for cookbook: </a:t>
            </a:r>
            <a:r>
              <a:rPr lang="en-US" sz="4600" dirty="0" err="1">
                <a:solidFill>
                  <a:srgbClr val="FFFFFF"/>
                </a:solidFill>
                <a:latin typeface="Courier" charset="0"/>
                <a:ea typeface="ＭＳ Ｐゴシック" charset="0"/>
                <a:cs typeface="Courier" charset="0"/>
                <a:sym typeface="Courier" charset="0"/>
              </a:rPr>
              <a:t>pci</a:t>
            </a:r>
            <a:endParaRPr lang="en-US" sz="4600" dirty="0">
              <a:solidFill>
                <a:srgbClr val="FFFFFF"/>
              </a:solidFill>
              <a:latin typeface="Courier" charset="0"/>
              <a:ea typeface="ＭＳ Ｐゴシック" charset="0"/>
              <a:cs typeface="Courier" charset="0"/>
              <a:sym typeface="Courier" charset="0"/>
            </a:endParaRPr>
          </a:p>
          <a:p>
            <a:pPr algn="l"/>
            <a:r>
              <a:rPr lang="en-US" sz="4600" dirty="0">
                <a:solidFill>
                  <a:srgbClr val="FFFFFF"/>
                </a:solidFill>
                <a:latin typeface="Courier" charset="0"/>
                <a:ea typeface="ＭＳ Ｐゴシック" charset="0"/>
                <a:cs typeface="Courier" charset="0"/>
                <a:sym typeface="Courier" charset="0"/>
              </a:rPr>
              <a:t>** Creating CHANGELOG for cookbook: </a:t>
            </a:r>
            <a:r>
              <a:rPr lang="en-US" sz="4600" dirty="0" err="1">
                <a:solidFill>
                  <a:srgbClr val="FFFFFF"/>
                </a:solidFill>
                <a:latin typeface="Courier" charset="0"/>
                <a:ea typeface="ＭＳ Ｐゴシック" charset="0"/>
                <a:cs typeface="Courier" charset="0"/>
                <a:sym typeface="Courier" charset="0"/>
              </a:rPr>
              <a:t>pci</a:t>
            </a:r>
            <a:endParaRPr lang="en-US" sz="4600" dirty="0">
              <a:solidFill>
                <a:srgbClr val="FFFFFF"/>
              </a:solidFill>
              <a:latin typeface="Courier" charset="0"/>
              <a:ea typeface="ＭＳ Ｐゴシック" charset="0"/>
              <a:cs typeface="Courier" charset="0"/>
              <a:sym typeface="Courier" charset="0"/>
            </a:endParaRPr>
          </a:p>
          <a:p>
            <a:pPr algn="l"/>
            <a:r>
              <a:rPr lang="en-US" sz="4600" dirty="0">
                <a:solidFill>
                  <a:srgbClr val="FFFFFF"/>
                </a:solidFill>
                <a:latin typeface="Courier" charset="0"/>
                <a:ea typeface="ＭＳ Ｐゴシック" charset="0"/>
                <a:cs typeface="Courier" charset="0"/>
                <a:sym typeface="Courier" charset="0"/>
              </a:rPr>
              <a:t>** Creating metadata for cookbook: </a:t>
            </a:r>
            <a:r>
              <a:rPr lang="en-US" sz="4600" dirty="0" err="1">
                <a:solidFill>
                  <a:srgbClr val="FFFFFF"/>
                </a:solidFill>
                <a:latin typeface="Courier" charset="0"/>
                <a:ea typeface="ＭＳ Ｐゴシック" charset="0"/>
                <a:cs typeface="Courier" charset="0"/>
                <a:sym typeface="Courier" charset="0"/>
              </a:rPr>
              <a:t>pci</a:t>
            </a:r>
            <a:endParaRPr lang="en-US" sz="4600" dirty="0">
              <a:solidFill>
                <a:srgbClr val="FFFFFF"/>
              </a:solidFill>
              <a:latin typeface="Courier" charset="0"/>
              <a:ea typeface="ＭＳ Ｐゴシック" charset="0"/>
              <a:cs typeface="Courier" charset="0"/>
              <a:sym typeface="Courier" charset="0"/>
            </a:endParaRPr>
          </a:p>
        </p:txBody>
      </p:sp>
      <p:sp>
        <p:nvSpPr>
          <p:cNvPr id="2" name="TextBox 1"/>
          <p:cNvSpPr txBox="1"/>
          <p:nvPr/>
        </p:nvSpPr>
        <p:spPr>
          <a:xfrm>
            <a:off x="737394" y="2133600"/>
            <a:ext cx="9913591" cy="830997"/>
          </a:xfrm>
          <a:prstGeom prst="rect">
            <a:avLst/>
          </a:prstGeom>
          <a:noFill/>
        </p:spPr>
        <p:txBody>
          <a:bodyPr wrap="none" rtlCol="0">
            <a:spAutoFit/>
          </a:bodyPr>
          <a:lstStyle/>
          <a:p>
            <a:r>
              <a:rPr lang="en-US" sz="4800" dirty="0" smtClean="0"/>
              <a:t>Create a new cookbook named </a:t>
            </a:r>
            <a:r>
              <a:rPr lang="en-US" sz="4800" dirty="0" smtClean="0"/>
              <a:t>'</a:t>
            </a:r>
            <a:r>
              <a:rPr lang="en-US" sz="4800" dirty="0" err="1" smtClean="0"/>
              <a:t>pci</a:t>
            </a:r>
            <a:r>
              <a:rPr lang="en-US" sz="4800" dirty="0" smtClean="0"/>
              <a:t>'</a:t>
            </a:r>
            <a:endParaRPr lang="en-US" sz="4800" dirty="0"/>
          </a:p>
        </p:txBody>
      </p:sp>
    </p:spTree>
    <p:extLst>
      <p:ext uri="{BB962C8B-B14F-4D97-AF65-F5344CB8AC3E}">
        <p14:creationId xmlns:p14="http://schemas.microsoft.com/office/powerpoint/2010/main" val="25762820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3" name="Rectangle 1"/>
          <p:cNvSpPr>
            <a:spLocks noGrp="1" noChangeArrowheads="1"/>
          </p:cNvSpPr>
          <p:nvPr>
            <p:ph type="title"/>
          </p:nvPr>
        </p:nvSpPr>
        <p:spPr>
          <a:ln/>
        </p:spPr>
        <p:txBody>
          <a:bodyPr/>
          <a:lstStyle/>
          <a:p>
            <a:r>
              <a:rPr lang="en-US" dirty="0" smtClean="0"/>
              <a:t>Note about PCI</a:t>
            </a:r>
            <a:endParaRPr lang="en-US" dirty="0"/>
          </a:p>
        </p:txBody>
      </p:sp>
      <p:sp>
        <p:nvSpPr>
          <p:cNvPr id="622594" name="Rectangle 2"/>
          <p:cNvSpPr>
            <a:spLocks noGrp="1" noChangeArrowheads="1"/>
          </p:cNvSpPr>
          <p:nvPr>
            <p:ph type="body" idx="1"/>
          </p:nvPr>
        </p:nvSpPr>
        <p:spPr>
          <a:ln/>
        </p:spPr>
        <p:txBody>
          <a:bodyPr/>
          <a:lstStyle/>
          <a:p>
            <a:r>
              <a:rPr lang="en-US" dirty="0" smtClean="0"/>
              <a:t>In the real world, the PCI cookbook might have a complicated procedure to determine if a particular server is truly in compliance or not</a:t>
            </a:r>
          </a:p>
          <a:p>
            <a:r>
              <a:rPr lang="en-US" dirty="0" smtClean="0"/>
              <a:t>For our purposes, we’re simply setting an attribute to ‘true’ or ‘false’ as a way to determine compliance:</a:t>
            </a:r>
          </a:p>
          <a:p>
            <a:pPr lvl="2"/>
            <a:r>
              <a:rPr lang="en-US" dirty="0" smtClean="0"/>
              <a:t>default</a:t>
            </a:r>
            <a:r>
              <a:rPr lang="en-US" dirty="0" smtClean="0"/>
              <a:t>["</a:t>
            </a:r>
            <a:r>
              <a:rPr lang="en-US" dirty="0" err="1" smtClean="0"/>
              <a:t>pci</a:t>
            </a:r>
            <a:r>
              <a:rPr lang="en-US" dirty="0" smtClean="0"/>
              <a:t>"]["</a:t>
            </a:r>
            <a:r>
              <a:rPr lang="en-US" dirty="0" err="1" smtClean="0"/>
              <a:t>in_scope</a:t>
            </a:r>
            <a:r>
              <a:rPr lang="en-US" dirty="0"/>
              <a:t>"</a:t>
            </a:r>
            <a:r>
              <a:rPr lang="en-US" dirty="0" smtClean="0"/>
              <a:t>] </a:t>
            </a:r>
            <a:r>
              <a:rPr lang="en-US" dirty="0" smtClean="0"/>
              <a:t>= true</a:t>
            </a:r>
          </a:p>
          <a:p>
            <a:pPr lvl="2"/>
            <a:r>
              <a:rPr lang="en-US" dirty="0" smtClean="0"/>
              <a:t>default</a:t>
            </a:r>
            <a:r>
              <a:rPr lang="en-US" dirty="0" smtClean="0"/>
              <a:t>["</a:t>
            </a:r>
            <a:r>
              <a:rPr lang="en-US" dirty="0" err="1" smtClean="0"/>
              <a:t>pci</a:t>
            </a:r>
            <a:r>
              <a:rPr lang="en-US" dirty="0" smtClean="0"/>
              <a:t>"]["</a:t>
            </a:r>
            <a:r>
              <a:rPr lang="en-US" dirty="0" err="1" smtClean="0"/>
              <a:t>in_scope</a:t>
            </a:r>
            <a:r>
              <a:rPr lang="en-US" dirty="0" smtClean="0"/>
              <a:t>"] </a:t>
            </a:r>
            <a:r>
              <a:rPr lang="en-US" dirty="0"/>
              <a:t>= </a:t>
            </a:r>
            <a:r>
              <a:rPr lang="en-US" dirty="0" smtClean="0"/>
              <a:t>false</a:t>
            </a:r>
            <a:endParaRPr lang="en-US" dirty="0"/>
          </a:p>
          <a:p>
            <a:endParaRPr lang="en-US" dirty="0" smtClean="0"/>
          </a:p>
        </p:txBody>
      </p:sp>
    </p:spTree>
    <p:extLst>
      <p:ext uri="{BB962C8B-B14F-4D97-AF65-F5344CB8AC3E}">
        <p14:creationId xmlns:p14="http://schemas.microsoft.com/office/powerpoint/2010/main" val="3614025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294967295"/>
          </p:nvPr>
        </p:nvSpPr>
        <p:spPr>
          <a:xfrm>
            <a:off x="8001782" y="8826500"/>
            <a:ext cx="215921" cy="215900"/>
          </a:xfrm>
          <a:prstGeom prst="rect">
            <a:avLst/>
          </a:prstGeom>
        </p:spPr>
        <p:txBody>
          <a:bodyPr/>
          <a:lstStyle/>
          <a:p>
            <a:fld id="{F3D89385-AADC-D944-A892-BCC4EAC2690F}" type="slidenum">
              <a:rPr lang="en-US"/>
              <a:pPr/>
              <a:t>267</a:t>
            </a:fld>
            <a:endParaRPr lang="en-US"/>
          </a:p>
        </p:txBody>
      </p:sp>
      <p:sp>
        <p:nvSpPr>
          <p:cNvPr id="650241" name="Rectangle 1"/>
          <p:cNvSpPr>
            <a:spLocks/>
          </p:cNvSpPr>
          <p:nvPr/>
        </p:nvSpPr>
        <p:spPr bwMode="auto">
          <a:xfrm>
            <a:off x="838282" y="2457450"/>
            <a:ext cx="14631829"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dirty="0">
                <a:solidFill>
                  <a:schemeClr val="tx1"/>
                </a:solidFill>
                <a:latin typeface="Courier" charset="0"/>
                <a:ea typeface="ＭＳ Ｐゴシック" charset="0"/>
                <a:cs typeface="Courier" charset="0"/>
                <a:sym typeface="Courier" charset="0"/>
              </a:rPr>
              <a:t>default[</a:t>
            </a:r>
            <a:r>
              <a:rPr lang="en-US" sz="4100" dirty="0">
                <a:solidFill>
                  <a:srgbClr val="C4413D"/>
                </a:solidFill>
                <a:latin typeface="Courier" charset="0"/>
                <a:ea typeface="ＭＳ Ｐゴシック" charset="0"/>
                <a:cs typeface="Courier" charset="0"/>
                <a:sym typeface="Courier" charset="0"/>
              </a:rPr>
              <a:t>"</a:t>
            </a:r>
            <a:r>
              <a:rPr lang="en-US" sz="4100" dirty="0" err="1">
                <a:solidFill>
                  <a:srgbClr val="C4413D"/>
                </a:solidFill>
                <a:latin typeface="Courier" charset="0"/>
                <a:ea typeface="ＭＳ Ｐゴシック" charset="0"/>
                <a:cs typeface="Courier" charset="0"/>
                <a:sym typeface="Courier" charset="0"/>
              </a:rPr>
              <a:t>pci</a:t>
            </a:r>
            <a:r>
              <a:rPr lang="en-US" sz="4100" dirty="0">
                <a:solidFill>
                  <a:srgbClr val="C4413D"/>
                </a:solidFill>
                <a:latin typeface="Courier" charset="0"/>
                <a:ea typeface="ＭＳ Ｐゴシック" charset="0"/>
                <a:cs typeface="Courier" charset="0"/>
                <a:sym typeface="Courier" charset="0"/>
              </a:rPr>
              <a:t>"</a:t>
            </a:r>
            <a:r>
              <a:rPr lang="en-US" sz="4100" dirty="0">
                <a:solidFill>
                  <a:schemeClr val="tx1"/>
                </a:solidFill>
                <a:latin typeface="Courier" charset="0"/>
                <a:ea typeface="ＭＳ Ｐゴシック" charset="0"/>
                <a:cs typeface="Courier" charset="0"/>
                <a:sym typeface="Courier" charset="0"/>
              </a:rPr>
              <a:t>][</a:t>
            </a:r>
            <a:r>
              <a:rPr lang="en-US" sz="4100" dirty="0">
                <a:solidFill>
                  <a:srgbClr val="C4413D"/>
                </a:solidFill>
                <a:latin typeface="Courier" charset="0"/>
                <a:ea typeface="ＭＳ Ｐゴシック" charset="0"/>
                <a:cs typeface="Courier" charset="0"/>
                <a:sym typeface="Courier" charset="0"/>
              </a:rPr>
              <a:t>"</a:t>
            </a:r>
            <a:r>
              <a:rPr lang="en-US" sz="4100" dirty="0" err="1">
                <a:solidFill>
                  <a:srgbClr val="C4413D"/>
                </a:solidFill>
                <a:latin typeface="Courier" charset="0"/>
                <a:ea typeface="ＭＳ Ｐゴシック" charset="0"/>
                <a:cs typeface="Courier" charset="0"/>
                <a:sym typeface="Courier" charset="0"/>
              </a:rPr>
              <a:t>in_scope</a:t>
            </a:r>
            <a:r>
              <a:rPr lang="en-US" sz="4100" dirty="0">
                <a:solidFill>
                  <a:srgbClr val="C4413D"/>
                </a:solidFill>
                <a:latin typeface="Courier" charset="0"/>
                <a:ea typeface="ＭＳ Ｐゴシック" charset="0"/>
                <a:cs typeface="Courier" charset="0"/>
                <a:sym typeface="Courier" charset="0"/>
              </a:rPr>
              <a:t>"</a:t>
            </a:r>
            <a:r>
              <a:rPr lang="en-US" sz="4100" dirty="0">
                <a:solidFill>
                  <a:schemeClr val="tx1"/>
                </a:solidFill>
                <a:latin typeface="Courier" charset="0"/>
                <a:ea typeface="ＭＳ Ｐゴシック" charset="0"/>
                <a:cs typeface="Courier" charset="0"/>
                <a:sym typeface="Courier" charset="0"/>
              </a:rPr>
              <a:t>] = </a:t>
            </a:r>
            <a:r>
              <a:rPr lang="en-US" sz="4100" dirty="0">
                <a:solidFill>
                  <a:srgbClr val="C4413D"/>
                </a:solidFill>
                <a:latin typeface="Courier" charset="0"/>
                <a:ea typeface="ＭＳ Ｐゴシック" charset="0"/>
                <a:cs typeface="Courier" charset="0"/>
                <a:sym typeface="Courier" charset="0"/>
              </a:rPr>
              <a:t>true</a:t>
            </a:r>
          </a:p>
        </p:txBody>
      </p:sp>
      <p:sp>
        <p:nvSpPr>
          <p:cNvPr id="650242"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50243"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cookbooks/pci/attributes/default.rb</a:t>
            </a:r>
          </a:p>
        </p:txBody>
      </p:sp>
      <p:sp>
        <p:nvSpPr>
          <p:cNvPr id="650244"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650245" name="Rectangle 5"/>
          <p:cNvSpPr>
            <a:spLocks noGrp="1" noChangeArrowheads="1"/>
          </p:cNvSpPr>
          <p:nvPr>
            <p:ph type="title"/>
          </p:nvPr>
        </p:nvSpPr>
        <p:spPr>
          <a:ln/>
        </p:spPr>
        <p:txBody>
          <a:bodyPr/>
          <a:lstStyle/>
          <a:p>
            <a:r>
              <a:rPr lang="en-US" sz="5800" dirty="0"/>
              <a:t>Exercise: Create a default.rb attribute file</a:t>
            </a:r>
          </a:p>
        </p:txBody>
      </p:sp>
      <p:sp>
        <p:nvSpPr>
          <p:cNvPr id="650246" name="Rectangle 6"/>
          <p:cNvSpPr>
            <a:spLocks noGrp="1" noChangeArrowheads="1"/>
          </p:cNvSpPr>
          <p:nvPr>
            <p:ph type="body" idx="1"/>
          </p:nvPr>
        </p:nvSpPr>
        <p:spPr>
          <a:xfrm>
            <a:off x="800178" y="4813300"/>
            <a:ext cx="15063671" cy="3797300"/>
          </a:xfrm>
          <a:ln/>
        </p:spPr>
        <p:txBody>
          <a:bodyPr/>
          <a:lstStyle/>
          <a:p>
            <a:endParaRPr lang="en-US" sz="4100" dirty="0"/>
          </a:p>
          <a:p>
            <a:r>
              <a:rPr lang="en-US" sz="4100" dirty="0"/>
              <a:t>Creates a new Node attribute: </a:t>
            </a:r>
            <a:r>
              <a:rPr lang="en-US" sz="4100" dirty="0">
                <a:latin typeface="Courier" charset="0"/>
                <a:cs typeface="Courier" charset="0"/>
                <a:sym typeface="Courier" charset="0"/>
              </a:rPr>
              <a:t>node["</a:t>
            </a:r>
            <a:r>
              <a:rPr lang="en-US" sz="4100" dirty="0" err="1">
                <a:latin typeface="Courier" charset="0"/>
                <a:cs typeface="Courier" charset="0"/>
                <a:sym typeface="Courier" charset="0"/>
              </a:rPr>
              <a:t>pci</a:t>
            </a:r>
            <a:r>
              <a:rPr lang="en-US" sz="4100" dirty="0">
                <a:latin typeface="Courier" charset="0"/>
                <a:cs typeface="Courier" charset="0"/>
                <a:sym typeface="Courier" charset="0"/>
              </a:rPr>
              <a:t>"]["</a:t>
            </a:r>
            <a:r>
              <a:rPr lang="en-US" sz="4100" dirty="0" err="1">
                <a:latin typeface="Courier" charset="0"/>
                <a:cs typeface="Courier" charset="0"/>
                <a:sym typeface="Courier" charset="0"/>
              </a:rPr>
              <a:t>in_scope</a:t>
            </a:r>
            <a:r>
              <a:rPr lang="en-US" sz="4100" dirty="0">
                <a:latin typeface="Courier" charset="0"/>
                <a:cs typeface="Courier" charset="0"/>
                <a:sym typeface="Courier" charset="0"/>
              </a:rPr>
              <a:t>"]</a:t>
            </a:r>
            <a:endParaRPr lang="en-US" sz="4100" dirty="0">
              <a:latin typeface="Courier" charset="0"/>
              <a:sym typeface="Courier" charset="0"/>
            </a:endParaRPr>
          </a:p>
          <a:p>
            <a:r>
              <a:rPr lang="en-US" sz="4100" dirty="0"/>
              <a:t>Sets the value to the Ruby </a:t>
            </a:r>
            <a:r>
              <a:rPr lang="en-US" sz="4100" dirty="0" smtClean="0"/>
              <a:t>literal </a:t>
            </a:r>
            <a:r>
              <a:rPr lang="en-US" sz="4100" dirty="0" smtClean="0">
                <a:latin typeface="Courier" charset="0"/>
                <a:cs typeface="Courier" charset="0"/>
                <a:sym typeface="Courier" charset="0"/>
              </a:rPr>
              <a:t>true</a:t>
            </a:r>
            <a:endParaRPr lang="en-US" sz="4100" dirty="0" smtClean="0"/>
          </a:p>
          <a:p>
            <a:r>
              <a:rPr lang="en-US" sz="4100" dirty="0" smtClean="0"/>
              <a:t>Notice there are no quotes around </a:t>
            </a:r>
            <a:r>
              <a:rPr lang="en-US" sz="4100" b="1" dirty="0" smtClean="0"/>
              <a:t>true</a:t>
            </a:r>
          </a:p>
        </p:txBody>
      </p:sp>
    </p:spTree>
    <p:extLst>
      <p:ext uri="{BB962C8B-B14F-4D97-AF65-F5344CB8AC3E}">
        <p14:creationId xmlns:p14="http://schemas.microsoft.com/office/powerpoint/2010/main" val="18552044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8001782" y="8826500"/>
            <a:ext cx="215921" cy="215900"/>
          </a:xfrm>
          <a:prstGeom prst="rect">
            <a:avLst/>
          </a:prstGeom>
        </p:spPr>
        <p:txBody>
          <a:bodyPr/>
          <a:lstStyle/>
          <a:p>
            <a:fld id="{E11833E4-B76A-FD4B-B9A8-AD71DD15C188}" type="slidenum">
              <a:rPr lang="en-US"/>
              <a:pPr/>
              <a:t>268</a:t>
            </a:fld>
            <a:endParaRPr lang="en-US"/>
          </a:p>
        </p:txBody>
      </p:sp>
      <p:sp>
        <p:nvSpPr>
          <p:cNvPr id="624642" name="Rectangle 2"/>
          <p:cNvSpPr>
            <a:spLocks noGrp="1" noChangeArrowheads="1"/>
          </p:cNvSpPr>
          <p:nvPr>
            <p:ph type="title"/>
          </p:nvPr>
        </p:nvSpPr>
        <p:spPr>
          <a:xfrm>
            <a:off x="800273" y="406400"/>
            <a:ext cx="14657233" cy="1117600"/>
          </a:xfrm>
          <a:ln/>
        </p:spPr>
        <p:txBody>
          <a:bodyPr/>
          <a:lstStyle/>
          <a:p>
            <a:r>
              <a:rPr lang="en-US" sz="5500" dirty="0" smtClean="0"/>
              <a:t>Linux Exercise</a:t>
            </a:r>
            <a:r>
              <a:rPr lang="en-US" sz="5500" dirty="0"/>
              <a:t>: </a:t>
            </a:r>
            <a:r>
              <a:rPr lang="en-US" sz="5500" dirty="0" smtClean="0"/>
              <a:t/>
            </a:r>
            <a:br>
              <a:rPr lang="en-US" sz="5500" dirty="0" smtClean="0"/>
            </a:br>
            <a:r>
              <a:rPr lang="en-US" sz="5500" dirty="0" smtClean="0"/>
              <a:t>Create </a:t>
            </a:r>
            <a:r>
              <a:rPr lang="en-US" sz="5500" dirty="0"/>
              <a:t>a cookbook named </a:t>
            </a:r>
            <a:r>
              <a:rPr lang="en-US" altLang="ja-JP" sz="5500" dirty="0" smtClean="0">
                <a:latin typeface="Arial"/>
              </a:rPr>
              <a:t>'</a:t>
            </a:r>
            <a:r>
              <a:rPr lang="en-US" sz="5500" dirty="0" err="1" smtClean="0"/>
              <a:t>motd</a:t>
            </a:r>
            <a:r>
              <a:rPr lang="en-US" altLang="ja-JP" sz="5500" dirty="0" smtClean="0">
                <a:latin typeface="Arial"/>
              </a:rPr>
              <a:t>'</a:t>
            </a:r>
            <a:endParaRPr lang="en-US" sz="5500" dirty="0"/>
          </a:p>
        </p:txBody>
      </p:sp>
      <p:sp>
        <p:nvSpPr>
          <p:cNvPr id="624643" name="Rectangle 3"/>
          <p:cNvSpPr>
            <a:spLocks/>
          </p:cNvSpPr>
          <p:nvPr/>
        </p:nvSpPr>
        <p:spPr bwMode="auto">
          <a:xfrm>
            <a:off x="825581" y="3657600"/>
            <a:ext cx="14606427" cy="28194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4600">
                <a:solidFill>
                  <a:srgbClr val="FFFFFF"/>
                </a:solidFill>
                <a:latin typeface="Courier" charset="0"/>
                <a:ea typeface="ＭＳ Ｐゴシック" charset="0"/>
                <a:cs typeface="Courier" charset="0"/>
                <a:sym typeface="Courier" charset="0"/>
              </a:rPr>
              <a:t> ** Creating cookbook motd</a:t>
            </a:r>
          </a:p>
          <a:p>
            <a:pPr algn="l"/>
            <a:r>
              <a:rPr lang="en-US" sz="4600">
                <a:solidFill>
                  <a:srgbClr val="FFFFFF"/>
                </a:solidFill>
                <a:latin typeface="Courier" charset="0"/>
                <a:ea typeface="ＭＳ Ｐゴシック" charset="0"/>
                <a:cs typeface="Courier" charset="0"/>
                <a:sym typeface="Courier" charset="0"/>
              </a:rPr>
              <a:t> ** Creating README for cookbook: motd</a:t>
            </a:r>
          </a:p>
          <a:p>
            <a:pPr algn="l"/>
            <a:r>
              <a:rPr lang="en-US" sz="4600">
                <a:solidFill>
                  <a:srgbClr val="FFFFFF"/>
                </a:solidFill>
                <a:latin typeface="Courier" charset="0"/>
                <a:ea typeface="ＭＳ Ｐゴシック" charset="0"/>
                <a:cs typeface="Courier" charset="0"/>
                <a:sym typeface="Courier" charset="0"/>
              </a:rPr>
              <a:t> ** Creating CHANGELOG for cookbook: motd</a:t>
            </a:r>
          </a:p>
          <a:p>
            <a:pPr algn="l"/>
            <a:r>
              <a:rPr lang="en-US" sz="4600">
                <a:solidFill>
                  <a:srgbClr val="FFFFFF"/>
                </a:solidFill>
                <a:latin typeface="Courier" charset="0"/>
                <a:ea typeface="ＭＳ Ｐゴシック" charset="0"/>
                <a:cs typeface="Courier" charset="0"/>
                <a:sym typeface="Courier" charset="0"/>
              </a:rPr>
              <a:t> ** Creating metadata for cookbook: motd</a:t>
            </a:r>
          </a:p>
        </p:txBody>
      </p:sp>
      <p:sp>
        <p:nvSpPr>
          <p:cNvPr id="6" name="TextBox 5"/>
          <p:cNvSpPr txBox="1"/>
          <p:nvPr/>
        </p:nvSpPr>
        <p:spPr>
          <a:xfrm>
            <a:off x="737394" y="2133600"/>
            <a:ext cx="10495181" cy="830997"/>
          </a:xfrm>
          <a:prstGeom prst="rect">
            <a:avLst/>
          </a:prstGeom>
          <a:noFill/>
        </p:spPr>
        <p:txBody>
          <a:bodyPr wrap="none" rtlCol="0">
            <a:spAutoFit/>
          </a:bodyPr>
          <a:lstStyle/>
          <a:p>
            <a:r>
              <a:rPr lang="en-US" sz="4800" dirty="0" smtClean="0"/>
              <a:t>Create a new cookbook named </a:t>
            </a:r>
            <a:r>
              <a:rPr lang="en-US" sz="4800" dirty="0" smtClean="0"/>
              <a:t>'</a:t>
            </a:r>
            <a:r>
              <a:rPr lang="en-US" sz="4800" dirty="0" err="1" smtClean="0"/>
              <a:t>motd</a:t>
            </a:r>
            <a:r>
              <a:rPr lang="en-US" sz="4800" dirty="0" smtClean="0"/>
              <a:t>'</a:t>
            </a:r>
            <a:endParaRPr lang="en-US" sz="4800" dirty="0"/>
          </a:p>
        </p:txBody>
      </p:sp>
    </p:spTree>
    <p:extLst>
      <p:ext uri="{BB962C8B-B14F-4D97-AF65-F5344CB8AC3E}">
        <p14:creationId xmlns:p14="http://schemas.microsoft.com/office/powerpoint/2010/main" val="32331629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294967295"/>
          </p:nvPr>
        </p:nvSpPr>
        <p:spPr>
          <a:xfrm>
            <a:off x="8001782" y="8826500"/>
            <a:ext cx="215921" cy="215900"/>
          </a:xfrm>
          <a:prstGeom prst="rect">
            <a:avLst/>
          </a:prstGeom>
        </p:spPr>
        <p:txBody>
          <a:bodyPr/>
          <a:lstStyle/>
          <a:p>
            <a:fld id="{DDA7FBC3-D73F-3541-83EB-A01473BA4541}" type="slidenum">
              <a:rPr lang="en-US"/>
              <a:pPr/>
              <a:t>269</a:t>
            </a:fld>
            <a:endParaRPr lang="en-US"/>
          </a:p>
        </p:txBody>
      </p:sp>
      <p:sp>
        <p:nvSpPr>
          <p:cNvPr id="626689" name="Rectangle 1"/>
          <p:cNvSpPr>
            <a:spLocks/>
          </p:cNvSpPr>
          <p:nvPr/>
        </p:nvSpPr>
        <p:spPr bwMode="auto">
          <a:xfrm>
            <a:off x="838282" y="2457450"/>
            <a:ext cx="14631829"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default[</a:t>
            </a:r>
            <a:r>
              <a:rPr lang="en-US" sz="4100">
                <a:solidFill>
                  <a:srgbClr val="C4413D"/>
                </a:solidFill>
                <a:latin typeface="Courier" charset="0"/>
                <a:ea typeface="ＭＳ Ｐゴシック" charset="0"/>
                <a:cs typeface="Courier" charset="0"/>
                <a:sym typeface="Courier" charset="0"/>
              </a:rPr>
              <a:t>"motd"</a:t>
            </a:r>
            <a:r>
              <a:rPr lang="en-US" sz="4100">
                <a:solidFill>
                  <a:schemeClr val="tx1"/>
                </a:solidFill>
                <a:latin typeface="Courier" charset="0"/>
                <a:ea typeface="ＭＳ Ｐゴシック" charset="0"/>
                <a:cs typeface="Courier" charset="0"/>
                <a:sym typeface="Courier" charset="0"/>
              </a:rPr>
              <a:t>][</a:t>
            </a:r>
            <a:r>
              <a:rPr lang="en-US" sz="4100">
                <a:solidFill>
                  <a:srgbClr val="C4413D"/>
                </a:solidFill>
                <a:latin typeface="Courier" charset="0"/>
                <a:ea typeface="ＭＳ Ｐゴシック" charset="0"/>
                <a:cs typeface="Courier" charset="0"/>
                <a:sym typeface="Courier" charset="0"/>
              </a:rPr>
              <a:t>"company"</a:t>
            </a:r>
            <a:r>
              <a:rPr lang="en-US" sz="4100">
                <a:solidFill>
                  <a:schemeClr val="tx1"/>
                </a:solidFill>
                <a:latin typeface="Courier" charset="0"/>
                <a:ea typeface="ＭＳ Ｐゴシック" charset="0"/>
                <a:cs typeface="Courier" charset="0"/>
                <a:sym typeface="Courier" charset="0"/>
              </a:rPr>
              <a:t>] = </a:t>
            </a:r>
            <a:r>
              <a:rPr lang="en-US" sz="4100">
                <a:solidFill>
                  <a:srgbClr val="C4413D"/>
                </a:solidFill>
                <a:latin typeface="Courier" charset="0"/>
                <a:ea typeface="ＭＳ Ｐゴシック" charset="0"/>
                <a:cs typeface="Courier" charset="0"/>
                <a:sym typeface="Courier" charset="0"/>
              </a:rPr>
              <a:t>"Chef" </a:t>
            </a:r>
          </a:p>
        </p:txBody>
      </p:sp>
      <p:sp>
        <p:nvSpPr>
          <p:cNvPr id="626690"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26691"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cookbooks/motd/attributes/default.rb</a:t>
            </a:r>
          </a:p>
        </p:txBody>
      </p:sp>
      <p:sp>
        <p:nvSpPr>
          <p:cNvPr id="626692"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626693" name="Rectangle 5"/>
          <p:cNvSpPr>
            <a:spLocks noGrp="1" noChangeArrowheads="1"/>
          </p:cNvSpPr>
          <p:nvPr>
            <p:ph type="title"/>
          </p:nvPr>
        </p:nvSpPr>
        <p:spPr>
          <a:xfrm>
            <a:off x="800273" y="406400"/>
            <a:ext cx="14657233" cy="1117600"/>
          </a:xfrm>
          <a:ln/>
        </p:spPr>
        <p:txBody>
          <a:bodyPr/>
          <a:lstStyle/>
          <a:p>
            <a:r>
              <a:rPr lang="en-US" sz="5800" dirty="0" smtClean="0"/>
              <a:t>Linux Exercise</a:t>
            </a:r>
            <a:r>
              <a:rPr lang="en-US" sz="5800" dirty="0"/>
              <a:t>: </a:t>
            </a:r>
            <a:r>
              <a:rPr lang="en-US" sz="5800" dirty="0" smtClean="0"/>
              <a:t/>
            </a:r>
            <a:br>
              <a:rPr lang="en-US" sz="5800" dirty="0" smtClean="0"/>
            </a:br>
            <a:r>
              <a:rPr lang="en-US" sz="5800" dirty="0" smtClean="0"/>
              <a:t>Create </a:t>
            </a:r>
            <a:r>
              <a:rPr lang="en-US" sz="5800" dirty="0"/>
              <a:t>a default.rb attribute file</a:t>
            </a:r>
          </a:p>
        </p:txBody>
      </p:sp>
      <p:sp>
        <p:nvSpPr>
          <p:cNvPr id="626694" name="Rectangle 6"/>
          <p:cNvSpPr>
            <a:spLocks noGrp="1" noChangeArrowheads="1"/>
          </p:cNvSpPr>
          <p:nvPr>
            <p:ph type="body" idx="1"/>
          </p:nvPr>
        </p:nvSpPr>
        <p:spPr>
          <a:xfrm>
            <a:off x="800178" y="5397500"/>
            <a:ext cx="15063671" cy="3213100"/>
          </a:xfrm>
          <a:ln/>
        </p:spPr>
        <p:txBody>
          <a:bodyPr/>
          <a:lstStyle/>
          <a:p>
            <a:r>
              <a:rPr lang="en-US" sz="3700"/>
              <a:t>Creates a new Node attribute: </a:t>
            </a:r>
            <a:r>
              <a:rPr lang="en-US" sz="3700">
                <a:latin typeface="Courier" charset="0"/>
                <a:cs typeface="Courier" charset="0"/>
                <a:sym typeface="Courier" charset="0"/>
              </a:rPr>
              <a:t>node["motd"]["company"]</a:t>
            </a:r>
            <a:endParaRPr lang="en-US" sz="3700"/>
          </a:p>
          <a:p>
            <a:pPr>
              <a:spcBef>
                <a:spcPts val="1100"/>
              </a:spcBef>
            </a:pPr>
            <a:r>
              <a:rPr lang="en-US" sz="3700"/>
              <a:t>Sets the values to the string "Chef"</a:t>
            </a:r>
          </a:p>
          <a:p>
            <a:pPr>
              <a:spcBef>
                <a:spcPts val="1100"/>
              </a:spcBef>
            </a:pPr>
            <a:r>
              <a:rPr lang="en-US" sz="3700"/>
              <a:t>Note: there is no space between 'default' and '[' </a:t>
            </a:r>
          </a:p>
          <a:p>
            <a:pPr>
              <a:spcBef>
                <a:spcPts val="1100"/>
              </a:spcBef>
            </a:pPr>
            <a:r>
              <a:rPr lang="en-US" sz="3700"/>
              <a:t>The 'motd' in the attribute is just convention so you know the cookbook the attribute was set in. This is not an enforced syntax</a:t>
            </a:r>
          </a:p>
        </p:txBody>
      </p:sp>
    </p:spTree>
    <p:extLst>
      <p:ext uri="{BB962C8B-B14F-4D97-AF65-F5344CB8AC3E}">
        <p14:creationId xmlns:p14="http://schemas.microsoft.com/office/powerpoint/2010/main" val="39167063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a:t>Programmatically provision and configure components</a:t>
            </a:r>
          </a:p>
          <a:p>
            <a:r>
              <a:rPr lang="en-US" dirty="0"/>
              <a:t>Treat like any other code </a:t>
            </a:r>
            <a:r>
              <a:rPr lang="en-US" dirty="0" smtClean="0"/>
              <a:t>base</a:t>
            </a:r>
            <a:endParaRPr lang="en-US" dirty="0"/>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3139897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001782" y="8826500"/>
            <a:ext cx="215921" cy="215900"/>
          </a:xfrm>
          <a:prstGeom prst="rect">
            <a:avLst/>
          </a:prstGeom>
        </p:spPr>
        <p:txBody>
          <a:bodyPr/>
          <a:lstStyle/>
          <a:p>
            <a:fld id="{2891DF55-6F72-BF4E-8972-DE252BB23645}" type="slidenum">
              <a:rPr lang="en-US"/>
              <a:pPr/>
              <a:t>270</a:t>
            </a:fld>
            <a:endParaRPr lang="en-US"/>
          </a:p>
        </p:txBody>
      </p:sp>
      <p:sp>
        <p:nvSpPr>
          <p:cNvPr id="629761" name="Rectangle 1"/>
          <p:cNvSpPr>
            <a:spLocks noGrp="1" noChangeArrowheads="1"/>
          </p:cNvSpPr>
          <p:nvPr>
            <p:ph type="title"/>
          </p:nvPr>
        </p:nvSpPr>
        <p:spPr>
          <a:ln/>
        </p:spPr>
        <p:txBody>
          <a:bodyPr/>
          <a:lstStyle/>
          <a:p>
            <a:r>
              <a:rPr lang="en-US"/>
              <a:t>What resource should we use?</a:t>
            </a:r>
          </a:p>
        </p:txBody>
      </p:sp>
      <p:sp>
        <p:nvSpPr>
          <p:cNvPr id="629762" name="Rectangle 2"/>
          <p:cNvSpPr>
            <a:spLocks noGrp="1" noChangeArrowheads="1"/>
          </p:cNvSpPr>
          <p:nvPr>
            <p:ph type="body" idx="1"/>
          </p:nvPr>
        </p:nvSpPr>
        <p:spPr>
          <a:ln/>
        </p:spPr>
        <p:txBody>
          <a:bodyPr/>
          <a:lstStyle/>
          <a:p>
            <a:r>
              <a:rPr lang="en-US" dirty="0"/>
              <a:t>We could try and use a </a:t>
            </a:r>
            <a:r>
              <a:rPr lang="en-US" dirty="0">
                <a:latin typeface="Courier New" charset="0"/>
                <a:cs typeface="Courier New" charset="0"/>
                <a:sym typeface="Courier New" charset="0"/>
              </a:rPr>
              <a:t>cookbook_file</a:t>
            </a:r>
            <a:r>
              <a:rPr lang="en-US" dirty="0"/>
              <a:t> here, and rely on the file copy rules</a:t>
            </a:r>
          </a:p>
          <a:p>
            <a:pPr lvl="2"/>
            <a:r>
              <a:rPr lang="en-US" dirty="0" smtClean="0"/>
              <a:t>This would create the exact same file on each server</a:t>
            </a:r>
            <a:endParaRPr lang="en-US" dirty="0"/>
          </a:p>
          <a:p>
            <a:r>
              <a:rPr lang="en-US" dirty="0"/>
              <a:t>Obviously, that</a:t>
            </a:r>
            <a:r>
              <a:rPr lang="ja-JP" altLang="en-US" dirty="0">
                <a:latin typeface="Arial"/>
              </a:rPr>
              <a:t>’</a:t>
            </a:r>
            <a:r>
              <a:rPr lang="en-US" dirty="0"/>
              <a:t>s dramatically inefficient</a:t>
            </a:r>
          </a:p>
          <a:p>
            <a:r>
              <a:rPr lang="en-US" dirty="0"/>
              <a:t>Instead, we will render a </a:t>
            </a:r>
            <a:r>
              <a:rPr lang="en-US" b="1" dirty="0">
                <a:latin typeface="Arial Bold" charset="0"/>
                <a:cs typeface="Arial Bold" charset="0"/>
                <a:sym typeface="Arial Bold" charset="0"/>
              </a:rPr>
              <a:t>template</a:t>
            </a:r>
            <a:r>
              <a:rPr lang="en-US" dirty="0"/>
              <a:t> - a file that is a mixture of the contents we want, and embedded Ruby code </a:t>
            </a:r>
          </a:p>
        </p:txBody>
      </p:sp>
    </p:spTree>
    <p:extLst>
      <p:ext uri="{BB962C8B-B14F-4D97-AF65-F5344CB8AC3E}">
        <p14:creationId xmlns:p14="http://schemas.microsoft.com/office/powerpoint/2010/main" val="34772487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4294967295"/>
          </p:nvPr>
        </p:nvSpPr>
        <p:spPr>
          <a:xfrm>
            <a:off x="8001782" y="8826500"/>
            <a:ext cx="215921" cy="215900"/>
          </a:xfrm>
          <a:prstGeom prst="rect">
            <a:avLst/>
          </a:prstGeom>
        </p:spPr>
        <p:txBody>
          <a:bodyPr/>
          <a:lstStyle/>
          <a:p>
            <a:fld id="{96261990-9300-BE40-ADFE-2EFF6B940069}" type="slidenum">
              <a:rPr lang="en-US"/>
              <a:pPr/>
              <a:t>271</a:t>
            </a:fld>
            <a:endParaRPr lang="en-US"/>
          </a:p>
        </p:txBody>
      </p:sp>
      <p:sp>
        <p:nvSpPr>
          <p:cNvPr id="633857" name="Rectangle 1"/>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633858" name="Rectangle 2"/>
          <p:cNvSpPr>
            <a:spLocks/>
          </p:cNvSpPr>
          <p:nvPr/>
        </p:nvSpPr>
        <p:spPr bwMode="auto">
          <a:xfrm>
            <a:off x="838282" y="2381250"/>
            <a:ext cx="14631829" cy="60198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800" dirty="0" smtClean="0">
                <a:solidFill>
                  <a:srgbClr val="0091CE"/>
                </a:solidFill>
                <a:latin typeface="Courier" charset="0"/>
                <a:ea typeface="ＭＳ Ｐゴシック" charset="0"/>
                <a:cs typeface="Courier" charset="0"/>
                <a:sym typeface="Courier" charset="0"/>
              </a:rPr>
              <a:t>#</a:t>
            </a:r>
            <a:r>
              <a:rPr lang="en-US" sz="2800" dirty="0" smtClean="0">
                <a:solidFill>
                  <a:srgbClr val="FFFFFF"/>
                </a:solidFill>
                <a:latin typeface="Courier" charset="0"/>
                <a:ea typeface="ＭＳ Ｐゴシック" charset="0"/>
                <a:cs typeface="Courier" charset="0"/>
                <a:sym typeface="Courier" charset="0"/>
              </a:rPr>
              <a:t> </a:t>
            </a:r>
          </a:p>
          <a:p>
            <a:pPr algn="l"/>
            <a:r>
              <a:rPr lang="en-US" sz="2800" dirty="0" smtClean="0">
                <a:solidFill>
                  <a:srgbClr val="0091CE"/>
                </a:solidFill>
                <a:latin typeface="Courier" charset="0"/>
                <a:ea typeface="ＭＳ Ｐゴシック" charset="0"/>
                <a:cs typeface="Courier" charset="0"/>
                <a:sym typeface="Courier" charset="0"/>
              </a:rPr>
              <a:t># </a:t>
            </a:r>
            <a:r>
              <a:rPr lang="en-US" sz="2800" dirty="0">
                <a:solidFill>
                  <a:srgbClr val="0091CE"/>
                </a:solidFill>
                <a:latin typeface="Courier" charset="0"/>
                <a:ea typeface="ＭＳ Ｐゴシック" charset="0"/>
                <a:cs typeface="Courier" charset="0"/>
                <a:sym typeface="Courier" charset="0"/>
              </a:rPr>
              <a:t>Cookbook Name:: </a:t>
            </a:r>
            <a:r>
              <a:rPr lang="en-US" sz="2800" dirty="0" err="1">
                <a:solidFill>
                  <a:srgbClr val="0091CE"/>
                </a:solidFill>
                <a:latin typeface="Courier" charset="0"/>
                <a:ea typeface="ＭＳ Ｐゴシック" charset="0"/>
                <a:cs typeface="Courier" charset="0"/>
                <a:sym typeface="Courier" charset="0"/>
              </a:rPr>
              <a:t>motd</a:t>
            </a:r>
            <a:r>
              <a:rPr lang="en-US" sz="2800" dirty="0">
                <a:solidFill>
                  <a:srgbClr val="FFFFFF"/>
                </a:solidFill>
                <a:latin typeface="Courier" charset="0"/>
                <a:ea typeface="ＭＳ Ｐゴシック" charset="0"/>
                <a:cs typeface="Courier" charset="0"/>
                <a:sym typeface="Courier" charset="0"/>
              </a:rPr>
              <a:t> </a:t>
            </a:r>
            <a:endParaRPr lang="en-US" sz="2800" dirty="0" smtClean="0">
              <a:solidFill>
                <a:srgbClr val="FFFFFF"/>
              </a:solidFill>
              <a:latin typeface="Courier" charset="0"/>
              <a:ea typeface="ＭＳ Ｐゴシック" charset="0"/>
              <a:cs typeface="Courier" charset="0"/>
              <a:sym typeface="Courier" charset="0"/>
            </a:endParaRPr>
          </a:p>
          <a:p>
            <a:pPr algn="l"/>
            <a:r>
              <a:rPr lang="en-US" sz="2800" dirty="0" smtClean="0">
                <a:solidFill>
                  <a:srgbClr val="0091CE"/>
                </a:solidFill>
                <a:latin typeface="Courier" charset="0"/>
                <a:ea typeface="ＭＳ Ｐゴシック" charset="0"/>
                <a:cs typeface="Courier" charset="0"/>
                <a:sym typeface="Courier" charset="0"/>
              </a:rPr>
              <a:t># </a:t>
            </a:r>
            <a:r>
              <a:rPr lang="en-US" sz="2800" dirty="0">
                <a:solidFill>
                  <a:srgbClr val="0091CE"/>
                </a:solidFill>
                <a:latin typeface="Courier" charset="0"/>
                <a:ea typeface="ＭＳ Ｐゴシック" charset="0"/>
                <a:cs typeface="Courier" charset="0"/>
                <a:sym typeface="Courier" charset="0"/>
              </a:rPr>
              <a:t>Recipe:: default</a:t>
            </a:r>
            <a:r>
              <a:rPr lang="en-US" sz="2800" dirty="0">
                <a:solidFill>
                  <a:srgbClr val="FFFFFF"/>
                </a:solidFill>
                <a:latin typeface="Courier" charset="0"/>
                <a:ea typeface="ＭＳ Ｐゴシック" charset="0"/>
                <a:cs typeface="Courier" charset="0"/>
                <a:sym typeface="Courier" charset="0"/>
              </a:rPr>
              <a:t> </a:t>
            </a:r>
            <a:endParaRPr lang="en-US" sz="2800" dirty="0" smtClean="0">
              <a:solidFill>
                <a:srgbClr val="FFFFFF"/>
              </a:solidFill>
              <a:latin typeface="Courier" charset="0"/>
              <a:ea typeface="ＭＳ Ｐゴシック" charset="0"/>
              <a:cs typeface="Courier" charset="0"/>
              <a:sym typeface="Courier" charset="0"/>
            </a:endParaRPr>
          </a:p>
          <a:p>
            <a:pPr algn="l"/>
            <a:r>
              <a:rPr lang="en-US" sz="2800" dirty="0" smtClean="0">
                <a:solidFill>
                  <a:srgbClr val="0091CE"/>
                </a:solidFill>
                <a:latin typeface="Courier" charset="0"/>
                <a:ea typeface="ＭＳ Ｐゴシック" charset="0"/>
                <a:cs typeface="Courier" charset="0"/>
                <a:sym typeface="Courier" charset="0"/>
              </a:rPr>
              <a:t>#</a:t>
            </a:r>
            <a:r>
              <a:rPr lang="en-US" sz="2800" dirty="0" smtClean="0">
                <a:solidFill>
                  <a:srgbClr val="FFFFFF"/>
                </a:solidFill>
                <a:latin typeface="Courier" charset="0"/>
                <a:ea typeface="ＭＳ Ｐゴシック" charset="0"/>
                <a:cs typeface="Courier" charset="0"/>
                <a:sym typeface="Courier" charset="0"/>
              </a:rPr>
              <a:t> </a:t>
            </a:r>
          </a:p>
          <a:p>
            <a:pPr algn="l"/>
            <a:r>
              <a:rPr lang="en-US" sz="2800" dirty="0" smtClean="0">
                <a:solidFill>
                  <a:srgbClr val="0091CE"/>
                </a:solidFill>
                <a:latin typeface="Courier" charset="0"/>
                <a:ea typeface="ＭＳ Ｐゴシック" charset="0"/>
                <a:cs typeface="Courier" charset="0"/>
                <a:sym typeface="Courier" charset="0"/>
              </a:rPr>
              <a:t># </a:t>
            </a:r>
            <a:r>
              <a:rPr lang="en-US" sz="2800" dirty="0">
                <a:solidFill>
                  <a:srgbClr val="0091CE"/>
                </a:solidFill>
                <a:latin typeface="Courier" charset="0"/>
                <a:ea typeface="ＭＳ Ｐゴシック" charset="0"/>
                <a:cs typeface="Courier" charset="0"/>
                <a:sym typeface="Courier" charset="0"/>
              </a:rPr>
              <a:t>Copyright 2013, YOUR_COMPANY_NAME</a:t>
            </a:r>
            <a:r>
              <a:rPr lang="en-US" sz="2800" dirty="0">
                <a:solidFill>
                  <a:srgbClr val="FFFFFF"/>
                </a:solidFill>
                <a:latin typeface="Courier" charset="0"/>
                <a:ea typeface="ＭＳ Ｐゴシック" charset="0"/>
                <a:cs typeface="Courier" charset="0"/>
                <a:sym typeface="Courier" charset="0"/>
              </a:rPr>
              <a:t> </a:t>
            </a:r>
            <a:endParaRPr lang="en-US" sz="2800" dirty="0" smtClean="0">
              <a:solidFill>
                <a:srgbClr val="FFFFFF"/>
              </a:solidFill>
              <a:latin typeface="Courier" charset="0"/>
              <a:ea typeface="ＭＳ Ｐゴシック" charset="0"/>
              <a:cs typeface="Courier" charset="0"/>
              <a:sym typeface="Courier" charset="0"/>
            </a:endParaRPr>
          </a:p>
          <a:p>
            <a:pPr algn="l"/>
            <a:r>
              <a:rPr lang="en-US" sz="2800" dirty="0" smtClean="0">
                <a:solidFill>
                  <a:srgbClr val="0091CE"/>
                </a:solidFill>
                <a:latin typeface="Courier" charset="0"/>
                <a:ea typeface="ＭＳ Ｐゴシック" charset="0"/>
                <a:cs typeface="Courier" charset="0"/>
                <a:sym typeface="Courier" charset="0"/>
              </a:rPr>
              <a:t>#</a:t>
            </a:r>
            <a:r>
              <a:rPr lang="en-US" sz="2800" dirty="0" smtClean="0">
                <a:solidFill>
                  <a:srgbClr val="FFFFFF"/>
                </a:solidFill>
                <a:latin typeface="Courier" charset="0"/>
                <a:ea typeface="ＭＳ Ｐゴシック" charset="0"/>
                <a:cs typeface="Courier" charset="0"/>
                <a:sym typeface="Courier" charset="0"/>
              </a:rPr>
              <a:t> </a:t>
            </a:r>
          </a:p>
          <a:p>
            <a:pPr algn="l"/>
            <a:r>
              <a:rPr lang="en-US" sz="2800" dirty="0" smtClean="0">
                <a:solidFill>
                  <a:srgbClr val="0091CE"/>
                </a:solidFill>
                <a:latin typeface="Courier" charset="0"/>
                <a:ea typeface="ＭＳ Ｐゴシック" charset="0"/>
                <a:cs typeface="Courier" charset="0"/>
                <a:sym typeface="Courier" charset="0"/>
              </a:rPr>
              <a:t># </a:t>
            </a:r>
            <a:r>
              <a:rPr lang="en-US" sz="2800" dirty="0">
                <a:solidFill>
                  <a:srgbClr val="0091CE"/>
                </a:solidFill>
                <a:latin typeface="Courier" charset="0"/>
                <a:ea typeface="ＭＳ Ｐゴシック" charset="0"/>
                <a:cs typeface="Courier" charset="0"/>
                <a:sym typeface="Courier" charset="0"/>
              </a:rPr>
              <a:t>All rights reserved - Do Not Redistribute</a:t>
            </a:r>
            <a:r>
              <a:rPr lang="en-US" sz="2800" dirty="0">
                <a:solidFill>
                  <a:srgbClr val="FFFFFF"/>
                </a:solidFill>
                <a:latin typeface="Courier" charset="0"/>
                <a:ea typeface="ＭＳ Ｐゴシック" charset="0"/>
                <a:cs typeface="Courier" charset="0"/>
                <a:sym typeface="Courier" charset="0"/>
              </a:rPr>
              <a:t> </a:t>
            </a:r>
            <a:endParaRPr lang="en-US" sz="2800" dirty="0" smtClean="0">
              <a:solidFill>
                <a:srgbClr val="FFFFFF"/>
              </a:solidFill>
              <a:latin typeface="Courier" charset="0"/>
              <a:ea typeface="ＭＳ Ｐゴシック" charset="0"/>
              <a:cs typeface="Courier" charset="0"/>
              <a:sym typeface="Courier" charset="0"/>
            </a:endParaRPr>
          </a:p>
          <a:p>
            <a:pPr algn="l"/>
            <a:r>
              <a:rPr lang="en-US" sz="2800" dirty="0" smtClean="0">
                <a:solidFill>
                  <a:srgbClr val="0091CE"/>
                </a:solidFill>
                <a:latin typeface="Courier" charset="0"/>
                <a:ea typeface="ＭＳ Ｐゴシック" charset="0"/>
                <a:cs typeface="Courier" charset="0"/>
                <a:sym typeface="Courier" charset="0"/>
              </a:rPr>
              <a:t>#</a:t>
            </a:r>
            <a:r>
              <a:rPr lang="en-US" sz="2800" dirty="0" smtClean="0">
                <a:solidFill>
                  <a:srgbClr val="FFFFFF"/>
                </a:solidFill>
                <a:latin typeface="Courier" charset="0"/>
                <a:ea typeface="ＭＳ Ｐゴシック" charset="0"/>
                <a:cs typeface="Courier" charset="0"/>
                <a:sym typeface="Courier" charset="0"/>
              </a:rPr>
              <a:t> </a:t>
            </a:r>
          </a:p>
          <a:p>
            <a:pPr algn="l"/>
            <a:r>
              <a:rPr lang="en-US" sz="2800" dirty="0" smtClean="0">
                <a:solidFill>
                  <a:schemeClr val="tx1"/>
                </a:solidFill>
                <a:latin typeface="Courier" charset="0"/>
                <a:ea typeface="ＭＳ Ｐゴシック" charset="0"/>
                <a:cs typeface="Courier" charset="0"/>
                <a:sym typeface="Courier" charset="0"/>
              </a:rPr>
              <a:t>template </a:t>
            </a:r>
            <a:r>
              <a:rPr lang="en-US" sz="2800" dirty="0">
                <a:solidFill>
                  <a:srgbClr val="BA2121"/>
                </a:solidFill>
                <a:latin typeface="Courier" charset="0"/>
                <a:ea typeface="ＭＳ Ｐゴシック" charset="0"/>
                <a:cs typeface="Courier" charset="0"/>
                <a:sym typeface="Courier" charset="0"/>
              </a:rPr>
              <a:t>"/etc/</a:t>
            </a:r>
            <a:r>
              <a:rPr lang="en-US" sz="2800" dirty="0" err="1">
                <a:solidFill>
                  <a:srgbClr val="BA2121"/>
                </a:solidFill>
                <a:latin typeface="Courier" charset="0"/>
                <a:ea typeface="ＭＳ Ｐゴシック" charset="0"/>
                <a:cs typeface="Courier" charset="0"/>
                <a:sym typeface="Courier" charset="0"/>
              </a:rPr>
              <a:t>motd</a:t>
            </a:r>
            <a:r>
              <a:rPr lang="en-US" sz="2800" dirty="0">
                <a:solidFill>
                  <a:srgbClr val="BA2121"/>
                </a:solidFill>
                <a:latin typeface="Courier" charset="0"/>
                <a:ea typeface="ＭＳ Ｐゴシック" charset="0"/>
                <a:cs typeface="Courier" charset="0"/>
                <a:sym typeface="Courier" charset="0"/>
              </a:rPr>
              <a:t>"</a:t>
            </a:r>
            <a:r>
              <a:rPr lang="en-US" sz="2800" dirty="0">
                <a:solidFill>
                  <a:srgbClr val="FFFFFF"/>
                </a:solidFill>
                <a:latin typeface="Courier" charset="0"/>
                <a:ea typeface="ＭＳ Ｐゴシック" charset="0"/>
                <a:cs typeface="Courier" charset="0"/>
                <a:sym typeface="Courier" charset="0"/>
              </a:rPr>
              <a:t> </a:t>
            </a:r>
            <a:r>
              <a:rPr lang="en-US" sz="2800" dirty="0">
                <a:solidFill>
                  <a:srgbClr val="188213"/>
                </a:solidFill>
                <a:latin typeface="Courier" charset="0"/>
                <a:ea typeface="ＭＳ Ｐゴシック" charset="0"/>
                <a:cs typeface="Courier" charset="0"/>
                <a:sym typeface="Courier" charset="0"/>
              </a:rPr>
              <a:t>do</a:t>
            </a:r>
            <a:r>
              <a:rPr lang="en-US" sz="2800" dirty="0">
                <a:solidFill>
                  <a:srgbClr val="FFFFFF"/>
                </a:solidFill>
                <a:latin typeface="Courier" charset="0"/>
                <a:ea typeface="ＭＳ Ｐゴシック" charset="0"/>
                <a:cs typeface="Courier" charset="0"/>
                <a:sym typeface="Courier" charset="0"/>
              </a:rPr>
              <a:t> </a:t>
            </a:r>
            <a:r>
              <a:rPr lang="en-US" sz="2800" dirty="0">
                <a:solidFill>
                  <a:srgbClr val="F3EB00"/>
                </a:solidFill>
                <a:latin typeface="Courier" charset="0"/>
                <a:ea typeface="ＭＳ Ｐゴシック" charset="0"/>
                <a:cs typeface="Courier" charset="0"/>
                <a:sym typeface="Courier" charset="0"/>
              </a:rPr>
              <a:t>  </a:t>
            </a:r>
            <a:endParaRPr lang="en-US" dirty="0">
              <a:solidFill>
                <a:srgbClr val="F3EB00"/>
              </a:solidFill>
              <a:latin typeface="Courier" charset="0"/>
              <a:ea typeface="ＭＳ Ｐゴシック" charset="0"/>
              <a:cs typeface="Courier" charset="0"/>
              <a:sym typeface="Courier" charset="0"/>
            </a:endParaRPr>
          </a:p>
          <a:p>
            <a:pPr algn="l"/>
            <a:r>
              <a:rPr lang="en-US" sz="2800" dirty="0" smtClean="0">
                <a:solidFill>
                  <a:srgbClr val="F3EB00"/>
                </a:solidFill>
                <a:latin typeface="Courier" charset="0"/>
                <a:ea typeface="ＭＳ Ｐゴシック" charset="0"/>
                <a:cs typeface="Courier" charset="0"/>
                <a:sym typeface="Courier" charset="0"/>
              </a:rPr>
              <a:t>  </a:t>
            </a:r>
            <a:r>
              <a:rPr lang="en-US" sz="2800" dirty="0" smtClean="0">
                <a:solidFill>
                  <a:schemeClr val="tx1"/>
                </a:solidFill>
                <a:latin typeface="Courier" charset="0"/>
                <a:ea typeface="ＭＳ Ｐゴシック" charset="0"/>
                <a:cs typeface="Courier" charset="0"/>
                <a:sym typeface="Courier" charset="0"/>
              </a:rPr>
              <a:t>source </a:t>
            </a:r>
            <a:r>
              <a:rPr lang="en-US" sz="2800" dirty="0">
                <a:solidFill>
                  <a:srgbClr val="BA2121"/>
                </a:solidFill>
                <a:latin typeface="Courier" charset="0"/>
                <a:ea typeface="ＭＳ Ｐゴシック" charset="0"/>
                <a:cs typeface="Courier" charset="0"/>
                <a:sym typeface="Courier" charset="0"/>
              </a:rPr>
              <a:t>"</a:t>
            </a:r>
            <a:r>
              <a:rPr lang="en-US" sz="2800" dirty="0" err="1">
                <a:solidFill>
                  <a:srgbClr val="BA2121"/>
                </a:solidFill>
                <a:latin typeface="Courier" charset="0"/>
                <a:ea typeface="ＭＳ Ｐゴシック" charset="0"/>
                <a:cs typeface="Courier" charset="0"/>
                <a:sym typeface="Courier" charset="0"/>
              </a:rPr>
              <a:t>motd.erb</a:t>
            </a:r>
            <a:r>
              <a:rPr lang="en-US" sz="2800" dirty="0">
                <a:solidFill>
                  <a:srgbClr val="BA2121"/>
                </a:solidFill>
                <a:latin typeface="Courier" charset="0"/>
                <a:ea typeface="ＭＳ Ｐゴシック" charset="0"/>
                <a:cs typeface="Courier" charset="0"/>
                <a:sym typeface="Courier" charset="0"/>
              </a:rPr>
              <a:t>"</a:t>
            </a:r>
            <a:r>
              <a:rPr lang="en-US" sz="2800" dirty="0">
                <a:solidFill>
                  <a:srgbClr val="FFFFFF"/>
                </a:solidFill>
                <a:latin typeface="Courier" charset="0"/>
                <a:ea typeface="ＭＳ Ｐゴシック" charset="0"/>
                <a:cs typeface="Courier" charset="0"/>
                <a:sym typeface="Courier" charset="0"/>
              </a:rPr>
              <a:t> </a:t>
            </a:r>
            <a:r>
              <a:rPr lang="en-US" sz="2800" dirty="0">
                <a:solidFill>
                  <a:srgbClr val="F3EB00"/>
                </a:solidFill>
                <a:latin typeface="Courier" charset="0"/>
                <a:ea typeface="ＭＳ Ｐゴシック" charset="0"/>
                <a:cs typeface="Courier" charset="0"/>
                <a:sym typeface="Courier" charset="0"/>
              </a:rPr>
              <a:t>  </a:t>
            </a:r>
            <a:endParaRPr lang="en-US" sz="2800" dirty="0" smtClean="0">
              <a:solidFill>
                <a:srgbClr val="F3EB00"/>
              </a:solidFill>
              <a:latin typeface="Courier" charset="0"/>
              <a:ea typeface="ＭＳ Ｐゴシック" charset="0"/>
              <a:cs typeface="Courier" charset="0"/>
              <a:sym typeface="Courier" charset="0"/>
            </a:endParaRPr>
          </a:p>
          <a:p>
            <a:pPr algn="l"/>
            <a:r>
              <a:rPr lang="en-US" dirty="0">
                <a:solidFill>
                  <a:srgbClr val="F3EB00"/>
                </a:solidFill>
                <a:latin typeface="Courier" charset="0"/>
                <a:ea typeface="ＭＳ Ｐゴシック" charset="0"/>
                <a:cs typeface="Courier" charset="0"/>
                <a:sym typeface="Courier" charset="0"/>
              </a:rPr>
              <a:t> </a:t>
            </a:r>
            <a:r>
              <a:rPr lang="en-US" dirty="0" smtClean="0">
                <a:solidFill>
                  <a:srgbClr val="F3EB00"/>
                </a:solidFill>
                <a:latin typeface="Courier" charset="0"/>
                <a:ea typeface="ＭＳ Ｐゴシック" charset="0"/>
                <a:cs typeface="Courier" charset="0"/>
                <a:sym typeface="Courier" charset="0"/>
              </a:rPr>
              <a:t> </a:t>
            </a:r>
            <a:r>
              <a:rPr lang="en-US" sz="2800" dirty="0" smtClean="0">
                <a:solidFill>
                  <a:schemeClr val="tx1"/>
                </a:solidFill>
                <a:latin typeface="Courier" charset="0"/>
                <a:ea typeface="ＭＳ Ｐゴシック" charset="0"/>
                <a:cs typeface="Courier" charset="0"/>
                <a:sym typeface="Courier" charset="0"/>
              </a:rPr>
              <a:t>mode </a:t>
            </a:r>
            <a:r>
              <a:rPr lang="en-US" sz="2800" dirty="0">
                <a:solidFill>
                  <a:srgbClr val="BA2121"/>
                </a:solidFill>
                <a:latin typeface="Courier" charset="0"/>
                <a:ea typeface="ＭＳ Ｐゴシック" charset="0"/>
                <a:cs typeface="Courier" charset="0"/>
                <a:sym typeface="Courier" charset="0"/>
              </a:rPr>
              <a:t>"0644"</a:t>
            </a:r>
            <a:r>
              <a:rPr lang="en-US" sz="2800" dirty="0">
                <a:solidFill>
                  <a:srgbClr val="FFFFFF"/>
                </a:solidFill>
                <a:latin typeface="Courier" charset="0"/>
                <a:ea typeface="ＭＳ Ｐゴシック" charset="0"/>
                <a:cs typeface="Courier" charset="0"/>
                <a:sym typeface="Courier" charset="0"/>
              </a:rPr>
              <a:t> </a:t>
            </a:r>
            <a:endParaRPr lang="en-US" sz="2800" dirty="0" smtClean="0">
              <a:solidFill>
                <a:srgbClr val="FFFFFF"/>
              </a:solidFill>
              <a:latin typeface="Courier" charset="0"/>
              <a:ea typeface="ＭＳ Ｐゴシック" charset="0"/>
              <a:cs typeface="Courier" charset="0"/>
              <a:sym typeface="Courier" charset="0"/>
            </a:endParaRPr>
          </a:p>
          <a:p>
            <a:pPr algn="l"/>
            <a:r>
              <a:rPr lang="en-US" sz="2800" dirty="0" smtClean="0">
                <a:solidFill>
                  <a:srgbClr val="188213"/>
                </a:solidFill>
                <a:latin typeface="Courier" charset="0"/>
                <a:ea typeface="ＭＳ Ｐゴシック" charset="0"/>
                <a:cs typeface="Courier" charset="0"/>
                <a:sym typeface="Courier" charset="0"/>
              </a:rPr>
              <a:t>end</a:t>
            </a:r>
            <a:endParaRPr lang="en-US" sz="2800" dirty="0">
              <a:solidFill>
                <a:srgbClr val="188213"/>
              </a:solidFill>
              <a:latin typeface="Courier" charset="0"/>
              <a:ea typeface="ＭＳ Ｐゴシック" charset="0"/>
              <a:cs typeface="Courier" charset="0"/>
              <a:sym typeface="Courier" charset="0"/>
            </a:endParaRPr>
          </a:p>
        </p:txBody>
      </p:sp>
      <p:sp>
        <p:nvSpPr>
          <p:cNvPr id="633859" name="Rectangle 3"/>
          <p:cNvSpPr>
            <a:spLocks noGrp="1" noChangeArrowheads="1"/>
          </p:cNvSpPr>
          <p:nvPr>
            <p:ph type="title"/>
          </p:nvPr>
        </p:nvSpPr>
        <p:spPr>
          <a:ln/>
        </p:spPr>
        <p:txBody>
          <a:bodyPr/>
          <a:lstStyle/>
          <a:p>
            <a:r>
              <a:rPr lang="en-US" dirty="0" smtClean="0"/>
              <a:t>Using the template </a:t>
            </a:r>
            <a:r>
              <a:rPr lang="en-US" dirty="0"/>
              <a:t>resource </a:t>
            </a:r>
          </a:p>
        </p:txBody>
      </p:sp>
      <p:sp>
        <p:nvSpPr>
          <p:cNvPr id="633860" name="Rectangle 4"/>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33861" name="Rectangle 5"/>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cookbooks/motd/recipes/default.rb</a:t>
            </a:r>
          </a:p>
        </p:txBody>
      </p:sp>
    </p:spTree>
    <p:extLst>
      <p:ext uri="{BB962C8B-B14F-4D97-AF65-F5344CB8AC3E}">
        <p14:creationId xmlns:p14="http://schemas.microsoft.com/office/powerpoint/2010/main" val="15690462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294967295"/>
          </p:nvPr>
        </p:nvSpPr>
        <p:spPr>
          <a:xfrm>
            <a:off x="8001782" y="8826500"/>
            <a:ext cx="215921" cy="215900"/>
          </a:xfrm>
          <a:prstGeom prst="rect">
            <a:avLst/>
          </a:prstGeom>
        </p:spPr>
        <p:txBody>
          <a:bodyPr/>
          <a:lstStyle/>
          <a:p>
            <a:fld id="{0E0FAF2F-5A7C-924E-9692-DBB7135CE4E5}" type="slidenum">
              <a:rPr lang="en-US"/>
              <a:pPr/>
              <a:t>272</a:t>
            </a:fld>
            <a:endParaRPr lang="en-US"/>
          </a:p>
        </p:txBody>
      </p:sp>
      <p:sp>
        <p:nvSpPr>
          <p:cNvPr id="635905" name="Rectangle 1"/>
          <p:cNvSpPr>
            <a:spLocks/>
          </p:cNvSpPr>
          <p:nvPr/>
        </p:nvSpPr>
        <p:spPr bwMode="auto">
          <a:xfrm>
            <a:off x="152415" y="2381250"/>
            <a:ext cx="15838447" cy="2540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500" dirty="0">
                <a:solidFill>
                  <a:schemeClr val="tx1"/>
                </a:solidFill>
                <a:latin typeface="Courier" charset="0"/>
                <a:ea typeface="ＭＳ Ｐゴシック" charset="0"/>
                <a:cs typeface="Courier" charset="0"/>
                <a:sym typeface="Courier" charset="0"/>
              </a:rPr>
              <a:t>This server is property of </a:t>
            </a:r>
            <a:r>
              <a:rPr lang="en-US" sz="3500" dirty="0">
                <a:solidFill>
                  <a:srgbClr val="C632FD"/>
                </a:solidFill>
                <a:latin typeface="Courier" charset="0"/>
                <a:ea typeface="ＭＳ Ｐゴシック" charset="0"/>
                <a:cs typeface="Courier" charset="0"/>
                <a:sym typeface="Courier" charset="0"/>
              </a:rPr>
              <a:t>&lt;%=</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motd</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"company"</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if</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pci</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in_scope</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chemeClr val="tx1"/>
                </a:solidFill>
                <a:latin typeface="Courier" charset="0"/>
                <a:ea typeface="ＭＳ Ｐゴシック" charset="0"/>
                <a:cs typeface="Courier" charset="0"/>
                <a:sym typeface="Courier" charset="0"/>
              </a:rPr>
              <a:t>	This </a:t>
            </a:r>
            <a:r>
              <a:rPr lang="en-US" sz="3500" dirty="0">
                <a:solidFill>
                  <a:schemeClr val="tx1"/>
                </a:solidFill>
                <a:latin typeface="Courier" charset="0"/>
                <a:ea typeface="ＭＳ Ｐゴシック" charset="0"/>
                <a:cs typeface="Courier" charset="0"/>
                <a:sym typeface="Courier" charset="0"/>
              </a:rPr>
              <a:t>server is in-scope for PCI compliance</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end</a:t>
            </a:r>
            <a:r>
              <a:rPr lang="en-US" sz="3500" dirty="0">
                <a:solidFill>
                  <a:srgbClr val="F3EB00"/>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p:txBody>
      </p:sp>
      <p:sp>
        <p:nvSpPr>
          <p:cNvPr id="635906"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35907" name="Rectangle 3"/>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2800">
                <a:solidFill>
                  <a:schemeClr val="tx1"/>
                </a:solidFill>
                <a:latin typeface="Courier" charset="0"/>
                <a:ea typeface="ＭＳ Ｐゴシック" charset="0"/>
                <a:cs typeface="Courier" charset="0"/>
                <a:sym typeface="Courier" charset="0"/>
              </a:rPr>
              <a:t>cookbooks/motd/templates/default/motd.erb</a:t>
            </a:r>
          </a:p>
        </p:txBody>
      </p:sp>
      <p:sp>
        <p:nvSpPr>
          <p:cNvPr id="635908" name="Rectangle 4"/>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635909" name="Rectangle 5"/>
          <p:cNvSpPr>
            <a:spLocks noGrp="1" noChangeArrowheads="1"/>
          </p:cNvSpPr>
          <p:nvPr>
            <p:ph type="title"/>
          </p:nvPr>
        </p:nvSpPr>
        <p:spPr>
          <a:xfrm>
            <a:off x="800273" y="177800"/>
            <a:ext cx="14657233" cy="1117600"/>
          </a:xfrm>
          <a:ln/>
        </p:spPr>
        <p:txBody>
          <a:bodyPr/>
          <a:lstStyle/>
          <a:p>
            <a:r>
              <a:rPr lang="en-US" sz="6100"/>
              <a:t>Exercise: Open motd.erb in your Editor</a:t>
            </a:r>
          </a:p>
        </p:txBody>
      </p:sp>
      <p:sp>
        <p:nvSpPr>
          <p:cNvPr id="635910" name="Rectangle 6"/>
          <p:cNvSpPr>
            <a:spLocks noGrp="1" noChangeArrowheads="1"/>
          </p:cNvSpPr>
          <p:nvPr>
            <p:ph type="body" idx="1"/>
          </p:nvPr>
        </p:nvSpPr>
        <p:spPr>
          <a:xfrm>
            <a:off x="800178" y="5892800"/>
            <a:ext cx="14669933" cy="2971800"/>
          </a:xfrm>
          <a:ln/>
        </p:spPr>
        <p:txBody>
          <a:bodyPr/>
          <a:lstStyle/>
          <a:p>
            <a:r>
              <a:rPr lang="en-US">
                <a:latin typeface="Arial Bold" charset="0"/>
                <a:cs typeface="Arial Bold" charset="0"/>
                <a:sym typeface="Arial Bold" charset="0"/>
              </a:rPr>
              <a:t>"erb"</a:t>
            </a:r>
            <a:r>
              <a:rPr lang="en-US"/>
              <a:t> stands for "Embedded Ruby"</a:t>
            </a:r>
          </a:p>
        </p:txBody>
      </p:sp>
    </p:spTree>
    <p:extLst>
      <p:ext uri="{BB962C8B-B14F-4D97-AF65-F5344CB8AC3E}">
        <p14:creationId xmlns:p14="http://schemas.microsoft.com/office/powerpoint/2010/main" val="22144949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4294967295"/>
          </p:nvPr>
        </p:nvSpPr>
        <p:spPr>
          <a:xfrm>
            <a:off x="8001782" y="8826500"/>
            <a:ext cx="215921" cy="215900"/>
          </a:xfrm>
          <a:prstGeom prst="rect">
            <a:avLst/>
          </a:prstGeom>
        </p:spPr>
        <p:txBody>
          <a:bodyPr/>
          <a:lstStyle/>
          <a:p>
            <a:fld id="{C6C15DA5-6FB3-BF4B-A475-096702B1B93F}" type="slidenum">
              <a:rPr lang="en-US"/>
              <a:pPr/>
              <a:t>273</a:t>
            </a:fld>
            <a:endParaRPr lang="en-US"/>
          </a:p>
        </p:txBody>
      </p:sp>
      <p:sp>
        <p:nvSpPr>
          <p:cNvPr id="637953" name="Rectangle 1"/>
          <p:cNvSpPr>
            <a:spLocks/>
          </p:cNvSpPr>
          <p:nvPr/>
        </p:nvSpPr>
        <p:spPr bwMode="auto">
          <a:xfrm>
            <a:off x="152415" y="2381250"/>
            <a:ext cx="15838447" cy="2540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500" dirty="0">
                <a:solidFill>
                  <a:schemeClr val="tx1"/>
                </a:solidFill>
                <a:latin typeface="Courier" charset="0"/>
                <a:ea typeface="ＭＳ Ｐゴシック" charset="0"/>
                <a:cs typeface="Courier" charset="0"/>
                <a:sym typeface="Courier" charset="0"/>
              </a:rPr>
              <a:t>This server is property of </a:t>
            </a:r>
            <a:r>
              <a:rPr lang="en-US" sz="3500" dirty="0">
                <a:solidFill>
                  <a:srgbClr val="C632FD"/>
                </a:solidFill>
                <a:latin typeface="Courier" charset="0"/>
                <a:ea typeface="ＭＳ Ｐゴシック" charset="0"/>
                <a:cs typeface="Courier" charset="0"/>
                <a:sym typeface="Courier" charset="0"/>
              </a:rPr>
              <a:t>&lt;%=</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motd</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"company"</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if</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pci</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in_scope</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chemeClr val="tx1"/>
                </a:solidFill>
                <a:latin typeface="Courier" charset="0"/>
                <a:ea typeface="ＭＳ Ｐゴシック" charset="0"/>
                <a:cs typeface="Courier" charset="0"/>
                <a:sym typeface="Courier" charset="0"/>
              </a:rPr>
              <a:t>	This </a:t>
            </a:r>
            <a:r>
              <a:rPr lang="en-US" sz="3500" dirty="0">
                <a:solidFill>
                  <a:schemeClr val="tx1"/>
                </a:solidFill>
                <a:latin typeface="Courier" charset="0"/>
                <a:ea typeface="ＭＳ Ｐゴシック" charset="0"/>
                <a:cs typeface="Courier" charset="0"/>
                <a:sym typeface="Courier" charset="0"/>
              </a:rPr>
              <a:t>server is in-scope for PCI compliance</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end</a:t>
            </a:r>
            <a:r>
              <a:rPr lang="en-US" sz="3500" dirty="0">
                <a:solidFill>
                  <a:srgbClr val="F3EB00"/>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p:txBody>
      </p:sp>
      <p:sp>
        <p:nvSpPr>
          <p:cNvPr id="637954"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37955" name="Rectangle 3"/>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2800">
                <a:solidFill>
                  <a:schemeClr val="tx1"/>
                </a:solidFill>
                <a:latin typeface="Courier" charset="0"/>
                <a:ea typeface="ＭＳ Ｐゴシック" charset="0"/>
                <a:cs typeface="Courier" charset="0"/>
                <a:sym typeface="Courier" charset="0"/>
              </a:rPr>
              <a:t>cookbooks/motd/templates/default/motd.erb</a:t>
            </a:r>
          </a:p>
        </p:txBody>
      </p:sp>
      <p:sp>
        <p:nvSpPr>
          <p:cNvPr id="637956" name="Rectangle 4"/>
          <p:cNvSpPr>
            <a:spLocks noGrp="1" noChangeArrowheads="1"/>
          </p:cNvSpPr>
          <p:nvPr>
            <p:ph type="title"/>
          </p:nvPr>
        </p:nvSpPr>
        <p:spPr>
          <a:ln/>
        </p:spPr>
        <p:txBody>
          <a:bodyPr/>
          <a:lstStyle/>
          <a:p>
            <a:r>
              <a:rPr lang="en-US" sz="6100"/>
              <a:t>Exercise: Open motd.erb in your Editor</a:t>
            </a:r>
          </a:p>
        </p:txBody>
      </p:sp>
      <p:sp>
        <p:nvSpPr>
          <p:cNvPr id="637957" name="Rectangle 5"/>
          <p:cNvSpPr>
            <a:spLocks noGrp="1" noChangeArrowheads="1"/>
          </p:cNvSpPr>
          <p:nvPr>
            <p:ph type="body" idx="1"/>
          </p:nvPr>
        </p:nvSpPr>
        <p:spPr>
          <a:xfrm>
            <a:off x="800178" y="5892800"/>
            <a:ext cx="14669933" cy="2971800"/>
          </a:xfrm>
          <a:ln/>
        </p:spPr>
        <p:txBody>
          <a:bodyPr/>
          <a:lstStyle/>
          <a:p>
            <a:pPr marL="596900">
              <a:buClr>
                <a:srgbClr val="D34825"/>
              </a:buClr>
              <a:buSzPct val="120000"/>
            </a:pPr>
            <a:r>
              <a:rPr lang="en-US" sz="3800" dirty="0">
                <a:solidFill>
                  <a:srgbClr val="222320"/>
                </a:solidFill>
              </a:rPr>
              <a:t>To embed a value within an ERB template:</a:t>
            </a:r>
          </a:p>
          <a:p>
            <a:pPr marL="1079500" lvl="1">
              <a:spcBef>
                <a:spcPts val="1450"/>
              </a:spcBef>
              <a:buClr>
                <a:srgbClr val="D34825"/>
              </a:buClr>
              <a:buSzPct val="120000"/>
            </a:pPr>
            <a:r>
              <a:rPr lang="en-US" sz="3800" dirty="0">
                <a:solidFill>
                  <a:srgbClr val="222320"/>
                </a:solidFill>
              </a:rPr>
              <a:t>Start with </a:t>
            </a:r>
            <a:r>
              <a:rPr lang="en-US" sz="3800" dirty="0">
                <a:solidFill>
                  <a:srgbClr val="222320"/>
                </a:solidFill>
                <a:latin typeface="Courier" charset="0"/>
                <a:cs typeface="Courier" charset="0"/>
                <a:sym typeface="Courier" charset="0"/>
              </a:rPr>
              <a:t>&lt;</a:t>
            </a:r>
            <a:r>
              <a:rPr lang="en-US" sz="3800" dirty="0" smtClean="0">
                <a:solidFill>
                  <a:srgbClr val="222320"/>
                </a:solidFill>
                <a:latin typeface="Courier" charset="0"/>
                <a:cs typeface="Courier" charset="0"/>
                <a:sym typeface="Courier" charset="0"/>
              </a:rPr>
              <a:t>%</a:t>
            </a:r>
            <a:endParaRPr lang="en-US" sz="3800" dirty="0">
              <a:solidFill>
                <a:srgbClr val="222320"/>
              </a:solidFill>
              <a:latin typeface="Courier" charset="0"/>
              <a:sym typeface="Courier" charset="0"/>
            </a:endParaRPr>
          </a:p>
          <a:p>
            <a:pPr marL="1079500" lvl="1">
              <a:spcBef>
                <a:spcPts val="1450"/>
              </a:spcBef>
              <a:buClr>
                <a:srgbClr val="D34825"/>
              </a:buClr>
              <a:buSzPct val="120000"/>
            </a:pPr>
            <a:r>
              <a:rPr lang="en-US" sz="3800" dirty="0">
                <a:solidFill>
                  <a:srgbClr val="222320"/>
                </a:solidFill>
              </a:rPr>
              <a:t>Write your Ruby expression - most commonly a node attribute</a:t>
            </a:r>
          </a:p>
          <a:p>
            <a:pPr marL="1079500" lvl="1">
              <a:spcBef>
                <a:spcPts val="1450"/>
              </a:spcBef>
              <a:buClr>
                <a:srgbClr val="D34825"/>
              </a:buClr>
              <a:buSzPct val="120000"/>
            </a:pPr>
            <a:r>
              <a:rPr lang="en-US" sz="3800" dirty="0">
                <a:solidFill>
                  <a:srgbClr val="222320"/>
                </a:solidFill>
              </a:rPr>
              <a:t>End with </a:t>
            </a:r>
            <a:r>
              <a:rPr lang="en-US" sz="3800" dirty="0">
                <a:solidFill>
                  <a:srgbClr val="222320"/>
                </a:solidFill>
                <a:latin typeface="Courier" charset="0"/>
                <a:cs typeface="Courier" charset="0"/>
                <a:sym typeface="Courier" charset="0"/>
              </a:rPr>
              <a:t>%&gt;</a:t>
            </a:r>
            <a:endParaRPr lang="en-US" sz="3800" dirty="0">
              <a:solidFill>
                <a:srgbClr val="222320"/>
              </a:solidFill>
              <a:latin typeface="Courier" charset="0"/>
              <a:sym typeface="Courier" charset="0"/>
            </a:endParaRPr>
          </a:p>
        </p:txBody>
      </p:sp>
      <p:sp>
        <p:nvSpPr>
          <p:cNvPr id="637958" name="Rectangle 6"/>
          <p:cNvSpPr>
            <a:spLocks/>
          </p:cNvSpPr>
          <p:nvPr/>
        </p:nvSpPr>
        <p:spPr bwMode="auto">
          <a:xfrm>
            <a:off x="7430226" y="2603500"/>
            <a:ext cx="698568" cy="5461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37959" name="Rectangle 7"/>
          <p:cNvSpPr>
            <a:spLocks/>
          </p:cNvSpPr>
          <p:nvPr/>
        </p:nvSpPr>
        <p:spPr bwMode="auto">
          <a:xfrm>
            <a:off x="203220" y="2679700"/>
            <a:ext cx="7087292" cy="4445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637960" name="Rectangle 8"/>
          <p:cNvSpPr>
            <a:spLocks/>
          </p:cNvSpPr>
          <p:nvPr/>
        </p:nvSpPr>
        <p:spPr bwMode="auto">
          <a:xfrm>
            <a:off x="76222" y="3200400"/>
            <a:ext cx="14681972" cy="14478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12" name="Rectangle 6"/>
          <p:cNvSpPr>
            <a:spLocks/>
          </p:cNvSpPr>
          <p:nvPr/>
        </p:nvSpPr>
        <p:spPr bwMode="auto">
          <a:xfrm>
            <a:off x="14986794" y="2667000"/>
            <a:ext cx="698568" cy="4572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33602926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4294967295"/>
          </p:nvPr>
        </p:nvSpPr>
        <p:spPr>
          <a:xfrm>
            <a:off x="8001782" y="8826500"/>
            <a:ext cx="215921" cy="215900"/>
          </a:xfrm>
          <a:prstGeom prst="rect">
            <a:avLst/>
          </a:prstGeom>
        </p:spPr>
        <p:txBody>
          <a:bodyPr/>
          <a:lstStyle/>
          <a:p>
            <a:fld id="{C6C15DA5-6FB3-BF4B-A475-096702B1B93F}" type="slidenum">
              <a:rPr lang="en-US"/>
              <a:pPr/>
              <a:t>274</a:t>
            </a:fld>
            <a:endParaRPr lang="en-US"/>
          </a:p>
        </p:txBody>
      </p:sp>
      <p:sp>
        <p:nvSpPr>
          <p:cNvPr id="637953" name="Rectangle 1"/>
          <p:cNvSpPr>
            <a:spLocks/>
          </p:cNvSpPr>
          <p:nvPr/>
        </p:nvSpPr>
        <p:spPr bwMode="auto">
          <a:xfrm>
            <a:off x="152415" y="2381250"/>
            <a:ext cx="15838447" cy="2540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500" dirty="0">
                <a:solidFill>
                  <a:schemeClr val="tx1"/>
                </a:solidFill>
                <a:latin typeface="Courier" charset="0"/>
                <a:ea typeface="ＭＳ Ｐゴシック" charset="0"/>
                <a:cs typeface="Courier" charset="0"/>
                <a:sym typeface="Courier" charset="0"/>
              </a:rPr>
              <a:t>This server is property of </a:t>
            </a:r>
            <a:r>
              <a:rPr lang="en-US" sz="3500" dirty="0">
                <a:solidFill>
                  <a:srgbClr val="C632FD"/>
                </a:solidFill>
                <a:latin typeface="Courier" charset="0"/>
                <a:ea typeface="ＭＳ Ｐゴシック" charset="0"/>
                <a:cs typeface="Courier" charset="0"/>
                <a:sym typeface="Courier" charset="0"/>
              </a:rPr>
              <a:t>&lt;%=</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motd</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"company"</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if</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pci</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in_scope</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chemeClr val="tx1"/>
                </a:solidFill>
                <a:latin typeface="Courier" charset="0"/>
                <a:ea typeface="ＭＳ Ｐゴシック" charset="0"/>
                <a:cs typeface="Courier" charset="0"/>
                <a:sym typeface="Courier" charset="0"/>
              </a:rPr>
              <a:t>	This </a:t>
            </a:r>
            <a:r>
              <a:rPr lang="en-US" sz="3500" dirty="0">
                <a:solidFill>
                  <a:schemeClr val="tx1"/>
                </a:solidFill>
                <a:latin typeface="Courier" charset="0"/>
                <a:ea typeface="ＭＳ Ｐゴシック" charset="0"/>
                <a:cs typeface="Courier" charset="0"/>
                <a:sym typeface="Courier" charset="0"/>
              </a:rPr>
              <a:t>server is in-scope for PCI compliance</a:t>
            </a:r>
            <a:r>
              <a:rPr lang="en-US" sz="3500" dirty="0">
                <a:solidFill>
                  <a:srgbClr val="FFFFFF"/>
                </a:solidFill>
                <a:latin typeface="Courier" charset="0"/>
                <a:ea typeface="ＭＳ Ｐゴシック" charset="0"/>
                <a:cs typeface="Courier" charset="0"/>
                <a:sym typeface="Courier" charset="0"/>
              </a:rPr>
              <a:t> </a:t>
            </a:r>
            <a:r>
              <a:rPr lang="en-US" sz="3500" dirty="0" smtClean="0">
                <a:solidFill>
                  <a:srgbClr val="FFFFFF"/>
                </a:solidFill>
                <a:latin typeface="Courier" charset="0"/>
                <a:ea typeface="ＭＳ Ｐゴシック" charset="0"/>
                <a:cs typeface="Courier" charset="0"/>
                <a:sym typeface="Courier" charset="0"/>
              </a:rPr>
              <a:t>	</a:t>
            </a: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end</a:t>
            </a:r>
            <a:r>
              <a:rPr lang="en-US" sz="3500" dirty="0">
                <a:solidFill>
                  <a:srgbClr val="F3EB00"/>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p:txBody>
      </p:sp>
      <p:sp>
        <p:nvSpPr>
          <p:cNvPr id="637954"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37955" name="Rectangle 3"/>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2800">
                <a:solidFill>
                  <a:schemeClr val="tx1"/>
                </a:solidFill>
                <a:latin typeface="Courier" charset="0"/>
                <a:ea typeface="ＭＳ Ｐゴシック" charset="0"/>
                <a:cs typeface="Courier" charset="0"/>
                <a:sym typeface="Courier" charset="0"/>
              </a:rPr>
              <a:t>cookbooks/motd/templates/default/motd.erb</a:t>
            </a:r>
          </a:p>
        </p:txBody>
      </p:sp>
      <p:sp>
        <p:nvSpPr>
          <p:cNvPr id="637956" name="Rectangle 4"/>
          <p:cNvSpPr>
            <a:spLocks noGrp="1" noChangeArrowheads="1"/>
          </p:cNvSpPr>
          <p:nvPr>
            <p:ph type="title"/>
          </p:nvPr>
        </p:nvSpPr>
        <p:spPr>
          <a:ln/>
        </p:spPr>
        <p:txBody>
          <a:bodyPr/>
          <a:lstStyle/>
          <a:p>
            <a:r>
              <a:rPr lang="en-US" sz="6100"/>
              <a:t>Exercise: Open motd.erb in your Editor</a:t>
            </a:r>
          </a:p>
        </p:txBody>
      </p:sp>
      <p:sp>
        <p:nvSpPr>
          <p:cNvPr id="637957" name="Rectangle 5"/>
          <p:cNvSpPr>
            <a:spLocks noGrp="1" noChangeArrowheads="1"/>
          </p:cNvSpPr>
          <p:nvPr>
            <p:ph type="body" idx="1"/>
          </p:nvPr>
        </p:nvSpPr>
        <p:spPr>
          <a:xfrm>
            <a:off x="800178" y="5892800"/>
            <a:ext cx="14669933" cy="2971800"/>
          </a:xfrm>
          <a:ln/>
        </p:spPr>
        <p:txBody>
          <a:bodyPr/>
          <a:lstStyle/>
          <a:p>
            <a:pPr marL="596900">
              <a:buClr>
                <a:srgbClr val="D34825"/>
              </a:buClr>
              <a:buSzPct val="120000"/>
            </a:pPr>
            <a:r>
              <a:rPr lang="en-US" sz="3800" dirty="0">
                <a:solidFill>
                  <a:srgbClr val="222320"/>
                </a:solidFill>
              </a:rPr>
              <a:t>To </a:t>
            </a:r>
            <a:r>
              <a:rPr lang="en-US" sz="3800" dirty="0" smtClean="0">
                <a:solidFill>
                  <a:srgbClr val="222320"/>
                </a:solidFill>
              </a:rPr>
              <a:t>print the resolution of the ruby evaluation:</a:t>
            </a:r>
            <a:endParaRPr lang="en-US" sz="3800" dirty="0">
              <a:solidFill>
                <a:srgbClr val="222320"/>
              </a:solidFill>
            </a:endParaRPr>
          </a:p>
          <a:p>
            <a:pPr marL="1079500" lvl="1">
              <a:spcBef>
                <a:spcPts val="1450"/>
              </a:spcBef>
              <a:buClr>
                <a:srgbClr val="D34825"/>
              </a:buClr>
              <a:buSzPct val="120000"/>
            </a:pPr>
            <a:r>
              <a:rPr lang="en-US" sz="3800" dirty="0" smtClean="0">
                <a:solidFill>
                  <a:srgbClr val="222320"/>
                </a:solidFill>
              </a:rPr>
              <a:t>Add an equal sign   </a:t>
            </a:r>
            <a:r>
              <a:rPr lang="en-US" sz="3800" dirty="0" smtClean="0">
                <a:solidFill>
                  <a:srgbClr val="222320"/>
                </a:solidFill>
                <a:latin typeface="Courier" charset="0"/>
                <a:cs typeface="Courier" charset="0"/>
                <a:sym typeface="Courier" charset="0"/>
              </a:rPr>
              <a:t>&lt;</a:t>
            </a:r>
            <a:r>
              <a:rPr lang="en-US" sz="3800" dirty="0">
                <a:solidFill>
                  <a:srgbClr val="222320"/>
                </a:solidFill>
                <a:latin typeface="Courier" charset="0"/>
                <a:cs typeface="Courier" charset="0"/>
                <a:sym typeface="Courier" charset="0"/>
              </a:rPr>
              <a:t>%</a:t>
            </a:r>
            <a:r>
              <a:rPr lang="en-US" sz="3800" b="1" dirty="0" smtClean="0">
                <a:solidFill>
                  <a:srgbClr val="222320"/>
                </a:solidFill>
                <a:latin typeface="Courier" charset="0"/>
                <a:cs typeface="Courier" charset="0"/>
                <a:sym typeface="Courier" charset="0"/>
              </a:rPr>
              <a:t>=</a:t>
            </a:r>
            <a:endParaRPr lang="en-US" sz="3800" b="1" dirty="0">
              <a:solidFill>
                <a:srgbClr val="222320"/>
              </a:solidFill>
              <a:latin typeface="Courier" charset="0"/>
              <a:sym typeface="Courier" charset="0"/>
            </a:endParaRPr>
          </a:p>
        </p:txBody>
      </p:sp>
      <p:sp>
        <p:nvSpPr>
          <p:cNvPr id="637958" name="Rectangle 6"/>
          <p:cNvSpPr>
            <a:spLocks/>
          </p:cNvSpPr>
          <p:nvPr/>
        </p:nvSpPr>
        <p:spPr bwMode="auto">
          <a:xfrm>
            <a:off x="7976394" y="2590800"/>
            <a:ext cx="533400" cy="5461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37959" name="Rectangle 7"/>
          <p:cNvSpPr>
            <a:spLocks/>
          </p:cNvSpPr>
          <p:nvPr/>
        </p:nvSpPr>
        <p:spPr bwMode="auto">
          <a:xfrm>
            <a:off x="203220" y="2679700"/>
            <a:ext cx="7087292" cy="4445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637960" name="Rectangle 8"/>
          <p:cNvSpPr>
            <a:spLocks/>
          </p:cNvSpPr>
          <p:nvPr/>
        </p:nvSpPr>
        <p:spPr bwMode="auto">
          <a:xfrm>
            <a:off x="228622" y="3200400"/>
            <a:ext cx="14681972" cy="14478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17342230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4294967295"/>
          </p:nvPr>
        </p:nvSpPr>
        <p:spPr>
          <a:xfrm>
            <a:off x="8001782" y="8826500"/>
            <a:ext cx="215921" cy="215900"/>
          </a:xfrm>
          <a:prstGeom prst="rect">
            <a:avLst/>
          </a:prstGeom>
        </p:spPr>
        <p:txBody>
          <a:bodyPr/>
          <a:lstStyle/>
          <a:p>
            <a:fld id="{C6C15DA5-6FB3-BF4B-A475-096702B1B93F}" type="slidenum">
              <a:rPr lang="en-US"/>
              <a:pPr/>
              <a:t>275</a:t>
            </a:fld>
            <a:endParaRPr lang="en-US"/>
          </a:p>
        </p:txBody>
      </p:sp>
      <p:sp>
        <p:nvSpPr>
          <p:cNvPr id="637953" name="Rectangle 1"/>
          <p:cNvSpPr>
            <a:spLocks/>
          </p:cNvSpPr>
          <p:nvPr/>
        </p:nvSpPr>
        <p:spPr bwMode="auto">
          <a:xfrm>
            <a:off x="51594" y="2381250"/>
            <a:ext cx="15838447" cy="2540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500" dirty="0">
                <a:solidFill>
                  <a:schemeClr val="tx1"/>
                </a:solidFill>
                <a:latin typeface="Courier" charset="0"/>
                <a:ea typeface="ＭＳ Ｐゴシック" charset="0"/>
                <a:cs typeface="Courier" charset="0"/>
                <a:sym typeface="Courier" charset="0"/>
              </a:rPr>
              <a:t>This server is property of </a:t>
            </a:r>
            <a:r>
              <a:rPr lang="en-US" sz="3500" dirty="0">
                <a:solidFill>
                  <a:srgbClr val="C632FD"/>
                </a:solidFill>
                <a:latin typeface="Courier" charset="0"/>
                <a:ea typeface="ＭＳ Ｐゴシック" charset="0"/>
                <a:cs typeface="Courier" charset="0"/>
                <a:sym typeface="Courier" charset="0"/>
              </a:rPr>
              <a:t>&lt;%=</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motd</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"company"</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if</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pci</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in_scope</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chemeClr val="tx1"/>
                </a:solidFill>
                <a:latin typeface="Courier" charset="0"/>
                <a:ea typeface="ＭＳ Ｐゴシック" charset="0"/>
                <a:cs typeface="Courier" charset="0"/>
                <a:sym typeface="Courier" charset="0"/>
              </a:rPr>
              <a:t>	This </a:t>
            </a:r>
            <a:r>
              <a:rPr lang="en-US" sz="3500" dirty="0">
                <a:solidFill>
                  <a:schemeClr val="tx1"/>
                </a:solidFill>
                <a:latin typeface="Courier" charset="0"/>
                <a:ea typeface="ＭＳ Ｐゴシック" charset="0"/>
                <a:cs typeface="Courier" charset="0"/>
                <a:sym typeface="Courier" charset="0"/>
              </a:rPr>
              <a:t>server is in-scope for PCI compliance</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end</a:t>
            </a:r>
            <a:r>
              <a:rPr lang="en-US" sz="3500" dirty="0">
                <a:solidFill>
                  <a:srgbClr val="F3EB00"/>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p:txBody>
      </p:sp>
      <p:sp>
        <p:nvSpPr>
          <p:cNvPr id="637954"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37955" name="Rectangle 3"/>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2800">
                <a:solidFill>
                  <a:schemeClr val="tx1"/>
                </a:solidFill>
                <a:latin typeface="Courier" charset="0"/>
                <a:ea typeface="ＭＳ Ｐゴシック" charset="0"/>
                <a:cs typeface="Courier" charset="0"/>
                <a:sym typeface="Courier" charset="0"/>
              </a:rPr>
              <a:t>cookbooks/motd/templates/default/motd.erb</a:t>
            </a:r>
          </a:p>
        </p:txBody>
      </p:sp>
      <p:sp>
        <p:nvSpPr>
          <p:cNvPr id="637956" name="Rectangle 4"/>
          <p:cNvSpPr>
            <a:spLocks noGrp="1" noChangeArrowheads="1"/>
          </p:cNvSpPr>
          <p:nvPr>
            <p:ph type="title"/>
          </p:nvPr>
        </p:nvSpPr>
        <p:spPr>
          <a:ln/>
        </p:spPr>
        <p:txBody>
          <a:bodyPr/>
          <a:lstStyle/>
          <a:p>
            <a:r>
              <a:rPr lang="en-US" sz="6100"/>
              <a:t>Exercise: Open motd.erb in your Editor</a:t>
            </a:r>
          </a:p>
        </p:txBody>
      </p:sp>
      <p:sp>
        <p:nvSpPr>
          <p:cNvPr id="637957" name="Rectangle 5"/>
          <p:cNvSpPr>
            <a:spLocks noGrp="1" noChangeArrowheads="1"/>
          </p:cNvSpPr>
          <p:nvPr>
            <p:ph type="body" idx="1"/>
          </p:nvPr>
        </p:nvSpPr>
        <p:spPr>
          <a:xfrm>
            <a:off x="800178" y="5892800"/>
            <a:ext cx="14669933" cy="2971800"/>
          </a:xfrm>
          <a:ln/>
        </p:spPr>
        <p:txBody>
          <a:bodyPr/>
          <a:lstStyle/>
          <a:p>
            <a:pPr marL="596900">
              <a:buClr>
                <a:srgbClr val="D34825"/>
              </a:buClr>
              <a:buSzPct val="120000"/>
            </a:pPr>
            <a:r>
              <a:rPr lang="en-US" sz="3800" dirty="0">
                <a:solidFill>
                  <a:srgbClr val="222320"/>
                </a:solidFill>
              </a:rPr>
              <a:t>To </a:t>
            </a:r>
            <a:r>
              <a:rPr lang="en-US" sz="3800" dirty="0" smtClean="0">
                <a:solidFill>
                  <a:srgbClr val="222320"/>
                </a:solidFill>
              </a:rPr>
              <a:t>print the resolution of the ruby evaluation:</a:t>
            </a:r>
            <a:endParaRPr lang="en-US" sz="3800" dirty="0">
              <a:solidFill>
                <a:srgbClr val="222320"/>
              </a:solidFill>
            </a:endParaRPr>
          </a:p>
          <a:p>
            <a:pPr marL="1079500" lvl="1">
              <a:spcBef>
                <a:spcPts val="1450"/>
              </a:spcBef>
              <a:buClr>
                <a:srgbClr val="D34825"/>
              </a:buClr>
              <a:buSzPct val="120000"/>
            </a:pPr>
            <a:r>
              <a:rPr lang="en-US" sz="3800" dirty="0" smtClean="0">
                <a:solidFill>
                  <a:srgbClr val="222320"/>
                </a:solidFill>
              </a:rPr>
              <a:t>Add an equal sign   </a:t>
            </a:r>
            <a:r>
              <a:rPr lang="en-US" sz="3800" dirty="0" smtClean="0">
                <a:solidFill>
                  <a:srgbClr val="222320"/>
                </a:solidFill>
                <a:latin typeface="Courier" charset="0"/>
                <a:cs typeface="Courier" charset="0"/>
                <a:sym typeface="Courier" charset="0"/>
              </a:rPr>
              <a:t>&lt;</a:t>
            </a:r>
            <a:r>
              <a:rPr lang="en-US" sz="3800" dirty="0">
                <a:solidFill>
                  <a:srgbClr val="222320"/>
                </a:solidFill>
                <a:latin typeface="Courier" charset="0"/>
                <a:cs typeface="Courier" charset="0"/>
                <a:sym typeface="Courier" charset="0"/>
              </a:rPr>
              <a:t>%</a:t>
            </a:r>
            <a:r>
              <a:rPr lang="en-US" sz="3800" b="1" dirty="0" smtClean="0">
                <a:solidFill>
                  <a:srgbClr val="222320"/>
                </a:solidFill>
                <a:latin typeface="Courier" charset="0"/>
                <a:cs typeface="Courier" charset="0"/>
                <a:sym typeface="Courier" charset="0"/>
              </a:rPr>
              <a:t>=</a:t>
            </a:r>
            <a:endParaRPr lang="en-US" sz="3800" b="1" dirty="0">
              <a:solidFill>
                <a:srgbClr val="222320"/>
              </a:solidFill>
              <a:latin typeface="Courier" charset="0"/>
              <a:sym typeface="Courier" charset="0"/>
            </a:endParaRPr>
          </a:p>
        </p:txBody>
      </p:sp>
      <p:sp>
        <p:nvSpPr>
          <p:cNvPr id="637958" name="Rectangle 6"/>
          <p:cNvSpPr>
            <a:spLocks/>
          </p:cNvSpPr>
          <p:nvPr/>
        </p:nvSpPr>
        <p:spPr bwMode="auto">
          <a:xfrm>
            <a:off x="8357394" y="2654300"/>
            <a:ext cx="6477000" cy="5461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37959" name="Rectangle 7"/>
          <p:cNvSpPr>
            <a:spLocks/>
          </p:cNvSpPr>
          <p:nvPr/>
        </p:nvSpPr>
        <p:spPr bwMode="auto">
          <a:xfrm>
            <a:off x="203220" y="2679700"/>
            <a:ext cx="7087292" cy="4445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637960" name="Rectangle 8"/>
          <p:cNvSpPr>
            <a:spLocks/>
          </p:cNvSpPr>
          <p:nvPr/>
        </p:nvSpPr>
        <p:spPr bwMode="auto">
          <a:xfrm>
            <a:off x="228622" y="5029200"/>
            <a:ext cx="14681972" cy="14478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893726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4294967295"/>
          </p:nvPr>
        </p:nvSpPr>
        <p:spPr>
          <a:xfrm>
            <a:off x="8001782" y="8826500"/>
            <a:ext cx="215921" cy="215900"/>
          </a:xfrm>
          <a:prstGeom prst="rect">
            <a:avLst/>
          </a:prstGeom>
        </p:spPr>
        <p:txBody>
          <a:bodyPr/>
          <a:lstStyle/>
          <a:p>
            <a:fld id="{1E07045C-7195-0149-A977-435F8E36D043}" type="slidenum">
              <a:rPr lang="en-US"/>
              <a:pPr/>
              <a:t>276</a:t>
            </a:fld>
            <a:endParaRPr lang="en-US"/>
          </a:p>
        </p:txBody>
      </p:sp>
      <p:sp>
        <p:nvSpPr>
          <p:cNvPr id="640001" name="Rectangle 1"/>
          <p:cNvSpPr>
            <a:spLocks/>
          </p:cNvSpPr>
          <p:nvPr/>
        </p:nvSpPr>
        <p:spPr bwMode="auto">
          <a:xfrm>
            <a:off x="152415" y="2381250"/>
            <a:ext cx="15838447" cy="2540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500" dirty="0">
                <a:solidFill>
                  <a:schemeClr val="tx1"/>
                </a:solidFill>
                <a:latin typeface="Courier" charset="0"/>
                <a:ea typeface="ＭＳ Ｐゴシック" charset="0"/>
                <a:cs typeface="Courier" charset="0"/>
                <a:sym typeface="Courier" charset="0"/>
              </a:rPr>
              <a:t>This server is property of </a:t>
            </a:r>
            <a:r>
              <a:rPr lang="en-US" sz="3500" dirty="0">
                <a:solidFill>
                  <a:srgbClr val="C632FD"/>
                </a:solidFill>
                <a:latin typeface="Courier" charset="0"/>
                <a:ea typeface="ＭＳ Ｐゴシック" charset="0"/>
                <a:cs typeface="Courier" charset="0"/>
                <a:sym typeface="Courier" charset="0"/>
              </a:rPr>
              <a:t>&lt;%=</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motd</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"company"</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a:p>
            <a:pPr algn="l"/>
            <a:r>
              <a:rPr lang="en-US" sz="3500" dirty="0">
                <a:solidFill>
                  <a:srgbClr val="C632FD"/>
                </a:solidFill>
                <a:latin typeface="Courier" charset="0"/>
                <a:ea typeface="ＭＳ Ｐゴシック" charset="0"/>
                <a:cs typeface="Courier" charset="0"/>
                <a:sym typeface="Courier" charset="0"/>
              </a:rPr>
              <a:t> &lt;% </a:t>
            </a:r>
            <a:r>
              <a:rPr lang="en-US" sz="3500" dirty="0">
                <a:solidFill>
                  <a:srgbClr val="218A1C"/>
                </a:solidFill>
                <a:latin typeface="Courier" charset="0"/>
                <a:ea typeface="ＭＳ Ｐゴシック" charset="0"/>
                <a:cs typeface="Courier" charset="0"/>
                <a:sym typeface="Courier" charset="0"/>
              </a:rPr>
              <a:t>if</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pci</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in_scope</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a:solidFill>
                  <a:srgbClr val="FFFFFF"/>
                </a:solidFill>
                <a:latin typeface="Courier" charset="0"/>
                <a:ea typeface="ＭＳ Ｐゴシック" charset="0"/>
                <a:cs typeface="Courier" charset="0"/>
                <a:sym typeface="Courier" charset="0"/>
              </a:rPr>
              <a:t> </a:t>
            </a:r>
            <a:r>
              <a:rPr lang="en-US" sz="3500" dirty="0" smtClean="0">
                <a:solidFill>
                  <a:srgbClr val="FFFFFF"/>
                </a:solidFill>
                <a:latin typeface="Courier" charset="0"/>
                <a:ea typeface="ＭＳ Ｐゴシック" charset="0"/>
                <a:cs typeface="Courier" charset="0"/>
                <a:sym typeface="Courier" charset="0"/>
              </a:rPr>
              <a:t>  </a:t>
            </a:r>
            <a:r>
              <a:rPr lang="en-US" sz="3500" dirty="0" smtClean="0">
                <a:solidFill>
                  <a:schemeClr val="tx1"/>
                </a:solidFill>
                <a:latin typeface="Courier" charset="0"/>
                <a:ea typeface="ＭＳ Ｐゴシック" charset="0"/>
                <a:cs typeface="Courier" charset="0"/>
                <a:sym typeface="Courier" charset="0"/>
              </a:rPr>
              <a:t>This </a:t>
            </a:r>
            <a:r>
              <a:rPr lang="en-US" sz="3500" dirty="0">
                <a:solidFill>
                  <a:schemeClr val="tx1"/>
                </a:solidFill>
                <a:latin typeface="Courier" charset="0"/>
                <a:ea typeface="ＭＳ Ｐゴシック" charset="0"/>
                <a:cs typeface="Courier" charset="0"/>
                <a:sym typeface="Courier" charset="0"/>
              </a:rPr>
              <a:t>server is in-scope for PCI compliance</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rgbClr val="C632FD"/>
                </a:solidFill>
                <a:latin typeface="Courier" charset="0"/>
                <a:ea typeface="ＭＳ Ｐゴシック" charset="0"/>
                <a:cs typeface="Courier" charset="0"/>
                <a:sym typeface="Courier" charset="0"/>
              </a:rPr>
              <a:t> &lt;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end</a:t>
            </a:r>
            <a:r>
              <a:rPr lang="en-US" sz="3500" dirty="0">
                <a:solidFill>
                  <a:srgbClr val="F3EB00"/>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p:txBody>
      </p:sp>
      <p:sp>
        <p:nvSpPr>
          <p:cNvPr id="640002"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40003" name="Rectangle 3"/>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2800">
                <a:solidFill>
                  <a:schemeClr val="tx1"/>
                </a:solidFill>
                <a:latin typeface="Courier" charset="0"/>
                <a:ea typeface="ＭＳ Ｐゴシック" charset="0"/>
                <a:cs typeface="Courier" charset="0"/>
                <a:sym typeface="Courier" charset="0"/>
              </a:rPr>
              <a:t>cookbooks/motd/templates/default/motd.erb</a:t>
            </a:r>
          </a:p>
        </p:txBody>
      </p:sp>
      <p:sp>
        <p:nvSpPr>
          <p:cNvPr id="640004" name="Rectangle 4"/>
          <p:cNvSpPr>
            <a:spLocks noGrp="1" noChangeArrowheads="1"/>
          </p:cNvSpPr>
          <p:nvPr>
            <p:ph type="title"/>
          </p:nvPr>
        </p:nvSpPr>
        <p:spPr>
          <a:ln/>
        </p:spPr>
        <p:txBody>
          <a:bodyPr/>
          <a:lstStyle/>
          <a:p>
            <a:r>
              <a:rPr lang="en-US" sz="6100"/>
              <a:t>Exercise: Open motd.erb in your Editor</a:t>
            </a:r>
          </a:p>
        </p:txBody>
      </p:sp>
      <p:sp>
        <p:nvSpPr>
          <p:cNvPr id="640005" name="Rectangle 5"/>
          <p:cNvSpPr>
            <a:spLocks noGrp="1" noChangeArrowheads="1"/>
          </p:cNvSpPr>
          <p:nvPr>
            <p:ph type="body" idx="1"/>
          </p:nvPr>
        </p:nvSpPr>
        <p:spPr>
          <a:xfrm>
            <a:off x="800178" y="5499100"/>
            <a:ext cx="14669933" cy="3365500"/>
          </a:xfrm>
          <a:ln/>
        </p:spPr>
        <p:txBody>
          <a:bodyPr/>
          <a:lstStyle/>
          <a:p>
            <a:pPr marL="596900">
              <a:buClr>
                <a:srgbClr val="D34825"/>
              </a:buClr>
              <a:buSzPct val="120000"/>
            </a:pPr>
            <a:r>
              <a:rPr lang="en-US" sz="3700" dirty="0">
                <a:solidFill>
                  <a:srgbClr val="222320"/>
                </a:solidFill>
              </a:rPr>
              <a:t>You can use any Ruby construct in a template</a:t>
            </a:r>
          </a:p>
          <a:p>
            <a:pPr marL="1079500" lvl="1">
              <a:spcBef>
                <a:spcPts val="1400"/>
              </a:spcBef>
              <a:buClr>
                <a:srgbClr val="D34825"/>
              </a:buClr>
              <a:buSzPct val="120000"/>
            </a:pPr>
            <a:r>
              <a:rPr lang="en-US" sz="3700" dirty="0">
                <a:solidFill>
                  <a:srgbClr val="222320"/>
                </a:solidFill>
              </a:rPr>
              <a:t>Starting with </a:t>
            </a:r>
            <a:r>
              <a:rPr lang="en-US" sz="3700" dirty="0">
                <a:solidFill>
                  <a:srgbClr val="222320"/>
                </a:solidFill>
                <a:latin typeface="Courier" charset="0"/>
                <a:cs typeface="Courier" charset="0"/>
                <a:sym typeface="Courier" charset="0"/>
              </a:rPr>
              <a:t>&lt;%</a:t>
            </a:r>
            <a:r>
              <a:rPr lang="en-US" sz="3700" dirty="0">
                <a:solidFill>
                  <a:srgbClr val="222320"/>
                </a:solidFill>
              </a:rPr>
              <a:t> will evaluate the expression, but not insert the result</a:t>
            </a:r>
          </a:p>
          <a:p>
            <a:pPr marL="1079500" lvl="1">
              <a:spcBef>
                <a:spcPts val="1400"/>
              </a:spcBef>
              <a:buClr>
                <a:srgbClr val="D34825"/>
              </a:buClr>
              <a:buSzPct val="120000"/>
            </a:pPr>
            <a:r>
              <a:rPr lang="en-US" sz="3700" dirty="0" smtClean="0">
                <a:solidFill>
                  <a:srgbClr val="222320"/>
                </a:solidFill>
              </a:rPr>
              <a:t>Note </a:t>
            </a:r>
            <a:r>
              <a:rPr lang="en-US" sz="3700" dirty="0">
                <a:solidFill>
                  <a:srgbClr val="222320"/>
                </a:solidFill>
              </a:rPr>
              <a:t>there are no spaces in '</a:t>
            </a:r>
            <a:r>
              <a:rPr lang="en-US" sz="3700" dirty="0">
                <a:latin typeface="Courier" charset="0"/>
                <a:cs typeface="Courier" charset="0"/>
                <a:sym typeface="Courier" charset="0"/>
              </a:rPr>
              <a:t>node[</a:t>
            </a:r>
            <a:r>
              <a:rPr lang="en-US" sz="3700" dirty="0">
                <a:solidFill>
                  <a:srgbClr val="BC2424"/>
                </a:solidFill>
                <a:latin typeface="Courier" charset="0"/>
                <a:cs typeface="Courier" charset="0"/>
                <a:sym typeface="Courier" charset="0"/>
              </a:rPr>
              <a:t>"</a:t>
            </a:r>
            <a:r>
              <a:rPr lang="en-US" sz="3700" dirty="0" err="1">
                <a:solidFill>
                  <a:srgbClr val="BC2424"/>
                </a:solidFill>
                <a:latin typeface="Courier" charset="0"/>
                <a:cs typeface="Courier" charset="0"/>
                <a:sym typeface="Courier" charset="0"/>
              </a:rPr>
              <a:t>pci</a:t>
            </a:r>
            <a:r>
              <a:rPr lang="en-US" sz="3700" dirty="0">
                <a:solidFill>
                  <a:srgbClr val="BC2424"/>
                </a:solidFill>
                <a:latin typeface="Courier" charset="0"/>
                <a:cs typeface="Courier" charset="0"/>
                <a:sym typeface="Courier" charset="0"/>
              </a:rPr>
              <a:t>"</a:t>
            </a:r>
            <a:r>
              <a:rPr lang="en-US" sz="3700" dirty="0">
                <a:latin typeface="Courier" charset="0"/>
                <a:cs typeface="Courier" charset="0"/>
                <a:sym typeface="Courier" charset="0"/>
              </a:rPr>
              <a:t>][</a:t>
            </a:r>
            <a:r>
              <a:rPr lang="en-US" sz="3700" dirty="0">
                <a:solidFill>
                  <a:srgbClr val="BC2424"/>
                </a:solidFill>
                <a:latin typeface="Courier" charset="0"/>
                <a:cs typeface="Courier" charset="0"/>
                <a:sym typeface="Courier" charset="0"/>
              </a:rPr>
              <a:t>"</a:t>
            </a:r>
            <a:r>
              <a:rPr lang="en-US" sz="3700" dirty="0" err="1">
                <a:solidFill>
                  <a:srgbClr val="BC2424"/>
                </a:solidFill>
                <a:latin typeface="Courier" charset="0"/>
                <a:cs typeface="Courier" charset="0"/>
                <a:sym typeface="Courier" charset="0"/>
              </a:rPr>
              <a:t>in_scope</a:t>
            </a:r>
            <a:r>
              <a:rPr lang="en-US" sz="3700" dirty="0">
                <a:solidFill>
                  <a:srgbClr val="BC2424"/>
                </a:solidFill>
                <a:latin typeface="Courier" charset="0"/>
                <a:cs typeface="Courier" charset="0"/>
                <a:sym typeface="Courier" charset="0"/>
              </a:rPr>
              <a:t>"</a:t>
            </a:r>
            <a:r>
              <a:rPr lang="en-US" sz="3700" dirty="0">
                <a:latin typeface="Courier" charset="0"/>
                <a:cs typeface="Courier" charset="0"/>
                <a:sym typeface="Courier" charset="0"/>
              </a:rPr>
              <a:t>]</a:t>
            </a:r>
            <a:r>
              <a:rPr lang="en-US" sz="3700" dirty="0">
                <a:solidFill>
                  <a:srgbClr val="222320"/>
                </a:solidFill>
              </a:rPr>
              <a:t>'</a:t>
            </a:r>
          </a:p>
        </p:txBody>
      </p:sp>
      <p:sp>
        <p:nvSpPr>
          <p:cNvPr id="640006" name="Rectangle 6"/>
          <p:cNvSpPr>
            <a:spLocks/>
          </p:cNvSpPr>
          <p:nvPr/>
        </p:nvSpPr>
        <p:spPr bwMode="auto">
          <a:xfrm>
            <a:off x="342933" y="3187700"/>
            <a:ext cx="12243996" cy="15875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40007" name="Rectangle 7"/>
          <p:cNvSpPr>
            <a:spLocks/>
          </p:cNvSpPr>
          <p:nvPr/>
        </p:nvSpPr>
        <p:spPr bwMode="auto">
          <a:xfrm>
            <a:off x="292129" y="2667000"/>
            <a:ext cx="15368501" cy="4445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272569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4294967295"/>
          </p:nvPr>
        </p:nvSpPr>
        <p:spPr>
          <a:xfrm>
            <a:off x="8001782" y="8826500"/>
            <a:ext cx="215921" cy="215900"/>
          </a:xfrm>
          <a:prstGeom prst="rect">
            <a:avLst/>
          </a:prstGeom>
        </p:spPr>
        <p:txBody>
          <a:bodyPr/>
          <a:lstStyle/>
          <a:p>
            <a:fld id="{1E07045C-7195-0149-A977-435F8E36D043}" type="slidenum">
              <a:rPr lang="en-US"/>
              <a:pPr/>
              <a:t>277</a:t>
            </a:fld>
            <a:endParaRPr lang="en-US"/>
          </a:p>
        </p:txBody>
      </p:sp>
      <p:sp>
        <p:nvSpPr>
          <p:cNvPr id="640001" name="Rectangle 1"/>
          <p:cNvSpPr>
            <a:spLocks/>
          </p:cNvSpPr>
          <p:nvPr/>
        </p:nvSpPr>
        <p:spPr bwMode="auto">
          <a:xfrm>
            <a:off x="152415" y="2381250"/>
            <a:ext cx="15838447" cy="2540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500" dirty="0">
                <a:solidFill>
                  <a:schemeClr val="tx1"/>
                </a:solidFill>
                <a:latin typeface="Courier" charset="0"/>
                <a:ea typeface="ＭＳ Ｐゴシック" charset="0"/>
                <a:cs typeface="Courier" charset="0"/>
                <a:sym typeface="Courier" charset="0"/>
              </a:rPr>
              <a:t>This server is property of </a:t>
            </a:r>
            <a:r>
              <a:rPr lang="en-US" sz="3500" dirty="0">
                <a:solidFill>
                  <a:srgbClr val="C632FD"/>
                </a:solidFill>
                <a:latin typeface="Courier" charset="0"/>
                <a:ea typeface="ＭＳ Ｐゴシック" charset="0"/>
                <a:cs typeface="Courier" charset="0"/>
                <a:sym typeface="Courier" charset="0"/>
              </a:rPr>
              <a:t>&lt;%=</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motd</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"company"</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a:p>
            <a:pPr algn="l"/>
            <a:r>
              <a:rPr lang="en-US" sz="3500" dirty="0">
                <a:solidFill>
                  <a:srgbClr val="C632FD"/>
                </a:solidFill>
                <a:latin typeface="Courier" charset="0"/>
                <a:ea typeface="ＭＳ Ｐゴシック" charset="0"/>
                <a:cs typeface="Courier" charset="0"/>
                <a:sym typeface="Courier" charset="0"/>
              </a:rPr>
              <a:t> &lt;% </a:t>
            </a:r>
            <a:r>
              <a:rPr lang="en-US" sz="3500" dirty="0">
                <a:solidFill>
                  <a:srgbClr val="218A1C"/>
                </a:solidFill>
                <a:latin typeface="Courier" charset="0"/>
                <a:ea typeface="ＭＳ Ｐゴシック" charset="0"/>
                <a:cs typeface="Courier" charset="0"/>
                <a:sym typeface="Courier" charset="0"/>
              </a:rPr>
              <a:t>if</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pci</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in_scope</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a:solidFill>
                  <a:srgbClr val="FFFFFF"/>
                </a:solidFill>
                <a:latin typeface="Courier" charset="0"/>
                <a:ea typeface="ＭＳ Ｐゴシック" charset="0"/>
                <a:cs typeface="Courier" charset="0"/>
                <a:sym typeface="Courier" charset="0"/>
              </a:rPr>
              <a:t> </a:t>
            </a:r>
            <a:r>
              <a:rPr lang="en-US" sz="3500" dirty="0" smtClean="0">
                <a:solidFill>
                  <a:srgbClr val="FFFFFF"/>
                </a:solidFill>
                <a:latin typeface="Courier" charset="0"/>
                <a:ea typeface="ＭＳ Ｐゴシック" charset="0"/>
                <a:cs typeface="Courier" charset="0"/>
                <a:sym typeface="Courier" charset="0"/>
              </a:rPr>
              <a:t>  </a:t>
            </a:r>
            <a:r>
              <a:rPr lang="en-US" sz="3500" dirty="0" smtClean="0">
                <a:solidFill>
                  <a:schemeClr val="tx1"/>
                </a:solidFill>
                <a:latin typeface="Courier" charset="0"/>
                <a:ea typeface="ＭＳ Ｐゴシック" charset="0"/>
                <a:cs typeface="Courier" charset="0"/>
                <a:sym typeface="Courier" charset="0"/>
              </a:rPr>
              <a:t>This </a:t>
            </a:r>
            <a:r>
              <a:rPr lang="en-US" sz="3500" dirty="0">
                <a:solidFill>
                  <a:schemeClr val="tx1"/>
                </a:solidFill>
                <a:latin typeface="Courier" charset="0"/>
                <a:ea typeface="ＭＳ Ｐゴシック" charset="0"/>
                <a:cs typeface="Courier" charset="0"/>
                <a:sym typeface="Courier" charset="0"/>
              </a:rPr>
              <a:t>server is in-scope for PCI compliance</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rgbClr val="C632FD"/>
                </a:solidFill>
                <a:latin typeface="Courier" charset="0"/>
                <a:ea typeface="ＭＳ Ｐゴシック" charset="0"/>
                <a:cs typeface="Courier" charset="0"/>
                <a:sym typeface="Courier" charset="0"/>
              </a:rPr>
              <a:t> &lt;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end</a:t>
            </a:r>
            <a:r>
              <a:rPr lang="en-US" sz="3500" dirty="0">
                <a:solidFill>
                  <a:srgbClr val="F3EB00"/>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p:txBody>
      </p:sp>
      <p:sp>
        <p:nvSpPr>
          <p:cNvPr id="640002"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40003" name="Rectangle 3"/>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2800">
                <a:solidFill>
                  <a:schemeClr val="tx1"/>
                </a:solidFill>
                <a:latin typeface="Courier" charset="0"/>
                <a:ea typeface="ＭＳ Ｐゴシック" charset="0"/>
                <a:cs typeface="Courier" charset="0"/>
                <a:sym typeface="Courier" charset="0"/>
              </a:rPr>
              <a:t>cookbooks/motd/templates/default/motd.erb</a:t>
            </a:r>
          </a:p>
        </p:txBody>
      </p:sp>
      <p:sp>
        <p:nvSpPr>
          <p:cNvPr id="640004" name="Rectangle 4"/>
          <p:cNvSpPr>
            <a:spLocks noGrp="1" noChangeArrowheads="1"/>
          </p:cNvSpPr>
          <p:nvPr>
            <p:ph type="title"/>
          </p:nvPr>
        </p:nvSpPr>
        <p:spPr>
          <a:ln/>
        </p:spPr>
        <p:txBody>
          <a:bodyPr/>
          <a:lstStyle/>
          <a:p>
            <a:r>
              <a:rPr lang="en-US" sz="6100"/>
              <a:t>Exercise: Open motd.erb in your Editor</a:t>
            </a:r>
          </a:p>
        </p:txBody>
      </p:sp>
      <p:sp>
        <p:nvSpPr>
          <p:cNvPr id="640005" name="Rectangle 5"/>
          <p:cNvSpPr>
            <a:spLocks noGrp="1" noChangeArrowheads="1"/>
          </p:cNvSpPr>
          <p:nvPr>
            <p:ph type="body" idx="1"/>
          </p:nvPr>
        </p:nvSpPr>
        <p:spPr>
          <a:xfrm>
            <a:off x="800178" y="5499100"/>
            <a:ext cx="14669933" cy="3365500"/>
          </a:xfrm>
          <a:ln/>
        </p:spPr>
        <p:txBody>
          <a:bodyPr/>
          <a:lstStyle/>
          <a:p>
            <a:pPr marL="1079500" lvl="1">
              <a:spcBef>
                <a:spcPts val="1400"/>
              </a:spcBef>
              <a:buClr>
                <a:srgbClr val="D34825"/>
              </a:buClr>
              <a:buSzPct val="120000"/>
            </a:pPr>
            <a:r>
              <a:rPr lang="en-US" sz="3700" dirty="0" smtClean="0">
                <a:solidFill>
                  <a:srgbClr val="222320"/>
                </a:solidFill>
              </a:rPr>
              <a:t>Ending with </a:t>
            </a:r>
            <a:r>
              <a:rPr lang="en-US" sz="3700" dirty="0" smtClean="0">
                <a:solidFill>
                  <a:srgbClr val="222320"/>
                </a:solidFill>
                <a:latin typeface="Courier" charset="0"/>
                <a:cs typeface="Courier" charset="0"/>
                <a:sym typeface="Courier" charset="0"/>
              </a:rPr>
              <a:t>-%&gt;</a:t>
            </a:r>
            <a:r>
              <a:rPr lang="en-US" sz="3700" dirty="0" smtClean="0">
                <a:solidFill>
                  <a:srgbClr val="222320"/>
                </a:solidFill>
              </a:rPr>
              <a:t> will not insert a line in the resulting file</a:t>
            </a:r>
          </a:p>
        </p:txBody>
      </p:sp>
      <p:sp>
        <p:nvSpPr>
          <p:cNvPr id="640006" name="Rectangle 6"/>
          <p:cNvSpPr>
            <a:spLocks/>
          </p:cNvSpPr>
          <p:nvPr/>
        </p:nvSpPr>
        <p:spPr bwMode="auto">
          <a:xfrm>
            <a:off x="8433594" y="3124200"/>
            <a:ext cx="533400" cy="5334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40007" name="Rectangle 7"/>
          <p:cNvSpPr>
            <a:spLocks/>
          </p:cNvSpPr>
          <p:nvPr/>
        </p:nvSpPr>
        <p:spPr bwMode="auto">
          <a:xfrm>
            <a:off x="292129" y="2679700"/>
            <a:ext cx="15368501" cy="4445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11" name="Rectangle 6"/>
          <p:cNvSpPr>
            <a:spLocks/>
          </p:cNvSpPr>
          <p:nvPr/>
        </p:nvSpPr>
        <p:spPr bwMode="auto">
          <a:xfrm>
            <a:off x="2337594" y="4191000"/>
            <a:ext cx="533400" cy="5334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340660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294967295"/>
          </p:nvPr>
        </p:nvSpPr>
        <p:spPr>
          <a:xfrm>
            <a:off x="8001782" y="8826500"/>
            <a:ext cx="215921" cy="215900"/>
          </a:xfrm>
          <a:prstGeom prst="rect">
            <a:avLst/>
          </a:prstGeom>
        </p:spPr>
        <p:txBody>
          <a:bodyPr/>
          <a:lstStyle/>
          <a:p>
            <a:fld id="{0E0FAF2F-5A7C-924E-9692-DBB7135CE4E5}" type="slidenum">
              <a:rPr lang="en-US"/>
              <a:pPr/>
              <a:t>278</a:t>
            </a:fld>
            <a:endParaRPr lang="en-US"/>
          </a:p>
        </p:txBody>
      </p:sp>
      <p:sp>
        <p:nvSpPr>
          <p:cNvPr id="635905" name="Rectangle 1"/>
          <p:cNvSpPr>
            <a:spLocks/>
          </p:cNvSpPr>
          <p:nvPr/>
        </p:nvSpPr>
        <p:spPr bwMode="auto">
          <a:xfrm>
            <a:off x="152415" y="2381250"/>
            <a:ext cx="15838447" cy="2540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500" dirty="0">
                <a:solidFill>
                  <a:schemeClr val="tx1"/>
                </a:solidFill>
                <a:latin typeface="Courier" charset="0"/>
                <a:ea typeface="ＭＳ Ｐゴシック" charset="0"/>
                <a:cs typeface="Courier" charset="0"/>
                <a:sym typeface="Courier" charset="0"/>
              </a:rPr>
              <a:t>This server is property of </a:t>
            </a:r>
            <a:r>
              <a:rPr lang="en-US" sz="3500" dirty="0">
                <a:solidFill>
                  <a:srgbClr val="C632FD"/>
                </a:solidFill>
                <a:latin typeface="Courier" charset="0"/>
                <a:ea typeface="ＭＳ Ｐゴシック" charset="0"/>
                <a:cs typeface="Courier" charset="0"/>
                <a:sym typeface="Courier" charset="0"/>
              </a:rPr>
              <a:t>&lt;%=</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motd</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"company"</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a:p>
            <a:pPr algn="l"/>
            <a:r>
              <a:rPr lang="en-US" sz="3500" dirty="0">
                <a:solidFill>
                  <a:srgbClr val="C632FD"/>
                </a:solidFill>
                <a:latin typeface="Courier" charset="0"/>
                <a:ea typeface="ＭＳ Ｐゴシック" charset="0"/>
                <a:cs typeface="Courier" charset="0"/>
                <a:sym typeface="Courier" charset="0"/>
              </a:rPr>
              <a:t> &lt;% </a:t>
            </a:r>
            <a:r>
              <a:rPr lang="en-US" sz="3500" dirty="0">
                <a:solidFill>
                  <a:srgbClr val="218A1C"/>
                </a:solidFill>
                <a:latin typeface="Courier" charset="0"/>
                <a:ea typeface="ＭＳ Ｐゴシック" charset="0"/>
                <a:cs typeface="Courier" charset="0"/>
                <a:sym typeface="Courier" charset="0"/>
              </a:rPr>
              <a:t>if</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pci</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in_scope</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rgbClr val="FFFFFF"/>
                </a:solidFill>
                <a:latin typeface="Courier" charset="0"/>
                <a:ea typeface="ＭＳ Ｐゴシック" charset="0"/>
                <a:cs typeface="Courier" charset="0"/>
                <a:sym typeface="Courier" charset="0"/>
              </a:rPr>
              <a:t>   </a:t>
            </a:r>
            <a:r>
              <a:rPr lang="en-US" sz="3500" dirty="0" smtClean="0">
                <a:solidFill>
                  <a:schemeClr val="tx1"/>
                </a:solidFill>
                <a:latin typeface="Courier" charset="0"/>
                <a:ea typeface="ＭＳ Ｐゴシック" charset="0"/>
                <a:cs typeface="Courier" charset="0"/>
                <a:sym typeface="Courier" charset="0"/>
              </a:rPr>
              <a:t>This </a:t>
            </a:r>
            <a:r>
              <a:rPr lang="en-US" sz="3500" dirty="0">
                <a:solidFill>
                  <a:schemeClr val="tx1"/>
                </a:solidFill>
                <a:latin typeface="Courier" charset="0"/>
                <a:ea typeface="ＭＳ Ｐゴシック" charset="0"/>
                <a:cs typeface="Courier" charset="0"/>
                <a:sym typeface="Courier" charset="0"/>
              </a:rPr>
              <a:t>server is in-scope for PCI compliance</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rgbClr val="C632FD"/>
                </a:solidFill>
                <a:latin typeface="Courier" charset="0"/>
                <a:ea typeface="ＭＳ Ｐゴシック" charset="0"/>
                <a:cs typeface="Courier" charset="0"/>
                <a:sym typeface="Courier" charset="0"/>
              </a:rPr>
              <a:t> &lt;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end</a:t>
            </a:r>
            <a:r>
              <a:rPr lang="en-US" sz="3500" dirty="0">
                <a:solidFill>
                  <a:srgbClr val="F3EB00"/>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p:txBody>
      </p:sp>
      <p:sp>
        <p:nvSpPr>
          <p:cNvPr id="635906"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35907" name="Rectangle 3"/>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2800">
                <a:solidFill>
                  <a:schemeClr val="tx1"/>
                </a:solidFill>
                <a:latin typeface="Courier" charset="0"/>
                <a:ea typeface="ＭＳ Ｐゴシック" charset="0"/>
                <a:cs typeface="Courier" charset="0"/>
                <a:sym typeface="Courier" charset="0"/>
              </a:rPr>
              <a:t>cookbooks/motd/templates/default/motd.erb</a:t>
            </a:r>
          </a:p>
        </p:txBody>
      </p:sp>
      <p:sp>
        <p:nvSpPr>
          <p:cNvPr id="635908" name="Rectangle 4"/>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635909" name="Rectangle 5"/>
          <p:cNvSpPr>
            <a:spLocks noGrp="1" noChangeArrowheads="1"/>
          </p:cNvSpPr>
          <p:nvPr>
            <p:ph type="title"/>
          </p:nvPr>
        </p:nvSpPr>
        <p:spPr>
          <a:ln/>
        </p:spPr>
        <p:txBody>
          <a:bodyPr/>
          <a:lstStyle/>
          <a:p>
            <a:r>
              <a:rPr lang="en-US" sz="6100"/>
              <a:t>Exercise: Open motd.erb in your Editor</a:t>
            </a:r>
          </a:p>
        </p:txBody>
      </p:sp>
    </p:spTree>
    <p:extLst>
      <p:ext uri="{BB962C8B-B14F-4D97-AF65-F5344CB8AC3E}">
        <p14:creationId xmlns:p14="http://schemas.microsoft.com/office/powerpoint/2010/main" val="9277860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a:ln/>
        </p:spPr>
        <p:txBody>
          <a:bodyPr/>
          <a:lstStyle/>
          <a:p>
            <a:r>
              <a:rPr lang="en-US" sz="6700" dirty="0"/>
              <a:t>Exercise: Upload </a:t>
            </a:r>
            <a:r>
              <a:rPr lang="en-US" sz="6700" dirty="0" smtClean="0"/>
              <a:t>both cookbooks</a:t>
            </a:r>
            <a:endParaRPr lang="en-US" sz="6700" dirty="0"/>
          </a:p>
        </p:txBody>
      </p:sp>
      <p:sp>
        <p:nvSpPr>
          <p:cNvPr id="656387" name="Rectangle 3"/>
          <p:cNvSpPr>
            <a:spLocks/>
          </p:cNvSpPr>
          <p:nvPr/>
        </p:nvSpPr>
        <p:spPr bwMode="auto">
          <a:xfrm>
            <a:off x="819230" y="3657600"/>
            <a:ext cx="14606427" cy="35814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4800" dirty="0">
                <a:solidFill>
                  <a:srgbClr val="FFFFFF"/>
                </a:solidFill>
                <a:latin typeface="Courier" charset="0"/>
                <a:ea typeface="ＭＳ Ｐゴシック" charset="0"/>
                <a:cs typeface="Courier" charset="0"/>
                <a:sym typeface="Courier" charset="0"/>
              </a:rPr>
              <a:t>Uploading </a:t>
            </a:r>
            <a:r>
              <a:rPr lang="en-US" sz="4800" dirty="0" err="1" smtClean="0">
                <a:solidFill>
                  <a:srgbClr val="FFFFFF"/>
                </a:solidFill>
                <a:latin typeface="Courier" charset="0"/>
                <a:ea typeface="ＭＳ Ｐゴシック" charset="0"/>
                <a:cs typeface="Courier" charset="0"/>
                <a:sym typeface="Courier" charset="0"/>
              </a:rPr>
              <a:t>motd</a:t>
            </a:r>
            <a:r>
              <a:rPr lang="en-US" sz="4800" dirty="0" smtClean="0">
                <a:solidFill>
                  <a:srgbClr val="FFFFFF"/>
                </a:solidFill>
                <a:latin typeface="Courier" charset="0"/>
                <a:ea typeface="ＭＳ Ｐゴシック" charset="0"/>
                <a:cs typeface="Courier" charset="0"/>
                <a:sym typeface="Courier" charset="0"/>
              </a:rPr>
              <a:t>	[0.1.0]</a:t>
            </a:r>
          </a:p>
          <a:p>
            <a:pPr algn="l"/>
            <a:r>
              <a:rPr lang="en-US" sz="4800" dirty="0" smtClean="0">
                <a:solidFill>
                  <a:srgbClr val="FFFFFF"/>
                </a:solidFill>
                <a:latin typeface="Courier" charset="0"/>
                <a:ea typeface="ＭＳ Ｐゴシック" charset="0"/>
                <a:cs typeface="Courier" charset="0"/>
                <a:sym typeface="Courier" charset="0"/>
              </a:rPr>
              <a:t>Uploading </a:t>
            </a:r>
            <a:r>
              <a:rPr lang="en-US" sz="4800" dirty="0" err="1" smtClean="0">
                <a:solidFill>
                  <a:srgbClr val="FFFFFF"/>
                </a:solidFill>
                <a:latin typeface="Courier" charset="0"/>
                <a:ea typeface="ＭＳ Ｐゴシック" charset="0"/>
                <a:cs typeface="Courier" charset="0"/>
                <a:sym typeface="Courier" charset="0"/>
              </a:rPr>
              <a:t>pci</a:t>
            </a:r>
            <a:r>
              <a:rPr lang="en-US" sz="4800" dirty="0" smtClean="0">
                <a:solidFill>
                  <a:srgbClr val="FFFFFF"/>
                </a:solidFill>
                <a:latin typeface="Courier" charset="0"/>
                <a:ea typeface="ＭＳ Ｐゴシック" charset="0"/>
                <a:cs typeface="Courier" charset="0"/>
                <a:sym typeface="Courier" charset="0"/>
              </a:rPr>
              <a:t>	[</a:t>
            </a:r>
            <a:r>
              <a:rPr lang="en-US" sz="4800" dirty="0">
                <a:solidFill>
                  <a:srgbClr val="FFFFFF"/>
                </a:solidFill>
                <a:latin typeface="Courier" charset="0"/>
                <a:ea typeface="ＭＳ Ｐゴシック" charset="0"/>
                <a:cs typeface="Courier" charset="0"/>
                <a:sym typeface="Courier" charset="0"/>
              </a:rPr>
              <a:t>0.1.0</a:t>
            </a:r>
            <a:r>
              <a:rPr lang="en-US" sz="4800" dirty="0" smtClean="0">
                <a:solidFill>
                  <a:srgbClr val="FFFFFF"/>
                </a:solidFill>
                <a:latin typeface="Courier" charset="0"/>
                <a:ea typeface="ＭＳ Ｐゴシック" charset="0"/>
                <a:cs typeface="Courier" charset="0"/>
                <a:sym typeface="Courier" charset="0"/>
              </a:rPr>
              <a:t>]</a:t>
            </a:r>
          </a:p>
          <a:p>
            <a:pPr algn="l"/>
            <a:r>
              <a:rPr lang="en-US" sz="4800" dirty="0" smtClean="0">
                <a:solidFill>
                  <a:srgbClr val="FFFFFF"/>
                </a:solidFill>
                <a:latin typeface="Courier" charset="0"/>
                <a:ea typeface="ＭＳ Ｐゴシック" charset="0"/>
                <a:cs typeface="Courier" charset="0"/>
                <a:sym typeface="Courier" charset="0"/>
              </a:rPr>
              <a:t>Uploaded 2 cookbooks. 	</a:t>
            </a:r>
            <a:endParaRPr lang="en-US" sz="4800" dirty="0">
              <a:solidFill>
                <a:srgbClr val="FFFFFF"/>
              </a:solidFill>
              <a:latin typeface="Courier" charset="0"/>
              <a:ea typeface="ＭＳ Ｐゴシック" charset="0"/>
              <a:cs typeface="Courier" charset="0"/>
              <a:sym typeface="Courier" charset="0"/>
            </a:endParaRPr>
          </a:p>
        </p:txBody>
      </p:sp>
      <p:sp>
        <p:nvSpPr>
          <p:cNvPr id="2" name="TextBox 1"/>
          <p:cNvSpPr txBox="1"/>
          <p:nvPr/>
        </p:nvSpPr>
        <p:spPr>
          <a:xfrm>
            <a:off x="737394" y="2057400"/>
            <a:ext cx="10654178" cy="830997"/>
          </a:xfrm>
          <a:prstGeom prst="rect">
            <a:avLst/>
          </a:prstGeom>
          <a:noFill/>
        </p:spPr>
        <p:txBody>
          <a:bodyPr wrap="none" rtlCol="0">
            <a:spAutoFit/>
          </a:bodyPr>
          <a:lstStyle/>
          <a:p>
            <a:r>
              <a:rPr lang="en-US" sz="4800" dirty="0" smtClean="0"/>
              <a:t>Upload the MOTD and PCI cookbooks</a:t>
            </a:r>
            <a:endParaRPr lang="en-US" sz="4800" dirty="0"/>
          </a:p>
        </p:txBody>
      </p:sp>
      <p:sp>
        <p:nvSpPr>
          <p:cNvPr id="6" name="Rectangle 1"/>
          <p:cNvSpPr>
            <a:spLocks/>
          </p:cNvSpPr>
          <p:nvPr/>
        </p:nvSpPr>
        <p:spPr bwMode="auto">
          <a:xfrm>
            <a:off x="825581" y="2006600"/>
            <a:ext cx="15089074"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err="1" smtClean="0">
                <a:solidFill>
                  <a:srgbClr val="FFFFFF"/>
                </a:solidFill>
                <a:latin typeface="Courier" charset="0"/>
                <a:ea typeface="ＭＳ Ｐゴシック" charset="0"/>
                <a:cs typeface="Courier" charset="0"/>
                <a:sym typeface="Courier" charset="0"/>
              </a:rPr>
              <a:t>ws</a:t>
            </a:r>
            <a:r>
              <a:rPr lang="en-US" sz="4800" dirty="0" smtClean="0">
                <a:solidFill>
                  <a:srgbClr val="FFFFFF"/>
                </a:solidFill>
                <a:latin typeface="Courier" charset="0"/>
                <a:ea typeface="ＭＳ Ｐゴシック" charset="0"/>
                <a:cs typeface="Courier" charset="0"/>
                <a:sym typeface="Courier" charset="0"/>
              </a:rPr>
              <a:t>&gt; </a:t>
            </a:r>
            <a:r>
              <a:rPr lang="en-US" sz="4800" dirty="0">
                <a:solidFill>
                  <a:srgbClr val="FFFFFF"/>
                </a:solidFill>
                <a:latin typeface="Courier" charset="0"/>
                <a:ea typeface="ＭＳ Ｐゴシック" charset="0"/>
                <a:cs typeface="Courier" charset="0"/>
                <a:sym typeface="Courier" charset="0"/>
              </a:rPr>
              <a:t>knife </a:t>
            </a:r>
            <a:r>
              <a:rPr lang="en-US" sz="4800" dirty="0" smtClean="0">
                <a:solidFill>
                  <a:srgbClr val="FFFFFF"/>
                </a:solidFill>
                <a:latin typeface="Courier" charset="0"/>
                <a:ea typeface="ＭＳ Ｐゴシック" charset="0"/>
                <a:cs typeface="Courier" charset="0"/>
                <a:sym typeface="Courier" charset="0"/>
              </a:rPr>
              <a:t>cookbook upload </a:t>
            </a:r>
            <a:r>
              <a:rPr lang="en-US" sz="4800" dirty="0" err="1" smtClean="0">
                <a:solidFill>
                  <a:srgbClr val="FFFFFF"/>
                </a:solidFill>
                <a:latin typeface="Courier" charset="0"/>
                <a:ea typeface="ＭＳ Ｐゴシック" charset="0"/>
                <a:cs typeface="Courier" charset="0"/>
                <a:sym typeface="Courier" charset="0"/>
              </a:rPr>
              <a:t>motd</a:t>
            </a:r>
            <a:r>
              <a:rPr lang="en-US" sz="4800" dirty="0" smtClean="0">
                <a:solidFill>
                  <a:srgbClr val="FFFFFF"/>
                </a:solidFill>
                <a:latin typeface="Courier" charset="0"/>
                <a:ea typeface="ＭＳ Ｐゴシック" charset="0"/>
                <a:cs typeface="Courier" charset="0"/>
                <a:sym typeface="Courier" charset="0"/>
              </a:rPr>
              <a:t> </a:t>
            </a:r>
            <a:r>
              <a:rPr lang="en-US" sz="4800" dirty="0" err="1" smtClean="0">
                <a:solidFill>
                  <a:srgbClr val="FFFFFF"/>
                </a:solidFill>
                <a:latin typeface="Courier" charset="0"/>
                <a:ea typeface="ＭＳ Ｐゴシック" charset="0"/>
                <a:cs typeface="Courier" charset="0"/>
                <a:sym typeface="Courier" charset="0"/>
              </a:rPr>
              <a:t>pci</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2295446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a:t>Programmatically provision and configure components</a:t>
            </a:r>
          </a:p>
          <a:p>
            <a:r>
              <a:rPr lang="en-US" dirty="0"/>
              <a:t>Treat like any other code base</a:t>
            </a:r>
          </a:p>
          <a:p>
            <a:r>
              <a:rPr lang="en-US" dirty="0"/>
              <a:t>Reconstruct business from </a:t>
            </a:r>
            <a:r>
              <a:rPr lang="en-US" b="1" dirty="0">
                <a:latin typeface="Arial Bold" charset="0"/>
                <a:cs typeface="Arial Bold" charset="0"/>
                <a:sym typeface="Arial Bold" charset="0"/>
              </a:rPr>
              <a:t>code </a:t>
            </a:r>
            <a:r>
              <a:rPr lang="en-US" b="1" dirty="0" smtClean="0">
                <a:latin typeface="Arial Bold" charset="0"/>
                <a:cs typeface="Arial Bold" charset="0"/>
                <a:sym typeface="Arial Bold" charset="0"/>
              </a:rPr>
              <a:t>repository (chef server)</a:t>
            </a:r>
            <a:r>
              <a:rPr lang="en-US" dirty="0" smtClean="0"/>
              <a:t>, </a:t>
            </a:r>
            <a:r>
              <a:rPr lang="en-US" b="1" dirty="0">
                <a:latin typeface="Arial Bold" charset="0"/>
                <a:cs typeface="Arial Bold" charset="0"/>
                <a:sym typeface="Arial Bold" charset="0"/>
              </a:rPr>
              <a:t>data backup</a:t>
            </a:r>
            <a:r>
              <a:rPr lang="en-US" dirty="0"/>
              <a:t>, and </a:t>
            </a:r>
            <a:r>
              <a:rPr lang="en-US" b="1" dirty="0"/>
              <a:t>compute resources</a:t>
            </a:r>
            <a:endParaRPr lang="en-US" b="1" dirty="0">
              <a:latin typeface="Arial Bold" charset="0"/>
              <a:ea typeface="Heiti SC Medium" charset="0"/>
              <a:cs typeface="Heiti SC Medium" charset="0"/>
              <a:sym typeface="Arial Bold" charset="0"/>
            </a:endParaRPr>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3139897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3" name="Rectangle 1"/>
          <p:cNvSpPr>
            <a:spLocks/>
          </p:cNvSpPr>
          <p:nvPr/>
        </p:nvSpPr>
        <p:spPr bwMode="auto">
          <a:xfrm>
            <a:off x="825581" y="2006600"/>
            <a:ext cx="15089074"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600" dirty="0" err="1" smtClean="0">
                <a:solidFill>
                  <a:srgbClr val="FFFFFF"/>
                </a:solidFill>
                <a:latin typeface="Courier" charset="0"/>
                <a:ea typeface="ＭＳ Ｐゴシック" charset="0"/>
                <a:cs typeface="Courier" charset="0"/>
                <a:sym typeface="Courier" charset="0"/>
              </a:rPr>
              <a:t>ws</a:t>
            </a:r>
            <a:r>
              <a:rPr lang="en-US" sz="3600" dirty="0" smtClean="0">
                <a:solidFill>
                  <a:srgbClr val="FFFFFF"/>
                </a:solidFill>
                <a:latin typeface="Courier" charset="0"/>
                <a:ea typeface="ＭＳ Ｐゴシック" charset="0"/>
                <a:cs typeface="Courier" charset="0"/>
                <a:sym typeface="Courier" charset="0"/>
              </a:rPr>
              <a:t>&gt; </a:t>
            </a:r>
            <a:r>
              <a:rPr lang="en-US" sz="3600" dirty="0">
                <a:solidFill>
                  <a:srgbClr val="FFFFFF"/>
                </a:solidFill>
                <a:latin typeface="Courier" charset="0"/>
                <a:ea typeface="ＭＳ Ｐゴシック" charset="0"/>
                <a:cs typeface="Courier" charset="0"/>
                <a:sym typeface="Courier" charset="0"/>
              </a:rPr>
              <a:t>knife node run_list add </a:t>
            </a:r>
            <a:r>
              <a:rPr lang="en-US" sz="3600" dirty="0" smtClean="0">
                <a:solidFill>
                  <a:srgbClr val="FFFFFF"/>
                </a:solidFill>
                <a:latin typeface="Courier" charset="0"/>
                <a:ea typeface="ＭＳ Ｐゴシック" charset="0"/>
                <a:cs typeface="Courier" charset="0"/>
                <a:sym typeface="Courier" charset="0"/>
              </a:rPr>
              <a:t>&lt;</a:t>
            </a:r>
            <a:r>
              <a:rPr lang="en-US" sz="3600" i="1" dirty="0" err="1" smtClean="0">
                <a:solidFill>
                  <a:srgbClr val="FFFFFF"/>
                </a:solidFill>
                <a:latin typeface="Courier" charset="0"/>
                <a:ea typeface="ＭＳ Ｐゴシック" charset="0"/>
                <a:cs typeface="Courier" charset="0"/>
                <a:sym typeface="Courier" charset="0"/>
              </a:rPr>
              <a:t>nodename</a:t>
            </a:r>
            <a:r>
              <a:rPr lang="en-US" sz="3600" dirty="0" smtClean="0">
                <a:solidFill>
                  <a:srgbClr val="FFFFFF"/>
                </a:solidFill>
                <a:latin typeface="Courier" charset="0"/>
                <a:ea typeface="ＭＳ Ｐゴシック" charset="0"/>
                <a:cs typeface="Courier" charset="0"/>
                <a:sym typeface="Courier" charset="0"/>
              </a:rPr>
              <a:t>&gt; "</a:t>
            </a:r>
            <a:r>
              <a:rPr lang="en-US" sz="3600" dirty="0">
                <a:solidFill>
                  <a:srgbClr val="FFFFFF"/>
                </a:solidFill>
                <a:latin typeface="Courier" charset="0"/>
                <a:ea typeface="ＭＳ Ｐゴシック" charset="0"/>
                <a:cs typeface="Courier" charset="0"/>
                <a:sym typeface="Courier" charset="0"/>
              </a:rPr>
              <a:t>recipe[</a:t>
            </a:r>
            <a:r>
              <a:rPr lang="en-US" sz="3600" dirty="0" err="1">
                <a:solidFill>
                  <a:srgbClr val="FFFFFF"/>
                </a:solidFill>
                <a:latin typeface="Courier" charset="0"/>
                <a:ea typeface="ＭＳ Ｐゴシック" charset="0"/>
                <a:cs typeface="Courier" charset="0"/>
                <a:sym typeface="Courier" charset="0"/>
              </a:rPr>
              <a:t>motd</a:t>
            </a:r>
            <a:r>
              <a:rPr lang="en-US" sz="3600" dirty="0">
                <a:solidFill>
                  <a:srgbClr val="FFFFFF"/>
                </a:solidFill>
                <a:latin typeface="Courier" charset="0"/>
                <a:ea typeface="ＭＳ Ｐゴシック" charset="0"/>
                <a:cs typeface="Courier" charset="0"/>
                <a:sym typeface="Courier" charset="0"/>
              </a:rPr>
              <a:t>]"</a:t>
            </a:r>
          </a:p>
        </p:txBody>
      </p:sp>
      <p:sp>
        <p:nvSpPr>
          <p:cNvPr id="658434" name="Rectangle 2"/>
          <p:cNvSpPr>
            <a:spLocks noGrp="1" noChangeArrowheads="1"/>
          </p:cNvSpPr>
          <p:nvPr>
            <p:ph type="title"/>
          </p:nvPr>
        </p:nvSpPr>
        <p:spPr>
          <a:ln/>
        </p:spPr>
        <p:txBody>
          <a:bodyPr/>
          <a:lstStyle/>
          <a:p>
            <a:r>
              <a:rPr lang="en-US" sz="4100"/>
              <a:t>Exercise: Add the motd recipe to your test node</a:t>
            </a:r>
            <a:r>
              <a:rPr lang="ja-JP" altLang="en-US" sz="4100">
                <a:latin typeface="Arial"/>
              </a:rPr>
              <a:t>’</a:t>
            </a:r>
            <a:r>
              <a:rPr lang="en-US" sz="4100"/>
              <a:t>s run list</a:t>
            </a:r>
          </a:p>
        </p:txBody>
      </p:sp>
      <p:sp>
        <p:nvSpPr>
          <p:cNvPr id="658435" name="Rectangle 3"/>
          <p:cNvSpPr>
            <a:spLocks/>
          </p:cNvSpPr>
          <p:nvPr/>
        </p:nvSpPr>
        <p:spPr bwMode="auto">
          <a:xfrm>
            <a:off x="819230" y="3670300"/>
            <a:ext cx="15152580" cy="17526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2800" dirty="0" err="1" smtClean="0">
                <a:solidFill>
                  <a:srgbClr val="FFFFFF"/>
                </a:solidFill>
                <a:latin typeface="Courier" charset="0"/>
                <a:ea typeface="ＭＳ Ｐゴシック" charset="0"/>
                <a:cs typeface="Courier" charset="0"/>
                <a:sym typeface="Courier" charset="0"/>
              </a:rPr>
              <a:t>linuxnode</a:t>
            </a:r>
            <a:r>
              <a:rPr lang="en-US" sz="2800" dirty="0" smtClean="0">
                <a:solidFill>
                  <a:srgbClr val="FFFFFF"/>
                </a:solidFill>
                <a:latin typeface="Courier" charset="0"/>
                <a:ea typeface="ＭＳ Ｐゴシック" charset="0"/>
                <a:cs typeface="Courier" charset="0"/>
                <a:sym typeface="Courier" charset="0"/>
              </a:rPr>
              <a:t>:  </a:t>
            </a:r>
          </a:p>
          <a:p>
            <a:pPr algn="l"/>
            <a:r>
              <a:rPr lang="en-US" sz="2800" dirty="0" smtClean="0">
                <a:solidFill>
                  <a:srgbClr val="FFFFFF"/>
                </a:solidFill>
                <a:latin typeface="Courier" charset="0"/>
                <a:ea typeface="ＭＳ Ｐゴシック" charset="0"/>
                <a:cs typeface="Courier" charset="0"/>
                <a:sym typeface="Courier" charset="0"/>
              </a:rPr>
              <a:t>run_list</a:t>
            </a:r>
            <a:r>
              <a:rPr lang="en-US" sz="2800" dirty="0">
                <a:solidFill>
                  <a:srgbClr val="FFFFFF"/>
                </a:solidFill>
                <a:latin typeface="Courier" charset="0"/>
                <a:ea typeface="ＭＳ Ｐゴシック" charset="0"/>
                <a:cs typeface="Courier" charset="0"/>
                <a:sym typeface="Courier" charset="0"/>
              </a:rPr>
              <a:t>:    </a:t>
            </a:r>
            <a:endParaRPr lang="en-US" sz="2800" dirty="0" smtClean="0">
              <a:solidFill>
                <a:srgbClr val="FFFFFF"/>
              </a:solidFill>
              <a:latin typeface="Courier" charset="0"/>
              <a:ea typeface="ＭＳ Ｐゴシック" charset="0"/>
              <a:cs typeface="Courier" charset="0"/>
              <a:sym typeface="Courier" charset="0"/>
            </a:endParaRPr>
          </a:p>
          <a:p>
            <a:pPr algn="l"/>
            <a:r>
              <a:rPr lang="en-US" sz="2800" dirty="0" smtClean="0">
                <a:solidFill>
                  <a:srgbClr val="FFFFFF"/>
                </a:solidFill>
                <a:latin typeface="Courier" charset="0"/>
                <a:ea typeface="ＭＳ Ｐゴシック" charset="0"/>
                <a:cs typeface="Courier" charset="0"/>
                <a:sym typeface="Courier" charset="0"/>
              </a:rPr>
              <a:t>  recipe</a:t>
            </a:r>
            <a:r>
              <a:rPr lang="en-US" sz="2800" dirty="0">
                <a:solidFill>
                  <a:srgbClr val="FFFFFF"/>
                </a:solidFill>
                <a:latin typeface="Courier" charset="0"/>
                <a:ea typeface="ＭＳ Ｐゴシック" charset="0"/>
                <a:cs typeface="Courier" charset="0"/>
                <a:sym typeface="Courier" charset="0"/>
              </a:rPr>
              <a:t>[apache]   </a:t>
            </a:r>
            <a:r>
              <a:rPr lang="en-US" sz="2800" dirty="0" smtClean="0">
                <a:solidFill>
                  <a:srgbClr val="FFFFFF"/>
                </a:solidFill>
                <a:latin typeface="Courier" charset="0"/>
                <a:ea typeface="ＭＳ Ｐゴシック" charset="0"/>
                <a:cs typeface="Courier" charset="0"/>
                <a:sym typeface="Courier" charset="0"/>
              </a:rPr>
              <a:t>  </a:t>
            </a:r>
          </a:p>
          <a:p>
            <a:pPr algn="l"/>
            <a:r>
              <a:rPr lang="en-US" sz="2800" dirty="0" smtClean="0">
                <a:solidFill>
                  <a:srgbClr val="FFFFFF"/>
                </a:solidFill>
                <a:latin typeface="Courier" charset="0"/>
                <a:ea typeface="ＭＳ Ｐゴシック" charset="0"/>
                <a:cs typeface="Courier" charset="0"/>
                <a:sym typeface="Courier" charset="0"/>
              </a:rPr>
              <a:t>  recipe</a:t>
            </a:r>
            <a:r>
              <a:rPr lang="en-US" sz="2800" dirty="0">
                <a:solidFill>
                  <a:srgbClr val="FFFFFF"/>
                </a:solidFill>
                <a:latin typeface="Courier" charset="0"/>
                <a:ea typeface="ＭＳ Ｐゴシック" charset="0"/>
                <a:cs typeface="Courier" charset="0"/>
                <a:sym typeface="Courier" charset="0"/>
              </a:rPr>
              <a:t>[</a:t>
            </a:r>
            <a:r>
              <a:rPr lang="en-US" sz="2800" dirty="0" err="1">
                <a:solidFill>
                  <a:srgbClr val="FFFFFF"/>
                </a:solidFill>
                <a:latin typeface="Courier" charset="0"/>
                <a:ea typeface="ＭＳ Ｐゴシック" charset="0"/>
                <a:cs typeface="Courier" charset="0"/>
                <a:sym typeface="Courier" charset="0"/>
              </a:rPr>
              <a:t>motd</a:t>
            </a:r>
            <a:r>
              <a:rPr lang="en-US" sz="2800" dirty="0">
                <a:solidFill>
                  <a:srgbClr val="FFFFFF"/>
                </a:solidFill>
                <a:latin typeface="Courier" charset="0"/>
                <a:ea typeface="ＭＳ Ｐゴシック" charset="0"/>
                <a:cs typeface="Courier" charset="0"/>
                <a:sym typeface="Courier" charset="0"/>
              </a:rPr>
              <a:t>]</a:t>
            </a:r>
          </a:p>
        </p:txBody>
      </p:sp>
    </p:spTree>
    <p:extLst>
      <p:ext uri="{BB962C8B-B14F-4D97-AF65-F5344CB8AC3E}">
        <p14:creationId xmlns:p14="http://schemas.microsoft.com/office/powerpoint/2010/main" val="37865638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58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433" grpId="0" animBg="1" autoUpdateAnimBg="0"/>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1"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err="1" smtClean="0">
                <a:solidFill>
                  <a:srgbClr val="FFFFFF"/>
                </a:solidFill>
                <a:latin typeface="Courier" charset="0"/>
                <a:ea typeface="ＭＳ Ｐゴシック" charset="0"/>
                <a:cs typeface="Courier" charset="0"/>
                <a:sym typeface="Courier" charset="0"/>
              </a:rPr>
              <a:t>ws</a:t>
            </a:r>
            <a:r>
              <a:rPr lang="en-US" sz="4800" dirty="0" smtClean="0">
                <a:solidFill>
                  <a:srgbClr val="FFFFFF"/>
                </a:solidFill>
                <a:latin typeface="Courier" charset="0"/>
                <a:ea typeface="ＭＳ Ｐゴシック" charset="0"/>
                <a:cs typeface="Courier" charset="0"/>
                <a:sym typeface="Courier" charset="0"/>
              </a:rPr>
              <a:t>&gt; </a:t>
            </a:r>
            <a:r>
              <a:rPr lang="en-US" sz="4800" dirty="0">
                <a:solidFill>
                  <a:srgbClr val="FFFFFF"/>
                </a:solidFill>
                <a:latin typeface="Courier" charset="0"/>
                <a:ea typeface="ＭＳ Ｐゴシック" charset="0"/>
                <a:cs typeface="Courier" charset="0"/>
                <a:sym typeface="Courier" charset="0"/>
              </a:rPr>
              <a:t>knife node show </a:t>
            </a:r>
            <a:r>
              <a:rPr lang="en-US" sz="4800" dirty="0" smtClean="0">
                <a:solidFill>
                  <a:srgbClr val="FFFFFF"/>
                </a:solidFill>
                <a:latin typeface="Courier" charset="0"/>
                <a:ea typeface="ＭＳ Ｐゴシック" charset="0"/>
                <a:cs typeface="Courier" charset="0"/>
                <a:sym typeface="Courier" charset="0"/>
              </a:rPr>
              <a:t>&lt;</a:t>
            </a:r>
            <a:r>
              <a:rPr lang="en-US" sz="4800" i="1" dirty="0" err="1" smtClean="0">
                <a:solidFill>
                  <a:srgbClr val="FFFFFF"/>
                </a:solidFill>
                <a:latin typeface="Courier" charset="0"/>
                <a:ea typeface="ＭＳ Ｐゴシック" charset="0"/>
                <a:cs typeface="Courier" charset="0"/>
                <a:sym typeface="Courier" charset="0"/>
              </a:rPr>
              <a:t>nodename</a:t>
            </a:r>
            <a:r>
              <a:rPr lang="en-US" sz="4800" dirty="0" smtClean="0">
                <a:solidFill>
                  <a:srgbClr val="FFFFFF"/>
                </a:solidFill>
                <a:latin typeface="Courier" charset="0"/>
                <a:ea typeface="ＭＳ Ｐゴシック" charset="0"/>
                <a:cs typeface="Courier" charset="0"/>
                <a:sym typeface="Courier" charset="0"/>
              </a:rPr>
              <a:t>&gt;</a:t>
            </a:r>
            <a:endParaRPr lang="en-US" sz="4800" dirty="0">
              <a:solidFill>
                <a:srgbClr val="FFFFFF"/>
              </a:solidFill>
              <a:latin typeface="Courier" charset="0"/>
              <a:ea typeface="ＭＳ Ｐゴシック" charset="0"/>
              <a:cs typeface="Courier" charset="0"/>
              <a:sym typeface="Courier" charset="0"/>
            </a:endParaRPr>
          </a:p>
        </p:txBody>
      </p:sp>
      <p:sp>
        <p:nvSpPr>
          <p:cNvPr id="660482" name="Rectangle 2"/>
          <p:cNvSpPr>
            <a:spLocks noGrp="1" noChangeArrowheads="1"/>
          </p:cNvSpPr>
          <p:nvPr>
            <p:ph type="title"/>
          </p:nvPr>
        </p:nvSpPr>
        <p:spPr>
          <a:ln/>
        </p:spPr>
        <p:txBody>
          <a:bodyPr/>
          <a:lstStyle/>
          <a:p>
            <a:r>
              <a:rPr lang="en-US" sz="4100" dirty="0"/>
              <a:t>Exercise: </a:t>
            </a:r>
            <a:r>
              <a:rPr lang="en-US" sz="4100" dirty="0" smtClean="0"/>
              <a:t>Show the </a:t>
            </a:r>
            <a:r>
              <a:rPr lang="en-US" sz="4100" dirty="0" err="1"/>
              <a:t>motd</a:t>
            </a:r>
            <a:r>
              <a:rPr lang="en-US" sz="4100" dirty="0"/>
              <a:t> recipe </a:t>
            </a:r>
            <a:r>
              <a:rPr lang="en-US" sz="4100" dirty="0" smtClean="0"/>
              <a:t>in your </a:t>
            </a:r>
            <a:r>
              <a:rPr lang="en-US" sz="4100" dirty="0"/>
              <a:t>test node</a:t>
            </a:r>
            <a:r>
              <a:rPr lang="ja-JP" altLang="en-US" sz="4100" dirty="0">
                <a:latin typeface="Arial"/>
              </a:rPr>
              <a:t>’</a:t>
            </a:r>
            <a:r>
              <a:rPr lang="en-US" sz="4100" dirty="0"/>
              <a:t>s run list</a:t>
            </a:r>
          </a:p>
        </p:txBody>
      </p:sp>
      <p:sp>
        <p:nvSpPr>
          <p:cNvPr id="660483" name="Rectangle 3"/>
          <p:cNvSpPr>
            <a:spLocks/>
          </p:cNvSpPr>
          <p:nvPr/>
        </p:nvSpPr>
        <p:spPr bwMode="auto">
          <a:xfrm>
            <a:off x="819230" y="3670300"/>
            <a:ext cx="14657232" cy="39116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2800" b="1" dirty="0" smtClean="0">
                <a:solidFill>
                  <a:srgbClr val="FFFFFF"/>
                </a:solidFill>
                <a:latin typeface="Courier" charset="0"/>
                <a:ea typeface="ＭＳ Ｐゴシック" charset="0"/>
                <a:cs typeface="Courier" charset="0"/>
                <a:sym typeface="Courier" charset="0"/>
              </a:rPr>
              <a:t> Node </a:t>
            </a:r>
            <a:r>
              <a:rPr lang="en-US" sz="2800" b="1" dirty="0">
                <a:solidFill>
                  <a:srgbClr val="FFFFFF"/>
                </a:solidFill>
                <a:latin typeface="Courier" charset="0"/>
                <a:ea typeface="ＭＳ Ｐゴシック" charset="0"/>
                <a:cs typeface="Courier" charset="0"/>
                <a:sym typeface="Courier" charset="0"/>
              </a:rPr>
              <a:t>Name:   </a:t>
            </a:r>
            <a:r>
              <a:rPr lang="en-US" sz="2800" b="1" dirty="0" err="1" smtClean="0">
                <a:solidFill>
                  <a:srgbClr val="FFFFFF"/>
                </a:solidFill>
                <a:latin typeface="Courier" charset="0"/>
                <a:ea typeface="ＭＳ Ｐゴシック" charset="0"/>
                <a:cs typeface="Courier" charset="0"/>
                <a:sym typeface="Courier" charset="0"/>
              </a:rPr>
              <a:t>linuxnode</a:t>
            </a:r>
            <a:r>
              <a:rPr lang="en-US" sz="2800" b="1" dirty="0" smtClean="0">
                <a:solidFill>
                  <a:srgbClr val="FFFFFF"/>
                </a:solidFill>
                <a:latin typeface="Courier" charset="0"/>
                <a:ea typeface="ＭＳ Ｐゴシック" charset="0"/>
                <a:cs typeface="Courier" charset="0"/>
                <a:sym typeface="Courier" charset="0"/>
              </a:rPr>
              <a:t/>
            </a:r>
            <a:br>
              <a:rPr lang="en-US" sz="2800" b="1" dirty="0" smtClean="0">
                <a:solidFill>
                  <a:srgbClr val="FFFFFF"/>
                </a:solidFill>
                <a:latin typeface="Courier" charset="0"/>
                <a:ea typeface="ＭＳ Ｐゴシック" charset="0"/>
                <a:cs typeface="Courier" charset="0"/>
                <a:sym typeface="Courier" charset="0"/>
              </a:rPr>
            </a:br>
            <a:r>
              <a:rPr lang="en-US" sz="2800" b="1" dirty="0" smtClean="0">
                <a:solidFill>
                  <a:srgbClr val="FFFFFF"/>
                </a:solidFill>
                <a:latin typeface="Courier" charset="0"/>
                <a:ea typeface="ＭＳ Ｐゴシック" charset="0"/>
                <a:cs typeface="Courier" charset="0"/>
                <a:sym typeface="Courier" charset="0"/>
              </a:rPr>
              <a:t> </a:t>
            </a:r>
            <a:r>
              <a:rPr lang="en-US" sz="2800" dirty="0" smtClean="0">
                <a:solidFill>
                  <a:srgbClr val="FFFFFF"/>
                </a:solidFill>
                <a:latin typeface="Courier" charset="0"/>
                <a:ea typeface="ＭＳ Ｐゴシック" charset="0"/>
                <a:cs typeface="Courier" charset="0"/>
                <a:sym typeface="Courier" charset="0"/>
              </a:rPr>
              <a:t>Environment</a:t>
            </a:r>
            <a:r>
              <a:rPr lang="en-US" sz="2800" dirty="0">
                <a:solidFill>
                  <a:srgbClr val="FFFFFF"/>
                </a:solidFill>
                <a:latin typeface="Courier" charset="0"/>
                <a:ea typeface="ＭＳ Ｐゴシック" charset="0"/>
                <a:cs typeface="Courier" charset="0"/>
                <a:sym typeface="Courier" charset="0"/>
              </a:rPr>
              <a:t>: </a:t>
            </a:r>
            <a:r>
              <a:rPr lang="en-US" sz="2800" dirty="0" smtClean="0">
                <a:solidFill>
                  <a:srgbClr val="FFFFFF"/>
                </a:solidFill>
                <a:latin typeface="Courier" charset="0"/>
                <a:ea typeface="ＭＳ Ｐゴシック" charset="0"/>
                <a:cs typeface="Courier" charset="0"/>
                <a:sym typeface="Courier" charset="0"/>
              </a:rPr>
              <a:t>_default</a:t>
            </a:r>
          </a:p>
          <a:p>
            <a:pPr algn="l"/>
            <a:r>
              <a:rPr lang="en-US" sz="2800" dirty="0" smtClean="0">
                <a:solidFill>
                  <a:srgbClr val="FFFFFF"/>
                </a:solidFill>
                <a:latin typeface="Courier" charset="0"/>
                <a:ea typeface="ＭＳ Ｐゴシック" charset="0"/>
                <a:cs typeface="Courier" charset="0"/>
                <a:sym typeface="Courier" charset="0"/>
              </a:rPr>
              <a:t> FQDN</a:t>
            </a:r>
            <a:r>
              <a:rPr lang="en-US" sz="2800" dirty="0">
                <a:solidFill>
                  <a:srgbClr val="FFFFFF"/>
                </a:solidFill>
                <a:latin typeface="Courier" charset="0"/>
                <a:ea typeface="ＭＳ Ｐゴシック" charset="0"/>
                <a:cs typeface="Courier" charset="0"/>
                <a:sym typeface="Courier" charset="0"/>
              </a:rPr>
              <a:t>:        centos63.</a:t>
            </a:r>
            <a:r>
              <a:rPr lang="en-US" sz="2800" dirty="0" smtClean="0">
                <a:solidFill>
                  <a:srgbClr val="FFFFFF"/>
                </a:solidFill>
                <a:latin typeface="Courier" charset="0"/>
                <a:ea typeface="ＭＳ Ｐゴシック" charset="0"/>
                <a:cs typeface="Courier" charset="0"/>
                <a:sym typeface="Courier" charset="0"/>
              </a:rPr>
              <a:t>example.com</a:t>
            </a:r>
          </a:p>
          <a:p>
            <a:pPr algn="l"/>
            <a:r>
              <a:rPr lang="en-US" sz="2800" dirty="0" smtClean="0">
                <a:solidFill>
                  <a:srgbClr val="FFFFFF"/>
                </a:solidFill>
                <a:latin typeface="Courier" charset="0"/>
                <a:ea typeface="ＭＳ Ｐゴシック" charset="0"/>
                <a:cs typeface="Courier" charset="0"/>
                <a:sym typeface="Courier" charset="0"/>
              </a:rPr>
              <a:t> IP</a:t>
            </a:r>
            <a:r>
              <a:rPr lang="en-US" sz="2800" dirty="0">
                <a:solidFill>
                  <a:srgbClr val="FFFFFF"/>
                </a:solidFill>
                <a:latin typeface="Courier" charset="0"/>
                <a:ea typeface="ＭＳ Ｐゴシック" charset="0"/>
                <a:cs typeface="Courier" charset="0"/>
                <a:sym typeface="Courier" charset="0"/>
              </a:rPr>
              <a:t>:          </a:t>
            </a:r>
            <a:r>
              <a:rPr lang="en-US" sz="2800" dirty="0" smtClean="0">
                <a:solidFill>
                  <a:srgbClr val="FFFFFF"/>
                </a:solidFill>
                <a:latin typeface="Courier" charset="0"/>
                <a:ea typeface="ＭＳ Ｐゴシック" charset="0"/>
                <a:cs typeface="Courier" charset="0"/>
                <a:sym typeface="Courier" charset="0"/>
              </a:rPr>
              <a:t>10.160.201.90</a:t>
            </a:r>
          </a:p>
          <a:p>
            <a:pPr algn="l"/>
            <a:r>
              <a:rPr lang="en-US" sz="2800" dirty="0" smtClean="0">
                <a:solidFill>
                  <a:srgbClr val="FFFFFF"/>
                </a:solidFill>
                <a:latin typeface="Courier" charset="0"/>
                <a:ea typeface="ＭＳ Ｐゴシック" charset="0"/>
                <a:cs typeface="Courier" charset="0"/>
                <a:sym typeface="Courier" charset="0"/>
              </a:rPr>
              <a:t> Run </a:t>
            </a:r>
            <a:r>
              <a:rPr lang="en-US" sz="2800" dirty="0">
                <a:solidFill>
                  <a:srgbClr val="FFFFFF"/>
                </a:solidFill>
                <a:latin typeface="Courier" charset="0"/>
                <a:ea typeface="ＭＳ Ｐゴシック" charset="0"/>
                <a:cs typeface="Courier" charset="0"/>
                <a:sym typeface="Courier" charset="0"/>
              </a:rPr>
              <a:t>List:    recipe[apache], recipe[</a:t>
            </a:r>
            <a:r>
              <a:rPr lang="en-US" sz="2800" dirty="0" err="1">
                <a:solidFill>
                  <a:srgbClr val="FFFFFF"/>
                </a:solidFill>
                <a:latin typeface="Courier" charset="0"/>
                <a:ea typeface="ＭＳ Ｐゴシック" charset="0"/>
                <a:cs typeface="Courier" charset="0"/>
                <a:sym typeface="Courier" charset="0"/>
              </a:rPr>
              <a:t>motd</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Roles</a:t>
            </a:r>
            <a:r>
              <a:rPr lang="en-US" sz="2800" dirty="0">
                <a:solidFill>
                  <a:srgbClr val="FFFFFF"/>
                </a:solidFill>
                <a:latin typeface="Courier" charset="0"/>
                <a:ea typeface="ＭＳ Ｐゴシック" charset="0"/>
                <a:cs typeface="Courier" charset="0"/>
                <a:sym typeface="Courier" charset="0"/>
              </a:rPr>
              <a:t>:       </a:t>
            </a:r>
            <a:endParaRPr lang="en-US" sz="2800" dirty="0" smtClean="0">
              <a:solidFill>
                <a:srgbClr val="FFFFFF"/>
              </a:solidFill>
              <a:latin typeface="Courier" charset="0"/>
              <a:ea typeface="ＭＳ Ｐゴシック" charset="0"/>
              <a:cs typeface="Courier" charset="0"/>
              <a:sym typeface="Courier" charset="0"/>
            </a:endParaRPr>
          </a:p>
          <a:p>
            <a:pPr algn="l"/>
            <a:r>
              <a:rPr lang="en-US" sz="2800" dirty="0" smtClean="0">
                <a:solidFill>
                  <a:srgbClr val="FFFFFF"/>
                </a:solidFill>
                <a:latin typeface="Courier" charset="0"/>
                <a:ea typeface="ＭＳ Ｐゴシック" charset="0"/>
                <a:cs typeface="Courier" charset="0"/>
                <a:sym typeface="Courier" charset="0"/>
              </a:rPr>
              <a:t> Recipes</a:t>
            </a:r>
            <a:r>
              <a:rPr lang="en-US" sz="2800" dirty="0">
                <a:solidFill>
                  <a:srgbClr val="FFFFFF"/>
                </a:solidFill>
                <a:latin typeface="Courier" charset="0"/>
                <a:ea typeface="ＭＳ Ｐゴシック" charset="0"/>
                <a:cs typeface="Courier" charset="0"/>
                <a:sym typeface="Courier" charset="0"/>
              </a:rPr>
              <a:t>:     </a:t>
            </a:r>
            <a:r>
              <a:rPr lang="en-US" sz="2800" dirty="0" smtClean="0">
                <a:solidFill>
                  <a:srgbClr val="FFFFFF"/>
                </a:solidFill>
                <a:latin typeface="Courier" charset="0"/>
                <a:ea typeface="ＭＳ Ｐゴシック" charset="0"/>
                <a:cs typeface="Courier" charset="0"/>
                <a:sym typeface="Courier" charset="0"/>
              </a:rPr>
              <a:t>apache</a:t>
            </a:r>
          </a:p>
          <a:p>
            <a:pPr algn="l"/>
            <a:r>
              <a:rPr lang="en-US" sz="2800" dirty="0" smtClean="0">
                <a:solidFill>
                  <a:srgbClr val="FFFFFF"/>
                </a:solidFill>
                <a:latin typeface="Courier" charset="0"/>
                <a:ea typeface="ＭＳ Ｐゴシック" charset="0"/>
                <a:cs typeface="Courier" charset="0"/>
                <a:sym typeface="Courier" charset="0"/>
              </a:rPr>
              <a:t> Platform</a:t>
            </a:r>
            <a:r>
              <a:rPr lang="en-US" sz="2800" dirty="0">
                <a:solidFill>
                  <a:srgbClr val="FFFFFF"/>
                </a:solidFill>
                <a:latin typeface="Courier" charset="0"/>
                <a:ea typeface="ＭＳ Ｐゴシック" charset="0"/>
                <a:cs typeface="Courier" charset="0"/>
                <a:sym typeface="Courier" charset="0"/>
              </a:rPr>
              <a:t>:    centos 6.4Tags:        </a:t>
            </a:r>
          </a:p>
        </p:txBody>
      </p:sp>
    </p:spTree>
    <p:extLst>
      <p:ext uri="{BB962C8B-B14F-4D97-AF65-F5344CB8AC3E}">
        <p14:creationId xmlns:p14="http://schemas.microsoft.com/office/powerpoint/2010/main" val="39069877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29" name="Rectangle 1"/>
          <p:cNvSpPr>
            <a:spLocks/>
          </p:cNvSpPr>
          <p:nvPr/>
        </p:nvSpPr>
        <p:spPr bwMode="auto">
          <a:xfrm>
            <a:off x="825581" y="1663700"/>
            <a:ext cx="14606427"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b="1" dirty="0" err="1" smtClean="0">
                <a:solidFill>
                  <a:srgbClr val="FFFFFF"/>
                </a:solidFill>
                <a:latin typeface="Courier" charset="0"/>
                <a:ea typeface="ＭＳ Ｐゴシック" charset="0"/>
                <a:cs typeface="Courier" charset="0"/>
                <a:sym typeface="Courier" charset="0"/>
              </a:rPr>
              <a:t>rn</a:t>
            </a:r>
            <a:r>
              <a:rPr lang="en-US" sz="4800" b="1" dirty="0" smtClean="0">
                <a:solidFill>
                  <a:srgbClr val="FFFFFF"/>
                </a:solidFill>
                <a:latin typeface="Courier" charset="0"/>
                <a:ea typeface="ＭＳ Ｐゴシック" charset="0"/>
                <a:cs typeface="Courier" charset="0"/>
                <a:sym typeface="Courier" charset="0"/>
              </a:rPr>
              <a:t>&gt; </a:t>
            </a:r>
            <a:r>
              <a:rPr lang="en-US" sz="4800" dirty="0" smtClean="0">
                <a:solidFill>
                  <a:srgbClr val="FFFFFF"/>
                </a:solidFill>
                <a:latin typeface="Courier" charset="0"/>
                <a:ea typeface="ＭＳ Ｐゴシック" charset="0"/>
                <a:cs typeface="Courier" charset="0"/>
                <a:sym typeface="Courier" charset="0"/>
              </a:rPr>
              <a:t>chef</a:t>
            </a:r>
            <a:r>
              <a:rPr lang="en-US" sz="4800" dirty="0">
                <a:solidFill>
                  <a:srgbClr val="FFFFFF"/>
                </a:solidFill>
                <a:latin typeface="Courier" charset="0"/>
                <a:ea typeface="ＭＳ Ｐゴシック" charset="0"/>
                <a:cs typeface="Courier" charset="0"/>
                <a:sym typeface="Courier" charset="0"/>
              </a:rPr>
              <a:t>-client</a:t>
            </a:r>
          </a:p>
        </p:txBody>
      </p:sp>
      <p:sp>
        <p:nvSpPr>
          <p:cNvPr id="662530" name="Rectangle 2"/>
          <p:cNvSpPr>
            <a:spLocks/>
          </p:cNvSpPr>
          <p:nvPr/>
        </p:nvSpPr>
        <p:spPr bwMode="auto">
          <a:xfrm>
            <a:off x="812879" y="3022600"/>
            <a:ext cx="14606427" cy="59055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nchor="ctr"/>
          <a:lstStyle/>
          <a:p>
            <a:pPr lvl="1"/>
            <a:r>
              <a:rPr lang="en-US" sz="2000" dirty="0">
                <a:solidFill>
                  <a:srgbClr val="FFFFFF"/>
                </a:solidFill>
                <a:latin typeface="Courier" charset="0"/>
                <a:ea typeface="ＭＳ Ｐゴシック" charset="0"/>
                <a:cs typeface="Courier" charset="0"/>
                <a:sym typeface="Courier" charset="0"/>
              </a:rPr>
              <a:t>Starting Chef Client, version 11.8.2...</a:t>
            </a:r>
          </a:p>
          <a:p>
            <a:pPr lvl="1"/>
            <a:r>
              <a:rPr lang="en-US" sz="2000" dirty="0">
                <a:solidFill>
                  <a:srgbClr val="FFFFFF"/>
                </a:solidFill>
                <a:latin typeface="Courier" charset="0"/>
                <a:ea typeface="ＭＳ Ｐゴシック" charset="0"/>
                <a:cs typeface="Courier" charset="0"/>
                <a:sym typeface="Courier" charset="0"/>
              </a:rPr>
              <a:t>  - </a:t>
            </a:r>
            <a:r>
              <a:rPr lang="en-US" sz="2000" dirty="0" err="1">
                <a:solidFill>
                  <a:srgbClr val="FFFFFF"/>
                </a:solidFill>
                <a:latin typeface="Courier" charset="0"/>
                <a:ea typeface="ＭＳ Ｐゴシック" charset="0"/>
                <a:cs typeface="Courier" charset="0"/>
                <a:sym typeface="Courier" charset="0"/>
              </a:rPr>
              <a:t>motdCompiling</a:t>
            </a:r>
            <a:r>
              <a:rPr lang="en-US" sz="2000" dirty="0">
                <a:solidFill>
                  <a:srgbClr val="FFFFFF"/>
                </a:solidFill>
                <a:latin typeface="Courier" charset="0"/>
                <a:ea typeface="ＭＳ Ｐゴシック" charset="0"/>
                <a:cs typeface="Courier" charset="0"/>
                <a:sym typeface="Courier" charset="0"/>
              </a:rPr>
              <a:t> Cookbooks...Converging 4 </a:t>
            </a:r>
            <a:r>
              <a:rPr lang="en-US" sz="2000" dirty="0" err="1">
                <a:solidFill>
                  <a:srgbClr val="FFFFFF"/>
                </a:solidFill>
                <a:latin typeface="Courier" charset="0"/>
                <a:ea typeface="ＭＳ Ｐゴシック" charset="0"/>
                <a:cs typeface="Courier" charset="0"/>
                <a:sym typeface="Courier" charset="0"/>
              </a:rPr>
              <a:t>resourcesRecipe</a:t>
            </a:r>
            <a:r>
              <a:rPr lang="en-US" sz="2000" dirty="0">
                <a:solidFill>
                  <a:srgbClr val="FFFFFF"/>
                </a:solidFill>
                <a:latin typeface="Courier" charset="0"/>
                <a:ea typeface="ＭＳ Ｐゴシック" charset="0"/>
                <a:cs typeface="Courier" charset="0"/>
                <a:sym typeface="Courier" charset="0"/>
              </a:rPr>
              <a:t>: apache::default  * package[</a:t>
            </a:r>
            <a:r>
              <a:rPr lang="en-US" sz="2000" dirty="0" err="1">
                <a:solidFill>
                  <a:srgbClr val="FFFFFF"/>
                </a:solidFill>
                <a:latin typeface="Courier" charset="0"/>
                <a:ea typeface="ＭＳ Ｐゴシック" charset="0"/>
                <a:cs typeface="Courier" charset="0"/>
                <a:sym typeface="Courier" charset="0"/>
              </a:rPr>
              <a:t>httpd</a:t>
            </a:r>
            <a:r>
              <a:rPr lang="en-US" sz="2000" dirty="0">
                <a:solidFill>
                  <a:srgbClr val="FFFFFF"/>
                </a:solidFill>
                <a:latin typeface="Courier" charset="0"/>
                <a:ea typeface="ＭＳ Ｐゴシック" charset="0"/>
                <a:cs typeface="Courier" charset="0"/>
                <a:sym typeface="Courier" charset="0"/>
              </a:rPr>
              <a:t>] action install[2014-01-06T09:14:33-05:00] INFO: Processing package[</a:t>
            </a:r>
            <a:r>
              <a:rPr lang="en-US" sz="2000" dirty="0" err="1">
                <a:solidFill>
                  <a:srgbClr val="FFFFFF"/>
                </a:solidFill>
                <a:latin typeface="Courier" charset="0"/>
                <a:ea typeface="ＭＳ Ｐゴシック" charset="0"/>
                <a:cs typeface="Courier" charset="0"/>
                <a:sym typeface="Courier" charset="0"/>
              </a:rPr>
              <a:t>httpd</a:t>
            </a:r>
            <a:r>
              <a:rPr lang="en-US" sz="2000" dirty="0">
                <a:solidFill>
                  <a:srgbClr val="FFFFFF"/>
                </a:solidFill>
                <a:latin typeface="Courier" charset="0"/>
                <a:ea typeface="ＭＳ Ｐゴシック" charset="0"/>
                <a:cs typeface="Courier" charset="0"/>
                <a:sym typeface="Courier" charset="0"/>
              </a:rPr>
              <a:t>] action install (apache::default line 9) (up to date)  * service[</a:t>
            </a:r>
            <a:r>
              <a:rPr lang="en-US" sz="2000" dirty="0" err="1">
                <a:solidFill>
                  <a:srgbClr val="FFFFFF"/>
                </a:solidFill>
                <a:latin typeface="Courier" charset="0"/>
                <a:ea typeface="ＭＳ Ｐゴシック" charset="0"/>
                <a:cs typeface="Courier" charset="0"/>
                <a:sym typeface="Courier" charset="0"/>
              </a:rPr>
              <a:t>httpd</a:t>
            </a:r>
            <a:r>
              <a:rPr lang="en-US" sz="2000" dirty="0">
                <a:solidFill>
                  <a:srgbClr val="FFFFFF"/>
                </a:solidFill>
                <a:latin typeface="Courier" charset="0"/>
                <a:ea typeface="ＭＳ Ｐゴシック" charset="0"/>
                <a:cs typeface="Courier" charset="0"/>
                <a:sym typeface="Courier" charset="0"/>
              </a:rPr>
              <a:t>] action enable[2014-01-06T09:14:36-05:00] INFO: Processing service[</a:t>
            </a:r>
            <a:r>
              <a:rPr lang="en-US" sz="2000" dirty="0" err="1">
                <a:solidFill>
                  <a:srgbClr val="FFFFFF"/>
                </a:solidFill>
                <a:latin typeface="Courier" charset="0"/>
                <a:ea typeface="ＭＳ Ｐゴシック" charset="0"/>
                <a:cs typeface="Courier" charset="0"/>
                <a:sym typeface="Courier" charset="0"/>
              </a:rPr>
              <a:t>httpd</a:t>
            </a:r>
            <a:r>
              <a:rPr lang="en-US" sz="2000" dirty="0">
                <a:solidFill>
                  <a:srgbClr val="FFFFFF"/>
                </a:solidFill>
                <a:latin typeface="Courier" charset="0"/>
                <a:ea typeface="ＭＳ Ｐゴシック" charset="0"/>
                <a:cs typeface="Courier" charset="0"/>
                <a:sym typeface="Courier" charset="0"/>
              </a:rPr>
              <a:t>] action enable (apache::default line 13) (up to date)  * service[</a:t>
            </a:r>
            <a:r>
              <a:rPr lang="en-US" sz="2000" dirty="0" err="1">
                <a:solidFill>
                  <a:srgbClr val="FFFFFF"/>
                </a:solidFill>
                <a:latin typeface="Courier" charset="0"/>
                <a:ea typeface="ＭＳ Ｐゴシック" charset="0"/>
                <a:cs typeface="Courier" charset="0"/>
                <a:sym typeface="Courier" charset="0"/>
              </a:rPr>
              <a:t>httpd</a:t>
            </a:r>
            <a:r>
              <a:rPr lang="en-US" sz="2000" dirty="0">
                <a:solidFill>
                  <a:srgbClr val="FFFFFF"/>
                </a:solidFill>
                <a:latin typeface="Courier" charset="0"/>
                <a:ea typeface="ＭＳ Ｐゴシック" charset="0"/>
                <a:cs typeface="Courier" charset="0"/>
                <a:sym typeface="Courier" charset="0"/>
              </a:rPr>
              <a:t>] action start[2014-01-06T09:14:36-05:00] INFO: Processing service[</a:t>
            </a:r>
            <a:r>
              <a:rPr lang="en-US" sz="2000" dirty="0" err="1">
                <a:solidFill>
                  <a:srgbClr val="FFFFFF"/>
                </a:solidFill>
                <a:latin typeface="Courier" charset="0"/>
                <a:ea typeface="ＭＳ Ｐゴシック" charset="0"/>
                <a:cs typeface="Courier" charset="0"/>
                <a:sym typeface="Courier" charset="0"/>
              </a:rPr>
              <a:t>httpd</a:t>
            </a:r>
            <a:r>
              <a:rPr lang="en-US" sz="2000" dirty="0">
                <a:solidFill>
                  <a:srgbClr val="FFFFFF"/>
                </a:solidFill>
                <a:latin typeface="Courier" charset="0"/>
                <a:ea typeface="ＭＳ Ｐゴシック" charset="0"/>
                <a:cs typeface="Courier" charset="0"/>
                <a:sym typeface="Courier" charset="0"/>
              </a:rPr>
              <a:t>] action start (apache::default line 13) (up to date)  * cookbook_file[/var/www/html/</a:t>
            </a:r>
            <a:r>
              <a:rPr lang="en-US" sz="2000" dirty="0" err="1">
                <a:solidFill>
                  <a:srgbClr val="FFFFFF"/>
                </a:solidFill>
                <a:latin typeface="Courier" charset="0"/>
                <a:ea typeface="ＭＳ Ｐゴシック" charset="0"/>
                <a:cs typeface="Courier" charset="0"/>
                <a:sym typeface="Courier" charset="0"/>
              </a:rPr>
              <a:t>index.html</a:t>
            </a:r>
            <a:r>
              <a:rPr lang="en-US" sz="2000" dirty="0">
                <a:solidFill>
                  <a:srgbClr val="FFFFFF"/>
                </a:solidFill>
                <a:latin typeface="Courier" charset="0"/>
                <a:ea typeface="ＭＳ Ｐゴシック" charset="0"/>
                <a:cs typeface="Courier" charset="0"/>
                <a:sym typeface="Courier" charset="0"/>
              </a:rPr>
              <a:t>] action create[2014-01-06T09:14:36-05:00] INFO: Processing cookbook_file[/var/www/html/</a:t>
            </a:r>
            <a:r>
              <a:rPr lang="en-US" sz="2000" dirty="0" err="1">
                <a:solidFill>
                  <a:srgbClr val="FFFFFF"/>
                </a:solidFill>
                <a:latin typeface="Courier" charset="0"/>
                <a:ea typeface="ＭＳ Ｐゴシック" charset="0"/>
                <a:cs typeface="Courier" charset="0"/>
                <a:sym typeface="Courier" charset="0"/>
              </a:rPr>
              <a:t>index.html</a:t>
            </a:r>
            <a:r>
              <a:rPr lang="en-US" sz="2000" dirty="0">
                <a:solidFill>
                  <a:srgbClr val="FFFFFF"/>
                </a:solidFill>
                <a:latin typeface="Courier" charset="0"/>
                <a:ea typeface="ＭＳ Ｐゴシック" charset="0"/>
                <a:cs typeface="Courier" charset="0"/>
                <a:sym typeface="Courier" charset="0"/>
              </a:rPr>
              <a:t>] action create (apache::default line 19) (up to date)Recipe: </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::default  * template[/etc/</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 action create[2014-01-06T09:14:36-05:00] INFO: Processing template[/etc/</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 action create (</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::default line 9)[2014-01-06T09:14:37-05:00] INFO: template[/etc/</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 created file /etc/</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    - create new file /etc/</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================================================================================Error executing action `create` on resource 'template[/etc/</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]'================================================================================Chef::</a:t>
            </a:r>
            <a:r>
              <a:rPr lang="en-US" sz="2000" dirty="0" err="1">
                <a:solidFill>
                  <a:srgbClr val="FFFFFF"/>
                </a:solidFill>
                <a:latin typeface="Courier" charset="0"/>
                <a:ea typeface="ＭＳ Ｐゴシック" charset="0"/>
                <a:cs typeface="Courier" charset="0"/>
                <a:sym typeface="Courier" charset="0"/>
              </a:rPr>
              <a:t>Mixin</a:t>
            </a:r>
            <a:r>
              <a:rPr lang="en-US" sz="2000" dirty="0">
                <a:solidFill>
                  <a:srgbClr val="FFFFFF"/>
                </a:solidFill>
                <a:latin typeface="Courier" charset="0"/>
                <a:ea typeface="ＭＳ Ｐゴシック" charset="0"/>
                <a:cs typeface="Courier" charset="0"/>
                <a:sym typeface="Courier" charset="0"/>
              </a:rPr>
              <a:t>::Template::</a:t>
            </a:r>
            <a:r>
              <a:rPr lang="en-US" sz="2000" dirty="0" err="1">
                <a:solidFill>
                  <a:srgbClr val="FFFFFF"/>
                </a:solidFill>
                <a:latin typeface="Courier" charset="0"/>
                <a:ea typeface="ＭＳ Ｐゴシック" charset="0"/>
                <a:cs typeface="Courier" charset="0"/>
                <a:sym typeface="Courier" charset="0"/>
              </a:rPr>
              <a:t>TemplateError</a:t>
            </a:r>
            <a:r>
              <a:rPr lang="en-US" sz="2000" dirty="0">
                <a:solidFill>
                  <a:srgbClr val="FFFFFF"/>
                </a:solidFill>
                <a:latin typeface="Courier" charset="0"/>
                <a:ea typeface="ＭＳ Ｐゴシック" charset="0"/>
                <a:cs typeface="Courier" charset="0"/>
                <a:sym typeface="Courier" charset="0"/>
              </a:rPr>
              <a:t>------------------------------------undefined method `[]' for </a:t>
            </a:r>
            <a:r>
              <a:rPr lang="en-US" sz="2000" dirty="0" err="1">
                <a:solidFill>
                  <a:srgbClr val="FFFFFF"/>
                </a:solidFill>
                <a:latin typeface="Courier" charset="0"/>
                <a:ea typeface="ＭＳ Ｐゴシック" charset="0"/>
                <a:cs typeface="Courier" charset="0"/>
                <a:sym typeface="Courier" charset="0"/>
              </a:rPr>
              <a:t>nil:NilClass</a:t>
            </a:r>
            <a:endParaRPr lang="en-US" sz="2000" dirty="0">
              <a:solidFill>
                <a:srgbClr val="FFFFFF"/>
              </a:solidFill>
              <a:latin typeface="Courier" charset="0"/>
              <a:ea typeface="ＭＳ Ｐゴシック" charset="0"/>
              <a:cs typeface="Courier" charset="0"/>
              <a:sym typeface="Courier" charset="0"/>
            </a:endParaRPr>
          </a:p>
        </p:txBody>
      </p:sp>
      <p:sp>
        <p:nvSpPr>
          <p:cNvPr id="662531" name="Rectangle 3"/>
          <p:cNvSpPr>
            <a:spLocks noGrp="1" noChangeArrowheads="1"/>
          </p:cNvSpPr>
          <p:nvPr>
            <p:ph type="title"/>
          </p:nvPr>
        </p:nvSpPr>
        <p:spPr>
          <a:ln/>
        </p:spPr>
        <p:txBody>
          <a:bodyPr/>
          <a:lstStyle/>
          <a:p>
            <a:r>
              <a:rPr lang="en-US"/>
              <a:t>Exercise: Re-run the Chef Client</a:t>
            </a:r>
          </a:p>
        </p:txBody>
      </p:sp>
      <p:sp>
        <p:nvSpPr>
          <p:cNvPr id="662532" name="Rectangle 4"/>
          <p:cNvSpPr>
            <a:spLocks/>
          </p:cNvSpPr>
          <p:nvPr/>
        </p:nvSpPr>
        <p:spPr bwMode="auto">
          <a:xfrm>
            <a:off x="3134031" y="3822859"/>
            <a:ext cx="9231493"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8800" b="1" dirty="0">
                <a:solidFill>
                  <a:srgbClr val="D90B00"/>
                </a:solidFill>
                <a:ea typeface="ＭＳ Ｐゴシック" charset="0"/>
                <a:cs typeface="Gill Sans" charset="0"/>
              </a:rPr>
              <a:t>FAIL!</a:t>
            </a:r>
          </a:p>
        </p:txBody>
      </p:sp>
    </p:spTree>
    <p:extLst>
      <p:ext uri="{BB962C8B-B14F-4D97-AF65-F5344CB8AC3E}">
        <p14:creationId xmlns:p14="http://schemas.microsoft.com/office/powerpoint/2010/main" val="36430118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625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3" presetClass="entr" presetSubtype="32" fill="hold" grpId="0" nodeType="clickEffect">
                                  <p:stCondLst>
                                    <p:cond delay="0"/>
                                  </p:stCondLst>
                                  <p:iterate type="lt">
                                    <p:tmPct val="100000"/>
                                  </p:iterate>
                                  <p:childTnLst>
                                    <p:set>
                                      <p:cBhvr>
                                        <p:cTn id="10" dur="1" fill="hold">
                                          <p:stCondLst>
                                            <p:cond delay="0"/>
                                          </p:stCondLst>
                                        </p:cTn>
                                        <p:tgtEl>
                                          <p:spTgt spid="662532"/>
                                        </p:tgtEl>
                                        <p:attrNameLst>
                                          <p:attrName>style.visibility</p:attrName>
                                        </p:attrNameLst>
                                      </p:cBhvr>
                                      <p:to>
                                        <p:strVal val="visible"/>
                                      </p:to>
                                    </p:set>
                                    <p:anim calcmode="lin" valueType="num">
                                      <p:cBhvr>
                                        <p:cTn id="11" dur="75" fill="hold"/>
                                        <p:tgtEl>
                                          <p:spTgt spid="662532"/>
                                        </p:tgtEl>
                                        <p:attrNameLst>
                                          <p:attrName>ppt_w</p:attrName>
                                        </p:attrNameLst>
                                      </p:cBhvr>
                                      <p:tavLst>
                                        <p:tav tm="0">
                                          <p:val>
                                            <p:strVal val="4*#ppt_w"/>
                                          </p:val>
                                        </p:tav>
                                        <p:tav tm="100000">
                                          <p:val>
                                            <p:strVal val="#ppt_w"/>
                                          </p:val>
                                        </p:tav>
                                      </p:tavLst>
                                    </p:anim>
                                    <p:anim calcmode="lin" valueType="num">
                                      <p:cBhvr>
                                        <p:cTn id="12" dur="75" fill="hold"/>
                                        <p:tgtEl>
                                          <p:spTgt spid="66253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530" grpId="0" animBg="1" autoUpdateAnimBg="0"/>
      <p:bldP spid="662532" grpId="0" autoUpdateAnimBg="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7" name="Rectangle 1"/>
          <p:cNvSpPr>
            <a:spLocks noGrp="1" noChangeArrowheads="1"/>
          </p:cNvSpPr>
          <p:nvPr>
            <p:ph type="title"/>
          </p:nvPr>
        </p:nvSpPr>
        <p:spPr>
          <a:ln/>
        </p:spPr>
        <p:txBody>
          <a:bodyPr/>
          <a:lstStyle/>
          <a:p>
            <a:r>
              <a:rPr lang="en-US" sz="4500"/>
              <a:t>You probably see this at the bottom of your screen...</a:t>
            </a:r>
          </a:p>
        </p:txBody>
      </p:sp>
      <p:sp>
        <p:nvSpPr>
          <p:cNvPr id="664578" name="Rectangle 2"/>
          <p:cNvSpPr>
            <a:spLocks noGrp="1" noChangeArrowheads="1"/>
          </p:cNvSpPr>
          <p:nvPr>
            <p:ph type="body" idx="1"/>
          </p:nvPr>
        </p:nvSpPr>
        <p:spPr>
          <a:xfrm>
            <a:off x="825581" y="1879600"/>
            <a:ext cx="14606427" cy="6731000"/>
          </a:xfrm>
          <a:ln/>
        </p:spPr>
        <p:txBody>
          <a:bodyPr/>
          <a:lstStyle/>
          <a:p>
            <a:pPr marL="0" indent="0">
              <a:buNone/>
            </a:pPr>
            <a:r>
              <a:rPr lang="en-US" sz="1900" dirty="0"/>
              <a:t>Template Context:</a:t>
            </a:r>
          </a:p>
          <a:p>
            <a:pPr marL="0" indent="0">
              <a:buNone/>
            </a:pPr>
            <a:r>
              <a:rPr lang="en-US" sz="1900" dirty="0"/>
              <a:t>-----------------</a:t>
            </a:r>
          </a:p>
          <a:p>
            <a:pPr marL="0" indent="0">
              <a:buNone/>
            </a:pPr>
            <a:r>
              <a:rPr lang="en-US" sz="1900" dirty="0"/>
              <a:t>on line #2</a:t>
            </a:r>
          </a:p>
          <a:p>
            <a:pPr marL="0" indent="0">
              <a:buNone/>
            </a:pPr>
            <a:r>
              <a:rPr lang="en-US" sz="1900" dirty="0"/>
              <a:t>  1:  This server is property of &lt;%= node["</a:t>
            </a:r>
            <a:r>
              <a:rPr lang="en-US" sz="1900" dirty="0" err="1"/>
              <a:t>motd</a:t>
            </a:r>
            <a:r>
              <a:rPr lang="en-US" sz="1900" dirty="0"/>
              <a:t>"]["company"] %&gt;</a:t>
            </a:r>
          </a:p>
          <a:p>
            <a:pPr marL="0" indent="0">
              <a:buNone/>
            </a:pPr>
            <a:r>
              <a:rPr lang="en-US" sz="1900" dirty="0"/>
              <a:t>  2</a:t>
            </a:r>
            <a:r>
              <a:rPr lang="en-US" sz="1900"/>
              <a:t>: </a:t>
            </a:r>
            <a:r>
              <a:rPr lang="en-US" sz="1900" smtClean="0"/>
              <a:t>&gt;&gt;  </a:t>
            </a:r>
            <a:r>
              <a:rPr lang="en-US" sz="1900" dirty="0"/>
              <a:t>&lt;% if node["</a:t>
            </a:r>
            <a:r>
              <a:rPr lang="en-US" sz="1900" dirty="0" err="1"/>
              <a:t>pci</a:t>
            </a:r>
            <a:r>
              <a:rPr lang="en-US" sz="1900" dirty="0"/>
              <a:t>"]["</a:t>
            </a:r>
            <a:r>
              <a:rPr lang="en-US" sz="1900" dirty="0" err="1"/>
              <a:t>in_scope</a:t>
            </a:r>
            <a:r>
              <a:rPr lang="en-US" sz="1900" dirty="0"/>
              <a:t>"] -%&gt;</a:t>
            </a:r>
          </a:p>
          <a:p>
            <a:pPr marL="0" indent="0">
              <a:buNone/>
            </a:pPr>
            <a:r>
              <a:rPr lang="en-US" sz="1900" dirty="0"/>
              <a:t>  3:  This server is in-scope for PCI compliance</a:t>
            </a:r>
          </a:p>
          <a:p>
            <a:pPr marL="0" indent="0">
              <a:buNone/>
            </a:pPr>
            <a:r>
              <a:rPr lang="en-US" sz="1900" dirty="0"/>
              <a:t>  4:  &lt;% end -%</a:t>
            </a:r>
            <a:r>
              <a:rPr lang="en-US" sz="1900" dirty="0" smtClean="0"/>
              <a:t>&gt;</a:t>
            </a:r>
            <a:endParaRPr lang="en-US" sz="1900" dirty="0"/>
          </a:p>
          <a:p>
            <a:pPr marL="0" indent="0">
              <a:buNone/>
            </a:pPr>
            <a:endParaRPr lang="en-US" sz="1900" dirty="0"/>
          </a:p>
          <a:p>
            <a:pPr marL="0" indent="0">
              <a:buNone/>
            </a:pPr>
            <a:r>
              <a:rPr lang="en-US" sz="1900" dirty="0"/>
              <a:t>[2014-01-06T09:14:37-05:00] INFO: Running queued delayed notifications before re-raising exception</a:t>
            </a:r>
          </a:p>
          <a:p>
            <a:pPr marL="0" indent="0">
              <a:buNone/>
            </a:pPr>
            <a:r>
              <a:rPr lang="en-US" sz="1900" dirty="0"/>
              <a:t>[2014-01-06T09:14:37-05:00] ERROR: Running exception handlers</a:t>
            </a:r>
          </a:p>
          <a:p>
            <a:pPr marL="0" indent="0">
              <a:buNone/>
            </a:pPr>
            <a:r>
              <a:rPr lang="en-US" sz="1900" dirty="0"/>
              <a:t>[2014-01-06T09:14:37-05:00] ERROR: Exception handlers complete</a:t>
            </a:r>
          </a:p>
          <a:p>
            <a:pPr marL="0" indent="0">
              <a:buNone/>
            </a:pPr>
            <a:r>
              <a:rPr lang="en-US" sz="1900" dirty="0"/>
              <a:t>[2014-01-06T09:14:37-05:00] FATAL: </a:t>
            </a:r>
            <a:r>
              <a:rPr lang="en-US" sz="1900" dirty="0" err="1"/>
              <a:t>Stacktrace</a:t>
            </a:r>
            <a:r>
              <a:rPr lang="en-US" sz="1900" dirty="0"/>
              <a:t> dumped to /var/chef/cache/chef-</a:t>
            </a:r>
            <a:r>
              <a:rPr lang="en-US" sz="1900" dirty="0" err="1"/>
              <a:t>stacktrace.out</a:t>
            </a:r>
            <a:endParaRPr lang="en-US" sz="1900" dirty="0"/>
          </a:p>
          <a:p>
            <a:pPr marL="0" indent="0">
              <a:buNone/>
            </a:pPr>
            <a:r>
              <a:rPr lang="en-US" sz="1900" dirty="0"/>
              <a:t>Chef Client failed. 0 resources updated</a:t>
            </a:r>
          </a:p>
          <a:p>
            <a:pPr marL="0" indent="0">
              <a:buNone/>
            </a:pPr>
            <a:r>
              <a:rPr lang="en-US" sz="1900" dirty="0"/>
              <a:t>[2014-01-06T09:14:37-05:00] INFO: Sending resource update report (run-id: c001b9d5-c2f6-4026-9cc6-ff0901aa563c)</a:t>
            </a:r>
          </a:p>
          <a:p>
            <a:pPr marL="0" indent="0">
              <a:buNone/>
            </a:pPr>
            <a:r>
              <a:rPr lang="en-US" sz="1900" dirty="0"/>
              <a:t>[2014-01-06T09:14:37-05:00] ERROR: "\xE2" from ASCII-8BIT to UTF-8</a:t>
            </a:r>
          </a:p>
          <a:p>
            <a:pPr marL="0" indent="0">
              <a:buNone/>
            </a:pPr>
            <a:r>
              <a:rPr lang="en-US" sz="1900" dirty="0"/>
              <a:t>[2014-01-06T09:14:37-05:00] FATAL: Chef::Exceptions::</a:t>
            </a:r>
            <a:r>
              <a:rPr lang="en-US" sz="1900" dirty="0" err="1"/>
              <a:t>ChildConvergeError</a:t>
            </a:r>
            <a:r>
              <a:rPr lang="en-US" sz="1900" dirty="0"/>
              <a:t>: Chef run process exited unsuccessfully (exit code 1)</a:t>
            </a:r>
          </a:p>
          <a:p>
            <a:pPr marL="0" indent="0">
              <a:buNone/>
            </a:pPr>
            <a:endParaRPr lang="en-US" sz="1900" dirty="0"/>
          </a:p>
        </p:txBody>
      </p:sp>
    </p:spTree>
    <p:extLst>
      <p:ext uri="{BB962C8B-B14F-4D97-AF65-F5344CB8AC3E}">
        <p14:creationId xmlns:p14="http://schemas.microsoft.com/office/powerpoint/2010/main" val="2876683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49" name="Rectangle 1"/>
          <p:cNvSpPr>
            <a:spLocks noGrp="1" noChangeArrowheads="1"/>
          </p:cNvSpPr>
          <p:nvPr>
            <p:ph type="title"/>
          </p:nvPr>
        </p:nvSpPr>
        <p:spPr>
          <a:ln/>
        </p:spPr>
        <p:txBody>
          <a:bodyPr/>
          <a:lstStyle/>
          <a:p>
            <a:r>
              <a:rPr lang="en-US"/>
              <a:t>Scroll up</a:t>
            </a:r>
          </a:p>
        </p:txBody>
      </p:sp>
      <p:sp>
        <p:nvSpPr>
          <p:cNvPr id="667650" name="Rectangle 2"/>
          <p:cNvSpPr>
            <a:spLocks noGrp="1" noChangeArrowheads="1"/>
          </p:cNvSpPr>
          <p:nvPr>
            <p:ph type="body" idx="1"/>
          </p:nvPr>
        </p:nvSpPr>
        <p:spPr>
          <a:xfrm>
            <a:off x="812880" y="1828800"/>
            <a:ext cx="14631829" cy="3022600"/>
          </a:xfrm>
          <a:ln/>
        </p:spPr>
        <p:txBody>
          <a:bodyPr/>
          <a:lstStyle/>
          <a:p>
            <a:r>
              <a:rPr lang="en-US" sz="4300"/>
              <a:t>In this case, Chef actually knows exactly what went wrong.</a:t>
            </a:r>
          </a:p>
          <a:p>
            <a:r>
              <a:rPr lang="en-US" sz="4300"/>
              <a:t>Scroll up to find out.</a:t>
            </a:r>
          </a:p>
        </p:txBody>
      </p:sp>
      <p:sp>
        <p:nvSpPr>
          <p:cNvPr id="667651" name="Rectangle 3"/>
          <p:cNvSpPr>
            <a:spLocks/>
          </p:cNvSpPr>
          <p:nvPr/>
        </p:nvSpPr>
        <p:spPr bwMode="auto">
          <a:xfrm>
            <a:off x="825581" y="3708400"/>
            <a:ext cx="14606427" cy="49276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nchor="ctr"/>
          <a:lstStyle/>
          <a:p>
            <a:pPr algn="l"/>
            <a:r>
              <a:rPr lang="en-US" sz="2400" dirty="0">
                <a:solidFill>
                  <a:srgbClr val="FFFFFF"/>
                </a:solidFill>
                <a:latin typeface="Courier" charset="0"/>
                <a:ea typeface="ＭＳ Ｐゴシック" charset="0"/>
                <a:cs typeface="Courier" charset="0"/>
                <a:sym typeface="Courier" charset="0"/>
              </a:rPr>
              <a:t>================================================================================Error executing action `create` on resource 'template[/etc/</a:t>
            </a:r>
            <a:r>
              <a:rPr lang="en-US" sz="2400" dirty="0" err="1">
                <a:solidFill>
                  <a:srgbClr val="FFFFFF"/>
                </a:solidFill>
                <a:latin typeface="Courier" charset="0"/>
                <a:ea typeface="ＭＳ Ｐゴシック" charset="0"/>
                <a:cs typeface="Courier" charset="0"/>
                <a:sym typeface="Courier" charset="0"/>
              </a:rPr>
              <a:t>motd</a:t>
            </a:r>
            <a:r>
              <a:rPr lang="en-US" sz="2400" dirty="0">
                <a:solidFill>
                  <a:srgbClr val="FFFFFF"/>
                </a:solidFill>
                <a:latin typeface="Courier" charset="0"/>
                <a:ea typeface="ＭＳ Ｐゴシック" charset="0"/>
                <a:cs typeface="Courier" charset="0"/>
                <a:sym typeface="Courier" charset="0"/>
              </a:rPr>
              <a:t>]'================================================================================Chef::</a:t>
            </a:r>
            <a:r>
              <a:rPr lang="en-US" sz="2400" dirty="0" err="1">
                <a:solidFill>
                  <a:srgbClr val="FFFFFF"/>
                </a:solidFill>
                <a:latin typeface="Courier" charset="0"/>
                <a:ea typeface="ＭＳ Ｐゴシック" charset="0"/>
                <a:cs typeface="Courier" charset="0"/>
                <a:sym typeface="Courier" charset="0"/>
              </a:rPr>
              <a:t>Mixin</a:t>
            </a:r>
            <a:r>
              <a:rPr lang="en-US" sz="2400" dirty="0">
                <a:solidFill>
                  <a:srgbClr val="FFFFFF"/>
                </a:solidFill>
                <a:latin typeface="Courier" charset="0"/>
                <a:ea typeface="ＭＳ Ｐゴシック" charset="0"/>
                <a:cs typeface="Courier" charset="0"/>
                <a:sym typeface="Courier" charset="0"/>
              </a:rPr>
              <a:t>::Template::</a:t>
            </a:r>
            <a:r>
              <a:rPr lang="en-US" sz="2400" dirty="0" err="1">
                <a:solidFill>
                  <a:srgbClr val="FFFFFF"/>
                </a:solidFill>
                <a:latin typeface="Courier" charset="0"/>
                <a:ea typeface="ＭＳ Ｐゴシック" charset="0"/>
                <a:cs typeface="Courier" charset="0"/>
                <a:sym typeface="Courier" charset="0"/>
              </a:rPr>
              <a:t>TemplateError</a:t>
            </a:r>
            <a:r>
              <a:rPr lang="en-US" sz="2400" dirty="0">
                <a:solidFill>
                  <a:srgbClr val="FFFFFF"/>
                </a:solidFill>
                <a:latin typeface="Courier" charset="0"/>
                <a:ea typeface="ＭＳ Ｐゴシック" charset="0"/>
                <a:cs typeface="Courier" charset="0"/>
                <a:sym typeface="Courier" charset="0"/>
              </a:rPr>
              <a:t>------------------------------------undefined method `[]' for </a:t>
            </a:r>
            <a:r>
              <a:rPr lang="en-US" sz="2400" dirty="0" err="1" smtClean="0">
                <a:solidFill>
                  <a:srgbClr val="FFFFFF"/>
                </a:solidFill>
                <a:latin typeface="Courier" charset="0"/>
                <a:ea typeface="ＭＳ Ｐゴシック" charset="0"/>
                <a:cs typeface="Courier" charset="0"/>
                <a:sym typeface="Courier" charset="0"/>
              </a:rPr>
              <a:t>nil:NilClass</a:t>
            </a:r>
            <a:r>
              <a:rPr lang="en-US" sz="2400" dirty="0" smtClean="0">
                <a:solidFill>
                  <a:srgbClr val="FFFFFF"/>
                </a:solidFill>
                <a:latin typeface="Courier" charset="0"/>
                <a:ea typeface="ＭＳ Ｐゴシック" charset="0"/>
                <a:cs typeface="Courier" charset="0"/>
                <a:sym typeface="Courier" charset="0"/>
              </a:rPr>
              <a:t/>
            </a:r>
            <a:br>
              <a:rPr lang="en-US" sz="2400" dirty="0" smtClean="0">
                <a:solidFill>
                  <a:srgbClr val="FFFFFF"/>
                </a:solidFill>
                <a:latin typeface="Courier" charset="0"/>
                <a:ea typeface="ＭＳ Ｐゴシック" charset="0"/>
                <a:cs typeface="Courier" charset="0"/>
                <a:sym typeface="Courier" charset="0"/>
              </a:rPr>
            </a:br>
            <a:r>
              <a:rPr lang="en-US" sz="2400" dirty="0" smtClean="0">
                <a:solidFill>
                  <a:srgbClr val="FFFFFF"/>
                </a:solidFill>
                <a:latin typeface="Courier" charset="0"/>
                <a:ea typeface="ＭＳ Ｐゴシック" charset="0"/>
                <a:cs typeface="Courier" charset="0"/>
                <a:sym typeface="Courier" charset="0"/>
              </a:rPr>
              <a:t>Resource </a:t>
            </a:r>
            <a:r>
              <a:rPr lang="en-US" sz="2400" dirty="0">
                <a:solidFill>
                  <a:srgbClr val="FFFFFF"/>
                </a:solidFill>
                <a:latin typeface="Courier" charset="0"/>
                <a:ea typeface="ＭＳ Ｐゴシック" charset="0"/>
                <a:cs typeface="Courier" charset="0"/>
                <a:sym typeface="Courier" charset="0"/>
              </a:rPr>
              <a:t>Declaration:---------------------# In /var/chef/cache/cookbooks/</a:t>
            </a:r>
            <a:r>
              <a:rPr lang="en-US" sz="2400" dirty="0" err="1">
                <a:solidFill>
                  <a:srgbClr val="FFFFFF"/>
                </a:solidFill>
                <a:latin typeface="Courier" charset="0"/>
                <a:ea typeface="ＭＳ Ｐゴシック" charset="0"/>
                <a:cs typeface="Courier" charset="0"/>
                <a:sym typeface="Courier" charset="0"/>
              </a:rPr>
              <a:t>motd</a:t>
            </a:r>
            <a:r>
              <a:rPr lang="en-US" sz="2400" dirty="0">
                <a:solidFill>
                  <a:srgbClr val="FFFFFF"/>
                </a:solidFill>
                <a:latin typeface="Courier" charset="0"/>
                <a:ea typeface="ＭＳ Ｐゴシック" charset="0"/>
                <a:cs typeface="Courier" charset="0"/>
                <a:sym typeface="Courier" charset="0"/>
              </a:rPr>
              <a:t>/recipes/default.rb 10: template "/etc/</a:t>
            </a:r>
            <a:r>
              <a:rPr lang="en-US" sz="2400" dirty="0" err="1">
                <a:solidFill>
                  <a:srgbClr val="FFFFFF"/>
                </a:solidFill>
                <a:latin typeface="Courier" charset="0"/>
                <a:ea typeface="ＭＳ Ｐゴシック" charset="0"/>
                <a:cs typeface="Courier" charset="0"/>
                <a:sym typeface="Courier" charset="0"/>
              </a:rPr>
              <a:t>motd</a:t>
            </a:r>
            <a:r>
              <a:rPr lang="en-US" sz="2400" dirty="0">
                <a:solidFill>
                  <a:srgbClr val="FFFFFF"/>
                </a:solidFill>
                <a:latin typeface="Courier" charset="0"/>
                <a:ea typeface="ＭＳ Ｐゴシック" charset="0"/>
                <a:cs typeface="Courier" charset="0"/>
                <a:sym typeface="Courier" charset="0"/>
              </a:rPr>
              <a:t>" do 11:   source "</a:t>
            </a:r>
            <a:r>
              <a:rPr lang="en-US" sz="2400" dirty="0" err="1">
                <a:solidFill>
                  <a:srgbClr val="FFFFFF"/>
                </a:solidFill>
                <a:latin typeface="Courier" charset="0"/>
                <a:ea typeface="ＭＳ Ｐゴシック" charset="0"/>
                <a:cs typeface="Courier" charset="0"/>
                <a:sym typeface="Courier" charset="0"/>
              </a:rPr>
              <a:t>motd.erb</a:t>
            </a:r>
            <a:r>
              <a:rPr lang="en-US" sz="2400" dirty="0">
                <a:solidFill>
                  <a:srgbClr val="FFFFFF"/>
                </a:solidFill>
                <a:latin typeface="Courier" charset="0"/>
                <a:ea typeface="ＭＳ Ｐゴシック" charset="0"/>
                <a:cs typeface="Courier" charset="0"/>
                <a:sym typeface="Courier" charset="0"/>
              </a:rPr>
              <a:t>" 12:   mode "0644" 13: end</a:t>
            </a:r>
          </a:p>
        </p:txBody>
      </p:sp>
      <p:cxnSp>
        <p:nvCxnSpPr>
          <p:cNvPr id="5" name="Straight Arrow Connector 4"/>
          <p:cNvCxnSpPr/>
          <p:nvPr/>
        </p:nvCxnSpPr>
        <p:spPr bwMode="auto">
          <a:xfrm flipH="1">
            <a:off x="7976394" y="2895600"/>
            <a:ext cx="4648200" cy="3276600"/>
          </a:xfrm>
          <a:prstGeom prst="straightConnector1">
            <a:avLst/>
          </a:prstGeom>
          <a:blipFill dpi="0" rotWithShape="0">
            <a:blip r:embed="rId3"/>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Tree>
    <p:extLst>
      <p:ext uri="{BB962C8B-B14F-4D97-AF65-F5344CB8AC3E}">
        <p14:creationId xmlns:p14="http://schemas.microsoft.com/office/powerpoint/2010/main" val="26052605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5" name="Rectangle 1"/>
          <p:cNvSpPr>
            <a:spLocks noGrp="1" noChangeArrowheads="1"/>
          </p:cNvSpPr>
          <p:nvPr>
            <p:ph type="title"/>
          </p:nvPr>
        </p:nvSpPr>
        <p:spPr>
          <a:ln/>
        </p:spPr>
        <p:txBody>
          <a:bodyPr/>
          <a:lstStyle/>
          <a:p>
            <a:r>
              <a:rPr lang="en-US"/>
              <a:t>nil:NilClass error</a:t>
            </a:r>
          </a:p>
        </p:txBody>
      </p:sp>
      <p:sp>
        <p:nvSpPr>
          <p:cNvPr id="676866" name="Rectangle 2"/>
          <p:cNvSpPr>
            <a:spLocks noGrp="1" noChangeArrowheads="1"/>
          </p:cNvSpPr>
          <p:nvPr>
            <p:ph type="body" idx="1"/>
          </p:nvPr>
        </p:nvSpPr>
        <p:spPr>
          <a:ln/>
        </p:spPr>
        <p:txBody>
          <a:bodyPr/>
          <a:lstStyle/>
          <a:p>
            <a:r>
              <a:rPr lang="en-US" dirty="0"/>
              <a:t>The bottom line is when you see this </a:t>
            </a:r>
            <a:r>
              <a:rPr lang="en-US" dirty="0" smtClean="0"/>
              <a:t>ruby error</a:t>
            </a:r>
            <a:endParaRPr lang="en-US" dirty="0"/>
          </a:p>
          <a:p>
            <a:endParaRPr lang="en-US" dirty="0"/>
          </a:p>
          <a:p>
            <a:endParaRPr lang="en-US" dirty="0"/>
          </a:p>
          <a:p>
            <a:endParaRPr lang="en-US" dirty="0"/>
          </a:p>
          <a:p>
            <a:r>
              <a:rPr lang="en-US" dirty="0"/>
              <a:t>It most often means you tried to look up a node attribute that does not exist!</a:t>
            </a:r>
          </a:p>
        </p:txBody>
      </p:sp>
      <p:sp>
        <p:nvSpPr>
          <p:cNvPr id="676867" name="Rectangle 3"/>
          <p:cNvSpPr>
            <a:spLocks/>
          </p:cNvSpPr>
          <p:nvPr/>
        </p:nvSpPr>
        <p:spPr bwMode="auto">
          <a:xfrm>
            <a:off x="1143112" y="3403600"/>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undefined method `[]' for nil:NilClass</a:t>
            </a:r>
          </a:p>
        </p:txBody>
      </p:sp>
    </p:spTree>
    <p:extLst>
      <p:ext uri="{BB962C8B-B14F-4D97-AF65-F5344CB8AC3E}">
        <p14:creationId xmlns:p14="http://schemas.microsoft.com/office/powerpoint/2010/main" val="33601943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294967295"/>
          </p:nvPr>
        </p:nvSpPr>
        <p:spPr>
          <a:xfrm>
            <a:off x="8001782" y="8826500"/>
            <a:ext cx="215921" cy="215900"/>
          </a:xfrm>
          <a:prstGeom prst="rect">
            <a:avLst/>
          </a:prstGeom>
        </p:spPr>
        <p:txBody>
          <a:bodyPr/>
          <a:lstStyle/>
          <a:p>
            <a:fld id="{69DA0DBF-93FA-3349-B32E-D38769ACC996}" type="slidenum">
              <a:rPr lang="en-US"/>
              <a:pPr/>
              <a:t>286</a:t>
            </a:fld>
            <a:endParaRPr lang="en-US"/>
          </a:p>
        </p:txBody>
      </p:sp>
      <p:sp>
        <p:nvSpPr>
          <p:cNvPr id="680961"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80962" name="Rectangle 2"/>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cookbooks/motd/metadata.rb</a:t>
            </a:r>
          </a:p>
        </p:txBody>
      </p:sp>
      <p:sp>
        <p:nvSpPr>
          <p:cNvPr id="680963" name="Rectangle 3"/>
          <p:cNvSpPr>
            <a:spLocks/>
          </p:cNvSpPr>
          <p:nvPr/>
        </p:nvSpPr>
        <p:spPr bwMode="auto">
          <a:xfrm>
            <a:off x="838282" y="2381250"/>
            <a:ext cx="14631829" cy="30734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500" dirty="0" smtClean="0">
                <a:solidFill>
                  <a:schemeClr val="tx1"/>
                </a:solidFill>
                <a:latin typeface="Courier" charset="0"/>
                <a:ea typeface="ＭＳ Ｐゴシック" charset="0"/>
                <a:cs typeface="Courier" charset="0"/>
                <a:sym typeface="Courier" charset="0"/>
              </a:rPr>
              <a:t>maintainer       </a:t>
            </a:r>
            <a:r>
              <a:rPr lang="en-US" sz="2500" dirty="0">
                <a:solidFill>
                  <a:srgbClr val="A40800"/>
                </a:solidFill>
                <a:latin typeface="Courier" charset="0"/>
                <a:ea typeface="ＭＳ Ｐゴシック" charset="0"/>
                <a:cs typeface="Courier" charset="0"/>
                <a:sym typeface="Courier" charset="0"/>
              </a:rPr>
              <a:t>"YOUR_COMPANY_NAME"</a:t>
            </a:r>
            <a:r>
              <a:rPr lang="en-US" sz="2500" dirty="0">
                <a:solidFill>
                  <a:schemeClr val="tx1"/>
                </a:solidFill>
                <a:latin typeface="Courier" charset="0"/>
                <a:ea typeface="ＭＳ Ｐゴシック" charset="0"/>
                <a:cs typeface="Courier" charset="0"/>
                <a:sym typeface="Courier" charset="0"/>
              </a:rPr>
              <a:t> </a:t>
            </a:r>
            <a:endParaRPr lang="en-US" sz="2500" dirty="0" smtClean="0">
              <a:solidFill>
                <a:schemeClr val="tx1"/>
              </a:solidFill>
              <a:latin typeface="Courier" charset="0"/>
              <a:ea typeface="ＭＳ Ｐゴシック" charset="0"/>
              <a:cs typeface="Courier" charset="0"/>
              <a:sym typeface="Courier" charset="0"/>
            </a:endParaRPr>
          </a:p>
          <a:p>
            <a:pPr algn="l"/>
            <a:r>
              <a:rPr lang="en-US" sz="2500" dirty="0" err="1" smtClean="0">
                <a:solidFill>
                  <a:schemeClr val="tx1"/>
                </a:solidFill>
                <a:latin typeface="Courier" charset="0"/>
                <a:ea typeface="ＭＳ Ｐゴシック" charset="0"/>
                <a:cs typeface="Courier" charset="0"/>
                <a:sym typeface="Courier" charset="0"/>
              </a:rPr>
              <a:t>maintainer_email</a:t>
            </a:r>
            <a:r>
              <a:rPr lang="en-US" sz="2500" dirty="0" smtClean="0">
                <a:solidFill>
                  <a:schemeClr val="tx1"/>
                </a:solidFill>
                <a:latin typeface="Courier" charset="0"/>
                <a:ea typeface="ＭＳ Ｐゴシック" charset="0"/>
                <a:cs typeface="Courier" charset="0"/>
                <a:sym typeface="Courier" charset="0"/>
              </a:rPr>
              <a:t> </a:t>
            </a:r>
            <a:r>
              <a:rPr lang="en-US" sz="2500" dirty="0">
                <a:solidFill>
                  <a:srgbClr val="A40800"/>
                </a:solidFill>
                <a:latin typeface="Courier" charset="0"/>
                <a:ea typeface="ＭＳ Ｐゴシック" charset="0"/>
                <a:cs typeface="Courier" charset="0"/>
                <a:sym typeface="Courier" charset="0"/>
              </a:rPr>
              <a:t>"</a:t>
            </a:r>
            <a:r>
              <a:rPr lang="en-US" sz="2500" dirty="0" smtClean="0">
                <a:solidFill>
                  <a:srgbClr val="A40800"/>
                </a:solidFill>
                <a:latin typeface="Courier" charset="0"/>
                <a:ea typeface="ＭＳ Ｐゴシック" charset="0"/>
                <a:cs typeface="Courier" charset="0"/>
                <a:sym typeface="Courier" charset="0"/>
              </a:rPr>
              <a:t>YOUR_EMAIL"</a:t>
            </a:r>
            <a:endParaRPr lang="en-US" sz="2500" dirty="0">
              <a:solidFill>
                <a:schemeClr val="tx1"/>
              </a:solidFill>
              <a:latin typeface="Courier" charset="0"/>
              <a:ea typeface="ＭＳ Ｐゴシック" charset="0"/>
              <a:cs typeface="Courier" charset="0"/>
              <a:sym typeface="Courier" charset="0"/>
            </a:endParaRPr>
          </a:p>
          <a:p>
            <a:pPr algn="l"/>
            <a:r>
              <a:rPr lang="en-US" sz="2500" dirty="0" smtClean="0">
                <a:solidFill>
                  <a:schemeClr val="tx1"/>
                </a:solidFill>
                <a:latin typeface="Courier" charset="0"/>
                <a:ea typeface="ＭＳ Ｐゴシック" charset="0"/>
                <a:cs typeface="Courier" charset="0"/>
                <a:sym typeface="Courier" charset="0"/>
              </a:rPr>
              <a:t>license          </a:t>
            </a:r>
            <a:r>
              <a:rPr lang="en-US" sz="2500" dirty="0">
                <a:solidFill>
                  <a:srgbClr val="A40800"/>
                </a:solidFill>
                <a:latin typeface="Courier" charset="0"/>
                <a:ea typeface="ＭＳ Ｐゴシック" charset="0"/>
                <a:cs typeface="Courier" charset="0"/>
                <a:sym typeface="Courier" charset="0"/>
              </a:rPr>
              <a:t>"All rights reserved"</a:t>
            </a:r>
            <a:r>
              <a:rPr lang="en-US" sz="2500" dirty="0">
                <a:solidFill>
                  <a:schemeClr val="tx1"/>
                </a:solidFill>
                <a:latin typeface="Courier" charset="0"/>
                <a:ea typeface="ＭＳ Ｐゴシック" charset="0"/>
                <a:cs typeface="Courier" charset="0"/>
                <a:sym typeface="Courier" charset="0"/>
              </a:rPr>
              <a:t> </a:t>
            </a:r>
            <a:endParaRPr lang="en-US" sz="2500" dirty="0" smtClean="0">
              <a:solidFill>
                <a:schemeClr val="tx1"/>
              </a:solidFill>
              <a:latin typeface="Courier" charset="0"/>
              <a:ea typeface="ＭＳ Ｐゴシック" charset="0"/>
              <a:cs typeface="Courier" charset="0"/>
              <a:sym typeface="Courier" charset="0"/>
            </a:endParaRPr>
          </a:p>
          <a:p>
            <a:pPr algn="l"/>
            <a:r>
              <a:rPr lang="en-US" sz="2500" dirty="0" smtClean="0">
                <a:solidFill>
                  <a:schemeClr val="tx1"/>
                </a:solidFill>
                <a:latin typeface="Courier" charset="0"/>
                <a:ea typeface="ＭＳ Ｐゴシック" charset="0"/>
                <a:cs typeface="Courier" charset="0"/>
                <a:sym typeface="Courier" charset="0"/>
              </a:rPr>
              <a:t>description      </a:t>
            </a:r>
            <a:r>
              <a:rPr lang="en-US" sz="2500" dirty="0">
                <a:solidFill>
                  <a:srgbClr val="A40800"/>
                </a:solidFill>
                <a:latin typeface="Courier" charset="0"/>
                <a:ea typeface="ＭＳ Ｐゴシック" charset="0"/>
                <a:cs typeface="Courier" charset="0"/>
                <a:sym typeface="Courier" charset="0"/>
              </a:rPr>
              <a:t>"Installs/Configures </a:t>
            </a:r>
            <a:r>
              <a:rPr lang="en-US" sz="2500" dirty="0" err="1">
                <a:solidFill>
                  <a:srgbClr val="A40800"/>
                </a:solidFill>
                <a:latin typeface="Courier" charset="0"/>
                <a:ea typeface="ＭＳ Ｐゴシック" charset="0"/>
                <a:cs typeface="Courier" charset="0"/>
                <a:sym typeface="Courier" charset="0"/>
              </a:rPr>
              <a:t>motd</a:t>
            </a:r>
            <a:r>
              <a:rPr lang="en-US" sz="2500" dirty="0">
                <a:solidFill>
                  <a:srgbClr val="A40800"/>
                </a:solidFill>
                <a:latin typeface="Courier" charset="0"/>
                <a:ea typeface="ＭＳ Ｐゴシック" charset="0"/>
                <a:cs typeface="Courier" charset="0"/>
                <a:sym typeface="Courier" charset="0"/>
              </a:rPr>
              <a:t>"</a:t>
            </a:r>
            <a:r>
              <a:rPr lang="en-US" sz="2500" dirty="0">
                <a:solidFill>
                  <a:schemeClr val="tx1"/>
                </a:solidFill>
                <a:latin typeface="Courier" charset="0"/>
                <a:ea typeface="ＭＳ Ｐゴシック" charset="0"/>
                <a:cs typeface="Courier" charset="0"/>
                <a:sym typeface="Courier" charset="0"/>
              </a:rPr>
              <a:t> </a:t>
            </a:r>
            <a:endParaRPr lang="en-US" sz="2500" dirty="0" smtClean="0">
              <a:solidFill>
                <a:schemeClr val="tx1"/>
              </a:solidFill>
              <a:latin typeface="Courier" charset="0"/>
              <a:ea typeface="ＭＳ Ｐゴシック" charset="0"/>
              <a:cs typeface="Courier" charset="0"/>
              <a:sym typeface="Courier" charset="0"/>
            </a:endParaRPr>
          </a:p>
          <a:p>
            <a:pPr algn="l"/>
            <a:r>
              <a:rPr lang="en-US" sz="2500" dirty="0" err="1" smtClean="0">
                <a:solidFill>
                  <a:schemeClr val="tx1"/>
                </a:solidFill>
                <a:latin typeface="Courier" charset="0"/>
                <a:ea typeface="ＭＳ Ｐゴシック" charset="0"/>
                <a:cs typeface="Courier" charset="0"/>
                <a:sym typeface="Courier" charset="0"/>
              </a:rPr>
              <a:t>long_description</a:t>
            </a:r>
            <a:r>
              <a:rPr lang="en-US" sz="2500" dirty="0" smtClean="0">
                <a:solidFill>
                  <a:schemeClr val="tx1"/>
                </a:solidFill>
                <a:latin typeface="Courier" charset="0"/>
                <a:ea typeface="ＭＳ Ｐゴシック" charset="0"/>
                <a:cs typeface="Courier" charset="0"/>
                <a:sym typeface="Courier" charset="0"/>
              </a:rPr>
              <a:t> </a:t>
            </a:r>
            <a:r>
              <a:rPr lang="en-US" sz="2500" dirty="0" err="1">
                <a:solidFill>
                  <a:srgbClr val="3F691E"/>
                </a:solidFill>
                <a:latin typeface="Courier" charset="0"/>
                <a:ea typeface="ＭＳ Ｐゴシック" charset="0"/>
                <a:cs typeface="Courier" charset="0"/>
                <a:sym typeface="Courier" charset="0"/>
              </a:rPr>
              <a:t>IO</a:t>
            </a:r>
            <a:r>
              <a:rPr lang="en-US" sz="2500" dirty="0" err="1">
                <a:solidFill>
                  <a:schemeClr val="tx1"/>
                </a:solidFill>
                <a:latin typeface="Courier" charset="0"/>
                <a:ea typeface="ＭＳ Ｐゴシック" charset="0"/>
                <a:cs typeface="Courier" charset="0"/>
                <a:sym typeface="Courier" charset="0"/>
              </a:rPr>
              <a:t>.read</a:t>
            </a:r>
            <a:r>
              <a:rPr lang="en-US" sz="2500" dirty="0">
                <a:solidFill>
                  <a:schemeClr val="tx1"/>
                </a:solidFill>
                <a:latin typeface="Courier" charset="0"/>
                <a:ea typeface="ＭＳ Ｐゴシック" charset="0"/>
                <a:cs typeface="Courier" charset="0"/>
                <a:sym typeface="Courier" charset="0"/>
              </a:rPr>
              <a:t>(</a:t>
            </a:r>
            <a:r>
              <a:rPr lang="en-US" sz="2500" dirty="0" err="1">
                <a:solidFill>
                  <a:srgbClr val="3F691E"/>
                </a:solidFill>
                <a:latin typeface="Courier" charset="0"/>
                <a:ea typeface="ＭＳ Ｐゴシック" charset="0"/>
                <a:cs typeface="Courier" charset="0"/>
                <a:sym typeface="Courier" charset="0"/>
              </a:rPr>
              <a:t>File</a:t>
            </a:r>
            <a:r>
              <a:rPr lang="en-US" sz="2500" dirty="0" err="1">
                <a:solidFill>
                  <a:schemeClr val="tx1"/>
                </a:solidFill>
                <a:latin typeface="Courier" charset="0"/>
                <a:ea typeface="ＭＳ Ｐゴシック" charset="0"/>
                <a:cs typeface="Courier" charset="0"/>
                <a:sym typeface="Courier" charset="0"/>
              </a:rPr>
              <a:t>.join</a:t>
            </a:r>
            <a:r>
              <a:rPr lang="en-US" sz="2500" dirty="0">
                <a:solidFill>
                  <a:schemeClr val="tx1"/>
                </a:solidFill>
                <a:latin typeface="Courier" charset="0"/>
                <a:ea typeface="ＭＳ Ｐゴシック" charset="0"/>
                <a:cs typeface="Courier" charset="0"/>
                <a:sym typeface="Courier" charset="0"/>
              </a:rPr>
              <a:t>(</a:t>
            </a:r>
            <a:r>
              <a:rPr lang="en-US" sz="2500" dirty="0" err="1">
                <a:solidFill>
                  <a:srgbClr val="3F691E"/>
                </a:solidFill>
                <a:latin typeface="Courier" charset="0"/>
                <a:ea typeface="ＭＳ Ｐゴシック" charset="0"/>
                <a:cs typeface="Courier" charset="0"/>
                <a:sym typeface="Courier" charset="0"/>
              </a:rPr>
              <a:t>File</a:t>
            </a:r>
            <a:r>
              <a:rPr lang="en-US" sz="2500" dirty="0" err="1">
                <a:solidFill>
                  <a:schemeClr val="tx1"/>
                </a:solidFill>
                <a:latin typeface="Courier" charset="0"/>
                <a:ea typeface="ＭＳ Ｐゴシック" charset="0"/>
                <a:cs typeface="Courier" charset="0"/>
                <a:sym typeface="Courier" charset="0"/>
              </a:rPr>
              <a:t>.dirname</a:t>
            </a:r>
            <a:r>
              <a:rPr lang="en-US" sz="2500" dirty="0">
                <a:solidFill>
                  <a:schemeClr val="tx1"/>
                </a:solidFill>
                <a:latin typeface="Courier" charset="0"/>
                <a:ea typeface="ＭＳ Ｐゴシック" charset="0"/>
                <a:cs typeface="Courier" charset="0"/>
                <a:sym typeface="Courier" charset="0"/>
              </a:rPr>
              <a:t>(</a:t>
            </a:r>
            <a:r>
              <a:rPr lang="en-US" sz="2500" dirty="0">
                <a:solidFill>
                  <a:srgbClr val="A40800"/>
                </a:solidFill>
                <a:latin typeface="Courier" charset="0"/>
                <a:ea typeface="ＭＳ Ｐゴシック" charset="0"/>
                <a:cs typeface="Courier" charset="0"/>
                <a:sym typeface="Courier" charset="0"/>
              </a:rPr>
              <a:t>__FILE__</a:t>
            </a:r>
            <a:r>
              <a:rPr lang="en-US" sz="2500" dirty="0">
                <a:solidFill>
                  <a:schemeClr val="tx1"/>
                </a:solidFill>
                <a:latin typeface="Courier" charset="0"/>
                <a:ea typeface="ＭＳ Ｐゴシック" charset="0"/>
                <a:cs typeface="Courier" charset="0"/>
                <a:sym typeface="Courier" charset="0"/>
              </a:rPr>
              <a:t>), </a:t>
            </a:r>
            <a:r>
              <a:rPr lang="en-US" sz="2500" dirty="0">
                <a:solidFill>
                  <a:srgbClr val="A40800"/>
                </a:solidFill>
                <a:latin typeface="Arial"/>
                <a:ea typeface="ＭＳ Ｐゴシック" charset="0"/>
                <a:cs typeface="Courier" charset="0"/>
                <a:sym typeface="Courier" charset="0"/>
              </a:rPr>
              <a:t>'</a:t>
            </a:r>
            <a:r>
              <a:rPr lang="en-US" sz="2500" dirty="0" err="1" smtClean="0">
                <a:solidFill>
                  <a:srgbClr val="A40800"/>
                </a:solidFill>
                <a:latin typeface="Courier" charset="0"/>
                <a:ea typeface="ＭＳ Ｐゴシック" charset="0"/>
                <a:cs typeface="Courier" charset="0"/>
                <a:sym typeface="Courier" charset="0"/>
              </a:rPr>
              <a:t>README.md</a:t>
            </a:r>
            <a:r>
              <a:rPr lang="en-US" sz="2500" dirty="0" smtClean="0">
                <a:solidFill>
                  <a:srgbClr val="A40800"/>
                </a:solidFill>
                <a:latin typeface="Courier" charset="0"/>
                <a:ea typeface="ＭＳ Ｐゴシック" charset="0"/>
                <a:cs typeface="Courier" charset="0"/>
                <a:sym typeface="Courier" charset="0"/>
              </a:rPr>
              <a:t>'</a:t>
            </a:r>
            <a:r>
              <a:rPr lang="en-US" sz="2500" dirty="0" smtClean="0">
                <a:solidFill>
                  <a:schemeClr val="tx1"/>
                </a:solidFill>
                <a:latin typeface="Courier" charset="0"/>
                <a:ea typeface="ＭＳ Ｐゴシック" charset="0"/>
                <a:cs typeface="Courier" charset="0"/>
                <a:sym typeface="Courier" charset="0"/>
              </a:rPr>
              <a:t>)</a:t>
            </a:r>
            <a:r>
              <a:rPr lang="en-US" sz="2500" dirty="0">
                <a:solidFill>
                  <a:schemeClr val="tx1"/>
                </a:solidFill>
                <a:latin typeface="Courier" charset="0"/>
                <a:ea typeface="ＭＳ Ｐゴシック" charset="0"/>
                <a:cs typeface="Courier" charset="0"/>
                <a:sym typeface="Courier" charset="0"/>
              </a:rPr>
              <a:t>) version          </a:t>
            </a:r>
            <a:r>
              <a:rPr lang="en-US" sz="2500" dirty="0">
                <a:solidFill>
                  <a:srgbClr val="A40800"/>
                </a:solidFill>
                <a:latin typeface="Courier" charset="0"/>
                <a:ea typeface="ＭＳ Ｐゴシック" charset="0"/>
                <a:cs typeface="Courier" charset="0"/>
                <a:sym typeface="Courier" charset="0"/>
              </a:rPr>
              <a:t>"0.1.0"</a:t>
            </a:r>
            <a:r>
              <a:rPr lang="en-US" sz="2500" dirty="0">
                <a:solidFill>
                  <a:schemeClr val="tx1"/>
                </a:solidFill>
                <a:latin typeface="Courier" charset="0"/>
                <a:ea typeface="ＭＳ Ｐゴシック" charset="0"/>
                <a:cs typeface="Courier" charset="0"/>
                <a:sym typeface="Courier" charset="0"/>
              </a:rPr>
              <a:t> </a:t>
            </a:r>
          </a:p>
        </p:txBody>
      </p:sp>
      <p:sp>
        <p:nvSpPr>
          <p:cNvPr id="680964" name="Rectangle 4"/>
          <p:cNvSpPr>
            <a:spLocks noGrp="1" noChangeArrowheads="1"/>
          </p:cNvSpPr>
          <p:nvPr>
            <p:ph type="title"/>
          </p:nvPr>
        </p:nvSpPr>
        <p:spPr>
          <a:ln/>
        </p:spPr>
        <p:txBody>
          <a:bodyPr/>
          <a:lstStyle/>
          <a:p>
            <a:r>
              <a:rPr lang="en-US" sz="3500" dirty="0" smtClean="0"/>
              <a:t>Linux Exercise</a:t>
            </a:r>
            <a:r>
              <a:rPr lang="en-US" sz="3500" dirty="0"/>
              <a:t>: Add a dependency on the PCI cookbook to the MOTD cookbook</a:t>
            </a:r>
          </a:p>
        </p:txBody>
      </p:sp>
    </p:spTree>
    <p:extLst>
      <p:ext uri="{BB962C8B-B14F-4D97-AF65-F5344CB8AC3E}">
        <p14:creationId xmlns:p14="http://schemas.microsoft.com/office/powerpoint/2010/main" val="31323452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4294967295"/>
          </p:nvPr>
        </p:nvSpPr>
        <p:spPr>
          <a:xfrm>
            <a:off x="8001782" y="8826500"/>
            <a:ext cx="215921" cy="215900"/>
          </a:xfrm>
          <a:prstGeom prst="rect">
            <a:avLst/>
          </a:prstGeom>
        </p:spPr>
        <p:txBody>
          <a:bodyPr/>
          <a:lstStyle/>
          <a:p>
            <a:fld id="{9E551351-F4C9-D648-8A94-5FE7595EE9C3}" type="slidenum">
              <a:rPr lang="en-US"/>
              <a:pPr/>
              <a:t>287</a:t>
            </a:fld>
            <a:endParaRPr lang="en-US"/>
          </a:p>
        </p:txBody>
      </p:sp>
      <p:sp>
        <p:nvSpPr>
          <p:cNvPr id="681985" name="Rectangle 1"/>
          <p:cNvSpPr>
            <a:spLocks/>
          </p:cNvSpPr>
          <p:nvPr/>
        </p:nvSpPr>
        <p:spPr bwMode="auto">
          <a:xfrm>
            <a:off x="838282" y="2381250"/>
            <a:ext cx="14631829" cy="30734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500" dirty="0" smtClean="0">
                <a:solidFill>
                  <a:schemeClr val="tx1"/>
                </a:solidFill>
                <a:latin typeface="Courier" charset="0"/>
                <a:ea typeface="ＭＳ Ｐゴシック" charset="0"/>
                <a:cs typeface="Courier" charset="0"/>
                <a:sym typeface="Courier" charset="0"/>
              </a:rPr>
              <a:t>maintainer       </a:t>
            </a:r>
            <a:r>
              <a:rPr lang="en-US" sz="2500" dirty="0">
                <a:solidFill>
                  <a:srgbClr val="A40800"/>
                </a:solidFill>
                <a:latin typeface="Courier" charset="0"/>
                <a:ea typeface="ＭＳ Ｐゴシック" charset="0"/>
                <a:cs typeface="Courier" charset="0"/>
                <a:sym typeface="Courier" charset="0"/>
              </a:rPr>
              <a:t>"YOUR_COMPANY_NAME"</a:t>
            </a:r>
            <a:r>
              <a:rPr lang="en-US" sz="2500" dirty="0">
                <a:solidFill>
                  <a:schemeClr val="tx1"/>
                </a:solidFill>
                <a:latin typeface="Courier" charset="0"/>
                <a:ea typeface="ＭＳ Ｐゴシック" charset="0"/>
                <a:cs typeface="Courier" charset="0"/>
                <a:sym typeface="Courier" charset="0"/>
              </a:rPr>
              <a:t> </a:t>
            </a:r>
            <a:endParaRPr lang="en-US" sz="2500" dirty="0" smtClean="0">
              <a:solidFill>
                <a:schemeClr val="tx1"/>
              </a:solidFill>
              <a:latin typeface="Courier" charset="0"/>
              <a:ea typeface="ＭＳ Ｐゴシック" charset="0"/>
              <a:cs typeface="Courier" charset="0"/>
              <a:sym typeface="Courier" charset="0"/>
            </a:endParaRPr>
          </a:p>
          <a:p>
            <a:pPr algn="l"/>
            <a:r>
              <a:rPr lang="en-US" sz="2500" dirty="0" err="1" smtClean="0">
                <a:solidFill>
                  <a:schemeClr val="tx1"/>
                </a:solidFill>
                <a:latin typeface="Courier" charset="0"/>
                <a:ea typeface="ＭＳ Ｐゴシック" charset="0"/>
                <a:cs typeface="Courier" charset="0"/>
                <a:sym typeface="Courier" charset="0"/>
              </a:rPr>
              <a:t>maintainer_email</a:t>
            </a:r>
            <a:r>
              <a:rPr lang="en-US" sz="2500" dirty="0" smtClean="0">
                <a:solidFill>
                  <a:schemeClr val="tx1"/>
                </a:solidFill>
                <a:latin typeface="Courier" charset="0"/>
                <a:ea typeface="ＭＳ Ｐゴシック" charset="0"/>
                <a:cs typeface="Courier" charset="0"/>
                <a:sym typeface="Courier" charset="0"/>
              </a:rPr>
              <a:t> </a:t>
            </a:r>
            <a:r>
              <a:rPr lang="en-US" sz="2500" dirty="0">
                <a:solidFill>
                  <a:srgbClr val="A40800"/>
                </a:solidFill>
                <a:latin typeface="Courier" charset="0"/>
                <a:ea typeface="ＭＳ Ｐゴシック" charset="0"/>
                <a:cs typeface="Courier" charset="0"/>
                <a:sym typeface="Courier" charset="0"/>
              </a:rPr>
              <a:t>"</a:t>
            </a:r>
            <a:r>
              <a:rPr lang="en-US" sz="2500" dirty="0" smtClean="0">
                <a:solidFill>
                  <a:srgbClr val="A40800"/>
                </a:solidFill>
                <a:latin typeface="Courier" charset="0"/>
                <a:ea typeface="ＭＳ Ｐゴシック" charset="0"/>
                <a:cs typeface="Courier" charset="0"/>
                <a:sym typeface="Courier" charset="0"/>
              </a:rPr>
              <a:t>YOUR_EMAIL"</a:t>
            </a:r>
            <a:endParaRPr lang="en-US" sz="2500" dirty="0">
              <a:solidFill>
                <a:schemeClr val="tx1"/>
              </a:solidFill>
              <a:latin typeface="Courier" charset="0"/>
              <a:ea typeface="ＭＳ Ｐゴシック" charset="0"/>
              <a:cs typeface="Courier" charset="0"/>
              <a:sym typeface="Courier" charset="0"/>
            </a:endParaRPr>
          </a:p>
          <a:p>
            <a:pPr algn="l"/>
            <a:r>
              <a:rPr lang="en-US" sz="2500" dirty="0" smtClean="0">
                <a:solidFill>
                  <a:schemeClr val="tx1"/>
                </a:solidFill>
                <a:latin typeface="Courier" charset="0"/>
                <a:ea typeface="ＭＳ Ｐゴシック" charset="0"/>
                <a:cs typeface="Courier" charset="0"/>
                <a:sym typeface="Courier" charset="0"/>
              </a:rPr>
              <a:t>license          </a:t>
            </a:r>
            <a:r>
              <a:rPr lang="en-US" sz="2500" dirty="0">
                <a:solidFill>
                  <a:srgbClr val="A40800"/>
                </a:solidFill>
                <a:latin typeface="Courier" charset="0"/>
                <a:ea typeface="ＭＳ Ｐゴシック" charset="0"/>
                <a:cs typeface="Courier" charset="0"/>
                <a:sym typeface="Courier" charset="0"/>
              </a:rPr>
              <a:t>"All rights reserved"</a:t>
            </a:r>
            <a:r>
              <a:rPr lang="en-US" sz="2500" dirty="0">
                <a:solidFill>
                  <a:schemeClr val="tx1"/>
                </a:solidFill>
                <a:latin typeface="Courier" charset="0"/>
                <a:ea typeface="ＭＳ Ｐゴシック" charset="0"/>
                <a:cs typeface="Courier" charset="0"/>
                <a:sym typeface="Courier" charset="0"/>
              </a:rPr>
              <a:t> </a:t>
            </a:r>
            <a:endParaRPr lang="en-US" sz="2500" dirty="0" smtClean="0">
              <a:solidFill>
                <a:schemeClr val="tx1"/>
              </a:solidFill>
              <a:latin typeface="Courier" charset="0"/>
              <a:ea typeface="ＭＳ Ｐゴシック" charset="0"/>
              <a:cs typeface="Courier" charset="0"/>
              <a:sym typeface="Courier" charset="0"/>
            </a:endParaRPr>
          </a:p>
          <a:p>
            <a:pPr algn="l"/>
            <a:r>
              <a:rPr lang="en-US" sz="2500" dirty="0" smtClean="0">
                <a:solidFill>
                  <a:schemeClr val="tx1"/>
                </a:solidFill>
                <a:latin typeface="Courier" charset="0"/>
                <a:ea typeface="ＭＳ Ｐゴシック" charset="0"/>
                <a:cs typeface="Courier" charset="0"/>
                <a:sym typeface="Courier" charset="0"/>
              </a:rPr>
              <a:t>description      </a:t>
            </a:r>
            <a:r>
              <a:rPr lang="en-US" sz="2500" dirty="0">
                <a:solidFill>
                  <a:srgbClr val="A40800"/>
                </a:solidFill>
                <a:latin typeface="Courier" charset="0"/>
                <a:ea typeface="ＭＳ Ｐゴシック" charset="0"/>
                <a:cs typeface="Courier" charset="0"/>
                <a:sym typeface="Courier" charset="0"/>
              </a:rPr>
              <a:t>"Installs/Configures </a:t>
            </a:r>
            <a:r>
              <a:rPr lang="en-US" sz="2500" dirty="0" err="1">
                <a:solidFill>
                  <a:srgbClr val="A40800"/>
                </a:solidFill>
                <a:latin typeface="Courier" charset="0"/>
                <a:ea typeface="ＭＳ Ｐゴシック" charset="0"/>
                <a:cs typeface="Courier" charset="0"/>
                <a:sym typeface="Courier" charset="0"/>
              </a:rPr>
              <a:t>motd</a:t>
            </a:r>
            <a:r>
              <a:rPr lang="en-US" sz="2500" dirty="0">
                <a:solidFill>
                  <a:srgbClr val="A40800"/>
                </a:solidFill>
                <a:latin typeface="Courier" charset="0"/>
                <a:ea typeface="ＭＳ Ｐゴシック" charset="0"/>
                <a:cs typeface="Courier" charset="0"/>
                <a:sym typeface="Courier" charset="0"/>
              </a:rPr>
              <a:t>"</a:t>
            </a:r>
            <a:r>
              <a:rPr lang="en-US" sz="2500" dirty="0">
                <a:solidFill>
                  <a:schemeClr val="tx1"/>
                </a:solidFill>
                <a:latin typeface="Courier" charset="0"/>
                <a:ea typeface="ＭＳ Ｐゴシック" charset="0"/>
                <a:cs typeface="Courier" charset="0"/>
                <a:sym typeface="Courier" charset="0"/>
              </a:rPr>
              <a:t> </a:t>
            </a:r>
            <a:endParaRPr lang="en-US" sz="2500" dirty="0" smtClean="0">
              <a:solidFill>
                <a:schemeClr val="tx1"/>
              </a:solidFill>
              <a:latin typeface="Courier" charset="0"/>
              <a:ea typeface="ＭＳ Ｐゴシック" charset="0"/>
              <a:cs typeface="Courier" charset="0"/>
              <a:sym typeface="Courier" charset="0"/>
            </a:endParaRPr>
          </a:p>
          <a:p>
            <a:pPr algn="l"/>
            <a:r>
              <a:rPr lang="en-US" sz="2500" dirty="0" err="1" smtClean="0">
                <a:solidFill>
                  <a:schemeClr val="tx1"/>
                </a:solidFill>
                <a:latin typeface="Courier" charset="0"/>
                <a:ea typeface="ＭＳ Ｐゴシック" charset="0"/>
                <a:cs typeface="Courier" charset="0"/>
                <a:sym typeface="Courier" charset="0"/>
              </a:rPr>
              <a:t>long_description</a:t>
            </a:r>
            <a:r>
              <a:rPr lang="en-US" sz="2500" dirty="0" smtClean="0">
                <a:solidFill>
                  <a:schemeClr val="tx1"/>
                </a:solidFill>
                <a:latin typeface="Courier" charset="0"/>
                <a:ea typeface="ＭＳ Ｐゴシック" charset="0"/>
                <a:cs typeface="Courier" charset="0"/>
                <a:sym typeface="Courier" charset="0"/>
              </a:rPr>
              <a:t> </a:t>
            </a:r>
            <a:r>
              <a:rPr lang="en-US" sz="2500" dirty="0" err="1">
                <a:solidFill>
                  <a:srgbClr val="3F691E"/>
                </a:solidFill>
                <a:latin typeface="Courier" charset="0"/>
                <a:ea typeface="ＭＳ Ｐゴシック" charset="0"/>
                <a:cs typeface="Courier" charset="0"/>
                <a:sym typeface="Courier" charset="0"/>
              </a:rPr>
              <a:t>IO</a:t>
            </a:r>
            <a:r>
              <a:rPr lang="en-US" sz="2500" dirty="0" err="1">
                <a:solidFill>
                  <a:schemeClr val="tx1"/>
                </a:solidFill>
                <a:latin typeface="Courier" charset="0"/>
                <a:ea typeface="ＭＳ Ｐゴシック" charset="0"/>
                <a:cs typeface="Courier" charset="0"/>
                <a:sym typeface="Courier" charset="0"/>
              </a:rPr>
              <a:t>.read</a:t>
            </a:r>
            <a:r>
              <a:rPr lang="en-US" sz="2500" dirty="0">
                <a:solidFill>
                  <a:schemeClr val="tx1"/>
                </a:solidFill>
                <a:latin typeface="Courier" charset="0"/>
                <a:ea typeface="ＭＳ Ｐゴシック" charset="0"/>
                <a:cs typeface="Courier" charset="0"/>
                <a:sym typeface="Courier" charset="0"/>
              </a:rPr>
              <a:t>(</a:t>
            </a:r>
            <a:r>
              <a:rPr lang="en-US" sz="2500" dirty="0" err="1">
                <a:solidFill>
                  <a:srgbClr val="3F691E"/>
                </a:solidFill>
                <a:latin typeface="Courier" charset="0"/>
                <a:ea typeface="ＭＳ Ｐゴシック" charset="0"/>
                <a:cs typeface="Courier" charset="0"/>
                <a:sym typeface="Courier" charset="0"/>
              </a:rPr>
              <a:t>File</a:t>
            </a:r>
            <a:r>
              <a:rPr lang="en-US" sz="2500" dirty="0" err="1">
                <a:solidFill>
                  <a:schemeClr val="tx1"/>
                </a:solidFill>
                <a:latin typeface="Courier" charset="0"/>
                <a:ea typeface="ＭＳ Ｐゴシック" charset="0"/>
                <a:cs typeface="Courier" charset="0"/>
                <a:sym typeface="Courier" charset="0"/>
              </a:rPr>
              <a:t>.join</a:t>
            </a:r>
            <a:r>
              <a:rPr lang="en-US" sz="2500" dirty="0">
                <a:solidFill>
                  <a:schemeClr val="tx1"/>
                </a:solidFill>
                <a:latin typeface="Courier" charset="0"/>
                <a:ea typeface="ＭＳ Ｐゴシック" charset="0"/>
                <a:cs typeface="Courier" charset="0"/>
                <a:sym typeface="Courier" charset="0"/>
              </a:rPr>
              <a:t>(</a:t>
            </a:r>
            <a:r>
              <a:rPr lang="en-US" sz="2500" dirty="0" err="1">
                <a:solidFill>
                  <a:srgbClr val="3F691E"/>
                </a:solidFill>
                <a:latin typeface="Courier" charset="0"/>
                <a:ea typeface="ＭＳ Ｐゴシック" charset="0"/>
                <a:cs typeface="Courier" charset="0"/>
                <a:sym typeface="Courier" charset="0"/>
              </a:rPr>
              <a:t>File</a:t>
            </a:r>
            <a:r>
              <a:rPr lang="en-US" sz="2500" dirty="0" err="1">
                <a:solidFill>
                  <a:schemeClr val="tx1"/>
                </a:solidFill>
                <a:latin typeface="Courier" charset="0"/>
                <a:ea typeface="ＭＳ Ｐゴシック" charset="0"/>
                <a:cs typeface="Courier" charset="0"/>
                <a:sym typeface="Courier" charset="0"/>
              </a:rPr>
              <a:t>.dirname</a:t>
            </a:r>
            <a:r>
              <a:rPr lang="en-US" sz="2500" dirty="0">
                <a:solidFill>
                  <a:schemeClr val="tx1"/>
                </a:solidFill>
                <a:latin typeface="Courier" charset="0"/>
                <a:ea typeface="ＭＳ Ｐゴシック" charset="0"/>
                <a:cs typeface="Courier" charset="0"/>
                <a:sym typeface="Courier" charset="0"/>
              </a:rPr>
              <a:t>(</a:t>
            </a:r>
            <a:r>
              <a:rPr lang="en-US" sz="2500" dirty="0">
                <a:solidFill>
                  <a:srgbClr val="A40800"/>
                </a:solidFill>
                <a:latin typeface="Courier" charset="0"/>
                <a:ea typeface="ＭＳ Ｐゴシック" charset="0"/>
                <a:cs typeface="Courier" charset="0"/>
                <a:sym typeface="Courier" charset="0"/>
              </a:rPr>
              <a:t>__FILE__</a:t>
            </a:r>
            <a:r>
              <a:rPr lang="en-US" sz="2500" dirty="0">
                <a:solidFill>
                  <a:schemeClr val="tx1"/>
                </a:solidFill>
                <a:latin typeface="Courier" charset="0"/>
                <a:ea typeface="ＭＳ Ｐゴシック" charset="0"/>
                <a:cs typeface="Courier" charset="0"/>
                <a:sym typeface="Courier" charset="0"/>
              </a:rPr>
              <a:t>), </a:t>
            </a:r>
            <a:r>
              <a:rPr lang="en-US" altLang="ja-JP" sz="2500" dirty="0" smtClean="0">
                <a:solidFill>
                  <a:srgbClr val="A40800"/>
                </a:solidFill>
                <a:latin typeface="Arial"/>
                <a:ea typeface="ＭＳ Ｐゴシック" charset="0"/>
                <a:cs typeface="Courier" charset="0"/>
                <a:sym typeface="Courier" charset="0"/>
              </a:rPr>
              <a:t>'</a:t>
            </a:r>
            <a:r>
              <a:rPr lang="en-US" sz="2500" dirty="0" err="1" smtClean="0">
                <a:solidFill>
                  <a:srgbClr val="A40800"/>
                </a:solidFill>
                <a:latin typeface="Courier" charset="0"/>
                <a:ea typeface="ＭＳ Ｐゴシック" charset="0"/>
                <a:cs typeface="Courier" charset="0"/>
                <a:sym typeface="Courier" charset="0"/>
              </a:rPr>
              <a:t>README.md</a:t>
            </a:r>
            <a:r>
              <a:rPr lang="en-US" altLang="ja-JP" sz="2500" dirty="0" smtClean="0">
                <a:solidFill>
                  <a:srgbClr val="A40800"/>
                </a:solidFill>
                <a:latin typeface="Arial"/>
                <a:ea typeface="ＭＳ Ｐゴシック" charset="0"/>
                <a:cs typeface="Courier" charset="0"/>
                <a:sym typeface="Courier" charset="0"/>
              </a:rPr>
              <a:t>'</a:t>
            </a:r>
            <a:r>
              <a:rPr lang="en-US" sz="2500" dirty="0" smtClean="0">
                <a:solidFill>
                  <a:schemeClr val="tx1"/>
                </a:solidFill>
                <a:latin typeface="Courier" charset="0"/>
                <a:ea typeface="ＭＳ Ｐゴシック" charset="0"/>
                <a:cs typeface="Courier" charset="0"/>
                <a:sym typeface="Courier" charset="0"/>
              </a:rPr>
              <a:t>)</a:t>
            </a:r>
            <a:r>
              <a:rPr lang="en-US" sz="2500" dirty="0">
                <a:solidFill>
                  <a:schemeClr val="tx1"/>
                </a:solidFill>
                <a:latin typeface="Courier" charset="0"/>
                <a:ea typeface="ＭＳ Ｐゴシック" charset="0"/>
                <a:cs typeface="Courier" charset="0"/>
                <a:sym typeface="Courier" charset="0"/>
              </a:rPr>
              <a:t>) version          </a:t>
            </a:r>
            <a:r>
              <a:rPr lang="en-US" sz="2500" dirty="0">
                <a:solidFill>
                  <a:srgbClr val="A40800"/>
                </a:solidFill>
                <a:latin typeface="Courier" charset="0"/>
                <a:ea typeface="ＭＳ Ｐゴシック" charset="0"/>
                <a:cs typeface="Courier" charset="0"/>
                <a:sym typeface="Courier" charset="0"/>
              </a:rPr>
              <a:t>"0.1.0"</a:t>
            </a:r>
            <a:r>
              <a:rPr lang="en-US" sz="2500" dirty="0">
                <a:solidFill>
                  <a:schemeClr val="tx1"/>
                </a:solidFill>
                <a:latin typeface="Courier" charset="0"/>
                <a:ea typeface="ＭＳ Ｐゴシック" charset="0"/>
                <a:cs typeface="Courier" charset="0"/>
                <a:sym typeface="Courier" charset="0"/>
              </a:rPr>
              <a:t> </a:t>
            </a:r>
            <a:endParaRPr lang="en-US" sz="2500" dirty="0" smtClean="0">
              <a:solidFill>
                <a:schemeClr val="tx1"/>
              </a:solidFill>
              <a:latin typeface="Courier" charset="0"/>
              <a:ea typeface="ＭＳ Ｐゴシック" charset="0"/>
              <a:cs typeface="Courier" charset="0"/>
              <a:sym typeface="Courier" charset="0"/>
            </a:endParaRPr>
          </a:p>
          <a:p>
            <a:pPr algn="l"/>
            <a:r>
              <a:rPr lang="en-US" sz="2500" dirty="0" smtClean="0">
                <a:solidFill>
                  <a:schemeClr val="tx1"/>
                </a:solidFill>
                <a:latin typeface="Courier" charset="0"/>
                <a:ea typeface="ＭＳ Ｐゴシック" charset="0"/>
                <a:cs typeface="Courier" charset="0"/>
                <a:sym typeface="Courier" charset="0"/>
              </a:rPr>
              <a:t>depends </a:t>
            </a:r>
            <a:r>
              <a:rPr lang="en-US" sz="2500" dirty="0">
                <a:solidFill>
                  <a:srgbClr val="A40800"/>
                </a:solidFill>
                <a:latin typeface="Courier" charset="0"/>
                <a:ea typeface="ＭＳ Ｐゴシック" charset="0"/>
                <a:cs typeface="Courier" charset="0"/>
                <a:sym typeface="Courier" charset="0"/>
              </a:rPr>
              <a:t>"</a:t>
            </a:r>
            <a:r>
              <a:rPr lang="en-US" sz="2500" dirty="0" err="1">
                <a:solidFill>
                  <a:srgbClr val="A40800"/>
                </a:solidFill>
                <a:latin typeface="Courier" charset="0"/>
                <a:ea typeface="ＭＳ Ｐゴシック" charset="0"/>
                <a:cs typeface="Courier" charset="0"/>
                <a:sym typeface="Courier" charset="0"/>
              </a:rPr>
              <a:t>pci</a:t>
            </a:r>
            <a:r>
              <a:rPr lang="en-US" sz="2500" dirty="0">
                <a:solidFill>
                  <a:srgbClr val="A40800"/>
                </a:solidFill>
                <a:latin typeface="Courier" charset="0"/>
                <a:ea typeface="ＭＳ Ｐゴシック" charset="0"/>
                <a:cs typeface="Courier" charset="0"/>
                <a:sym typeface="Courier" charset="0"/>
              </a:rPr>
              <a:t>"</a:t>
            </a:r>
          </a:p>
        </p:txBody>
      </p:sp>
      <p:sp>
        <p:nvSpPr>
          <p:cNvPr id="681986" name="Rectangle 2"/>
          <p:cNvSpPr>
            <a:spLocks noGrp="1" noChangeArrowheads="1"/>
          </p:cNvSpPr>
          <p:nvPr>
            <p:ph type="title"/>
          </p:nvPr>
        </p:nvSpPr>
        <p:spPr>
          <a:ln/>
        </p:spPr>
        <p:txBody>
          <a:bodyPr/>
          <a:lstStyle/>
          <a:p>
            <a:r>
              <a:rPr lang="en-US" sz="3500" dirty="0" smtClean="0"/>
              <a:t>Linux Exercise</a:t>
            </a:r>
            <a:r>
              <a:rPr lang="en-US" sz="3500" dirty="0"/>
              <a:t>: Add a dependency on the PCI cookbook to the MOTD cookbook</a:t>
            </a:r>
          </a:p>
        </p:txBody>
      </p:sp>
      <p:sp>
        <p:nvSpPr>
          <p:cNvPr id="681987" name="Rectangle 3"/>
          <p:cNvSpPr>
            <a:spLocks/>
          </p:cNvSpPr>
          <p:nvPr/>
        </p:nvSpPr>
        <p:spPr bwMode="auto">
          <a:xfrm>
            <a:off x="889794" y="4876800"/>
            <a:ext cx="2756169" cy="4318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81988" name="Rectangle 4"/>
          <p:cNvSpPr>
            <a:spLocks/>
          </p:cNvSpPr>
          <p:nvPr/>
        </p:nvSpPr>
        <p:spPr bwMode="auto">
          <a:xfrm>
            <a:off x="1118394" y="5562600"/>
            <a:ext cx="14352402" cy="2349500"/>
          </a:xfrm>
          <a:prstGeom prst="rect">
            <a:avLst/>
          </a:prstGeom>
          <a:solidFill>
            <a:srgbClr val="FFFFFF">
              <a:alpha val="59999"/>
            </a:srgbClr>
          </a:solidFill>
          <a:ln>
            <a:noFill/>
          </a:ln>
          <a:extLst>
            <a:ext uri="{91240B29-F687-4f45-9708-019B960494DF}">
              <a14:hiddenLine xmlns:a14="http://schemas.microsoft.com/office/drawing/2010/main" w="381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681989" name="Rectangle 5"/>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81990" name="Rectangle 6"/>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cookbooks/motd/metadata.rb</a:t>
            </a:r>
          </a:p>
        </p:txBody>
      </p:sp>
      <p:sp>
        <p:nvSpPr>
          <p:cNvPr id="681991" name="Rectangle 7"/>
          <p:cNvSpPr>
            <a:spLocks noGrp="1" noChangeArrowheads="1"/>
          </p:cNvSpPr>
          <p:nvPr>
            <p:ph type="body" idx="1"/>
          </p:nvPr>
        </p:nvSpPr>
        <p:spPr bwMode="auto">
          <a:xfrm>
            <a:off x="800178" y="6375400"/>
            <a:ext cx="14669933" cy="26797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0" bIns="45720" numCol="1" anchor="t" anchorCtr="0" compatLnSpc="1">
            <a:prstTxWarp prst="textNoShape">
              <a:avLst/>
            </a:prstTxWarp>
          </a:bodyPr>
          <a:lstStyle/>
          <a:p>
            <a:r>
              <a:rPr lang="en-US"/>
              <a:t>Cookbooks that depend on other cookbooks will cause the dependent cookbook to be downloaded to the client, and evaluated</a:t>
            </a:r>
          </a:p>
        </p:txBody>
      </p:sp>
    </p:spTree>
    <p:extLst>
      <p:ext uri="{BB962C8B-B14F-4D97-AF65-F5344CB8AC3E}">
        <p14:creationId xmlns:p14="http://schemas.microsoft.com/office/powerpoint/2010/main" val="38684519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8001782" y="8826500"/>
            <a:ext cx="215921" cy="215900"/>
          </a:xfrm>
          <a:prstGeom prst="rect">
            <a:avLst/>
          </a:prstGeom>
        </p:spPr>
        <p:txBody>
          <a:bodyPr/>
          <a:lstStyle/>
          <a:p>
            <a:fld id="{73C7932A-8FAD-5442-926E-64E6ADC443FF}" type="slidenum">
              <a:rPr lang="en-US"/>
              <a:pPr/>
              <a:t>288</a:t>
            </a:fld>
            <a:endParaRPr lang="en-US"/>
          </a:p>
        </p:txBody>
      </p:sp>
      <p:sp>
        <p:nvSpPr>
          <p:cNvPr id="685058" name="Rectangle 2"/>
          <p:cNvSpPr>
            <a:spLocks noGrp="1" noChangeArrowheads="1"/>
          </p:cNvSpPr>
          <p:nvPr>
            <p:ph type="title"/>
          </p:nvPr>
        </p:nvSpPr>
        <p:spPr>
          <a:ln/>
        </p:spPr>
        <p:txBody>
          <a:bodyPr/>
          <a:lstStyle/>
          <a:p>
            <a:r>
              <a:rPr lang="en-US" sz="6400"/>
              <a:t>Exercise: Upload the motd cookbook</a:t>
            </a:r>
          </a:p>
        </p:txBody>
      </p:sp>
      <p:sp>
        <p:nvSpPr>
          <p:cNvPr id="685059" name="Rectangle 3"/>
          <p:cNvSpPr>
            <a:spLocks/>
          </p:cNvSpPr>
          <p:nvPr/>
        </p:nvSpPr>
        <p:spPr bwMode="auto">
          <a:xfrm>
            <a:off x="819230" y="3911600"/>
            <a:ext cx="14606427" cy="22606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lstStyle/>
          <a:p>
            <a:pPr algn="l"/>
            <a:r>
              <a:rPr lang="en-US" sz="4800" dirty="0">
                <a:solidFill>
                  <a:srgbClr val="FFFFFF"/>
                </a:solidFill>
                <a:latin typeface="Courier" charset="0"/>
                <a:ea typeface="ＭＳ Ｐゴシック" charset="0"/>
                <a:cs typeface="Courier" charset="0"/>
                <a:sym typeface="Courier" charset="0"/>
              </a:rPr>
              <a:t>Uploading </a:t>
            </a:r>
            <a:r>
              <a:rPr lang="en-US" sz="4800" dirty="0" err="1">
                <a:solidFill>
                  <a:srgbClr val="FFFFFF"/>
                </a:solidFill>
                <a:latin typeface="Courier" charset="0"/>
                <a:ea typeface="ＭＳ Ｐゴシック" charset="0"/>
                <a:cs typeface="Courier" charset="0"/>
                <a:sym typeface="Courier" charset="0"/>
              </a:rPr>
              <a:t>motd</a:t>
            </a:r>
            <a:r>
              <a:rPr lang="en-US" sz="4800" dirty="0">
                <a:solidFill>
                  <a:srgbClr val="FFFFFF"/>
                </a:solidFill>
                <a:latin typeface="Courier" charset="0"/>
                <a:ea typeface="ＭＳ Ｐゴシック" charset="0"/>
                <a:cs typeface="Courier" charset="0"/>
                <a:sym typeface="Courier" charset="0"/>
              </a:rPr>
              <a:t>             [0.1.0</a:t>
            </a:r>
            <a:r>
              <a:rPr lang="en-US" sz="4800" dirty="0" smtClean="0">
                <a:solidFill>
                  <a:srgbClr val="FFFFFF"/>
                </a:solidFill>
                <a:latin typeface="Courier" charset="0"/>
                <a:ea typeface="ＭＳ Ｐゴシック" charset="0"/>
                <a:cs typeface="Courier" charset="0"/>
                <a:sym typeface="Courier" charset="0"/>
              </a:rPr>
              <a:t>]</a:t>
            </a:r>
          </a:p>
          <a:p>
            <a:pPr algn="l"/>
            <a:r>
              <a:rPr lang="en-US" sz="4800" dirty="0" smtClean="0">
                <a:solidFill>
                  <a:srgbClr val="FFFFFF"/>
                </a:solidFill>
                <a:latin typeface="Courier" charset="0"/>
                <a:ea typeface="ＭＳ Ｐゴシック" charset="0"/>
                <a:cs typeface="Courier" charset="0"/>
                <a:sym typeface="Courier" charset="0"/>
              </a:rPr>
              <a:t>Uploaded </a:t>
            </a:r>
            <a:r>
              <a:rPr lang="en-US" sz="4800" dirty="0">
                <a:solidFill>
                  <a:srgbClr val="FFFFFF"/>
                </a:solidFill>
                <a:latin typeface="Courier" charset="0"/>
                <a:ea typeface="ＭＳ Ｐゴシック" charset="0"/>
                <a:cs typeface="Courier" charset="0"/>
                <a:sym typeface="Courier" charset="0"/>
              </a:rPr>
              <a:t>1 cookbook.</a:t>
            </a:r>
          </a:p>
        </p:txBody>
      </p:sp>
      <p:sp>
        <p:nvSpPr>
          <p:cNvPr id="6" name="TextBox 5"/>
          <p:cNvSpPr txBox="1"/>
          <p:nvPr/>
        </p:nvSpPr>
        <p:spPr>
          <a:xfrm>
            <a:off x="737394" y="2057400"/>
            <a:ext cx="10893727" cy="1569660"/>
          </a:xfrm>
          <a:prstGeom prst="rect">
            <a:avLst/>
          </a:prstGeom>
          <a:noFill/>
        </p:spPr>
        <p:txBody>
          <a:bodyPr wrap="none" rtlCol="0">
            <a:spAutoFit/>
          </a:bodyPr>
          <a:lstStyle/>
          <a:p>
            <a:r>
              <a:rPr lang="en-US" sz="4800" dirty="0" smtClean="0"/>
              <a:t>Upload the MOTD cookbook, since you </a:t>
            </a:r>
            <a:br>
              <a:rPr lang="en-US" sz="4800" dirty="0" smtClean="0"/>
            </a:br>
            <a:r>
              <a:rPr lang="en-US" sz="4800" dirty="0" smtClean="0"/>
              <a:t>made changes to it</a:t>
            </a:r>
            <a:endParaRPr lang="en-US" sz="4800" dirty="0"/>
          </a:p>
        </p:txBody>
      </p:sp>
    </p:spTree>
    <p:extLst>
      <p:ext uri="{BB962C8B-B14F-4D97-AF65-F5344CB8AC3E}">
        <p14:creationId xmlns:p14="http://schemas.microsoft.com/office/powerpoint/2010/main" val="25078977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294967295"/>
          </p:nvPr>
        </p:nvSpPr>
        <p:spPr>
          <a:xfrm>
            <a:off x="8001782" y="8826500"/>
            <a:ext cx="215921" cy="215900"/>
          </a:xfrm>
          <a:prstGeom prst="rect">
            <a:avLst/>
          </a:prstGeom>
        </p:spPr>
        <p:txBody>
          <a:bodyPr/>
          <a:lstStyle/>
          <a:p>
            <a:fld id="{36E3EBB2-1BFC-9F44-A0FD-0A0FA956F29D}" type="slidenum">
              <a:rPr lang="en-US"/>
              <a:pPr/>
              <a:t>289</a:t>
            </a:fld>
            <a:endParaRPr lang="en-US"/>
          </a:p>
        </p:txBody>
      </p:sp>
      <p:sp>
        <p:nvSpPr>
          <p:cNvPr id="686081"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b="1" dirty="0" err="1" smtClean="0">
                <a:solidFill>
                  <a:srgbClr val="FFFFFF"/>
                </a:solidFill>
                <a:latin typeface="Courier" charset="0"/>
                <a:ea typeface="ＭＳ Ｐゴシック" charset="0"/>
                <a:cs typeface="Courier" charset="0"/>
                <a:sym typeface="Courier" charset="0"/>
              </a:rPr>
              <a:t>rn</a:t>
            </a:r>
            <a:r>
              <a:rPr lang="en-US" sz="4800" b="1" dirty="0" smtClean="0">
                <a:solidFill>
                  <a:srgbClr val="FFFFFF"/>
                </a:solidFill>
                <a:latin typeface="Courier" charset="0"/>
                <a:ea typeface="ＭＳ Ｐゴシック" charset="0"/>
                <a:cs typeface="Courier" charset="0"/>
                <a:sym typeface="Courier" charset="0"/>
              </a:rPr>
              <a:t>&gt; </a:t>
            </a:r>
            <a:r>
              <a:rPr lang="en-US" sz="4800" dirty="0" smtClean="0">
                <a:solidFill>
                  <a:srgbClr val="FFFFFF"/>
                </a:solidFill>
                <a:latin typeface="Courier" charset="0"/>
                <a:ea typeface="ＭＳ Ｐゴシック" charset="0"/>
                <a:cs typeface="Courier" charset="0"/>
                <a:sym typeface="Courier" charset="0"/>
              </a:rPr>
              <a:t>chef</a:t>
            </a:r>
            <a:r>
              <a:rPr lang="en-US" sz="4800" dirty="0">
                <a:solidFill>
                  <a:srgbClr val="FFFFFF"/>
                </a:solidFill>
                <a:latin typeface="Courier" charset="0"/>
                <a:ea typeface="ＭＳ Ｐゴシック" charset="0"/>
                <a:cs typeface="Courier" charset="0"/>
                <a:sym typeface="Courier" charset="0"/>
              </a:rPr>
              <a:t>-client</a:t>
            </a:r>
          </a:p>
        </p:txBody>
      </p:sp>
      <p:sp>
        <p:nvSpPr>
          <p:cNvPr id="686082" name="Rectangle 2"/>
          <p:cNvSpPr>
            <a:spLocks/>
          </p:cNvSpPr>
          <p:nvPr/>
        </p:nvSpPr>
        <p:spPr bwMode="auto">
          <a:xfrm>
            <a:off x="825581" y="3213100"/>
            <a:ext cx="14606427" cy="55753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pPr algn="l"/>
            <a:r>
              <a:rPr lang="en-US" sz="3000" dirty="0">
                <a:solidFill>
                  <a:srgbClr val="FFFFFF"/>
                </a:solidFill>
                <a:latin typeface="Courier" charset="0"/>
                <a:ea typeface="ＭＳ Ｐゴシック" charset="0"/>
                <a:cs typeface="Courier" charset="0"/>
                <a:sym typeface="Courier" charset="0"/>
              </a:rPr>
              <a:t>Forking chef instance to converge...Starting Chef Client, version 11.8.2*** Chef 11.8.2 ***Chef-client </a:t>
            </a:r>
            <a:r>
              <a:rPr lang="en-US" sz="3000" dirty="0" err="1">
                <a:solidFill>
                  <a:srgbClr val="FFFFFF"/>
                </a:solidFill>
                <a:latin typeface="Courier" charset="0"/>
                <a:ea typeface="ＭＳ Ｐゴシック" charset="0"/>
                <a:cs typeface="Courier" charset="0"/>
                <a:sym typeface="Courier" charset="0"/>
              </a:rPr>
              <a:t>pid</a:t>
            </a:r>
            <a:r>
              <a:rPr lang="en-US" sz="3000" dirty="0">
                <a:solidFill>
                  <a:srgbClr val="FFFFFF"/>
                </a:solidFill>
                <a:latin typeface="Courier" charset="0"/>
                <a:ea typeface="ＭＳ Ｐゴシック" charset="0"/>
                <a:cs typeface="Courier" charset="0"/>
                <a:sym typeface="Courier" charset="0"/>
              </a:rPr>
              <a:t>: 15152Run List is [recipe[apache], recipe[</a:t>
            </a:r>
            <a:r>
              <a:rPr lang="en-US" sz="3000" dirty="0" err="1">
                <a:solidFill>
                  <a:srgbClr val="FFFFFF"/>
                </a:solidFill>
                <a:latin typeface="Courier" charset="0"/>
                <a:ea typeface="ＭＳ Ｐゴシック" charset="0"/>
                <a:cs typeface="Courier" charset="0"/>
                <a:sym typeface="Courier" charset="0"/>
              </a:rPr>
              <a:t>motd</a:t>
            </a:r>
            <a:r>
              <a:rPr lang="en-US" sz="3000" dirty="0">
                <a:solidFill>
                  <a:srgbClr val="FFFFFF"/>
                </a:solidFill>
                <a:latin typeface="Courier" charset="0"/>
                <a:ea typeface="ＭＳ Ｐゴシック" charset="0"/>
                <a:cs typeface="Courier" charset="0"/>
                <a:sym typeface="Courier" charset="0"/>
              </a:rPr>
              <a:t>]]Run List expands to [apache, </a:t>
            </a:r>
            <a:r>
              <a:rPr lang="en-US" sz="3000" dirty="0" err="1">
                <a:solidFill>
                  <a:srgbClr val="FFFFFF"/>
                </a:solidFill>
                <a:latin typeface="Courier" charset="0"/>
                <a:ea typeface="ＭＳ Ｐゴシック" charset="0"/>
                <a:cs typeface="Courier" charset="0"/>
                <a:sym typeface="Courier" charset="0"/>
              </a:rPr>
              <a:t>motd</a:t>
            </a:r>
            <a:r>
              <a:rPr lang="en-US" sz="3000" dirty="0">
                <a:solidFill>
                  <a:srgbClr val="FFFFFF"/>
                </a:solidFill>
                <a:latin typeface="Courier" charset="0"/>
                <a:ea typeface="ＭＳ Ｐゴシック" charset="0"/>
                <a:cs typeface="Courier" charset="0"/>
                <a:sym typeface="Courier" charset="0"/>
              </a:rPr>
              <a:t>]Starting Chef Run for </a:t>
            </a:r>
            <a:r>
              <a:rPr lang="en-US" sz="3000" dirty="0" err="1" smtClean="0">
                <a:solidFill>
                  <a:srgbClr val="FFFFFF"/>
                </a:solidFill>
                <a:latin typeface="Courier" charset="0"/>
                <a:ea typeface="ＭＳ Ｐゴシック" charset="0"/>
                <a:cs typeface="Courier" charset="0"/>
                <a:sym typeface="Courier" charset="0"/>
              </a:rPr>
              <a:t>linuxnode</a:t>
            </a:r>
            <a:r>
              <a:rPr lang="en-US" sz="3000" dirty="0" smtClean="0">
                <a:solidFill>
                  <a:srgbClr val="FFFFFF"/>
                </a:solidFill>
                <a:latin typeface="Courier" charset="0"/>
                <a:ea typeface="ＭＳ Ｐゴシック" charset="0"/>
                <a:cs typeface="Courier" charset="0"/>
                <a:sym typeface="Courier" charset="0"/>
              </a:rPr>
              <a:t>…    </a:t>
            </a:r>
            <a:r>
              <a:rPr lang="en-US" sz="3000" dirty="0">
                <a:solidFill>
                  <a:srgbClr val="FFFFFF"/>
                </a:solidFill>
                <a:latin typeface="Courier" charset="0"/>
                <a:ea typeface="ＭＳ Ｐゴシック" charset="0"/>
                <a:cs typeface="Courier" charset="0"/>
                <a:sym typeface="Courier" charset="0"/>
              </a:rPr>
              <a:t>- update content in file /etc/</a:t>
            </a:r>
            <a:r>
              <a:rPr lang="en-US" sz="3000" dirty="0" err="1">
                <a:solidFill>
                  <a:srgbClr val="FFFFFF"/>
                </a:solidFill>
                <a:latin typeface="Courier" charset="0"/>
                <a:ea typeface="ＭＳ Ｐゴシック" charset="0"/>
                <a:cs typeface="Courier" charset="0"/>
                <a:sym typeface="Courier" charset="0"/>
              </a:rPr>
              <a:t>motd</a:t>
            </a:r>
            <a:r>
              <a:rPr lang="en-US" sz="3000" dirty="0">
                <a:solidFill>
                  <a:srgbClr val="FFFFFF"/>
                </a:solidFill>
                <a:latin typeface="Courier" charset="0"/>
                <a:ea typeface="ＭＳ Ｐゴシック" charset="0"/>
                <a:cs typeface="Courier" charset="0"/>
                <a:sym typeface="Courier" charset="0"/>
              </a:rPr>
              <a:t> from e3b0c4 to 62ebb9        (new content is binary, diff output suppressed)    - restore </a:t>
            </a:r>
            <a:r>
              <a:rPr lang="en-US" sz="3000" dirty="0" err="1">
                <a:solidFill>
                  <a:srgbClr val="FFFFFF"/>
                </a:solidFill>
                <a:latin typeface="Courier" charset="0"/>
                <a:ea typeface="ＭＳ Ｐゴシック" charset="0"/>
                <a:cs typeface="Courier" charset="0"/>
                <a:sym typeface="Courier" charset="0"/>
              </a:rPr>
              <a:t>selinux</a:t>
            </a:r>
            <a:r>
              <a:rPr lang="en-US" sz="3000" dirty="0">
                <a:solidFill>
                  <a:srgbClr val="FFFFFF"/>
                </a:solidFill>
                <a:latin typeface="Courier" charset="0"/>
                <a:ea typeface="ＭＳ Ｐゴシック" charset="0"/>
                <a:cs typeface="Courier" charset="0"/>
                <a:sym typeface="Courier" charset="0"/>
              </a:rPr>
              <a:t> security </a:t>
            </a:r>
            <a:r>
              <a:rPr lang="en-US" sz="3000" dirty="0" err="1">
                <a:solidFill>
                  <a:srgbClr val="FFFFFF"/>
                </a:solidFill>
                <a:latin typeface="Courier" charset="0"/>
                <a:ea typeface="ＭＳ Ｐゴシック" charset="0"/>
                <a:cs typeface="Courier" charset="0"/>
                <a:sym typeface="Courier" charset="0"/>
              </a:rPr>
              <a:t>contextChef</a:t>
            </a:r>
            <a:r>
              <a:rPr lang="en-US" sz="3000" dirty="0">
                <a:solidFill>
                  <a:srgbClr val="FFFFFF"/>
                </a:solidFill>
                <a:latin typeface="Courier" charset="0"/>
                <a:ea typeface="ＭＳ Ｐゴシック" charset="0"/>
                <a:cs typeface="Courier" charset="0"/>
                <a:sym typeface="Courier" charset="0"/>
              </a:rPr>
              <a:t> Run complete in 6.81035877 </a:t>
            </a:r>
            <a:r>
              <a:rPr lang="en-US" sz="3000" dirty="0" err="1">
                <a:solidFill>
                  <a:srgbClr val="FFFFFF"/>
                </a:solidFill>
                <a:latin typeface="Courier" charset="0"/>
                <a:ea typeface="ＭＳ Ｐゴシック" charset="0"/>
                <a:cs typeface="Courier" charset="0"/>
                <a:sym typeface="Courier" charset="0"/>
              </a:rPr>
              <a:t>secondsRemoving</a:t>
            </a:r>
            <a:r>
              <a:rPr lang="en-US" sz="3000" dirty="0">
                <a:solidFill>
                  <a:srgbClr val="FFFFFF"/>
                </a:solidFill>
                <a:latin typeface="Courier" charset="0"/>
                <a:ea typeface="ＭＳ Ｐゴシック" charset="0"/>
                <a:cs typeface="Courier" charset="0"/>
                <a:sym typeface="Courier" charset="0"/>
              </a:rPr>
              <a:t> cookbooks/apache/files/default/index2.html from the cache; it is no longer needed by chef-</a:t>
            </a:r>
            <a:r>
              <a:rPr lang="en-US" sz="3000" dirty="0" err="1">
                <a:solidFill>
                  <a:srgbClr val="FFFFFF"/>
                </a:solidFill>
                <a:latin typeface="Courier" charset="0"/>
                <a:ea typeface="ＭＳ Ｐゴシック" charset="0"/>
                <a:cs typeface="Courier" charset="0"/>
                <a:sym typeface="Courier" charset="0"/>
              </a:rPr>
              <a:t>client.Running</a:t>
            </a:r>
            <a:r>
              <a:rPr lang="en-US" sz="3000" dirty="0">
                <a:solidFill>
                  <a:srgbClr val="FFFFFF"/>
                </a:solidFill>
                <a:latin typeface="Courier" charset="0"/>
                <a:ea typeface="ＭＳ Ｐゴシック" charset="0"/>
                <a:cs typeface="Courier" charset="0"/>
                <a:sym typeface="Courier" charset="0"/>
              </a:rPr>
              <a:t> report </a:t>
            </a:r>
            <a:r>
              <a:rPr lang="en-US" sz="3000" dirty="0" err="1">
                <a:solidFill>
                  <a:srgbClr val="FFFFFF"/>
                </a:solidFill>
                <a:latin typeface="Courier" charset="0"/>
                <a:ea typeface="ＭＳ Ｐゴシック" charset="0"/>
                <a:cs typeface="Courier" charset="0"/>
                <a:sym typeface="Courier" charset="0"/>
              </a:rPr>
              <a:t>handlersReport</a:t>
            </a:r>
            <a:r>
              <a:rPr lang="en-US" sz="3000" dirty="0">
                <a:solidFill>
                  <a:srgbClr val="FFFFFF"/>
                </a:solidFill>
                <a:latin typeface="Courier" charset="0"/>
                <a:ea typeface="ＭＳ Ｐゴシック" charset="0"/>
                <a:cs typeface="Courier" charset="0"/>
                <a:sym typeface="Courier" charset="0"/>
              </a:rPr>
              <a:t> handlers </a:t>
            </a:r>
            <a:r>
              <a:rPr lang="en-US" sz="3000" dirty="0" err="1">
                <a:solidFill>
                  <a:srgbClr val="FFFFFF"/>
                </a:solidFill>
                <a:latin typeface="Courier" charset="0"/>
                <a:ea typeface="ＭＳ Ｐゴシック" charset="0"/>
                <a:cs typeface="Courier" charset="0"/>
                <a:sym typeface="Courier" charset="0"/>
              </a:rPr>
              <a:t>completeChef</a:t>
            </a:r>
            <a:r>
              <a:rPr lang="en-US" sz="3000" dirty="0">
                <a:solidFill>
                  <a:srgbClr val="FFFFFF"/>
                </a:solidFill>
                <a:latin typeface="Courier" charset="0"/>
                <a:ea typeface="ＭＳ Ｐゴシック" charset="0"/>
                <a:cs typeface="Courier" charset="0"/>
                <a:sym typeface="Courier" charset="0"/>
              </a:rPr>
              <a:t> Client finished, 1 resources </a:t>
            </a:r>
            <a:r>
              <a:rPr lang="en-US" sz="3000" dirty="0" err="1">
                <a:solidFill>
                  <a:srgbClr val="FFFFFF"/>
                </a:solidFill>
                <a:latin typeface="Courier" charset="0"/>
                <a:ea typeface="ＭＳ Ｐゴシック" charset="0"/>
                <a:cs typeface="Courier" charset="0"/>
                <a:sym typeface="Courier" charset="0"/>
              </a:rPr>
              <a:t>updatedSending</a:t>
            </a:r>
            <a:r>
              <a:rPr lang="en-US" sz="3000" dirty="0">
                <a:solidFill>
                  <a:srgbClr val="FFFFFF"/>
                </a:solidFill>
                <a:latin typeface="Courier" charset="0"/>
                <a:ea typeface="ＭＳ Ｐゴシック" charset="0"/>
                <a:cs typeface="Courier" charset="0"/>
                <a:sym typeface="Courier" charset="0"/>
              </a:rPr>
              <a:t> resource update report (run-id: f923449e-cc7b-45f7-a9fb-ac1da3653557)</a:t>
            </a:r>
          </a:p>
        </p:txBody>
      </p:sp>
      <p:sp>
        <p:nvSpPr>
          <p:cNvPr id="686083" name="Rectangle 3"/>
          <p:cNvSpPr>
            <a:spLocks noGrp="1" noChangeArrowheads="1"/>
          </p:cNvSpPr>
          <p:nvPr>
            <p:ph type="title"/>
          </p:nvPr>
        </p:nvSpPr>
        <p:spPr>
          <a:ln/>
        </p:spPr>
        <p:txBody>
          <a:bodyPr/>
          <a:lstStyle/>
          <a:p>
            <a:r>
              <a:rPr lang="en-US"/>
              <a:t>Exercise: Re-run the Chef Client</a:t>
            </a:r>
          </a:p>
        </p:txBody>
      </p:sp>
      <p:sp>
        <p:nvSpPr>
          <p:cNvPr id="686084" name="Rectangle 4"/>
          <p:cNvSpPr>
            <a:spLocks/>
          </p:cNvSpPr>
          <p:nvPr/>
        </p:nvSpPr>
        <p:spPr bwMode="auto">
          <a:xfrm>
            <a:off x="1499394" y="3581400"/>
            <a:ext cx="13234693"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8800" b="1" dirty="0">
                <a:solidFill>
                  <a:srgbClr val="558E28"/>
                </a:solidFill>
                <a:ea typeface="ＭＳ Ｐゴシック" charset="0"/>
                <a:cs typeface="Gill Sans" charset="0"/>
              </a:rPr>
              <a:t>WIN!</a:t>
            </a:r>
          </a:p>
        </p:txBody>
      </p:sp>
    </p:spTree>
    <p:extLst>
      <p:ext uri="{BB962C8B-B14F-4D97-AF65-F5344CB8AC3E}">
        <p14:creationId xmlns:p14="http://schemas.microsoft.com/office/powerpoint/2010/main" val="15816712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686084"/>
                                        </p:tgtEl>
                                        <p:attrNameLst>
                                          <p:attrName>style.visibility</p:attrName>
                                        </p:attrNameLst>
                                      </p:cBhvr>
                                      <p:to>
                                        <p:strVal val="visible"/>
                                      </p:to>
                                    </p:set>
                                    <p:anim calcmode="lin" valueType="num">
                                      <p:cBhvr>
                                        <p:cTn id="7" dur="75" fill="hold"/>
                                        <p:tgtEl>
                                          <p:spTgt spid="686084"/>
                                        </p:tgtEl>
                                        <p:attrNameLst>
                                          <p:attrName>ppt_w</p:attrName>
                                        </p:attrNameLst>
                                      </p:cBhvr>
                                      <p:tavLst>
                                        <p:tav tm="0">
                                          <p:val>
                                            <p:strVal val="4*#ppt_w"/>
                                          </p:val>
                                        </p:tav>
                                        <p:tav tm="100000">
                                          <p:val>
                                            <p:strVal val="#ppt_w"/>
                                          </p:val>
                                        </p:tav>
                                      </p:tavLst>
                                    </p:anim>
                                    <p:anim calcmode="lin" valueType="num">
                                      <p:cBhvr>
                                        <p:cTn id="8" dur="75" fill="hold"/>
                                        <p:tgtEl>
                                          <p:spTgt spid="68608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4"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a:t>Chef is a Language</a:t>
            </a:r>
          </a:p>
        </p:txBody>
      </p:sp>
      <p:sp>
        <p:nvSpPr>
          <p:cNvPr id="32770" name="Rectangle 2"/>
          <p:cNvSpPr>
            <a:spLocks noGrp="1" noChangeArrowheads="1"/>
          </p:cNvSpPr>
          <p:nvPr>
            <p:ph type="body" idx="1"/>
          </p:nvPr>
        </p:nvSpPr>
        <p:spPr>
          <a:ln/>
        </p:spPr>
        <p:txBody>
          <a:bodyPr/>
          <a:lstStyle/>
          <a:p>
            <a:r>
              <a:rPr lang="en-US" dirty="0"/>
              <a:t>Learning Chef is like learning the basics of a </a:t>
            </a:r>
            <a:r>
              <a:rPr lang="en-US" dirty="0" smtClean="0"/>
              <a:t>language</a:t>
            </a:r>
          </a:p>
          <a:p>
            <a:pPr lvl="2"/>
            <a:r>
              <a:rPr lang="en-US" dirty="0" smtClean="0"/>
              <a:t>Chef is based on Ruby</a:t>
            </a:r>
          </a:p>
          <a:p>
            <a:pPr lvl="2"/>
            <a:r>
              <a:rPr lang="en-US" dirty="0" smtClean="0"/>
              <a:t>Ruby is easy to learn</a:t>
            </a:r>
          </a:p>
          <a:p>
            <a:pPr lvl="2"/>
            <a:r>
              <a:rPr lang="en-US" dirty="0" smtClean="0"/>
              <a:t>If/then + variables == you</a:t>
            </a:r>
            <a:r>
              <a:rPr lang="fr-FR" dirty="0" smtClean="0"/>
              <a:t>’</a:t>
            </a:r>
            <a:r>
              <a:rPr lang="en-US" dirty="0" smtClean="0"/>
              <a:t>re good!</a:t>
            </a:r>
            <a:endParaRPr lang="en-US" dirty="0"/>
          </a:p>
          <a:p>
            <a:r>
              <a:rPr lang="en-US" dirty="0" smtClean="0"/>
              <a:t>The </a:t>
            </a:r>
            <a:r>
              <a:rPr lang="en-US" dirty="0"/>
              <a:t>best way to </a:t>
            </a:r>
            <a:r>
              <a:rPr lang="en-US" b="1" dirty="0">
                <a:latin typeface="Arial Bold" charset="0"/>
                <a:cs typeface="Arial Bold" charset="0"/>
                <a:sym typeface="Arial Bold" charset="0"/>
              </a:rPr>
              <a:t>learn</a:t>
            </a:r>
            <a:r>
              <a:rPr lang="en-US" dirty="0"/>
              <a:t> Chef is to </a:t>
            </a:r>
            <a:r>
              <a:rPr lang="en-US" b="1" dirty="0">
                <a:latin typeface="Arial Bold Italic" charset="0"/>
                <a:cs typeface="Arial Bold Italic" charset="0"/>
                <a:sym typeface="Arial Bold Italic" charset="0"/>
              </a:rPr>
              <a:t>use</a:t>
            </a:r>
            <a:r>
              <a:rPr lang="en-US" dirty="0"/>
              <a:t> </a:t>
            </a:r>
            <a:r>
              <a:rPr lang="en-US" dirty="0" smtClean="0"/>
              <a:t>Chef</a:t>
            </a:r>
          </a:p>
        </p:txBody>
      </p:sp>
    </p:spTree>
    <p:extLst>
      <p:ext uri="{BB962C8B-B14F-4D97-AF65-F5344CB8AC3E}">
        <p14:creationId xmlns:p14="http://schemas.microsoft.com/office/powerpoint/2010/main" val="32719366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29" name="Rectangle 1"/>
          <p:cNvSpPr>
            <a:spLocks/>
          </p:cNvSpPr>
          <p:nvPr/>
        </p:nvSpPr>
        <p:spPr bwMode="auto">
          <a:xfrm>
            <a:off x="825581" y="5867400"/>
            <a:ext cx="14606427" cy="29718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pPr algn="l"/>
            <a:r>
              <a:rPr lang="en-US" sz="4000" dirty="0">
                <a:solidFill>
                  <a:srgbClr val="FFFFFF"/>
                </a:solidFill>
                <a:latin typeface="Courier" charset="0"/>
                <a:ea typeface="ＭＳ Ｐゴシック" charset="0"/>
                <a:cs typeface="Courier" charset="0"/>
                <a:sym typeface="Courier" charset="0"/>
              </a:rPr>
              <a:t>This server is property of </a:t>
            </a:r>
            <a:r>
              <a:rPr lang="en-US" sz="4000" dirty="0" smtClean="0">
                <a:solidFill>
                  <a:srgbClr val="FFFFFF"/>
                </a:solidFill>
                <a:latin typeface="Courier" charset="0"/>
                <a:ea typeface="ＭＳ Ｐゴシック" charset="0"/>
                <a:cs typeface="Courier" charset="0"/>
                <a:sym typeface="Courier" charset="0"/>
              </a:rPr>
              <a:t>Chef</a:t>
            </a:r>
          </a:p>
          <a:p>
            <a:pPr algn="l"/>
            <a:r>
              <a:rPr lang="en-US" sz="4000" dirty="0">
                <a:solidFill>
                  <a:srgbClr val="FFFFFF"/>
                </a:solidFill>
                <a:latin typeface="Courier" charset="0"/>
                <a:ea typeface="ＭＳ Ｐゴシック" charset="0"/>
                <a:cs typeface="Courier" charset="0"/>
                <a:sym typeface="Courier" charset="0"/>
              </a:rPr>
              <a:t> </a:t>
            </a:r>
            <a:r>
              <a:rPr lang="en-US" sz="4000" dirty="0" smtClean="0">
                <a:solidFill>
                  <a:srgbClr val="FFFFFF"/>
                </a:solidFill>
                <a:latin typeface="Courier" charset="0"/>
                <a:ea typeface="ＭＳ Ｐゴシック" charset="0"/>
                <a:cs typeface="Courier" charset="0"/>
                <a:sym typeface="Courier" charset="0"/>
              </a:rPr>
              <a:t> This </a:t>
            </a:r>
            <a:r>
              <a:rPr lang="en-US" sz="4000" dirty="0">
                <a:solidFill>
                  <a:srgbClr val="FFFFFF"/>
                </a:solidFill>
                <a:latin typeface="Courier" charset="0"/>
                <a:ea typeface="ＭＳ Ｐゴシック" charset="0"/>
                <a:cs typeface="Courier" charset="0"/>
                <a:sym typeface="Courier" charset="0"/>
              </a:rPr>
              <a:t>server is in-scope for PCI compliance</a:t>
            </a:r>
          </a:p>
        </p:txBody>
      </p:sp>
      <p:sp>
        <p:nvSpPr>
          <p:cNvPr id="688130" name="Rectangle 2"/>
          <p:cNvSpPr>
            <a:spLocks/>
          </p:cNvSpPr>
          <p:nvPr/>
        </p:nvSpPr>
        <p:spPr bwMode="auto">
          <a:xfrm>
            <a:off x="800178" y="43434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b="1" dirty="0" err="1" smtClean="0">
                <a:solidFill>
                  <a:srgbClr val="FFFFFF"/>
                </a:solidFill>
                <a:latin typeface="Courier" charset="0"/>
                <a:ea typeface="ＭＳ Ｐゴシック" charset="0"/>
                <a:cs typeface="Courier" charset="0"/>
                <a:sym typeface="Courier" charset="0"/>
              </a:rPr>
              <a:t>rn</a:t>
            </a:r>
            <a:r>
              <a:rPr lang="en-US" sz="4800" b="1" dirty="0" smtClean="0">
                <a:solidFill>
                  <a:srgbClr val="FFFFFF"/>
                </a:solidFill>
                <a:latin typeface="Courier" charset="0"/>
                <a:ea typeface="ＭＳ Ｐゴシック" charset="0"/>
                <a:cs typeface="Courier" charset="0"/>
                <a:sym typeface="Courier" charset="0"/>
              </a:rPr>
              <a:t>&gt;</a:t>
            </a:r>
            <a:r>
              <a:rPr lang="en-US" sz="4800" dirty="0" smtClean="0">
                <a:solidFill>
                  <a:srgbClr val="FFFFFF"/>
                </a:solidFill>
                <a:latin typeface="Courier" charset="0"/>
                <a:ea typeface="ＭＳ Ｐゴシック" charset="0"/>
                <a:cs typeface="Courier" charset="0"/>
                <a:sym typeface="Courier" charset="0"/>
              </a:rPr>
              <a:t> </a:t>
            </a:r>
            <a:r>
              <a:rPr lang="en-US" sz="4800" dirty="0">
                <a:solidFill>
                  <a:srgbClr val="FFFFFF"/>
                </a:solidFill>
                <a:latin typeface="Courier" charset="0"/>
                <a:ea typeface="ＭＳ Ｐゴシック" charset="0"/>
                <a:cs typeface="Courier" charset="0"/>
                <a:sym typeface="Courier" charset="0"/>
              </a:rPr>
              <a:t>cat /etc/</a:t>
            </a:r>
            <a:r>
              <a:rPr lang="en-US" sz="4800" dirty="0" err="1">
                <a:solidFill>
                  <a:srgbClr val="FFFFFF"/>
                </a:solidFill>
                <a:latin typeface="Courier" charset="0"/>
                <a:ea typeface="ＭＳ Ｐゴシック" charset="0"/>
                <a:cs typeface="Courier" charset="0"/>
                <a:sym typeface="Courier" charset="0"/>
              </a:rPr>
              <a:t>motd</a:t>
            </a:r>
            <a:endParaRPr lang="en-US" sz="4800" dirty="0">
              <a:solidFill>
                <a:srgbClr val="FFFFFF"/>
              </a:solidFill>
              <a:latin typeface="Courier" charset="0"/>
              <a:ea typeface="ＭＳ Ｐゴシック" charset="0"/>
              <a:cs typeface="Courier" charset="0"/>
              <a:sym typeface="Courier" charset="0"/>
            </a:endParaRPr>
          </a:p>
        </p:txBody>
      </p:sp>
      <p:sp>
        <p:nvSpPr>
          <p:cNvPr id="688131" name="Rectangle 3"/>
          <p:cNvSpPr>
            <a:spLocks noGrp="1" noChangeArrowheads="1"/>
          </p:cNvSpPr>
          <p:nvPr>
            <p:ph type="title"/>
          </p:nvPr>
        </p:nvSpPr>
        <p:spPr>
          <a:ln/>
        </p:spPr>
        <p:txBody>
          <a:bodyPr/>
          <a:lstStyle/>
          <a:p>
            <a:r>
              <a:rPr lang="en-US"/>
              <a:t>Exercise: Check your work</a:t>
            </a:r>
          </a:p>
        </p:txBody>
      </p:sp>
      <p:sp>
        <p:nvSpPr>
          <p:cNvPr id="5" name="Rectangle 2"/>
          <p:cNvSpPr>
            <a:spLocks/>
          </p:cNvSpPr>
          <p:nvPr/>
        </p:nvSpPr>
        <p:spPr bwMode="auto">
          <a:xfrm>
            <a:off x="786762" y="29718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b="1" dirty="0" err="1" smtClean="0">
                <a:solidFill>
                  <a:srgbClr val="FFFFFF"/>
                </a:solidFill>
                <a:latin typeface="Courier" charset="0"/>
                <a:ea typeface="ＭＳ Ｐゴシック" charset="0"/>
                <a:cs typeface="Courier" charset="0"/>
                <a:sym typeface="Courier" charset="0"/>
              </a:rPr>
              <a:t>rn</a:t>
            </a:r>
            <a:r>
              <a:rPr lang="en-US" sz="4800" b="1" dirty="0" smtClean="0">
                <a:solidFill>
                  <a:srgbClr val="FFFFFF"/>
                </a:solidFill>
                <a:latin typeface="Courier" charset="0"/>
                <a:ea typeface="ＭＳ Ｐゴシック" charset="0"/>
                <a:cs typeface="Courier" charset="0"/>
                <a:sym typeface="Courier" charset="0"/>
              </a:rPr>
              <a:t>&gt; </a:t>
            </a:r>
            <a:r>
              <a:rPr lang="en-US" sz="4800" dirty="0" smtClean="0">
                <a:solidFill>
                  <a:srgbClr val="FFFFFF"/>
                </a:solidFill>
                <a:latin typeface="Courier" charset="0"/>
                <a:ea typeface="ＭＳ Ｐゴシック" charset="0"/>
                <a:cs typeface="Courier" charset="0"/>
                <a:sym typeface="Courier" charset="0"/>
              </a:rPr>
              <a:t>chef-client</a:t>
            </a:r>
            <a:endParaRPr lang="en-US" sz="4800" dirty="0">
              <a:solidFill>
                <a:srgbClr val="FFFFFF"/>
              </a:solidFill>
              <a:latin typeface="Courier" charset="0"/>
              <a:ea typeface="ＭＳ Ｐゴシック" charset="0"/>
              <a:cs typeface="Courier" charset="0"/>
              <a:sym typeface="Courier" charset="0"/>
            </a:endParaRPr>
          </a:p>
        </p:txBody>
      </p:sp>
      <p:sp>
        <p:nvSpPr>
          <p:cNvPr id="6" name="Rectangle 2"/>
          <p:cNvSpPr>
            <a:spLocks/>
          </p:cNvSpPr>
          <p:nvPr/>
        </p:nvSpPr>
        <p:spPr bwMode="auto">
          <a:xfrm>
            <a:off x="813594" y="1600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b="1" dirty="0" err="1" smtClean="0">
                <a:solidFill>
                  <a:srgbClr val="FFFFFF"/>
                </a:solidFill>
                <a:latin typeface="Courier" charset="0"/>
                <a:ea typeface="ＭＳ Ｐゴシック" charset="0"/>
                <a:cs typeface="Courier" charset="0"/>
                <a:sym typeface="Courier" charset="0"/>
              </a:rPr>
              <a:t>ws</a:t>
            </a:r>
            <a:r>
              <a:rPr lang="en-US" sz="4800" b="1" dirty="0" smtClean="0">
                <a:solidFill>
                  <a:srgbClr val="FFFFFF"/>
                </a:solidFill>
                <a:latin typeface="Courier" charset="0"/>
                <a:ea typeface="ＭＳ Ｐゴシック" charset="0"/>
                <a:cs typeface="Courier" charset="0"/>
                <a:sym typeface="Courier" charset="0"/>
              </a:rPr>
              <a:t>&gt; </a:t>
            </a:r>
            <a:r>
              <a:rPr lang="en-US" sz="4800" dirty="0" smtClean="0">
                <a:solidFill>
                  <a:srgbClr val="FFFFFF"/>
                </a:solidFill>
                <a:latin typeface="Courier" charset="0"/>
                <a:ea typeface="ＭＳ Ｐゴシック" charset="0"/>
                <a:cs typeface="Courier" charset="0"/>
                <a:sym typeface="Courier" charset="0"/>
              </a:rPr>
              <a:t>knife cookbook upload </a:t>
            </a:r>
            <a:r>
              <a:rPr lang="en-US" sz="4800" dirty="0" err="1" smtClean="0">
                <a:solidFill>
                  <a:srgbClr val="FFFFFF"/>
                </a:solidFill>
                <a:latin typeface="Courier" charset="0"/>
                <a:ea typeface="ＭＳ Ｐゴシック" charset="0"/>
                <a:cs typeface="Courier" charset="0"/>
                <a:sym typeface="Courier" charset="0"/>
              </a:rPr>
              <a:t>motd</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0724363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3"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a:solidFill>
                  <a:srgbClr val="FFFFFF"/>
                </a:solidFill>
                <a:latin typeface="Courier" charset="0"/>
                <a:ea typeface="ＭＳ Ｐゴシック" charset="0"/>
                <a:cs typeface="Courier" charset="0"/>
                <a:sym typeface="Courier" charset="0"/>
              </a:rPr>
              <a:t>$ knife </a:t>
            </a:r>
            <a:r>
              <a:rPr lang="en-US" sz="4800" dirty="0" smtClean="0">
                <a:solidFill>
                  <a:srgbClr val="FFFFFF"/>
                </a:solidFill>
                <a:latin typeface="Courier" charset="0"/>
                <a:ea typeface="ＭＳ Ｐゴシック" charset="0"/>
                <a:cs typeface="Courier" charset="0"/>
                <a:sym typeface="Courier" charset="0"/>
              </a:rPr>
              <a:t>node show &lt;</a:t>
            </a:r>
            <a:r>
              <a:rPr lang="en-US" sz="4800" i="1" dirty="0" err="1" smtClean="0">
                <a:solidFill>
                  <a:srgbClr val="FFFFFF"/>
                </a:solidFill>
                <a:latin typeface="Courier" charset="0"/>
                <a:ea typeface="ＭＳ Ｐゴシック" charset="0"/>
                <a:cs typeface="Courier" charset="0"/>
                <a:sym typeface="Courier" charset="0"/>
              </a:rPr>
              <a:t>nodename</a:t>
            </a:r>
            <a:r>
              <a:rPr lang="en-US" sz="4800" smtClean="0">
                <a:solidFill>
                  <a:srgbClr val="FFFFFF"/>
                </a:solidFill>
                <a:latin typeface="Courier" charset="0"/>
                <a:ea typeface="ＭＳ Ｐゴシック" charset="0"/>
                <a:cs typeface="Courier" charset="0"/>
                <a:sym typeface="Courier" charset="0"/>
              </a:rPr>
              <a:t>&gt; -</a:t>
            </a:r>
            <a:r>
              <a:rPr lang="en-US" sz="4800" dirty="0">
                <a:solidFill>
                  <a:srgbClr val="FFFFFF"/>
                </a:solidFill>
                <a:latin typeface="Courier" charset="0"/>
                <a:ea typeface="ＭＳ Ｐゴシック" charset="0"/>
                <a:cs typeface="Courier" charset="0"/>
                <a:sym typeface="Courier" charset="0"/>
              </a:rPr>
              <a:t>a </a:t>
            </a:r>
            <a:r>
              <a:rPr lang="en-US" sz="4800" dirty="0" err="1">
                <a:solidFill>
                  <a:srgbClr val="FFFFFF"/>
                </a:solidFill>
                <a:latin typeface="Courier" charset="0"/>
                <a:ea typeface="ＭＳ Ｐゴシック" charset="0"/>
                <a:cs typeface="Courier" charset="0"/>
                <a:sym typeface="Courier" charset="0"/>
              </a:rPr>
              <a:t>pci</a:t>
            </a:r>
            <a:endParaRPr lang="en-US" sz="4800" dirty="0">
              <a:solidFill>
                <a:srgbClr val="FFFFFF"/>
              </a:solidFill>
              <a:latin typeface="Courier" charset="0"/>
              <a:ea typeface="ＭＳ Ｐゴシック" charset="0"/>
              <a:cs typeface="Courier" charset="0"/>
              <a:sym typeface="Courier" charset="0"/>
            </a:endParaRPr>
          </a:p>
        </p:txBody>
      </p:sp>
      <p:sp>
        <p:nvSpPr>
          <p:cNvPr id="689154" name="Rectangle 2"/>
          <p:cNvSpPr>
            <a:spLocks noGrp="1" noChangeArrowheads="1"/>
          </p:cNvSpPr>
          <p:nvPr>
            <p:ph type="title"/>
          </p:nvPr>
        </p:nvSpPr>
        <p:spPr>
          <a:ln/>
        </p:spPr>
        <p:txBody>
          <a:bodyPr/>
          <a:lstStyle/>
          <a:p>
            <a:r>
              <a:rPr lang="en-US" sz="5300"/>
              <a:t>Exercise: Show your test node</a:t>
            </a:r>
            <a:r>
              <a:rPr lang="ja-JP" altLang="en-US" sz="5300">
                <a:latin typeface="Arial"/>
              </a:rPr>
              <a:t>’</a:t>
            </a:r>
            <a:r>
              <a:rPr lang="en-US" sz="5300"/>
              <a:t>s pci attribute</a:t>
            </a:r>
          </a:p>
        </p:txBody>
      </p:sp>
      <p:sp>
        <p:nvSpPr>
          <p:cNvPr id="689155" name="Rectangle 3"/>
          <p:cNvSpPr>
            <a:spLocks/>
          </p:cNvSpPr>
          <p:nvPr/>
        </p:nvSpPr>
        <p:spPr bwMode="auto">
          <a:xfrm>
            <a:off x="825581" y="3657600"/>
            <a:ext cx="14606427" cy="51816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lstStyle/>
          <a:p>
            <a:pPr algn="l"/>
            <a:endParaRPr lang="en-US" sz="4800" dirty="0">
              <a:solidFill>
                <a:srgbClr val="FFFFFF"/>
              </a:solidFill>
              <a:latin typeface="Courier" charset="0"/>
              <a:ea typeface="ＭＳ Ｐゴシック" charset="0"/>
              <a:cs typeface="Courier" charset="0"/>
              <a:sym typeface="Courier" charset="0"/>
            </a:endParaRPr>
          </a:p>
          <a:p>
            <a:pPr algn="l"/>
            <a:r>
              <a:rPr lang="en-US" sz="4800" dirty="0">
                <a:solidFill>
                  <a:srgbClr val="FFFFFF"/>
                </a:solidFill>
                <a:latin typeface="Courier" charset="0"/>
                <a:ea typeface="ＭＳ Ｐゴシック" charset="0"/>
                <a:cs typeface="Courier" charset="0"/>
                <a:sym typeface="Courier" charset="0"/>
              </a:rPr>
              <a:t>1 items </a:t>
            </a:r>
            <a:r>
              <a:rPr lang="en-US" sz="4800" dirty="0" smtClean="0">
                <a:solidFill>
                  <a:srgbClr val="FFFFFF"/>
                </a:solidFill>
                <a:latin typeface="Courier" charset="0"/>
                <a:ea typeface="ＭＳ Ｐゴシック" charset="0"/>
                <a:cs typeface="Courier" charset="0"/>
                <a:sym typeface="Courier" charset="0"/>
              </a:rPr>
              <a:t>found</a:t>
            </a:r>
          </a:p>
          <a:p>
            <a:pPr algn="l"/>
            <a:r>
              <a:rPr lang="en-US" sz="4800" dirty="0">
                <a:solidFill>
                  <a:srgbClr val="FFFFFF"/>
                </a:solidFill>
                <a:latin typeface="Courier" charset="0"/>
                <a:ea typeface="ＭＳ Ｐゴシック" charset="0"/>
                <a:cs typeface="Courier" charset="0"/>
                <a:sym typeface="Courier" charset="0"/>
              </a:rPr>
              <a:t>	</a:t>
            </a:r>
            <a:r>
              <a:rPr lang="en-US" sz="4800" dirty="0" err="1" smtClean="0">
                <a:solidFill>
                  <a:srgbClr val="FFFFFF"/>
                </a:solidFill>
                <a:latin typeface="Courier" charset="0"/>
                <a:ea typeface="ＭＳ Ｐゴシック" charset="0"/>
                <a:cs typeface="Courier" charset="0"/>
                <a:sym typeface="Courier" charset="0"/>
              </a:rPr>
              <a:t>linuxnode</a:t>
            </a:r>
            <a:r>
              <a:rPr lang="en-US" sz="4800" dirty="0" smtClean="0">
                <a:solidFill>
                  <a:srgbClr val="FFFFFF"/>
                </a:solidFill>
                <a:latin typeface="Courier" charset="0"/>
                <a:ea typeface="ＭＳ Ｐゴシック" charset="0"/>
                <a:cs typeface="Courier" charset="0"/>
                <a:sym typeface="Courier" charset="0"/>
              </a:rPr>
              <a:t>:  </a:t>
            </a:r>
          </a:p>
          <a:p>
            <a:pPr algn="l"/>
            <a:r>
              <a:rPr lang="en-US" sz="4800" dirty="0">
                <a:solidFill>
                  <a:srgbClr val="FFFFFF"/>
                </a:solidFill>
                <a:latin typeface="Courier" charset="0"/>
                <a:ea typeface="ＭＳ Ｐゴシック" charset="0"/>
                <a:cs typeface="Courier" charset="0"/>
                <a:sym typeface="Courier" charset="0"/>
              </a:rPr>
              <a:t>	</a:t>
            </a:r>
            <a:r>
              <a:rPr lang="en-US" sz="4800" dirty="0" smtClean="0">
                <a:solidFill>
                  <a:srgbClr val="FFFFFF"/>
                </a:solidFill>
                <a:latin typeface="Courier" charset="0"/>
                <a:ea typeface="ＭＳ Ｐゴシック" charset="0"/>
                <a:cs typeface="Courier" charset="0"/>
                <a:sym typeface="Courier" charset="0"/>
              </a:rPr>
              <a:t>	</a:t>
            </a:r>
            <a:r>
              <a:rPr lang="en-US" sz="4800" dirty="0" err="1" smtClean="0">
                <a:solidFill>
                  <a:srgbClr val="FFFFFF"/>
                </a:solidFill>
                <a:latin typeface="Courier" charset="0"/>
                <a:ea typeface="ＭＳ Ｐゴシック" charset="0"/>
                <a:cs typeface="Courier" charset="0"/>
                <a:sym typeface="Courier" charset="0"/>
              </a:rPr>
              <a:t>pci</a:t>
            </a:r>
            <a:r>
              <a:rPr lang="en-US" sz="4800" dirty="0">
                <a:solidFill>
                  <a:srgbClr val="FFFFFF"/>
                </a:solidFill>
                <a:latin typeface="Courier" charset="0"/>
                <a:ea typeface="ＭＳ Ｐゴシック" charset="0"/>
                <a:cs typeface="Courier" charset="0"/>
                <a:sym typeface="Courier" charset="0"/>
              </a:rPr>
              <a:t>:    </a:t>
            </a:r>
            <a:endParaRPr lang="en-US" sz="4800" dirty="0" smtClean="0">
              <a:solidFill>
                <a:srgbClr val="FFFFFF"/>
              </a:solidFill>
              <a:latin typeface="Courier" charset="0"/>
              <a:ea typeface="ＭＳ Ｐゴシック" charset="0"/>
              <a:cs typeface="Courier" charset="0"/>
              <a:sym typeface="Courier" charset="0"/>
            </a:endParaRPr>
          </a:p>
          <a:p>
            <a:pPr algn="l"/>
            <a:r>
              <a:rPr lang="en-US" sz="4800" dirty="0">
                <a:solidFill>
                  <a:srgbClr val="FFFFFF"/>
                </a:solidFill>
                <a:latin typeface="Courier" charset="0"/>
                <a:ea typeface="ＭＳ Ｐゴシック" charset="0"/>
                <a:cs typeface="Courier" charset="0"/>
                <a:sym typeface="Courier" charset="0"/>
              </a:rPr>
              <a:t>	</a:t>
            </a:r>
            <a:r>
              <a:rPr lang="en-US" sz="4800" dirty="0" smtClean="0">
                <a:solidFill>
                  <a:srgbClr val="FFFFFF"/>
                </a:solidFill>
                <a:latin typeface="Courier" charset="0"/>
                <a:ea typeface="ＭＳ Ｐゴシック" charset="0"/>
                <a:cs typeface="Courier" charset="0"/>
                <a:sym typeface="Courier" charset="0"/>
              </a:rPr>
              <a:t>		</a:t>
            </a:r>
            <a:r>
              <a:rPr lang="en-US" sz="4800" dirty="0" err="1" smtClean="0">
                <a:solidFill>
                  <a:srgbClr val="FFFFFF"/>
                </a:solidFill>
                <a:latin typeface="Courier" charset="0"/>
                <a:ea typeface="ＭＳ Ｐゴシック" charset="0"/>
                <a:cs typeface="Courier" charset="0"/>
                <a:sym typeface="Courier" charset="0"/>
              </a:rPr>
              <a:t>in_scope</a:t>
            </a:r>
            <a:r>
              <a:rPr lang="en-US" sz="4800" dirty="0">
                <a:solidFill>
                  <a:srgbClr val="FFFFFF"/>
                </a:solidFill>
                <a:latin typeface="Courier" charset="0"/>
                <a:ea typeface="ＭＳ Ｐゴシック" charset="0"/>
                <a:cs typeface="Courier" charset="0"/>
                <a:sym typeface="Courier" charset="0"/>
              </a:rPr>
              <a:t>: true</a:t>
            </a:r>
          </a:p>
          <a:p>
            <a:pPr algn="l"/>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783706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noGrp="1" noChangeArrowheads="1"/>
          </p:cNvSpPr>
          <p:nvPr>
            <p:ph type="title"/>
          </p:nvPr>
        </p:nvSpPr>
        <p:spPr>
          <a:ln/>
        </p:spPr>
        <p:txBody>
          <a:bodyPr/>
          <a:lstStyle/>
          <a:p>
            <a:r>
              <a:rPr lang="en-US" sz="3700"/>
              <a:t>Cookbook Attributes are applied for all downloaded cookbooks!</a:t>
            </a:r>
          </a:p>
        </p:txBody>
      </p:sp>
      <p:sp>
        <p:nvSpPr>
          <p:cNvPr id="684034" name="Rectangle 2"/>
          <p:cNvSpPr>
            <a:spLocks noGrp="1" noChangeArrowheads="1"/>
          </p:cNvSpPr>
          <p:nvPr>
            <p:ph type="body" idx="1"/>
          </p:nvPr>
        </p:nvSpPr>
        <p:spPr>
          <a:ln/>
        </p:spPr>
        <p:txBody>
          <a:bodyPr/>
          <a:lstStyle/>
          <a:p>
            <a:r>
              <a:rPr lang="en-US" dirty="0"/>
              <a:t>Cookbooks downloaded as dependencies will have their attribute files </a:t>
            </a:r>
            <a:r>
              <a:rPr lang="en-US" dirty="0" smtClean="0"/>
              <a:t>evaluated, even </a:t>
            </a:r>
            <a:r>
              <a:rPr lang="en-US" dirty="0"/>
              <a:t>if there is no recipe from the cookbook in the run-</a:t>
            </a:r>
            <a:r>
              <a:rPr lang="en-US" dirty="0" smtClean="0"/>
              <a:t>list</a:t>
            </a:r>
          </a:p>
          <a:p>
            <a:r>
              <a:rPr lang="en-US" dirty="0" smtClean="0"/>
              <a:t>If you are including a recipe from another cookbook, you must add a </a:t>
            </a:r>
            <a:r>
              <a:rPr lang="en-US" dirty="0" smtClean="0"/>
              <a:t>'depends' </a:t>
            </a:r>
            <a:r>
              <a:rPr lang="en-US" dirty="0" smtClean="0"/>
              <a:t>to </a:t>
            </a:r>
            <a:r>
              <a:rPr lang="en-US" dirty="0" err="1" smtClean="0"/>
              <a:t>metadata.rb</a:t>
            </a:r>
            <a:endParaRPr lang="en-US" dirty="0" smtClean="0"/>
          </a:p>
          <a:p>
            <a:pPr lvl="3"/>
            <a:r>
              <a:rPr lang="en-US" dirty="0" err="1" smtClean="0"/>
              <a:t>include_recipe</a:t>
            </a:r>
            <a:r>
              <a:rPr lang="en-US" dirty="0" smtClean="0"/>
              <a:t> is discussed later in the course.</a:t>
            </a:r>
          </a:p>
        </p:txBody>
      </p:sp>
    </p:spTree>
    <p:extLst>
      <p:ext uri="{BB962C8B-B14F-4D97-AF65-F5344CB8AC3E}">
        <p14:creationId xmlns:p14="http://schemas.microsoft.com/office/powerpoint/2010/main" val="18405546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noGrp="1" noChangeArrowheads="1"/>
          </p:cNvSpPr>
          <p:nvPr>
            <p:ph type="title"/>
          </p:nvPr>
        </p:nvSpPr>
        <p:spPr>
          <a:xfrm>
            <a:off x="786761" y="177800"/>
            <a:ext cx="14657233" cy="1117600"/>
          </a:xfrm>
          <a:ln/>
        </p:spPr>
        <p:txBody>
          <a:bodyPr/>
          <a:lstStyle/>
          <a:p>
            <a:r>
              <a:rPr lang="en-US" sz="4800" dirty="0"/>
              <a:t>Exercise: </a:t>
            </a:r>
            <a:r>
              <a:rPr lang="en-US" sz="4800" dirty="0" smtClean="0"/>
              <a:t>Change </a:t>
            </a:r>
            <a:r>
              <a:rPr lang="en-US" sz="4800" dirty="0"/>
              <a:t>attribute to false</a:t>
            </a:r>
          </a:p>
        </p:txBody>
      </p:sp>
      <p:sp>
        <p:nvSpPr>
          <p:cNvPr id="684034" name="Rectangle 2"/>
          <p:cNvSpPr>
            <a:spLocks noGrp="1" noChangeArrowheads="1"/>
          </p:cNvSpPr>
          <p:nvPr>
            <p:ph type="body" idx="1"/>
          </p:nvPr>
        </p:nvSpPr>
        <p:spPr>
          <a:xfrm>
            <a:off x="280194" y="4038600"/>
            <a:ext cx="15773400" cy="4572000"/>
          </a:xfrm>
          <a:ln/>
        </p:spPr>
        <p:txBody>
          <a:bodyPr/>
          <a:lstStyle/>
          <a:p>
            <a:pPr marL="914400" indent="-914400">
              <a:buFont typeface="+mj-lt"/>
              <a:buAutoNum type="arabicPeriod"/>
            </a:pPr>
            <a:r>
              <a:rPr lang="en-US" dirty="0" smtClean="0"/>
              <a:t>Change the attribute to </a:t>
            </a:r>
            <a:r>
              <a:rPr lang="en-US" b="1" dirty="0" smtClean="0"/>
              <a:t>false </a:t>
            </a:r>
            <a:r>
              <a:rPr lang="en-US" dirty="0" smtClean="0"/>
              <a:t>and</a:t>
            </a:r>
            <a:r>
              <a:rPr lang="en-US" b="1" dirty="0" smtClean="0"/>
              <a:t> </a:t>
            </a:r>
            <a:r>
              <a:rPr lang="en-US" dirty="0"/>
              <a:t>u</a:t>
            </a:r>
            <a:r>
              <a:rPr lang="en-US" dirty="0" smtClean="0"/>
              <a:t>pload the cookbook</a:t>
            </a:r>
            <a:endParaRPr lang="en-US" dirty="0"/>
          </a:p>
          <a:p>
            <a:pPr marL="914400" indent="-914400">
              <a:buFont typeface="+mj-lt"/>
              <a:buAutoNum type="arabicPeriod"/>
            </a:pPr>
            <a:r>
              <a:rPr lang="en-US" dirty="0" smtClean="0"/>
              <a:t>Make sure </a:t>
            </a:r>
            <a:r>
              <a:rPr lang="en-US" b="1" dirty="0" err="1" smtClean="0"/>
              <a:t>log_level</a:t>
            </a:r>
            <a:r>
              <a:rPr lang="en-US" b="1" dirty="0" smtClean="0"/>
              <a:t> is set to :info </a:t>
            </a:r>
            <a:r>
              <a:rPr lang="en-US" smtClean="0"/>
              <a:t>(in </a:t>
            </a:r>
            <a:r>
              <a:rPr lang="en-US" dirty="0"/>
              <a:t>/etc/chef/</a:t>
            </a:r>
            <a:r>
              <a:rPr lang="en-US" dirty="0" err="1"/>
              <a:t>client.rb</a:t>
            </a:r>
            <a:r>
              <a:rPr lang="en-US" dirty="0"/>
              <a:t>)</a:t>
            </a:r>
            <a:endParaRPr lang="en-US" dirty="0" smtClean="0"/>
          </a:p>
          <a:p>
            <a:pPr marL="914400" indent="-914400">
              <a:buFont typeface="+mj-lt"/>
              <a:buAutoNum type="arabicPeriod"/>
            </a:pPr>
            <a:r>
              <a:rPr lang="en-US" dirty="0" smtClean="0"/>
              <a:t>converge the node</a:t>
            </a:r>
          </a:p>
          <a:p>
            <a:pPr marL="914400" indent="-914400">
              <a:buFont typeface="+mj-lt"/>
              <a:buAutoNum type="arabicPeriod"/>
            </a:pPr>
            <a:r>
              <a:rPr lang="en-US" dirty="0" smtClean="0"/>
              <a:t>See the changes in the </a:t>
            </a:r>
            <a:r>
              <a:rPr lang="en-US" b="1" dirty="0" smtClean="0"/>
              <a:t>/etc/</a:t>
            </a:r>
            <a:r>
              <a:rPr lang="en-US" b="1" dirty="0" err="1" smtClean="0"/>
              <a:t>motd</a:t>
            </a:r>
            <a:r>
              <a:rPr lang="en-US" dirty="0" smtClean="0"/>
              <a:t> file</a:t>
            </a:r>
          </a:p>
          <a:p>
            <a:pPr marL="914400" indent="-914400">
              <a:buFont typeface="+mj-lt"/>
              <a:buAutoNum type="arabicPeriod"/>
            </a:pPr>
            <a:r>
              <a:rPr lang="en-US" dirty="0" smtClean="0"/>
              <a:t>Show the </a:t>
            </a:r>
            <a:r>
              <a:rPr lang="en-US" dirty="0" err="1" smtClean="0"/>
              <a:t>pci.in_scope</a:t>
            </a:r>
            <a:r>
              <a:rPr lang="en-US" dirty="0" smtClean="0"/>
              <a:t> attribute from the command line</a:t>
            </a:r>
          </a:p>
          <a:p>
            <a:endParaRPr lang="en-US" dirty="0" smtClean="0"/>
          </a:p>
        </p:txBody>
      </p:sp>
      <p:sp>
        <p:nvSpPr>
          <p:cNvPr id="5" name="Rectangle 1"/>
          <p:cNvSpPr>
            <a:spLocks/>
          </p:cNvSpPr>
          <p:nvPr/>
        </p:nvSpPr>
        <p:spPr bwMode="auto">
          <a:xfrm>
            <a:off x="356394" y="2457450"/>
            <a:ext cx="14631829"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default[</a:t>
            </a:r>
            <a:r>
              <a:rPr lang="en-US" sz="4100">
                <a:solidFill>
                  <a:srgbClr val="C4413D"/>
                </a:solidFill>
                <a:latin typeface="Courier" charset="0"/>
                <a:ea typeface="ＭＳ Ｐゴシック" charset="0"/>
                <a:cs typeface="Courier" charset="0"/>
                <a:sym typeface="Courier" charset="0"/>
              </a:rPr>
              <a:t>"pci"</a:t>
            </a:r>
            <a:r>
              <a:rPr lang="en-US" sz="4100">
                <a:solidFill>
                  <a:schemeClr val="tx1"/>
                </a:solidFill>
                <a:latin typeface="Courier" charset="0"/>
                <a:ea typeface="ＭＳ Ｐゴシック" charset="0"/>
                <a:cs typeface="Courier" charset="0"/>
                <a:sym typeface="Courier" charset="0"/>
              </a:rPr>
              <a:t>][</a:t>
            </a:r>
            <a:r>
              <a:rPr lang="en-US" sz="4100">
                <a:solidFill>
                  <a:srgbClr val="C4413D"/>
                </a:solidFill>
                <a:latin typeface="Courier" charset="0"/>
                <a:ea typeface="ＭＳ Ｐゴシック" charset="0"/>
                <a:cs typeface="Courier" charset="0"/>
                <a:sym typeface="Courier" charset="0"/>
              </a:rPr>
              <a:t>"in_scope"</a:t>
            </a:r>
            <a:r>
              <a:rPr lang="en-US" sz="4100">
                <a:solidFill>
                  <a:schemeClr val="tx1"/>
                </a:solidFill>
                <a:latin typeface="Courier" charset="0"/>
                <a:ea typeface="ＭＳ Ｐゴシック" charset="0"/>
                <a:cs typeface="Courier" charset="0"/>
                <a:sym typeface="Courier" charset="0"/>
              </a:rPr>
              <a:t>] = </a:t>
            </a:r>
            <a:r>
              <a:rPr lang="en-US" sz="4100">
                <a:solidFill>
                  <a:srgbClr val="C4413D"/>
                </a:solidFill>
                <a:latin typeface="Courier" charset="0"/>
                <a:ea typeface="ＭＳ Ｐゴシック" charset="0"/>
                <a:cs typeface="Courier" charset="0"/>
                <a:sym typeface="Courier" charset="0"/>
              </a:rPr>
              <a:t>false</a:t>
            </a:r>
          </a:p>
        </p:txBody>
      </p:sp>
      <p:sp>
        <p:nvSpPr>
          <p:cNvPr id="6" name="Rectangle 2"/>
          <p:cNvSpPr>
            <a:spLocks/>
          </p:cNvSpPr>
          <p:nvPr/>
        </p:nvSpPr>
        <p:spPr bwMode="auto">
          <a:xfrm>
            <a:off x="1357446" y="1701800"/>
            <a:ext cx="1340074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dirty="0">
                <a:solidFill>
                  <a:schemeClr val="tx1"/>
                </a:solidFill>
                <a:latin typeface="Courier" charset="0"/>
                <a:ea typeface="ＭＳ Ｐゴシック" charset="0"/>
                <a:cs typeface="Courier" charset="0"/>
                <a:sym typeface="Courier" charset="0"/>
              </a:rPr>
              <a:t>OPEN IN EDITOR</a:t>
            </a:r>
            <a:r>
              <a:rPr lang="en-US" b="1" dirty="0" smtClean="0">
                <a:solidFill>
                  <a:schemeClr val="tx1"/>
                </a:solidFill>
                <a:latin typeface="Courier" charset="0"/>
                <a:ea typeface="ＭＳ Ｐゴシック" charset="0"/>
                <a:cs typeface="Courier" charset="0"/>
                <a:sym typeface="Courier" charset="0"/>
              </a:rPr>
              <a:t>: </a:t>
            </a:r>
            <a:r>
              <a:rPr lang="en-US" dirty="0">
                <a:latin typeface="Courier" charset="0"/>
                <a:ea typeface="ＭＳ Ｐゴシック" charset="0"/>
                <a:cs typeface="Courier" charset="0"/>
                <a:sym typeface="Courier" charset="0"/>
              </a:rPr>
              <a:t>cookbooks/</a:t>
            </a:r>
            <a:r>
              <a:rPr lang="en-US" dirty="0" err="1">
                <a:latin typeface="Courier" charset="0"/>
                <a:ea typeface="ＭＳ Ｐゴシック" charset="0"/>
                <a:cs typeface="Courier" charset="0"/>
                <a:sym typeface="Courier" charset="0"/>
              </a:rPr>
              <a:t>pci</a:t>
            </a:r>
            <a:r>
              <a:rPr lang="en-US" dirty="0">
                <a:latin typeface="Courier" charset="0"/>
                <a:ea typeface="ＭＳ Ｐゴシック" charset="0"/>
                <a:cs typeface="Courier" charset="0"/>
                <a:sym typeface="Courier" charset="0"/>
              </a:rPr>
              <a:t>/attributes/default.rb</a:t>
            </a:r>
          </a:p>
          <a:p>
            <a:pPr algn="l"/>
            <a:endParaRPr lang="en-US" b="1"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1448735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noGrp="1" noChangeArrowheads="1"/>
          </p:cNvSpPr>
          <p:nvPr>
            <p:ph type="title"/>
          </p:nvPr>
        </p:nvSpPr>
        <p:spPr>
          <a:ln/>
        </p:spPr>
        <p:txBody>
          <a:bodyPr/>
          <a:lstStyle/>
          <a:p>
            <a:r>
              <a:rPr lang="en-US" sz="4400" dirty="0" smtClean="0"/>
              <a:t>Exercise: Find the /etc/</a:t>
            </a:r>
            <a:r>
              <a:rPr lang="en-US" sz="4400" dirty="0" err="1" smtClean="0"/>
              <a:t>motd</a:t>
            </a:r>
            <a:r>
              <a:rPr lang="en-US" sz="4400" dirty="0" smtClean="0"/>
              <a:t> backup</a:t>
            </a:r>
            <a:endParaRPr lang="en-US" sz="4400" dirty="0"/>
          </a:p>
        </p:txBody>
      </p:sp>
      <p:sp>
        <p:nvSpPr>
          <p:cNvPr id="684034" name="Rectangle 2"/>
          <p:cNvSpPr>
            <a:spLocks noGrp="1" noChangeArrowheads="1"/>
          </p:cNvSpPr>
          <p:nvPr>
            <p:ph type="body" idx="1"/>
          </p:nvPr>
        </p:nvSpPr>
        <p:spPr>
          <a:ln/>
        </p:spPr>
        <p:txBody>
          <a:bodyPr/>
          <a:lstStyle/>
          <a:p>
            <a:r>
              <a:rPr lang="en-US" dirty="0" smtClean="0"/>
              <a:t>Look at your chef-client run output</a:t>
            </a:r>
          </a:p>
          <a:p>
            <a:r>
              <a:rPr lang="en-US" dirty="0" smtClean="0"/>
              <a:t>In the log output, find the location where chef-client placed the </a:t>
            </a:r>
            <a:r>
              <a:rPr lang="en-US" b="1" dirty="0" smtClean="0"/>
              <a:t>/etc/</a:t>
            </a:r>
            <a:r>
              <a:rPr lang="en-US" b="1" dirty="0" err="1" smtClean="0"/>
              <a:t>motd</a:t>
            </a:r>
            <a:r>
              <a:rPr lang="en-US" b="1" dirty="0" smtClean="0"/>
              <a:t> </a:t>
            </a:r>
            <a:r>
              <a:rPr lang="en-US" dirty="0" smtClean="0"/>
              <a:t>backup</a:t>
            </a:r>
          </a:p>
          <a:p>
            <a:r>
              <a:rPr lang="en-US" dirty="0" smtClean="0"/>
              <a:t>View the backup file</a:t>
            </a:r>
          </a:p>
        </p:txBody>
      </p:sp>
    </p:spTree>
    <p:extLst>
      <p:ext uri="{BB962C8B-B14F-4D97-AF65-F5344CB8AC3E}">
        <p14:creationId xmlns:p14="http://schemas.microsoft.com/office/powerpoint/2010/main" val="6776399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1"/>
          <p:cNvSpPr>
            <a:spLocks noGrp="1" noChangeArrowheads="1"/>
          </p:cNvSpPr>
          <p:nvPr>
            <p:ph type="title"/>
          </p:nvPr>
        </p:nvSpPr>
        <p:spPr/>
        <p:txBody>
          <a:bodyPr/>
          <a:lstStyle/>
          <a:p>
            <a:pPr eaLnBrk="1" hangingPunct="1">
              <a:defRPr/>
            </a:pPr>
            <a:r>
              <a:rPr lang="en-US">
                <a:sym typeface="Arial Bold" charset="0"/>
              </a:rPr>
              <a:t>Congratulations!</a:t>
            </a:r>
          </a:p>
        </p:txBody>
      </p:sp>
      <p:sp>
        <p:nvSpPr>
          <p:cNvPr id="271363" name="Rectangle 2"/>
          <p:cNvSpPr>
            <a:spLocks noGrp="1" noChangeArrowheads="1"/>
          </p:cNvSpPr>
          <p:nvPr>
            <p:ph type="body" idx="1"/>
          </p:nvPr>
        </p:nvSpPr>
        <p:spPr/>
        <p:txBody>
          <a:bodyPr/>
          <a:lstStyle/>
          <a:p>
            <a:pPr eaLnBrk="1" hangingPunct="1">
              <a:lnSpc>
                <a:spcPct val="120000"/>
              </a:lnSpc>
            </a:pPr>
            <a:r>
              <a:rPr lang="en-US" dirty="0" smtClean="0"/>
              <a:t>You now know the most important resources for configuration management!</a:t>
            </a:r>
          </a:p>
          <a:p>
            <a:pPr lvl="1" eaLnBrk="1" hangingPunct="1">
              <a:lnSpc>
                <a:spcPct val="120000"/>
              </a:lnSpc>
            </a:pPr>
            <a:r>
              <a:rPr lang="en-US" dirty="0" smtClean="0">
                <a:latin typeface="Courier"/>
                <a:cs typeface="Courier"/>
              </a:rPr>
              <a:t>Package (Linux)</a:t>
            </a:r>
          </a:p>
          <a:p>
            <a:pPr lvl="1" eaLnBrk="1" hangingPunct="1">
              <a:lnSpc>
                <a:spcPct val="120000"/>
              </a:lnSpc>
            </a:pPr>
            <a:r>
              <a:rPr lang="en-US" dirty="0" smtClean="0">
                <a:latin typeface="Courier"/>
                <a:cs typeface="Courier"/>
              </a:rPr>
              <a:t>Template</a:t>
            </a:r>
          </a:p>
          <a:p>
            <a:pPr lvl="1" eaLnBrk="1" hangingPunct="1">
              <a:lnSpc>
                <a:spcPct val="120000"/>
              </a:lnSpc>
            </a:pPr>
            <a:r>
              <a:rPr lang="en-US" dirty="0" smtClean="0">
                <a:latin typeface="Courier"/>
                <a:cs typeface="Courier"/>
              </a:rPr>
              <a:t>Service</a:t>
            </a:r>
          </a:p>
        </p:txBody>
      </p:sp>
    </p:spTree>
    <p:extLst>
      <p:ext uri="{BB962C8B-B14F-4D97-AF65-F5344CB8AC3E}">
        <p14:creationId xmlns:p14="http://schemas.microsoft.com/office/powerpoint/2010/main" val="27828940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sz="6600" dirty="0"/>
              <a:t>Attributes, Templates, and Cookbook Dependencies</a:t>
            </a:r>
            <a:endParaRPr lang="en-US" dirty="0">
              <a:sym typeface="Arial Bold" charset="0"/>
            </a:endParaRPr>
          </a:p>
        </p:txBody>
      </p:sp>
      <p:sp>
        <p:nvSpPr>
          <p:cNvPr id="3" name="TextBox 2"/>
          <p:cNvSpPr txBox="1"/>
          <p:nvPr/>
        </p:nvSpPr>
        <p:spPr>
          <a:xfrm>
            <a:off x="889794" y="4953000"/>
            <a:ext cx="5891356" cy="523220"/>
          </a:xfrm>
          <a:prstGeom prst="rect">
            <a:avLst/>
          </a:prstGeom>
          <a:noFill/>
        </p:spPr>
        <p:txBody>
          <a:bodyPr wrap="none" rtlCol="0">
            <a:spAutoFit/>
          </a:bodyPr>
          <a:lstStyle/>
          <a:p>
            <a:pPr>
              <a:defRPr/>
            </a:pPr>
            <a:r>
              <a:rPr lang="en-US" dirty="0">
                <a:solidFill>
                  <a:schemeClr val="bg1"/>
                </a:solidFill>
                <a:sym typeface="Arial Bold" charset="0"/>
              </a:rPr>
              <a:t>Writing a </a:t>
            </a:r>
            <a:r>
              <a:rPr lang="en-US" dirty="0" smtClean="0">
                <a:solidFill>
                  <a:schemeClr val="bg1"/>
                </a:solidFill>
                <a:sym typeface="Arial Bold" charset="0"/>
              </a:rPr>
              <a:t>Windows </a:t>
            </a:r>
            <a:r>
              <a:rPr lang="en-US" dirty="0" smtClean="0">
                <a:solidFill>
                  <a:schemeClr val="bg1"/>
                </a:solidFill>
              </a:rPr>
              <a:t>Hosts </a:t>
            </a:r>
            <a:r>
              <a:rPr lang="en-US" dirty="0">
                <a:solidFill>
                  <a:schemeClr val="bg1"/>
                </a:solidFill>
                <a:sym typeface="Arial Bold" charset="0"/>
              </a:rPr>
              <a:t>Cookbook</a:t>
            </a:r>
            <a:endParaRPr lang="en-US" dirty="0">
              <a:solidFill>
                <a:schemeClr val="bg1"/>
              </a:solidFill>
              <a:sym typeface="Arial" charset="0"/>
            </a:endParaRPr>
          </a:p>
        </p:txBody>
      </p:sp>
    </p:spTree>
    <p:extLst>
      <p:ext uri="{BB962C8B-B14F-4D97-AF65-F5344CB8AC3E}">
        <p14:creationId xmlns:p14="http://schemas.microsoft.com/office/powerpoint/2010/main" val="41596267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Rectangle 1"/>
          <p:cNvSpPr>
            <a:spLocks noGrp="1" noChangeArrowheads="1"/>
          </p:cNvSpPr>
          <p:nvPr>
            <p:ph type="title"/>
          </p:nvPr>
        </p:nvSpPr>
        <p:spPr>
          <a:ln/>
        </p:spPr>
        <p:txBody>
          <a:bodyPr/>
          <a:lstStyle/>
          <a:p>
            <a:r>
              <a:rPr lang="en-US"/>
              <a:t>Lesson Objectives</a:t>
            </a:r>
          </a:p>
        </p:txBody>
      </p:sp>
      <p:sp>
        <p:nvSpPr>
          <p:cNvPr id="617474" name="Rectangle 2"/>
          <p:cNvSpPr>
            <a:spLocks noGrp="1" noChangeArrowheads="1"/>
          </p:cNvSpPr>
          <p:nvPr>
            <p:ph type="body" idx="1"/>
          </p:nvPr>
        </p:nvSpPr>
        <p:spPr>
          <a:ln/>
        </p:spPr>
        <p:txBody>
          <a:bodyPr/>
          <a:lstStyle/>
          <a:p>
            <a:r>
              <a:rPr lang="en-US" dirty="0"/>
              <a:t>After completing the lesson, you will be able to</a:t>
            </a:r>
          </a:p>
          <a:p>
            <a:pPr lvl="1"/>
            <a:r>
              <a:rPr lang="en-US" dirty="0" smtClean="0"/>
              <a:t>Use </a:t>
            </a:r>
            <a:r>
              <a:rPr lang="en-US" dirty="0"/>
              <a:t>ERB Templates in Chef</a:t>
            </a:r>
          </a:p>
          <a:p>
            <a:pPr lvl="1"/>
            <a:r>
              <a:rPr lang="en-US" dirty="0" smtClean="0"/>
              <a:t>Specify </a:t>
            </a:r>
            <a:r>
              <a:rPr lang="en-US" dirty="0"/>
              <a:t>cookbook dependencies</a:t>
            </a:r>
          </a:p>
          <a:p>
            <a:pPr lvl="1"/>
            <a:r>
              <a:rPr lang="en-US" dirty="0"/>
              <a:t>Perform the cookbook </a:t>
            </a:r>
            <a:r>
              <a:rPr lang="en-US" dirty="0" smtClean="0"/>
              <a:t>creation</a:t>
            </a:r>
            <a:r>
              <a:rPr lang="en-US" dirty="0"/>
              <a:t>, upload, and test loop</a:t>
            </a:r>
          </a:p>
        </p:txBody>
      </p:sp>
    </p:spTree>
    <p:extLst>
      <p:ext uri="{BB962C8B-B14F-4D97-AF65-F5344CB8AC3E}">
        <p14:creationId xmlns:p14="http://schemas.microsoft.com/office/powerpoint/2010/main" val="30841712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1"/>
          <p:cNvSpPr>
            <a:spLocks noGrp="1" noChangeArrowheads="1"/>
          </p:cNvSpPr>
          <p:nvPr>
            <p:ph type="title"/>
          </p:nvPr>
        </p:nvSpPr>
        <p:spPr/>
        <p:txBody>
          <a:bodyPr/>
          <a:lstStyle/>
          <a:p>
            <a:pPr eaLnBrk="1" hangingPunct="1">
              <a:defRPr/>
            </a:pPr>
            <a:r>
              <a:rPr lang="en-US" sz="6300">
                <a:sym typeface="Arial Bold" charset="0"/>
              </a:rPr>
              <a:t>The Problem and the Success Criteria</a:t>
            </a:r>
          </a:p>
        </p:txBody>
      </p:sp>
      <p:sp>
        <p:nvSpPr>
          <p:cNvPr id="228355" name="Rectangle 2"/>
          <p:cNvSpPr>
            <a:spLocks noGrp="1" noChangeArrowheads="1"/>
          </p:cNvSpPr>
          <p:nvPr>
            <p:ph type="body" idx="1"/>
          </p:nvPr>
        </p:nvSpPr>
        <p:spPr/>
        <p:txBody>
          <a:bodyPr/>
          <a:lstStyle/>
          <a:p>
            <a:pPr eaLnBrk="1" hangingPunct="1"/>
            <a:r>
              <a:rPr lang="en-US" b="1" dirty="0" smtClean="0">
                <a:latin typeface="Arial Bold" pitchFamily="34" charset="0"/>
                <a:cs typeface="Arial Bold" pitchFamily="34" charset="0"/>
                <a:sym typeface="Arial Bold" pitchFamily="34" charset="0"/>
              </a:rPr>
              <a:t>The Problem:</a:t>
            </a:r>
            <a:r>
              <a:rPr lang="en-US" b="1" dirty="0" smtClean="0"/>
              <a:t> </a:t>
            </a:r>
            <a:r>
              <a:rPr lang="en-US" dirty="0" smtClean="0"/>
              <a:t>To comply with local regulations, we need to block access from our Windows servers located in the country of </a:t>
            </a:r>
            <a:r>
              <a:rPr lang="en-US" dirty="0" err="1" smtClean="0"/>
              <a:t>Fitzmandia</a:t>
            </a:r>
            <a:r>
              <a:rPr lang="en-US" dirty="0" smtClean="0"/>
              <a:t> to the New York Times website.</a:t>
            </a:r>
          </a:p>
          <a:p>
            <a:pPr eaLnBrk="1" hangingPunct="1"/>
            <a:endParaRPr lang="en-US" sz="2400" b="1" dirty="0" smtClean="0"/>
          </a:p>
          <a:p>
            <a:pPr eaLnBrk="1" hangingPunct="1"/>
            <a:r>
              <a:rPr lang="en-US" b="1" dirty="0" smtClean="0"/>
              <a:t>How: </a:t>
            </a:r>
            <a:r>
              <a:rPr lang="en-US" dirty="0" smtClean="0"/>
              <a:t>We will use the Windows hosts file to set the New York Times IP address to 0.0.0.0.</a:t>
            </a:r>
          </a:p>
          <a:p>
            <a:pPr eaLnBrk="1" hangingPunct="1"/>
            <a:endParaRPr lang="en-US" sz="2400" b="1" dirty="0" smtClean="0">
              <a:latin typeface="Arial Bold" pitchFamily="34" charset="0"/>
              <a:cs typeface="Arial Bold" pitchFamily="34" charset="0"/>
              <a:sym typeface="Arial Bold" pitchFamily="34" charset="0"/>
            </a:endParaRPr>
          </a:p>
          <a:p>
            <a:pPr eaLnBrk="1" hangingPunct="1"/>
            <a:r>
              <a:rPr lang="en-US" b="1" dirty="0" smtClean="0">
                <a:latin typeface="Arial Bold" pitchFamily="34" charset="0"/>
                <a:cs typeface="Arial Bold" pitchFamily="34" charset="0"/>
                <a:sym typeface="Arial Bold" pitchFamily="34" charset="0"/>
              </a:rPr>
              <a:t>Success Criteria:</a:t>
            </a:r>
            <a:r>
              <a:rPr lang="en-US" b="1" dirty="0" smtClean="0"/>
              <a:t> </a:t>
            </a:r>
            <a:r>
              <a:rPr lang="en-US" dirty="0" smtClean="0"/>
              <a:t>We see the hosts file updated on the Windows server.</a:t>
            </a:r>
          </a:p>
        </p:txBody>
      </p:sp>
    </p:spTree>
    <p:extLst>
      <p:ext uri="{BB962C8B-B14F-4D97-AF65-F5344CB8AC3E}">
        <p14:creationId xmlns:p14="http://schemas.microsoft.com/office/powerpoint/2010/main" val="595966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have a small problem...</a:t>
            </a:r>
          </a:p>
        </p:txBody>
      </p:sp>
      <p:sp>
        <p:nvSpPr>
          <p:cNvPr id="3" name="Content Placeholder 2"/>
          <p:cNvSpPr>
            <a:spLocks noGrp="1"/>
          </p:cNvSpPr>
          <p:nvPr>
            <p:ph idx="1"/>
          </p:nvPr>
        </p:nvSpPr>
        <p:spPr>
          <a:xfrm>
            <a:off x="800274" y="1904999"/>
            <a:ext cx="14657233" cy="5715001"/>
          </a:xfrm>
        </p:spPr>
        <p:txBody>
          <a:bodyPr/>
          <a:lstStyle/>
          <a:p>
            <a:r>
              <a:rPr lang="en-US" dirty="0"/>
              <a:t>But we don’t have an attribute that reflects which region the server is </a:t>
            </a:r>
            <a:r>
              <a:rPr lang="en-US" dirty="0" smtClean="0"/>
              <a:t>in</a:t>
            </a:r>
          </a:p>
          <a:p>
            <a:pPr lvl="1"/>
            <a:r>
              <a:rPr lang="en-US" sz="4400" dirty="0"/>
              <a:t>We could add a node attribute for Location, but that will become very tiresome at </a:t>
            </a:r>
            <a:r>
              <a:rPr lang="en-US" sz="4400" dirty="0" smtClean="0"/>
              <a:t>scale</a:t>
            </a:r>
            <a:endParaRPr lang="en-US" sz="4400" dirty="0"/>
          </a:p>
        </p:txBody>
      </p:sp>
    </p:spTree>
    <p:extLst>
      <p:ext uri="{BB962C8B-B14F-4D97-AF65-F5344CB8AC3E}">
        <p14:creationId xmlns:p14="http://schemas.microsoft.com/office/powerpoint/2010/main" val="24947025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ln/>
        </p:spPr>
        <p:txBody>
          <a:bodyPr/>
          <a:lstStyle/>
          <a:p>
            <a:r>
              <a:rPr lang="en-US" dirty="0" smtClean="0"/>
              <a:t>Logistics</a:t>
            </a:r>
            <a:endParaRPr lang="en-US" dirty="0"/>
          </a:p>
        </p:txBody>
      </p:sp>
      <p:sp>
        <p:nvSpPr>
          <p:cNvPr id="40962" name="Rectangle 2"/>
          <p:cNvSpPr>
            <a:spLocks noGrp="1" noChangeArrowheads="1"/>
          </p:cNvSpPr>
          <p:nvPr>
            <p:ph type="body" idx="1"/>
          </p:nvPr>
        </p:nvSpPr>
        <p:spPr>
          <a:ln/>
        </p:spPr>
        <p:txBody>
          <a:bodyPr/>
          <a:lstStyle/>
          <a:p>
            <a:r>
              <a:rPr lang="en-US" dirty="0" smtClean="0"/>
              <a:t>Class Start Time:</a:t>
            </a:r>
            <a:endParaRPr lang="en-US" b="1" dirty="0" smtClean="0"/>
          </a:p>
          <a:p>
            <a:r>
              <a:rPr lang="en-US" dirty="0"/>
              <a:t>We’ll take a break about once an hour</a:t>
            </a:r>
          </a:p>
          <a:p>
            <a:r>
              <a:rPr lang="en-US" dirty="0" smtClean="0"/>
              <a:t>We’ll </a:t>
            </a:r>
            <a:r>
              <a:rPr lang="en-US" dirty="0"/>
              <a:t>break for </a:t>
            </a:r>
            <a:r>
              <a:rPr lang="en-US" dirty="0" smtClean="0"/>
              <a:t>lunch:</a:t>
            </a:r>
          </a:p>
          <a:p>
            <a:r>
              <a:rPr lang="en-US" dirty="0" smtClean="0"/>
              <a:t>Class End Time</a:t>
            </a:r>
            <a:r>
              <a:rPr lang="en-US" dirty="0"/>
              <a:t>:</a:t>
            </a:r>
            <a:endParaRPr lang="en-US" b="1" dirty="0" smtClean="0"/>
          </a:p>
        </p:txBody>
      </p:sp>
    </p:spTree>
    <p:extLst>
      <p:ext uri="{BB962C8B-B14F-4D97-AF65-F5344CB8AC3E}">
        <p14:creationId xmlns:p14="http://schemas.microsoft.com/office/powerpoint/2010/main" val="869511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ln/>
        </p:spPr>
        <p:txBody>
          <a:bodyPr/>
          <a:lstStyle/>
          <a:p>
            <a:r>
              <a:rPr lang="en-US" dirty="0" smtClean="0"/>
              <a:t>Chef Overview – The Call Flow</a:t>
            </a:r>
            <a:endParaRPr lang="en-US" dirty="0"/>
          </a:p>
        </p:txBody>
      </p:sp>
    </p:spTree>
    <p:extLst>
      <p:ext uri="{BB962C8B-B14F-4D97-AF65-F5344CB8AC3E}">
        <p14:creationId xmlns:p14="http://schemas.microsoft.com/office/powerpoint/2010/main" val="40685277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sz="4400" dirty="0"/>
              <a:t>The best thing to do is create a Datacenter cookbook, and </a:t>
            </a:r>
            <a:r>
              <a:rPr lang="en-US" sz="4400" dirty="0" smtClean="0"/>
              <a:t>add </a:t>
            </a:r>
            <a:r>
              <a:rPr lang="en-US" sz="4400" dirty="0"/>
              <a:t>our attribute there</a:t>
            </a:r>
            <a:endParaRPr lang="en-US" dirty="0"/>
          </a:p>
          <a:p>
            <a:endParaRPr lang="en-US" sz="4400" dirty="0" smtClean="0">
              <a:sym typeface="Arial Bold" charset="0"/>
            </a:endParaRPr>
          </a:p>
          <a:p>
            <a:r>
              <a:rPr lang="en-US" sz="4400" dirty="0" smtClean="0">
                <a:sym typeface="Arial Bold" charset="0"/>
              </a:rPr>
              <a:t>Well</a:t>
            </a:r>
            <a:r>
              <a:rPr lang="en-US" sz="4400" dirty="0">
                <a:sym typeface="Arial Bold" charset="0"/>
              </a:rPr>
              <a:t>-factored cookbooks only contain the information relevant to their </a:t>
            </a:r>
            <a:r>
              <a:rPr lang="en-US" sz="4400" dirty="0" smtClean="0">
                <a:sym typeface="Arial Bold" charset="0"/>
              </a:rPr>
              <a:t>domain</a:t>
            </a:r>
          </a:p>
          <a:p>
            <a:pPr marL="369617" lvl="1"/>
            <a:r>
              <a:rPr lang="en-US" sz="4400" dirty="0"/>
              <a:t>We know we will likely have other things related to Location (security settings, for example</a:t>
            </a:r>
            <a:r>
              <a:rPr lang="en-US" sz="4400" dirty="0" smtClean="0"/>
              <a:t>)</a:t>
            </a:r>
            <a:endParaRPr lang="en-US" dirty="0"/>
          </a:p>
          <a:p>
            <a:endParaRPr lang="en-US" dirty="0"/>
          </a:p>
        </p:txBody>
      </p:sp>
    </p:spTree>
    <p:extLst>
      <p:ext uri="{BB962C8B-B14F-4D97-AF65-F5344CB8AC3E}">
        <p14:creationId xmlns:p14="http://schemas.microsoft.com/office/powerpoint/2010/main" val="42734577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a:xfrm>
            <a:off x="813594" y="177800"/>
            <a:ext cx="14630400" cy="1117600"/>
          </a:xfrm>
        </p:spPr>
        <p:txBody>
          <a:bodyPr/>
          <a:lstStyle/>
          <a:p>
            <a:pPr>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cookbook named </a:t>
            </a:r>
            <a:r>
              <a:rPr lang="en-US" sz="4800" dirty="0" smtClean="0"/>
              <a:t>'datacenter'</a:t>
            </a:r>
            <a:endParaRPr lang="en-US" sz="4800" dirty="0">
              <a:sym typeface="Arial Bold" charset="0"/>
            </a:endParaRPr>
          </a:p>
        </p:txBody>
      </p:sp>
      <p:sp>
        <p:nvSpPr>
          <p:cNvPr id="231428" name="Rectangle 3"/>
          <p:cNvSpPr>
            <a:spLocks/>
          </p:cNvSpPr>
          <p:nvPr/>
        </p:nvSpPr>
        <p:spPr bwMode="auto">
          <a:xfrm>
            <a:off x="825582" y="3657600"/>
            <a:ext cx="14606426" cy="4965700"/>
          </a:xfrm>
          <a:prstGeom prst="rect">
            <a:avLst/>
          </a:prstGeom>
          <a:solidFill>
            <a:srgbClr val="000000"/>
          </a:solidFill>
          <a:ln w="25400">
            <a:solidFill>
              <a:srgbClr val="334150"/>
            </a:solidFill>
            <a:prstDash val="sysDot"/>
            <a:miter lim="800000"/>
            <a:headEnd/>
            <a:tailEnd/>
          </a:ln>
        </p:spPr>
        <p:txBody>
          <a:bodyPr lIns="228600" tIns="228600" rIns="228600" bIns="228600"/>
          <a:lstStyle/>
          <a:p>
            <a:r>
              <a:rPr lang="en-US" sz="4000" dirty="0">
                <a:solidFill>
                  <a:srgbClr val="FFFFFF"/>
                </a:solidFill>
                <a:latin typeface="Courier"/>
                <a:ea typeface="Courier"/>
                <a:cs typeface="Courier"/>
                <a:sym typeface="Courier"/>
              </a:rPr>
              <a:t>** Creating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README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CHANGELOG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metadata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p:txBody>
      </p:sp>
      <p:sp>
        <p:nvSpPr>
          <p:cNvPr id="5" name="TextBox 4"/>
          <p:cNvSpPr txBox="1"/>
          <p:nvPr/>
        </p:nvSpPr>
        <p:spPr>
          <a:xfrm>
            <a:off x="737394" y="2133600"/>
            <a:ext cx="12058409" cy="830997"/>
          </a:xfrm>
          <a:prstGeom prst="rect">
            <a:avLst/>
          </a:prstGeom>
          <a:noFill/>
        </p:spPr>
        <p:txBody>
          <a:bodyPr wrap="none" rtlCol="0">
            <a:spAutoFit/>
          </a:bodyPr>
          <a:lstStyle/>
          <a:p>
            <a:r>
              <a:rPr lang="en-US" sz="4800" dirty="0" smtClean="0"/>
              <a:t>Create a new cookbook named </a:t>
            </a:r>
            <a:r>
              <a:rPr lang="en-US" sz="4800" dirty="0" smtClean="0"/>
              <a:t>'datacenter'</a:t>
            </a:r>
            <a:endParaRPr lang="en-US" sz="4800" dirty="0"/>
          </a:p>
        </p:txBody>
      </p:sp>
    </p:spTree>
    <p:extLst>
      <p:ext uri="{BB962C8B-B14F-4D97-AF65-F5344CB8AC3E}">
        <p14:creationId xmlns:p14="http://schemas.microsoft.com/office/powerpoint/2010/main" val="17747592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
          <p:cNvSpPr>
            <a:spLocks/>
          </p:cNvSpPr>
          <p:nvPr/>
        </p:nvSpPr>
        <p:spPr bwMode="auto">
          <a:xfrm>
            <a:off x="280194" y="2457450"/>
            <a:ext cx="15621000" cy="10287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latin typeface="Courier"/>
                <a:ea typeface="Courier"/>
                <a:cs typeface="Courier"/>
                <a:sym typeface="Courier"/>
              </a:rPr>
              <a:t>default[</a:t>
            </a:r>
            <a:r>
              <a:rPr lang="en-US" sz="4100" dirty="0" smtClean="0">
                <a:solidFill>
                  <a:srgbClr val="C4413D"/>
                </a:solidFill>
                <a:latin typeface="Courier"/>
                <a:ea typeface="Courier"/>
                <a:cs typeface="Courier"/>
                <a:sym typeface="Courier"/>
              </a:rPr>
              <a:t>"</a:t>
            </a:r>
            <a:r>
              <a:rPr lang="en-US" sz="4100" dirty="0">
                <a:solidFill>
                  <a:srgbClr val="C4413D"/>
                </a:solidFill>
                <a:latin typeface="Courier"/>
                <a:ea typeface="Courier"/>
                <a:cs typeface="Courier"/>
                <a:sym typeface="Courier"/>
              </a:rPr>
              <a:t>datacenter"</a:t>
            </a:r>
            <a:r>
              <a:rPr lang="en-US" sz="4100" dirty="0" smtClean="0">
                <a:latin typeface="Courier"/>
                <a:ea typeface="Courier"/>
                <a:cs typeface="Courier"/>
                <a:sym typeface="Courier"/>
              </a:rPr>
              <a:t>][</a:t>
            </a:r>
            <a:r>
              <a:rPr lang="en-US" sz="4100" dirty="0">
                <a:solidFill>
                  <a:srgbClr val="C4413D"/>
                </a:solidFill>
                <a:latin typeface="Courier"/>
                <a:ea typeface="Courier"/>
                <a:cs typeface="Courier"/>
                <a:sym typeface="Courier"/>
              </a:rPr>
              <a:t>"</a:t>
            </a:r>
            <a:r>
              <a:rPr lang="en-US" sz="4100" dirty="0" smtClean="0">
                <a:solidFill>
                  <a:srgbClr val="C4413D"/>
                </a:solidFill>
                <a:latin typeface="Courier"/>
                <a:ea typeface="Courier"/>
                <a:cs typeface="Courier"/>
                <a:sym typeface="Courier"/>
              </a:rPr>
              <a:t>location</a:t>
            </a:r>
            <a:r>
              <a:rPr lang="en-US" sz="4100" dirty="0">
                <a:solidFill>
                  <a:srgbClr val="C4413D"/>
                </a:solidFill>
                <a:latin typeface="Courier"/>
                <a:ea typeface="Courier"/>
                <a:cs typeface="Courier"/>
                <a:sym typeface="Courier"/>
              </a:rPr>
              <a:t>"</a:t>
            </a:r>
            <a:r>
              <a:rPr lang="en-US" sz="4100" dirty="0" smtClean="0">
                <a:latin typeface="Courier"/>
                <a:ea typeface="Courier"/>
                <a:cs typeface="Courier"/>
                <a:sym typeface="Courier"/>
              </a:rPr>
              <a:t>] =</a:t>
            </a:r>
            <a:r>
              <a:rPr lang="en-US" sz="4100" dirty="0" smtClean="0">
                <a:solidFill>
                  <a:srgbClr val="C4413D"/>
                </a:solidFill>
                <a:latin typeface="Courier"/>
                <a:ea typeface="Courier"/>
                <a:cs typeface="Courier"/>
                <a:sym typeface="Courier"/>
              </a:rPr>
              <a:t> </a:t>
            </a:r>
            <a:r>
              <a:rPr lang="en-US" sz="4100" dirty="0" smtClean="0">
                <a:solidFill>
                  <a:srgbClr val="C4413D"/>
                </a:solidFill>
                <a:latin typeface="Courier"/>
                <a:ea typeface="Courier"/>
                <a:cs typeface="Courier"/>
                <a:sym typeface="Courier"/>
              </a:rPr>
              <a:t>"</a:t>
            </a:r>
            <a:r>
              <a:rPr lang="en-US" sz="4100" dirty="0" err="1" smtClean="0">
                <a:solidFill>
                  <a:srgbClr val="C4413D"/>
                </a:solidFill>
                <a:latin typeface="Courier"/>
                <a:ea typeface="Courier"/>
                <a:cs typeface="Courier"/>
                <a:sym typeface="Courier"/>
              </a:rPr>
              <a:t>Fitzmandia</a:t>
            </a:r>
            <a:r>
              <a:rPr lang="en-US" sz="4100" dirty="0" smtClean="0">
                <a:solidFill>
                  <a:srgbClr val="C4413D"/>
                </a:solidFill>
                <a:latin typeface="Courier"/>
                <a:ea typeface="Courier"/>
                <a:cs typeface="Courier"/>
                <a:sym typeface="Courier"/>
              </a:rPr>
              <a:t>"</a:t>
            </a:r>
            <a:endParaRPr lang="en-US" sz="4100" dirty="0">
              <a:solidFill>
                <a:srgbClr val="C4413D"/>
              </a:solidFill>
              <a:latin typeface="Courier"/>
              <a:ea typeface="Courier"/>
              <a:cs typeface="Courier"/>
              <a:sym typeface="Courier"/>
            </a:endParaRPr>
          </a:p>
        </p:txBody>
      </p:sp>
      <p:sp>
        <p:nvSpPr>
          <p:cNvPr id="232451" name="Rectangle 2"/>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2452" name="Rectangle 3"/>
          <p:cNvSpPr>
            <a:spLocks/>
          </p:cNvSpPr>
          <p:nvPr/>
        </p:nvSpPr>
        <p:spPr bwMode="auto">
          <a:xfrm>
            <a:off x="5048743" y="1638301"/>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cookbooks\datacenter\attributes\</a:t>
            </a:r>
            <a:r>
              <a:rPr lang="en-US" dirty="0" err="1" smtClean="0">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2453" name="Rectangle 4"/>
          <p:cNvSpPr>
            <a:spLocks/>
          </p:cNvSpPr>
          <p:nvPr/>
        </p:nvSpPr>
        <p:spPr bwMode="auto">
          <a:xfrm>
            <a:off x="6642749" y="3632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340997" name="Rectangle 5"/>
          <p:cNvSpPr>
            <a:spLocks noGrp="1" noChangeArrowheads="1"/>
          </p:cNvSpPr>
          <p:nvPr>
            <p:ph type="title"/>
          </p:nvPr>
        </p:nvSpPr>
        <p:spPr>
          <a:xfrm>
            <a:off x="800273" y="152400"/>
            <a:ext cx="14657233" cy="1117600"/>
          </a:xfrm>
        </p:spPr>
        <p:txBody>
          <a:bodyPr/>
          <a:lstStyle/>
          <a:p>
            <a:pPr eaLnBrk="1" hangingPunct="1">
              <a:defRPr/>
            </a:pPr>
            <a:r>
              <a:rPr lang="en-US" sz="4400" dirty="0" smtClean="0">
                <a:sym typeface="Arial Bold" charset="0"/>
              </a:rPr>
              <a:t>Windows Exercise: Create </a:t>
            </a:r>
            <a:r>
              <a:rPr lang="en-US" sz="4400" dirty="0">
                <a:sym typeface="Arial Bold" charset="0"/>
              </a:rPr>
              <a:t>a default.rb attribute file in the </a:t>
            </a:r>
            <a:r>
              <a:rPr lang="en-US" sz="4400" dirty="0" smtClean="0">
                <a:sym typeface="Arial Bold" charset="0"/>
              </a:rPr>
              <a:t>datacenter cookbook</a:t>
            </a:r>
            <a:endParaRPr lang="en-US" sz="4400" dirty="0">
              <a:sym typeface="Arial Bold" charset="0"/>
            </a:endParaRPr>
          </a:p>
        </p:txBody>
      </p:sp>
      <p:sp>
        <p:nvSpPr>
          <p:cNvPr id="232455" name="Rectangle 6"/>
          <p:cNvSpPr>
            <a:spLocks noGrp="1" noChangeArrowheads="1"/>
          </p:cNvSpPr>
          <p:nvPr>
            <p:ph type="body" idx="1"/>
          </p:nvPr>
        </p:nvSpPr>
        <p:spPr>
          <a:xfrm>
            <a:off x="800179" y="4419600"/>
            <a:ext cx="15253415" cy="3797300"/>
          </a:xfrm>
        </p:spPr>
        <p:txBody>
          <a:bodyPr/>
          <a:lstStyle/>
          <a:p>
            <a:pPr>
              <a:spcBef>
                <a:spcPts val="1100"/>
              </a:spcBef>
            </a:pPr>
            <a:r>
              <a:rPr lang="en-US" sz="4000" dirty="0" smtClean="0"/>
              <a:t>The ’datacenter' </a:t>
            </a:r>
            <a:r>
              <a:rPr lang="en-US" sz="4000" dirty="0"/>
              <a:t>in the attribute is just convention so you know the cookbook the attribute was set in. This is not an enforced syntax</a:t>
            </a:r>
          </a:p>
          <a:p>
            <a:pPr marL="0" indent="0">
              <a:buNone/>
            </a:pPr>
            <a:endParaRPr lang="en-US" sz="4000" dirty="0" smtClean="0">
              <a:latin typeface="Courier"/>
              <a:cs typeface="Courier"/>
            </a:endParaRPr>
          </a:p>
        </p:txBody>
      </p:sp>
    </p:spTree>
    <p:extLst>
      <p:ext uri="{BB962C8B-B14F-4D97-AF65-F5344CB8AC3E}">
        <p14:creationId xmlns:p14="http://schemas.microsoft.com/office/powerpoint/2010/main" val="18545450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a:xfrm>
            <a:off x="800273" y="330200"/>
            <a:ext cx="14657233" cy="1117600"/>
          </a:xfrm>
        </p:spPr>
        <p:txBody>
          <a:bodyPr/>
          <a:lstStyle/>
          <a:p>
            <a:pPr eaLnBrk="1" hangingPunct="1">
              <a:defRPr/>
            </a:pPr>
            <a:r>
              <a:rPr lang="en-US" sz="5400" dirty="0" smtClean="0">
                <a:sym typeface="Arial Bold" charset="0"/>
              </a:rPr>
              <a:t>Window</a:t>
            </a:r>
            <a:r>
              <a:rPr lang="en-US" sz="5400" dirty="0" smtClean="0"/>
              <a:t>s E</a:t>
            </a:r>
            <a:r>
              <a:rPr lang="en-US" sz="5400" dirty="0" smtClean="0">
                <a:sym typeface="Arial Bold" charset="0"/>
              </a:rPr>
              <a:t>xercise</a:t>
            </a:r>
            <a:r>
              <a:rPr lang="en-US" sz="5400" dirty="0">
                <a:sym typeface="Arial Bold" charset="0"/>
              </a:rPr>
              <a:t>: </a:t>
            </a:r>
            <a:r>
              <a:rPr lang="en-US" sz="5400" dirty="0" smtClean="0">
                <a:sym typeface="Arial Bold" charset="0"/>
              </a:rPr>
              <a:t/>
            </a:r>
            <a:br>
              <a:rPr lang="en-US" sz="5400" dirty="0" smtClean="0">
                <a:sym typeface="Arial Bold" charset="0"/>
              </a:rPr>
            </a:br>
            <a:r>
              <a:rPr lang="en-US" sz="5400" dirty="0" smtClean="0">
                <a:sym typeface="Arial Bold" charset="0"/>
              </a:rPr>
              <a:t>Upload </a:t>
            </a:r>
            <a:r>
              <a:rPr lang="en-US" sz="5400" dirty="0">
                <a:sym typeface="Arial Bold" charset="0"/>
              </a:rPr>
              <a:t>the </a:t>
            </a:r>
            <a:r>
              <a:rPr lang="en-US" sz="5400" dirty="0" smtClean="0">
                <a:sym typeface="Arial Bold" charset="0"/>
              </a:rPr>
              <a:t>Datacenter cookbook</a:t>
            </a:r>
            <a:endParaRPr lang="en-US" sz="5400" dirty="0">
              <a:sym typeface="Arial Bold" charset="0"/>
            </a:endParaRPr>
          </a:p>
        </p:txBody>
      </p:sp>
      <p:sp>
        <p:nvSpPr>
          <p:cNvPr id="236548" name="Rectangle 3"/>
          <p:cNvSpPr>
            <a:spLocks/>
          </p:cNvSpPr>
          <p:nvPr/>
        </p:nvSpPr>
        <p:spPr bwMode="auto">
          <a:xfrm>
            <a:off x="819238" y="3657600"/>
            <a:ext cx="14606426" cy="4343400"/>
          </a:xfrm>
          <a:prstGeom prst="rect">
            <a:avLst/>
          </a:prstGeom>
          <a:solidFill>
            <a:srgbClr val="000000"/>
          </a:solidFill>
          <a:ln w="25400">
            <a:solidFill>
              <a:srgbClr val="334150"/>
            </a:solidFill>
            <a:prstDash val="sysDot"/>
            <a:miter lim="800000"/>
            <a:headEnd/>
            <a:tailEnd/>
          </a:ln>
        </p:spPr>
        <p:txBody>
          <a:bodyPr lIns="0" tIns="0" rIns="0" bIns="0"/>
          <a:lstStyle/>
          <a:p>
            <a:endParaRPr lang="en-US" sz="4800" dirty="0" smtClean="0">
              <a:solidFill>
                <a:srgbClr val="FFFFFF"/>
              </a:solidFill>
              <a:latin typeface="Courier"/>
              <a:ea typeface="Courier"/>
              <a:cs typeface="Courier"/>
              <a:sym typeface="Courier"/>
            </a:endParaRPr>
          </a:p>
          <a:p>
            <a:endParaRPr lang="en-US" sz="4800" dirty="0">
              <a:solidFill>
                <a:srgbClr val="FFFFFF"/>
              </a:solidFill>
              <a:latin typeface="Courier"/>
              <a:ea typeface="Courier"/>
              <a:cs typeface="Courier"/>
              <a:sym typeface="Courier"/>
            </a:endParaRPr>
          </a:p>
          <a:p>
            <a:r>
              <a:rPr lang="en-US" sz="4800" dirty="0" smtClean="0">
                <a:solidFill>
                  <a:srgbClr val="FFFFFF"/>
                </a:solidFill>
                <a:latin typeface="Courier"/>
                <a:ea typeface="Courier"/>
                <a:cs typeface="Courier"/>
                <a:sym typeface="Courier"/>
              </a:rPr>
              <a:t>Uploading </a:t>
            </a:r>
            <a:r>
              <a:rPr lang="en-US" sz="4800" dirty="0">
                <a:solidFill>
                  <a:srgbClr val="FFFFFF"/>
                </a:solidFill>
                <a:latin typeface="Courier"/>
                <a:ea typeface="Courier"/>
                <a:cs typeface="Courier"/>
                <a:sym typeface="Courier"/>
              </a:rPr>
              <a:t>datacenter     [0.1.0]</a:t>
            </a:r>
          </a:p>
          <a:p>
            <a:r>
              <a:rPr lang="en-US" sz="4800" dirty="0">
                <a:solidFill>
                  <a:srgbClr val="FFFFFF"/>
                </a:solidFill>
                <a:latin typeface="Courier"/>
                <a:ea typeface="Courier"/>
                <a:cs typeface="Courier"/>
                <a:sym typeface="Courier"/>
              </a:rPr>
              <a:t>Uploaded 1 cookbook.</a:t>
            </a:r>
          </a:p>
        </p:txBody>
      </p:sp>
      <p:sp>
        <p:nvSpPr>
          <p:cNvPr id="5" name="TextBox 4"/>
          <p:cNvSpPr txBox="1"/>
          <p:nvPr/>
        </p:nvSpPr>
        <p:spPr>
          <a:xfrm>
            <a:off x="737394" y="2133600"/>
            <a:ext cx="9047970" cy="830997"/>
          </a:xfrm>
          <a:prstGeom prst="rect">
            <a:avLst/>
          </a:prstGeom>
          <a:noFill/>
        </p:spPr>
        <p:txBody>
          <a:bodyPr wrap="none" rtlCol="0">
            <a:spAutoFit/>
          </a:bodyPr>
          <a:lstStyle/>
          <a:p>
            <a:r>
              <a:rPr lang="en-US" sz="4800" dirty="0" smtClean="0"/>
              <a:t>Upload the </a:t>
            </a:r>
            <a:r>
              <a:rPr lang="en-US" sz="4800" smtClean="0"/>
              <a:t>datacenter cookbook</a:t>
            </a:r>
            <a:endParaRPr lang="en-US" sz="4800" dirty="0"/>
          </a:p>
        </p:txBody>
      </p:sp>
    </p:spTree>
    <p:extLst>
      <p:ext uri="{BB962C8B-B14F-4D97-AF65-F5344CB8AC3E}">
        <p14:creationId xmlns:p14="http://schemas.microsoft.com/office/powerpoint/2010/main" val="1302765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7377" name="Rectangle 1"/>
          <p:cNvSpPr>
            <a:spLocks noGrp="1" noChangeArrowheads="1"/>
          </p:cNvSpPr>
          <p:nvPr>
            <p:ph type="title"/>
          </p:nvPr>
        </p:nvSpPr>
        <p:spPr>
          <a:xfrm>
            <a:off x="813594" y="152400"/>
            <a:ext cx="15266910" cy="1117600"/>
          </a:xfrm>
        </p:spPr>
        <p:txBody>
          <a:bodyPr/>
          <a:lstStyle/>
          <a:p>
            <a:pPr>
              <a:defRPr/>
            </a:pPr>
            <a:r>
              <a:rPr lang="en-US" sz="4800" dirty="0" smtClean="0">
                <a:sym typeface="Rockwell" charset="0"/>
              </a:rPr>
              <a:t>Windows Exercise: Create a cookbook named </a:t>
            </a:r>
            <a:r>
              <a:rPr lang="en-US" sz="4800" dirty="0" smtClean="0">
                <a:sym typeface="Rockwell" charset="0"/>
              </a:rPr>
              <a:t>'</a:t>
            </a:r>
            <a:r>
              <a:rPr lang="en-US" sz="4800" dirty="0" smtClean="0"/>
              <a:t>hosts</a:t>
            </a:r>
            <a:r>
              <a:rPr lang="en-US" sz="4800" dirty="0" smtClean="0">
                <a:sym typeface="Rockwell" charset="0"/>
              </a:rPr>
              <a:t>'</a:t>
            </a:r>
            <a:endParaRPr lang="en-US" sz="4800" dirty="0" smtClean="0">
              <a:sym typeface="Rockwell" charset="0"/>
            </a:endParaRPr>
          </a:p>
        </p:txBody>
      </p:sp>
      <p:sp>
        <p:nvSpPr>
          <p:cNvPr id="228356" name="Rectangle 3"/>
          <p:cNvSpPr>
            <a:spLocks/>
          </p:cNvSpPr>
          <p:nvPr/>
        </p:nvSpPr>
        <p:spPr bwMode="auto">
          <a:xfrm>
            <a:off x="812880" y="3399782"/>
            <a:ext cx="14657232" cy="5388618"/>
          </a:xfrm>
          <a:prstGeom prst="rect">
            <a:avLst/>
          </a:prstGeom>
          <a:solidFill>
            <a:schemeClr val="tx1"/>
          </a:solidFill>
          <a:ln w="12700">
            <a:solidFill>
              <a:schemeClr val="tx1"/>
            </a:solidFill>
            <a:prstDash val="sysDot"/>
            <a:miter lim="800000"/>
            <a:headEnd/>
            <a:tailEnd/>
          </a:ln>
        </p:spPr>
        <p:txBody>
          <a:bodyPr lIns="0" tIns="0" rIns="0" bIns="0" anchor="ctr"/>
          <a:lstStyle/>
          <a:p>
            <a:r>
              <a:rPr lang="en-US" sz="3600" dirty="0">
                <a:solidFill>
                  <a:schemeClr val="bg1"/>
                </a:solidFill>
                <a:latin typeface="Courier"/>
                <a:ea typeface="Menlo Regular"/>
                <a:cs typeface="Courier"/>
                <a:sym typeface="Menlo Regular"/>
              </a:rPr>
              <a:t>** Creating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README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CHANGELOG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metadata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p:txBody>
      </p:sp>
      <p:sp>
        <p:nvSpPr>
          <p:cNvPr id="6" name="TextBox 5"/>
          <p:cNvSpPr txBox="1"/>
          <p:nvPr/>
        </p:nvSpPr>
        <p:spPr>
          <a:xfrm>
            <a:off x="737394" y="2057400"/>
            <a:ext cx="11114942" cy="830997"/>
          </a:xfrm>
          <a:prstGeom prst="rect">
            <a:avLst/>
          </a:prstGeom>
          <a:noFill/>
        </p:spPr>
        <p:txBody>
          <a:bodyPr wrap="none" rtlCol="0">
            <a:spAutoFit/>
          </a:bodyPr>
          <a:lstStyle/>
          <a:p>
            <a:r>
              <a:rPr lang="en-US" sz="4800" dirty="0" smtClean="0"/>
              <a:t>Create the new cookbook named </a:t>
            </a:r>
            <a:r>
              <a:rPr lang="en-US" sz="4800" dirty="0" smtClean="0"/>
              <a:t>'hosts'</a:t>
            </a:r>
            <a:endParaRPr lang="en-US" sz="4800" dirty="0"/>
          </a:p>
        </p:txBody>
      </p:sp>
    </p:spTree>
    <p:extLst>
      <p:ext uri="{BB962C8B-B14F-4D97-AF65-F5344CB8AC3E}">
        <p14:creationId xmlns:p14="http://schemas.microsoft.com/office/powerpoint/2010/main" val="8435895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8595" name="Rectangle 2"/>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solidFill>
                  <a:schemeClr val="tx1"/>
                </a:solidFill>
                <a:latin typeface="Courier"/>
                <a:ea typeface="Courier"/>
                <a:cs typeface="Courier"/>
                <a:sym typeface="Courier"/>
              </a:rPr>
              <a:t>cookbooks\hosts\recipes\</a:t>
            </a:r>
            <a:r>
              <a:rPr lang="en-US" dirty="0" err="1" smtClean="0">
                <a:solidFill>
                  <a:schemeClr val="tx1"/>
                </a:solidFill>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8596" name="Rectangle 3"/>
          <p:cNvSpPr>
            <a:spLocks/>
          </p:cNvSpPr>
          <p:nvPr/>
        </p:nvSpPr>
        <p:spPr bwMode="auto">
          <a:xfrm>
            <a:off x="838282" y="2381250"/>
            <a:ext cx="14631830" cy="5384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solidFill>
                  <a:srgbClr val="0091CE"/>
                </a:solidFill>
                <a:latin typeface="Courier"/>
                <a:ea typeface="Courier"/>
                <a:cs typeface="Courier"/>
                <a:sym typeface="Courier"/>
              </a:rPr>
              <a:t>#</a:t>
            </a:r>
            <a:endParaRPr lang="en-US" sz="4100" dirty="0">
              <a:solidFill>
                <a:srgbClr val="0091CE"/>
              </a:solidFill>
              <a:latin typeface="Courier"/>
              <a:ea typeface="Courier"/>
              <a:cs typeface="Courier"/>
              <a:sym typeface="Courier"/>
            </a:endParaRPr>
          </a:p>
          <a:p>
            <a:r>
              <a:rPr lang="en-US" sz="4100" dirty="0">
                <a:solidFill>
                  <a:srgbClr val="0091CE"/>
                </a:solidFill>
                <a:latin typeface="Courier"/>
                <a:ea typeface="Courier"/>
                <a:cs typeface="Courier"/>
                <a:sym typeface="Courier"/>
              </a:rPr>
              <a:t># Cookbook Name:: </a:t>
            </a:r>
            <a:r>
              <a:rPr lang="en-US" sz="4100" dirty="0" smtClean="0">
                <a:solidFill>
                  <a:srgbClr val="0091CE"/>
                </a:solidFill>
                <a:latin typeface="Courier"/>
                <a:ea typeface="Courier"/>
                <a:cs typeface="Courier"/>
                <a:sym typeface="Courier"/>
              </a:rPr>
              <a:t>hosts</a:t>
            </a:r>
            <a:endParaRPr lang="en-US" sz="4100" dirty="0">
              <a:solidFill>
                <a:srgbClr val="0091CE"/>
              </a:solidFill>
              <a:latin typeface="Courier"/>
              <a:ea typeface="Courier"/>
              <a:cs typeface="Courier"/>
              <a:sym typeface="Courier"/>
            </a:endParaRPr>
          </a:p>
          <a:p>
            <a:r>
              <a:rPr lang="en-US" sz="4100" dirty="0">
                <a:solidFill>
                  <a:srgbClr val="0091CE"/>
                </a:solidFill>
                <a:latin typeface="Courier"/>
                <a:ea typeface="Courier"/>
                <a:cs typeface="Courier"/>
                <a:sym typeface="Courier"/>
              </a:rPr>
              <a:t># Recipe:: default</a:t>
            </a:r>
          </a:p>
          <a:p>
            <a:r>
              <a:rPr lang="en-US" sz="4100" dirty="0">
                <a:solidFill>
                  <a:srgbClr val="0091CE"/>
                </a:solidFill>
                <a:latin typeface="Courier"/>
                <a:ea typeface="Courier"/>
                <a:cs typeface="Courier"/>
                <a:sym typeface="Courier"/>
              </a:rPr>
              <a:t>#</a:t>
            </a:r>
          </a:p>
          <a:p>
            <a:r>
              <a:rPr lang="en-US" sz="4100" dirty="0">
                <a:solidFill>
                  <a:srgbClr val="0091CE"/>
                </a:solidFill>
                <a:latin typeface="Courier"/>
                <a:ea typeface="Courier"/>
                <a:cs typeface="Courier"/>
                <a:sym typeface="Courier"/>
              </a:rPr>
              <a:t># Copyright </a:t>
            </a:r>
            <a:r>
              <a:rPr lang="en-US" sz="4100" dirty="0" smtClean="0">
                <a:solidFill>
                  <a:srgbClr val="0091CE"/>
                </a:solidFill>
                <a:latin typeface="Courier"/>
                <a:ea typeface="Courier"/>
                <a:cs typeface="Courier"/>
                <a:sym typeface="Courier"/>
              </a:rPr>
              <a:t>2014, </a:t>
            </a:r>
            <a:r>
              <a:rPr lang="en-US" sz="4100" dirty="0">
                <a:solidFill>
                  <a:srgbClr val="0091CE"/>
                </a:solidFill>
                <a:latin typeface="Courier"/>
                <a:ea typeface="Courier"/>
                <a:cs typeface="Courier"/>
                <a:sym typeface="Courier"/>
              </a:rPr>
              <a:t>YOUR_COMPANY_NAME</a:t>
            </a:r>
          </a:p>
          <a:p>
            <a:r>
              <a:rPr lang="en-US" sz="4100" dirty="0">
                <a:solidFill>
                  <a:srgbClr val="0091CE"/>
                </a:solidFill>
                <a:latin typeface="Courier"/>
                <a:ea typeface="Courier"/>
                <a:cs typeface="Courier"/>
                <a:sym typeface="Courier"/>
              </a:rPr>
              <a:t>#</a:t>
            </a:r>
          </a:p>
          <a:p>
            <a:r>
              <a:rPr lang="en-US" sz="4100" dirty="0">
                <a:solidFill>
                  <a:srgbClr val="0091CE"/>
                </a:solidFill>
                <a:latin typeface="Courier"/>
                <a:ea typeface="Courier"/>
                <a:cs typeface="Courier"/>
                <a:sym typeface="Courier"/>
              </a:rPr>
              <a:t># All rights reserved - Do Not Redistribute</a:t>
            </a:r>
          </a:p>
          <a:p>
            <a:r>
              <a:rPr lang="en-US" sz="4100" dirty="0">
                <a:solidFill>
                  <a:srgbClr val="0091CE"/>
                </a:solidFill>
                <a:latin typeface="Courier"/>
                <a:ea typeface="Courier"/>
                <a:cs typeface="Courier"/>
                <a:sym typeface="Courier"/>
              </a:rPr>
              <a:t>#</a:t>
            </a:r>
          </a:p>
        </p:txBody>
      </p:sp>
      <p:sp>
        <p:nvSpPr>
          <p:cNvPr id="352260" name="Rectangle 4"/>
          <p:cNvSpPr>
            <a:spLocks noGrp="1" noChangeArrowheads="1"/>
          </p:cNvSpPr>
          <p:nvPr>
            <p:ph type="title"/>
          </p:nvPr>
        </p:nvSpPr>
        <p:spPr>
          <a:xfrm>
            <a:off x="813594" y="330200"/>
            <a:ext cx="14782800" cy="1117600"/>
          </a:xfrm>
        </p:spPr>
        <p:txBody>
          <a:bodyPr/>
          <a:lstStyle/>
          <a:p>
            <a:pPr eaLnBrk="1" hangingPunct="1">
              <a:defRPr/>
            </a:pPr>
            <a:r>
              <a:rPr lang="en-US" sz="5400" dirty="0" smtClean="0">
                <a:sym typeface="Arial Bold" charset="0"/>
              </a:rPr>
              <a:t>Windows Exercise</a:t>
            </a:r>
            <a:r>
              <a:rPr lang="en-US" sz="5400" dirty="0">
                <a:sym typeface="Arial Bold" charset="0"/>
              </a:rPr>
              <a:t>: </a:t>
            </a:r>
            <a:r>
              <a:rPr lang="en-US" sz="5400" dirty="0" smtClean="0">
                <a:sym typeface="Arial Bold" charset="0"/>
              </a:rPr>
              <a:t/>
            </a:r>
            <a:br>
              <a:rPr lang="en-US" sz="5400" dirty="0" smtClean="0">
                <a:sym typeface="Arial Bold" charset="0"/>
              </a:rPr>
            </a:br>
            <a:r>
              <a:rPr lang="en-US" sz="5400" dirty="0" smtClean="0">
                <a:sym typeface="Arial Bold" charset="0"/>
              </a:rPr>
              <a:t>Open </a:t>
            </a:r>
            <a:r>
              <a:rPr lang="en-US" sz="5400" dirty="0">
                <a:sym typeface="Arial Bold" charset="0"/>
              </a:rPr>
              <a:t>the default recipe in your editor</a:t>
            </a:r>
          </a:p>
        </p:txBody>
      </p:sp>
    </p:spTree>
    <p:extLst>
      <p:ext uri="{BB962C8B-B14F-4D97-AF65-F5344CB8AC3E}">
        <p14:creationId xmlns:p14="http://schemas.microsoft.com/office/powerpoint/2010/main" val="36967804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001782" y="8826500"/>
            <a:ext cx="215921" cy="215900"/>
          </a:xfrm>
          <a:prstGeom prst="rect">
            <a:avLst/>
          </a:prstGeom>
        </p:spPr>
        <p:txBody>
          <a:bodyPr/>
          <a:lstStyle/>
          <a:p>
            <a:fld id="{2891DF55-6F72-BF4E-8972-DE252BB23645}" type="slidenum">
              <a:rPr lang="en-US"/>
              <a:pPr/>
              <a:t>306</a:t>
            </a:fld>
            <a:endParaRPr lang="en-US"/>
          </a:p>
        </p:txBody>
      </p:sp>
      <p:sp>
        <p:nvSpPr>
          <p:cNvPr id="629761" name="Rectangle 1"/>
          <p:cNvSpPr>
            <a:spLocks noGrp="1" noChangeArrowheads="1"/>
          </p:cNvSpPr>
          <p:nvPr>
            <p:ph type="title"/>
          </p:nvPr>
        </p:nvSpPr>
        <p:spPr>
          <a:ln/>
        </p:spPr>
        <p:txBody>
          <a:bodyPr/>
          <a:lstStyle/>
          <a:p>
            <a:r>
              <a:rPr lang="en-US"/>
              <a:t>What resource should we use?</a:t>
            </a:r>
          </a:p>
        </p:txBody>
      </p:sp>
      <p:sp>
        <p:nvSpPr>
          <p:cNvPr id="629762" name="Rectangle 2"/>
          <p:cNvSpPr>
            <a:spLocks noGrp="1" noChangeArrowheads="1"/>
          </p:cNvSpPr>
          <p:nvPr>
            <p:ph type="body" idx="1"/>
          </p:nvPr>
        </p:nvSpPr>
        <p:spPr>
          <a:ln/>
        </p:spPr>
        <p:txBody>
          <a:bodyPr/>
          <a:lstStyle/>
          <a:p>
            <a:r>
              <a:rPr lang="en-US" dirty="0"/>
              <a:t>We could try and use a </a:t>
            </a:r>
            <a:r>
              <a:rPr lang="en-US" dirty="0">
                <a:latin typeface="Courier New" charset="0"/>
                <a:cs typeface="Courier New" charset="0"/>
                <a:sym typeface="Courier New" charset="0"/>
              </a:rPr>
              <a:t>cookbook_file</a:t>
            </a:r>
            <a:r>
              <a:rPr lang="en-US" dirty="0"/>
              <a:t> </a:t>
            </a:r>
            <a:r>
              <a:rPr lang="en-US" dirty="0" smtClean="0"/>
              <a:t>resource here</a:t>
            </a:r>
            <a:r>
              <a:rPr lang="en-US" dirty="0"/>
              <a:t>, and rely on the file copy rules</a:t>
            </a:r>
          </a:p>
          <a:p>
            <a:pPr lvl="2"/>
            <a:r>
              <a:rPr lang="en-US" dirty="0" smtClean="0"/>
              <a:t>This would create the exact same file on each server</a:t>
            </a:r>
            <a:endParaRPr lang="en-US" dirty="0"/>
          </a:p>
          <a:p>
            <a:r>
              <a:rPr lang="en-US" dirty="0"/>
              <a:t>Obviously, that</a:t>
            </a:r>
            <a:r>
              <a:rPr lang="ja-JP" altLang="en-US" dirty="0">
                <a:latin typeface="Arial"/>
              </a:rPr>
              <a:t>’</a:t>
            </a:r>
            <a:r>
              <a:rPr lang="en-US" dirty="0"/>
              <a:t>s dramatically inefficient</a:t>
            </a:r>
          </a:p>
          <a:p>
            <a:r>
              <a:rPr lang="en-US" dirty="0"/>
              <a:t>Instead, we will render a </a:t>
            </a:r>
            <a:r>
              <a:rPr lang="en-US" b="1" dirty="0" smtClean="0">
                <a:latin typeface="Arial Bold" charset="0"/>
                <a:cs typeface="Arial Bold" charset="0"/>
                <a:sym typeface="Arial Bold" charset="0"/>
              </a:rPr>
              <a:t>template resource</a:t>
            </a:r>
            <a:r>
              <a:rPr lang="en-US" dirty="0" smtClean="0"/>
              <a:t> </a:t>
            </a:r>
            <a:r>
              <a:rPr lang="en-US" dirty="0"/>
              <a:t>- a file that is a mixture of the contents we want, and embedded Ruby code </a:t>
            </a:r>
          </a:p>
        </p:txBody>
      </p:sp>
    </p:spTree>
    <p:extLst>
      <p:ext uri="{BB962C8B-B14F-4D97-AF65-F5344CB8AC3E}">
        <p14:creationId xmlns:p14="http://schemas.microsoft.com/office/powerpoint/2010/main" val="14677524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1"/>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241667" name="Rectangle 2"/>
          <p:cNvSpPr>
            <a:spLocks/>
          </p:cNvSpPr>
          <p:nvPr/>
        </p:nvSpPr>
        <p:spPr bwMode="auto">
          <a:xfrm>
            <a:off x="838282" y="2381250"/>
            <a:ext cx="14631830" cy="6019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800" dirty="0" smtClean="0">
                <a:solidFill>
                  <a:srgbClr val="0091CE"/>
                </a:solidFill>
                <a:latin typeface="Courier"/>
                <a:ea typeface="Courier"/>
                <a:cs typeface="Courier"/>
                <a:sym typeface="Courier"/>
              </a:rPr>
              <a:t>#</a:t>
            </a: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r>
              <a:rPr lang="en-US" sz="2800" dirty="0" smtClean="0">
                <a:solidFill>
                  <a:srgbClr val="0091CE"/>
                </a:solidFill>
                <a:latin typeface="Courier"/>
                <a:ea typeface="Courier"/>
                <a:cs typeface="Courier"/>
                <a:sym typeface="Courier"/>
              </a:rPr>
              <a:t>Cookbook </a:t>
            </a:r>
            <a:r>
              <a:rPr lang="en-US" sz="2800" dirty="0">
                <a:solidFill>
                  <a:srgbClr val="0091CE"/>
                </a:solidFill>
                <a:latin typeface="Courier"/>
                <a:ea typeface="Courier"/>
                <a:cs typeface="Courier"/>
                <a:sym typeface="Courier"/>
              </a:rPr>
              <a:t>Name</a:t>
            </a:r>
            <a:r>
              <a:rPr lang="en-US" sz="2800" dirty="0" smtClean="0">
                <a:solidFill>
                  <a:srgbClr val="0091CE"/>
                </a:solidFill>
                <a:latin typeface="Courier"/>
                <a:ea typeface="Courier"/>
                <a:cs typeface="Courier"/>
                <a:sym typeface="Courier"/>
              </a:rPr>
              <a:t>:: hosts</a:t>
            </a:r>
            <a:endParaRPr lang="en-US" sz="2800" dirty="0" smtClean="0">
              <a:solidFill>
                <a:srgbClr val="00FF00"/>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 </a:t>
            </a:r>
            <a:r>
              <a:rPr lang="en-US" sz="2800" dirty="0">
                <a:solidFill>
                  <a:srgbClr val="0091CE"/>
                </a:solidFill>
                <a:latin typeface="Courier"/>
                <a:ea typeface="Courier"/>
                <a:cs typeface="Courier"/>
                <a:sym typeface="Courier"/>
              </a:rPr>
              <a:t>Recipe:: </a:t>
            </a:r>
            <a:r>
              <a:rPr lang="en-US" sz="2800" dirty="0" smtClean="0">
                <a:solidFill>
                  <a:srgbClr val="0091CE"/>
                </a:solidFill>
                <a:latin typeface="Courier"/>
                <a:ea typeface="Courier"/>
                <a:cs typeface="Courier"/>
                <a:sym typeface="Courier"/>
              </a:rPr>
              <a:t>default</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r>
              <a:rPr lang="en-US" sz="2800" dirty="0" smtClean="0">
                <a:solidFill>
                  <a:srgbClr val="0091CE"/>
                </a:solidFill>
                <a:latin typeface="Courier"/>
                <a:ea typeface="Courier"/>
                <a:cs typeface="Courier"/>
                <a:sym typeface="Courier"/>
              </a:rPr>
              <a:t>Copyright </a:t>
            </a:r>
            <a:r>
              <a:rPr lang="en-US" sz="2800" dirty="0">
                <a:solidFill>
                  <a:srgbClr val="0091CE"/>
                </a:solidFill>
                <a:latin typeface="Courier"/>
                <a:ea typeface="Courier"/>
                <a:cs typeface="Courier"/>
                <a:sym typeface="Courier"/>
              </a:rPr>
              <a:t>2013, YOUR_COMPANY_NAME</a:t>
            </a:r>
            <a:r>
              <a:rPr lang="en-US" sz="2800" dirty="0">
                <a:solidFill>
                  <a:srgbClr val="FFFFFF"/>
                </a:solidFill>
                <a:latin typeface="Courier"/>
                <a:ea typeface="Courier"/>
                <a:cs typeface="Courier"/>
                <a:sym typeface="Courier"/>
              </a:rPr>
              <a:t> </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a:t>
            </a: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r>
              <a:rPr lang="en-US" sz="2800" dirty="0" smtClean="0">
                <a:solidFill>
                  <a:srgbClr val="0091CE"/>
                </a:solidFill>
                <a:latin typeface="Courier"/>
                <a:ea typeface="Courier"/>
                <a:cs typeface="Courier"/>
                <a:sym typeface="Courier"/>
              </a:rPr>
              <a:t>All </a:t>
            </a:r>
            <a:r>
              <a:rPr lang="en-US" sz="2800" dirty="0">
                <a:solidFill>
                  <a:srgbClr val="0091CE"/>
                </a:solidFill>
                <a:latin typeface="Courier"/>
                <a:ea typeface="Courier"/>
                <a:cs typeface="Courier"/>
                <a:sym typeface="Courier"/>
              </a:rPr>
              <a:t>rights reserved - Do Not Redistribute</a:t>
            </a:r>
            <a:r>
              <a:rPr lang="en-US" sz="2800" dirty="0">
                <a:solidFill>
                  <a:srgbClr val="FFFFFF"/>
                </a:solidFill>
                <a:latin typeface="Courier"/>
                <a:ea typeface="Courier"/>
                <a:cs typeface="Courier"/>
                <a:sym typeface="Courier"/>
              </a:rPr>
              <a:t> </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p>
          <a:p>
            <a:endParaRPr lang="en-US" dirty="0" smtClean="0">
              <a:latin typeface="Courier"/>
              <a:ea typeface="Courier"/>
              <a:cs typeface="Courier"/>
              <a:sym typeface="Courier"/>
            </a:endParaRPr>
          </a:p>
          <a:p>
            <a:pPr>
              <a:lnSpc>
                <a:spcPct val="120000"/>
              </a:lnSpc>
            </a:pPr>
            <a:r>
              <a:rPr lang="en-US" dirty="0" smtClean="0">
                <a:latin typeface="Courier"/>
                <a:ea typeface="Courier"/>
                <a:cs typeface="Courier"/>
                <a:sym typeface="Courier"/>
              </a:rPr>
              <a:t>template </a:t>
            </a:r>
            <a:r>
              <a:rPr lang="en-US" dirty="0">
                <a:solidFill>
                  <a:srgbClr val="BA2121"/>
                </a:solidFill>
                <a:latin typeface="Courier"/>
                <a:ea typeface="Courier"/>
                <a:cs typeface="Courier"/>
                <a:sym typeface="Courier"/>
              </a:rPr>
              <a:t>"#{ENV['</a:t>
            </a:r>
            <a:r>
              <a:rPr lang="en-US" dirty="0" err="1">
                <a:solidFill>
                  <a:srgbClr val="BA2121"/>
                </a:solidFill>
                <a:latin typeface="Courier"/>
                <a:ea typeface="Courier"/>
                <a:cs typeface="Courier"/>
                <a:sym typeface="Courier"/>
              </a:rPr>
              <a:t>windir</a:t>
            </a:r>
            <a:r>
              <a:rPr lang="en-US" dirty="0" smtClean="0">
                <a:solidFill>
                  <a:srgbClr val="BA2121"/>
                </a:solidFill>
                <a:latin typeface="Courier"/>
                <a:ea typeface="Courier"/>
                <a:cs typeface="Courier"/>
                <a:sym typeface="Courier"/>
              </a:rPr>
              <a:t>']}\\</a:t>
            </a:r>
            <a:r>
              <a:rPr lang="en-US" dirty="0">
                <a:solidFill>
                  <a:srgbClr val="BA2121"/>
                </a:solidFill>
                <a:latin typeface="Courier"/>
                <a:ea typeface="Courier"/>
                <a:cs typeface="Courier"/>
                <a:sym typeface="Courier"/>
              </a:rPr>
              <a:t>System32\\drivers\\etc\\hosts"</a:t>
            </a:r>
            <a:r>
              <a:rPr lang="en-US" dirty="0">
                <a:latin typeface="Courier"/>
                <a:ea typeface="Courier"/>
                <a:cs typeface="Courier"/>
                <a:sym typeface="Courier"/>
              </a:rPr>
              <a:t> </a:t>
            </a:r>
            <a:r>
              <a:rPr lang="en-US" dirty="0">
                <a:solidFill>
                  <a:srgbClr val="188213"/>
                </a:solidFill>
                <a:latin typeface="Courier"/>
                <a:ea typeface="Courier"/>
                <a:cs typeface="Courier"/>
                <a:sym typeface="Courier"/>
              </a:rPr>
              <a:t>do</a:t>
            </a:r>
          </a:p>
          <a:p>
            <a:pPr>
              <a:lnSpc>
                <a:spcPct val="120000"/>
              </a:lnSpc>
            </a:pPr>
            <a:r>
              <a:rPr lang="en-US" dirty="0">
                <a:latin typeface="Courier"/>
                <a:ea typeface="Courier"/>
                <a:cs typeface="Courier"/>
                <a:sym typeface="Courier"/>
              </a:rPr>
              <a:t>  source </a:t>
            </a:r>
            <a:r>
              <a:rPr lang="en-US" dirty="0" smtClean="0">
                <a:solidFill>
                  <a:srgbClr val="BA2121"/>
                </a:solidFill>
                <a:latin typeface="Courier"/>
                <a:ea typeface="Courier"/>
                <a:cs typeface="Courier"/>
                <a:sym typeface="Courier"/>
              </a:rPr>
              <a:t>"</a:t>
            </a:r>
            <a:r>
              <a:rPr lang="en-US" dirty="0" err="1" smtClean="0">
                <a:solidFill>
                  <a:srgbClr val="BA2121"/>
                </a:solidFill>
                <a:latin typeface="Courier"/>
                <a:ea typeface="Courier"/>
                <a:cs typeface="Courier"/>
                <a:sym typeface="Courier"/>
              </a:rPr>
              <a:t>hosts.erb</a:t>
            </a:r>
            <a:r>
              <a:rPr lang="en-US" dirty="0">
                <a:solidFill>
                  <a:srgbClr val="BA2121"/>
                </a:solidFill>
                <a:latin typeface="Courier"/>
                <a:ea typeface="Courier"/>
                <a:cs typeface="Courier"/>
                <a:sym typeface="Courier"/>
              </a:rPr>
              <a:t>"</a:t>
            </a:r>
          </a:p>
          <a:p>
            <a:pPr>
              <a:lnSpc>
                <a:spcPct val="120000"/>
              </a:lnSpc>
            </a:pPr>
            <a:r>
              <a:rPr lang="en-US" dirty="0">
                <a:solidFill>
                  <a:srgbClr val="188213"/>
                </a:solidFill>
                <a:latin typeface="Courier"/>
                <a:ea typeface="Courier"/>
                <a:cs typeface="Courier"/>
                <a:sym typeface="Courier"/>
              </a:rPr>
              <a:t>end</a:t>
            </a:r>
          </a:p>
        </p:txBody>
      </p:sp>
      <p:sp>
        <p:nvSpPr>
          <p:cNvPr id="356355" name="Rectangle 3"/>
          <p:cNvSpPr>
            <a:spLocks noGrp="1" noChangeArrowheads="1"/>
          </p:cNvSpPr>
          <p:nvPr>
            <p:ph type="title"/>
          </p:nvPr>
        </p:nvSpPr>
        <p:spPr/>
        <p:txBody>
          <a:bodyPr/>
          <a:lstStyle/>
          <a:p>
            <a:pPr eaLnBrk="1" hangingPunct="1">
              <a:defRPr/>
            </a:pPr>
            <a:r>
              <a:rPr lang="en-US" sz="6500" dirty="0">
                <a:sym typeface="Arial Bold" charset="0"/>
              </a:rPr>
              <a:t>The </a:t>
            </a:r>
            <a:r>
              <a:rPr lang="en-US" sz="6500" dirty="0" smtClean="0">
                <a:sym typeface="Arial Bold" charset="0"/>
              </a:rPr>
              <a:t>Template Resource </a:t>
            </a:r>
            <a:endParaRPr lang="en-US" sz="6500" dirty="0">
              <a:sym typeface="Arial Bold" charset="0"/>
            </a:endParaRPr>
          </a:p>
        </p:txBody>
      </p:sp>
      <p:sp>
        <p:nvSpPr>
          <p:cNvPr id="241669" name="Rectangle 4"/>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1670" name="Rectangle 5"/>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cookbooks\hosts\recipes\</a:t>
            </a:r>
            <a:r>
              <a:rPr lang="en-US" dirty="0" err="1">
                <a:latin typeface="Courier"/>
                <a:ea typeface="Courier"/>
                <a:cs typeface="Courier"/>
                <a:sym typeface="Courier"/>
              </a:rPr>
              <a:t>default.rb</a:t>
            </a:r>
            <a:endParaRPr lang="en-US" dirty="0">
              <a:latin typeface="Courier"/>
              <a:ea typeface="Courier"/>
              <a:cs typeface="Courier"/>
              <a:sym typeface="Courier"/>
            </a:endParaRPr>
          </a:p>
        </p:txBody>
      </p:sp>
    </p:spTree>
    <p:extLst>
      <p:ext uri="{BB962C8B-B14F-4D97-AF65-F5344CB8AC3E}">
        <p14:creationId xmlns:p14="http://schemas.microsoft.com/office/powerpoint/2010/main" val="19722717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smtClean="0">
                <a:solidFill>
                  <a:srgbClr val="C632FD"/>
                </a:solidFill>
                <a:latin typeface="Courier"/>
                <a:ea typeface="Courier"/>
                <a:cs typeface="Courier"/>
                <a:sym typeface="Courier"/>
              </a:rPr>
              <a:t>	&lt;</a:t>
            </a:r>
            <a:r>
              <a:rPr lang="en-US" sz="3700" dirty="0">
                <a:solidFill>
                  <a:srgbClr val="C632FD"/>
                </a:solidFill>
                <a:latin typeface="Courier"/>
                <a:ea typeface="Courier"/>
                <a:cs typeface="Courier"/>
                <a:sym typeface="Courier"/>
              </a:rPr>
              <a:t>% </a:t>
            </a:r>
            <a:r>
              <a:rPr lang="en-US" sz="3700" dirty="0">
                <a:latin typeface="Courier"/>
                <a:ea typeface="Courier"/>
                <a:cs typeface="Courier"/>
                <a:sym typeface="Courier"/>
              </a:rPr>
              <a:t>when </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Fitzmandia</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a:solidFill>
                  <a:srgbClr val="C632FD"/>
                </a:solidFill>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a:t>
            </a:r>
            <a:r>
              <a:rPr lang="en-US" sz="3700" dirty="0" smtClean="0">
                <a:latin typeface="Courier"/>
                <a:ea typeface="Courier"/>
                <a:cs typeface="Courier"/>
                <a:sym typeface="Courier"/>
              </a:rPr>
              <a:t>		0.0.0.0    </a:t>
            </a:r>
            <a:r>
              <a:rPr lang="en-US" sz="3700" dirty="0" err="1" smtClean="0">
                <a:latin typeface="Courier"/>
                <a:ea typeface="Courier"/>
                <a:cs typeface="Courier"/>
                <a:sym typeface="Courier"/>
              </a:rPr>
              <a:t>www.nytimes.com</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Open </a:t>
            </a:r>
            <a:r>
              <a:rPr lang="en-US" sz="4800" dirty="0" err="1" smtClean="0">
                <a:sym typeface="Arial Bold" charset="0"/>
              </a:rPr>
              <a:t>hosts.erb</a:t>
            </a:r>
            <a:r>
              <a:rPr lang="en-US" sz="4800" dirty="0" smtClean="0">
                <a:sym typeface="Arial Bold" charset="0"/>
              </a:rPr>
              <a:t> </a:t>
            </a:r>
            <a:r>
              <a:rPr lang="en-US" sz="48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cookbooks\hosts\templates\default\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6" name="Rectangle 5"/>
          <p:cNvSpPr txBox="1">
            <a:spLocks noChangeArrowheads="1"/>
          </p:cNvSpPr>
          <p:nvPr/>
        </p:nvSpPr>
        <p:spPr bwMode="auto">
          <a:xfrm>
            <a:off x="800178" y="5892800"/>
            <a:ext cx="14669933"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596900">
              <a:buClr>
                <a:srgbClr val="D34825"/>
              </a:buClr>
              <a:buSzPct val="120000"/>
            </a:pPr>
            <a:r>
              <a:rPr lang="en-US" sz="3800" smtClean="0">
                <a:solidFill>
                  <a:srgbClr val="222320"/>
                </a:solidFill>
              </a:rPr>
              <a:t>To embed a value within an ERB template:</a:t>
            </a:r>
          </a:p>
          <a:p>
            <a:pPr marL="1079500" lvl="1">
              <a:spcBef>
                <a:spcPts val="1450"/>
              </a:spcBef>
              <a:buClr>
                <a:srgbClr val="D34825"/>
              </a:buClr>
              <a:buSzPct val="120000"/>
            </a:pPr>
            <a:r>
              <a:rPr lang="en-US" sz="3800" smtClean="0">
                <a:solidFill>
                  <a:srgbClr val="222320"/>
                </a:solidFill>
              </a:rPr>
              <a:t>Start with </a:t>
            </a:r>
            <a:r>
              <a:rPr lang="en-US" sz="3800" smtClean="0">
                <a:solidFill>
                  <a:srgbClr val="222320"/>
                </a:solidFill>
                <a:latin typeface="Courier" charset="0"/>
                <a:cs typeface="Courier" charset="0"/>
                <a:sym typeface="Courier" charset="0"/>
              </a:rPr>
              <a:t>&lt;%=</a:t>
            </a:r>
            <a:endParaRPr lang="en-US" sz="3800" smtClean="0">
              <a:solidFill>
                <a:srgbClr val="222320"/>
              </a:solidFill>
              <a:latin typeface="Courier" charset="0"/>
              <a:sym typeface="Courier" charset="0"/>
            </a:endParaRPr>
          </a:p>
          <a:p>
            <a:pPr marL="1079500" lvl="1">
              <a:spcBef>
                <a:spcPts val="1450"/>
              </a:spcBef>
              <a:buClr>
                <a:srgbClr val="D34825"/>
              </a:buClr>
              <a:buSzPct val="120000"/>
            </a:pPr>
            <a:r>
              <a:rPr lang="en-US" sz="3800" smtClean="0">
                <a:solidFill>
                  <a:srgbClr val="222320"/>
                </a:solidFill>
              </a:rPr>
              <a:t>Write your Ruby expression - most commonly a node attribute</a:t>
            </a:r>
          </a:p>
          <a:p>
            <a:pPr marL="1079500" lvl="1">
              <a:spcBef>
                <a:spcPts val="1450"/>
              </a:spcBef>
              <a:buClr>
                <a:srgbClr val="D34825"/>
              </a:buClr>
              <a:buSzPct val="120000"/>
            </a:pPr>
            <a:r>
              <a:rPr lang="en-US" sz="3800" smtClean="0">
                <a:solidFill>
                  <a:srgbClr val="222320"/>
                </a:solidFill>
              </a:rPr>
              <a:t>End with </a:t>
            </a:r>
            <a:r>
              <a:rPr lang="en-US" sz="3800" smtClean="0">
                <a:solidFill>
                  <a:srgbClr val="222320"/>
                </a:solidFill>
                <a:latin typeface="Courier" charset="0"/>
                <a:cs typeface="Courier" charset="0"/>
                <a:sym typeface="Courier" charset="0"/>
              </a:rPr>
              <a:t>%&gt;</a:t>
            </a:r>
            <a:endParaRPr lang="en-US" sz="3800" dirty="0">
              <a:solidFill>
                <a:srgbClr val="222320"/>
              </a:solidFill>
              <a:latin typeface="Courier" charset="0"/>
              <a:sym typeface="Courier" charset="0"/>
            </a:endParaRPr>
          </a:p>
        </p:txBody>
      </p:sp>
    </p:spTree>
    <p:extLst>
      <p:ext uri="{BB962C8B-B14F-4D97-AF65-F5344CB8AC3E}">
        <p14:creationId xmlns:p14="http://schemas.microsoft.com/office/powerpoint/2010/main" val="4285980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smtClean="0">
                <a:solidFill>
                  <a:srgbClr val="C632FD"/>
                </a:solidFill>
                <a:latin typeface="Courier"/>
                <a:ea typeface="Courier"/>
                <a:cs typeface="Courier"/>
                <a:sym typeface="Courier"/>
              </a:rPr>
              <a:t>	&lt;</a:t>
            </a:r>
            <a:r>
              <a:rPr lang="en-US" sz="3700" dirty="0">
                <a:solidFill>
                  <a:srgbClr val="C632FD"/>
                </a:solidFill>
                <a:latin typeface="Courier"/>
                <a:ea typeface="Courier"/>
                <a:cs typeface="Courier"/>
                <a:sym typeface="Courier"/>
              </a:rPr>
              <a:t>% </a:t>
            </a:r>
            <a:r>
              <a:rPr lang="en-US" sz="3700" dirty="0">
                <a:latin typeface="Courier"/>
                <a:ea typeface="Courier"/>
                <a:cs typeface="Courier"/>
                <a:sym typeface="Courier"/>
              </a:rPr>
              <a:t>when </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Fitzmandia</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a:solidFill>
                  <a:srgbClr val="C632FD"/>
                </a:solidFill>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a:t>
            </a:r>
            <a:r>
              <a:rPr lang="en-US" sz="3700" dirty="0" smtClean="0">
                <a:latin typeface="Courier"/>
                <a:ea typeface="Courier"/>
                <a:cs typeface="Courier"/>
                <a:sym typeface="Courier"/>
              </a:rPr>
              <a:t>		0.0.0.0    </a:t>
            </a:r>
            <a:r>
              <a:rPr lang="en-US" sz="3700" dirty="0" err="1" smtClean="0">
                <a:latin typeface="Courier"/>
                <a:ea typeface="Courier"/>
                <a:cs typeface="Courier"/>
                <a:sym typeface="Courier"/>
              </a:rPr>
              <a:t>www.nytimes.com</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Open </a:t>
            </a:r>
            <a:r>
              <a:rPr lang="en-US" sz="4800" dirty="0" err="1" smtClean="0">
                <a:sym typeface="Arial Bold" charset="0"/>
              </a:rPr>
              <a:t>hosts.erb</a:t>
            </a:r>
            <a:r>
              <a:rPr lang="en-US" sz="4800" dirty="0" smtClean="0">
                <a:sym typeface="Arial Bold" charset="0"/>
              </a:rPr>
              <a:t> </a:t>
            </a:r>
            <a:r>
              <a:rPr lang="en-US" sz="48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cookbooks\hosts\templates\default\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6" name="Rectangle 6"/>
          <p:cNvSpPr>
            <a:spLocks/>
          </p:cNvSpPr>
          <p:nvPr/>
        </p:nvSpPr>
        <p:spPr bwMode="auto">
          <a:xfrm>
            <a:off x="10567194" y="2603500"/>
            <a:ext cx="685800" cy="5461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Rectangle 6"/>
          <p:cNvSpPr>
            <a:spLocks/>
          </p:cNvSpPr>
          <p:nvPr/>
        </p:nvSpPr>
        <p:spPr bwMode="auto">
          <a:xfrm>
            <a:off x="15367794" y="2654300"/>
            <a:ext cx="685800" cy="5461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3602702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ln/>
        </p:spPr>
        <p:txBody>
          <a:bodyPr/>
          <a:lstStyle/>
          <a:p>
            <a:r>
              <a:rPr lang="en-US" dirty="0" smtClean="0"/>
              <a:t>Lesson Objectives</a:t>
            </a:r>
            <a:endParaRPr lang="en-US" dirty="0"/>
          </a:p>
        </p:txBody>
      </p:sp>
      <p:sp>
        <p:nvSpPr>
          <p:cNvPr id="49154" name="Rectangle 2"/>
          <p:cNvSpPr>
            <a:spLocks noGrp="1" noChangeArrowheads="1"/>
          </p:cNvSpPr>
          <p:nvPr>
            <p:ph idx="1"/>
          </p:nvPr>
        </p:nvSpPr>
        <p:spPr>
          <a:xfrm>
            <a:off x="800273" y="1676400"/>
            <a:ext cx="14657233" cy="6934203"/>
          </a:xfrm>
          <a:ln/>
        </p:spPr>
        <p:txBody>
          <a:bodyPr/>
          <a:lstStyle/>
          <a:p>
            <a:r>
              <a:rPr lang="en-US" sz="4400" dirty="0" smtClean="0"/>
              <a:t>Describe </a:t>
            </a:r>
            <a:r>
              <a:rPr lang="en-US" sz="4400" dirty="0"/>
              <a:t>how Chef thinks about Infrastructure </a:t>
            </a:r>
            <a:r>
              <a:rPr lang="en-US" sz="4400" dirty="0" smtClean="0"/>
              <a:t>Automation</a:t>
            </a:r>
            <a:endParaRPr lang="en-US" sz="4400" dirty="0"/>
          </a:p>
          <a:p>
            <a:endParaRPr lang="en-US" sz="2000" dirty="0" smtClean="0"/>
          </a:p>
          <a:p>
            <a:r>
              <a:rPr lang="en-US" sz="4400" dirty="0" smtClean="0"/>
              <a:t>Identify the three major system components </a:t>
            </a:r>
            <a:r>
              <a:rPr lang="en-US" sz="4400" dirty="0"/>
              <a:t>in the Chef </a:t>
            </a:r>
            <a:r>
              <a:rPr lang="en-US" sz="4400" dirty="0" smtClean="0"/>
              <a:t>ecosystem:</a:t>
            </a:r>
            <a:endParaRPr lang="en-US" sz="4400" dirty="0"/>
          </a:p>
          <a:p>
            <a:pPr lvl="3"/>
            <a:r>
              <a:rPr lang="en-US" sz="4400" b="1" dirty="0" smtClean="0"/>
              <a:t>Workstation</a:t>
            </a:r>
          </a:p>
          <a:p>
            <a:pPr lvl="3"/>
            <a:r>
              <a:rPr lang="en-US" sz="4400" b="1" dirty="0" smtClean="0"/>
              <a:t>Chef Server</a:t>
            </a:r>
          </a:p>
          <a:p>
            <a:pPr lvl="3"/>
            <a:r>
              <a:rPr lang="en-US" sz="4400" b="1" dirty="0" smtClean="0"/>
              <a:t>Node</a:t>
            </a:r>
          </a:p>
        </p:txBody>
      </p:sp>
    </p:spTree>
    <p:extLst>
      <p:ext uri="{BB962C8B-B14F-4D97-AF65-F5344CB8AC3E}">
        <p14:creationId xmlns:p14="http://schemas.microsoft.com/office/powerpoint/2010/main" val="38292293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smtClean="0">
                <a:solidFill>
                  <a:srgbClr val="C632FD"/>
                </a:solidFill>
                <a:latin typeface="Courier"/>
                <a:ea typeface="Courier"/>
                <a:cs typeface="Courier"/>
                <a:sym typeface="Courier"/>
              </a:rPr>
              <a:t>	&lt;</a:t>
            </a:r>
            <a:r>
              <a:rPr lang="en-US" sz="3700" dirty="0">
                <a:solidFill>
                  <a:srgbClr val="C632FD"/>
                </a:solidFill>
                <a:latin typeface="Courier"/>
                <a:ea typeface="Courier"/>
                <a:cs typeface="Courier"/>
                <a:sym typeface="Courier"/>
              </a:rPr>
              <a:t>% </a:t>
            </a:r>
            <a:r>
              <a:rPr lang="en-US" sz="3700" dirty="0">
                <a:latin typeface="Courier"/>
                <a:ea typeface="Courier"/>
                <a:cs typeface="Courier"/>
                <a:sym typeface="Courier"/>
              </a:rPr>
              <a:t>when </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Fitzmandia</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a:solidFill>
                  <a:srgbClr val="C632FD"/>
                </a:solidFill>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a:t>
            </a:r>
            <a:r>
              <a:rPr lang="en-US" sz="3700" dirty="0" smtClean="0">
                <a:latin typeface="Courier"/>
                <a:ea typeface="Courier"/>
                <a:cs typeface="Courier"/>
                <a:sym typeface="Courier"/>
              </a:rPr>
              <a:t>		0.0.0.0    </a:t>
            </a:r>
            <a:r>
              <a:rPr lang="en-US" sz="3700" dirty="0" err="1">
                <a:latin typeface="Courier"/>
                <a:ea typeface="Courier"/>
                <a:cs typeface="Courier"/>
                <a:sym typeface="Courier"/>
              </a:rPr>
              <a:t>www.nytimes.com</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Open </a:t>
            </a:r>
            <a:r>
              <a:rPr lang="en-US" sz="4800" dirty="0" err="1" smtClean="0">
                <a:sym typeface="Arial Bold" charset="0"/>
              </a:rPr>
              <a:t>hosts.erb</a:t>
            </a:r>
            <a:r>
              <a:rPr lang="en-US" sz="4800" dirty="0" smtClean="0">
                <a:sym typeface="Arial Bold" charset="0"/>
              </a:rPr>
              <a:t> </a:t>
            </a:r>
            <a:r>
              <a:rPr lang="en-US" sz="48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cookbooks\hosts\templates\default\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6" name="Rectangle 6"/>
          <p:cNvSpPr>
            <a:spLocks/>
          </p:cNvSpPr>
          <p:nvPr/>
        </p:nvSpPr>
        <p:spPr bwMode="auto">
          <a:xfrm>
            <a:off x="11100594" y="2603500"/>
            <a:ext cx="685800" cy="5461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7031983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smtClean="0">
                <a:solidFill>
                  <a:srgbClr val="C632FD"/>
                </a:solidFill>
                <a:latin typeface="Courier"/>
                <a:ea typeface="Courier"/>
                <a:cs typeface="Courier"/>
                <a:sym typeface="Courier"/>
              </a:rPr>
              <a:t>	&lt;</a:t>
            </a:r>
            <a:r>
              <a:rPr lang="en-US" sz="3700" dirty="0">
                <a:solidFill>
                  <a:srgbClr val="C632FD"/>
                </a:solidFill>
                <a:latin typeface="Courier"/>
                <a:ea typeface="Courier"/>
                <a:cs typeface="Courier"/>
                <a:sym typeface="Courier"/>
              </a:rPr>
              <a:t>% </a:t>
            </a:r>
            <a:r>
              <a:rPr lang="en-US" sz="3700" dirty="0">
                <a:latin typeface="Courier"/>
                <a:ea typeface="Courier"/>
                <a:cs typeface="Courier"/>
                <a:sym typeface="Courier"/>
              </a:rPr>
              <a:t>when </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Fitzmandia</a:t>
            </a:r>
            <a:r>
              <a:rPr lang="en-US" sz="3700" dirty="0" smtClean="0">
                <a:solidFill>
                  <a:srgbClr val="BC2424"/>
                </a:solidFill>
                <a:latin typeface="Courier"/>
                <a:ea typeface="Courier"/>
                <a:cs typeface="Courier"/>
                <a:sym typeface="Courier"/>
              </a:rPr>
              <a:t>"</a:t>
            </a:r>
            <a:r>
              <a:rPr lang="en-US" sz="3700" dirty="0">
                <a:solidFill>
                  <a:srgbClr val="C632FD"/>
                </a:solidFill>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a:t>
            </a:r>
            <a:r>
              <a:rPr lang="en-US" sz="3700" dirty="0" smtClean="0">
                <a:latin typeface="Courier"/>
                <a:ea typeface="Courier"/>
                <a:cs typeface="Courier"/>
                <a:sym typeface="Courier"/>
              </a:rPr>
              <a:t>		0.0.0.0    </a:t>
            </a:r>
            <a:r>
              <a:rPr lang="en-US" sz="3700" dirty="0" err="1">
                <a:latin typeface="Courier"/>
                <a:ea typeface="Courier"/>
                <a:cs typeface="Courier"/>
                <a:sym typeface="Courier"/>
              </a:rPr>
              <a:t>www.nytimes.com</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Open </a:t>
            </a:r>
            <a:r>
              <a:rPr lang="en-US" sz="4800" dirty="0" err="1" smtClean="0">
                <a:sym typeface="Arial Bold" charset="0"/>
              </a:rPr>
              <a:t>hosts.erb</a:t>
            </a:r>
            <a:r>
              <a:rPr lang="en-US" sz="4800" dirty="0" smtClean="0">
                <a:sym typeface="Arial Bold" charset="0"/>
              </a:rPr>
              <a:t> </a:t>
            </a:r>
            <a:r>
              <a:rPr lang="en-US" sz="48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cookbooks\hosts\templates\default\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6" name="Rectangle 6"/>
          <p:cNvSpPr>
            <a:spLocks/>
          </p:cNvSpPr>
          <p:nvPr/>
        </p:nvSpPr>
        <p:spPr bwMode="auto">
          <a:xfrm>
            <a:off x="508794" y="3200400"/>
            <a:ext cx="10896600" cy="5461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31369421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smtClean="0">
                <a:solidFill>
                  <a:srgbClr val="C632FD"/>
                </a:solidFill>
                <a:latin typeface="Courier"/>
                <a:ea typeface="Courier"/>
                <a:cs typeface="Courier"/>
                <a:sym typeface="Courier"/>
              </a:rPr>
              <a:t>	&lt;</a:t>
            </a:r>
            <a:r>
              <a:rPr lang="en-US" sz="3700" dirty="0">
                <a:solidFill>
                  <a:srgbClr val="C632FD"/>
                </a:solidFill>
                <a:latin typeface="Courier"/>
                <a:ea typeface="Courier"/>
                <a:cs typeface="Courier"/>
                <a:sym typeface="Courier"/>
              </a:rPr>
              <a:t>% </a:t>
            </a:r>
            <a:r>
              <a:rPr lang="en-US" sz="3700" dirty="0">
                <a:latin typeface="Courier"/>
                <a:ea typeface="Courier"/>
                <a:cs typeface="Courier"/>
                <a:sym typeface="Courier"/>
              </a:rPr>
              <a:t>when </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Fitzmandia</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a:solidFill>
                  <a:srgbClr val="C632FD"/>
                </a:solidFill>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a:t>
            </a:r>
            <a:r>
              <a:rPr lang="en-US" sz="3700" dirty="0" smtClean="0">
                <a:latin typeface="Courier"/>
                <a:ea typeface="Courier"/>
                <a:cs typeface="Courier"/>
                <a:sym typeface="Courier"/>
              </a:rPr>
              <a:t>		0.0.0.0    </a:t>
            </a:r>
            <a:r>
              <a:rPr lang="en-US" sz="3700" dirty="0" err="1">
                <a:latin typeface="Courier"/>
                <a:ea typeface="Courier"/>
                <a:cs typeface="Courier"/>
                <a:sym typeface="Courier"/>
              </a:rPr>
              <a:t>www.nytimes.com</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a:solidFill>
                  <a:srgbClr val="C632FD"/>
                </a:solidFill>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Open </a:t>
            </a:r>
            <a:r>
              <a:rPr lang="en-US" sz="4800" dirty="0" err="1" smtClean="0">
                <a:sym typeface="Arial Bold" charset="0"/>
              </a:rPr>
              <a:t>hosts.erb</a:t>
            </a:r>
            <a:r>
              <a:rPr lang="en-US" sz="4800" dirty="0" smtClean="0">
                <a:sym typeface="Arial Bold" charset="0"/>
              </a:rPr>
              <a:t> </a:t>
            </a:r>
            <a:r>
              <a:rPr lang="en-US" sz="48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cookbooks\hosts\templates\default\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6" name="Rectangle 6"/>
          <p:cNvSpPr>
            <a:spLocks/>
          </p:cNvSpPr>
          <p:nvPr/>
        </p:nvSpPr>
        <p:spPr bwMode="auto">
          <a:xfrm>
            <a:off x="11405394" y="3200400"/>
            <a:ext cx="1143000" cy="6096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Rectangle 6"/>
          <p:cNvSpPr>
            <a:spLocks/>
          </p:cNvSpPr>
          <p:nvPr/>
        </p:nvSpPr>
        <p:spPr bwMode="auto">
          <a:xfrm>
            <a:off x="2413794" y="4876800"/>
            <a:ext cx="1143000" cy="6096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3602702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smtClean="0">
                <a:solidFill>
                  <a:srgbClr val="C632FD"/>
                </a:solidFill>
                <a:latin typeface="Courier"/>
                <a:ea typeface="Courier"/>
                <a:cs typeface="Courier"/>
                <a:sym typeface="Courier"/>
              </a:rPr>
              <a:t>	&lt;</a:t>
            </a:r>
            <a:r>
              <a:rPr lang="en-US" sz="3700" dirty="0">
                <a:solidFill>
                  <a:srgbClr val="C632FD"/>
                </a:solidFill>
                <a:latin typeface="Courier"/>
                <a:ea typeface="Courier"/>
                <a:cs typeface="Courier"/>
                <a:sym typeface="Courier"/>
              </a:rPr>
              <a:t>% </a:t>
            </a:r>
            <a:r>
              <a:rPr lang="en-US" sz="3700" dirty="0">
                <a:latin typeface="Courier"/>
                <a:ea typeface="Courier"/>
                <a:cs typeface="Courier"/>
                <a:sym typeface="Courier"/>
              </a:rPr>
              <a:t>when </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Fitzmandia</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a:solidFill>
                  <a:srgbClr val="C632FD"/>
                </a:solidFill>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a:t>
            </a:r>
            <a:r>
              <a:rPr lang="en-US" sz="3700" dirty="0" smtClean="0">
                <a:latin typeface="Courier"/>
                <a:ea typeface="Courier"/>
                <a:cs typeface="Courier"/>
                <a:sym typeface="Courier"/>
              </a:rPr>
              <a:t>		0.0.0.0    </a:t>
            </a:r>
            <a:r>
              <a:rPr lang="en-US" sz="3700" dirty="0" err="1" smtClean="0">
                <a:latin typeface="Courier"/>
                <a:ea typeface="Courier"/>
                <a:cs typeface="Courier"/>
                <a:sym typeface="Courier"/>
              </a:rPr>
              <a:t>www.nytimes.com</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Open </a:t>
            </a:r>
            <a:r>
              <a:rPr lang="en-US" sz="4800" dirty="0" err="1" smtClean="0">
                <a:sym typeface="Arial Bold" charset="0"/>
              </a:rPr>
              <a:t>hosts.erb</a:t>
            </a:r>
            <a:r>
              <a:rPr lang="en-US" sz="4800" dirty="0" smtClean="0">
                <a:sym typeface="Arial Bold" charset="0"/>
              </a:rPr>
              <a:t> </a:t>
            </a:r>
            <a:r>
              <a:rPr lang="en-US" sz="48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cookbooks\hosts\templates\default\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6" name="Rectangle 5"/>
          <p:cNvSpPr txBox="1">
            <a:spLocks noChangeArrowheads="1"/>
          </p:cNvSpPr>
          <p:nvPr/>
        </p:nvSpPr>
        <p:spPr bwMode="auto">
          <a:xfrm>
            <a:off x="800178" y="5892800"/>
            <a:ext cx="14669933"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596900">
              <a:buClr>
                <a:srgbClr val="D34825"/>
              </a:buClr>
              <a:buSzPct val="120000"/>
            </a:pPr>
            <a:r>
              <a:rPr lang="en-US" sz="3800" smtClean="0">
                <a:solidFill>
                  <a:srgbClr val="222320"/>
                </a:solidFill>
              </a:rPr>
              <a:t>To embed a value within an ERB template:</a:t>
            </a:r>
          </a:p>
          <a:p>
            <a:pPr marL="1079500" lvl="1">
              <a:spcBef>
                <a:spcPts val="1450"/>
              </a:spcBef>
              <a:buClr>
                <a:srgbClr val="D34825"/>
              </a:buClr>
              <a:buSzPct val="120000"/>
            </a:pPr>
            <a:r>
              <a:rPr lang="en-US" sz="3800" smtClean="0">
                <a:solidFill>
                  <a:srgbClr val="222320"/>
                </a:solidFill>
              </a:rPr>
              <a:t>Start with </a:t>
            </a:r>
            <a:r>
              <a:rPr lang="en-US" sz="3800" smtClean="0">
                <a:solidFill>
                  <a:srgbClr val="222320"/>
                </a:solidFill>
                <a:latin typeface="Courier" charset="0"/>
                <a:cs typeface="Courier" charset="0"/>
                <a:sym typeface="Courier" charset="0"/>
              </a:rPr>
              <a:t>&lt;%=</a:t>
            </a:r>
            <a:endParaRPr lang="en-US" sz="3800" smtClean="0">
              <a:solidFill>
                <a:srgbClr val="222320"/>
              </a:solidFill>
              <a:latin typeface="Courier" charset="0"/>
              <a:sym typeface="Courier" charset="0"/>
            </a:endParaRPr>
          </a:p>
          <a:p>
            <a:pPr marL="1079500" lvl="1">
              <a:spcBef>
                <a:spcPts val="1450"/>
              </a:spcBef>
              <a:buClr>
                <a:srgbClr val="D34825"/>
              </a:buClr>
              <a:buSzPct val="120000"/>
            </a:pPr>
            <a:r>
              <a:rPr lang="en-US" sz="3800" smtClean="0">
                <a:solidFill>
                  <a:srgbClr val="222320"/>
                </a:solidFill>
              </a:rPr>
              <a:t>Write your Ruby expression - most commonly a node attribute</a:t>
            </a:r>
          </a:p>
          <a:p>
            <a:pPr marL="1079500" lvl="1">
              <a:spcBef>
                <a:spcPts val="1450"/>
              </a:spcBef>
              <a:buClr>
                <a:srgbClr val="D34825"/>
              </a:buClr>
              <a:buSzPct val="120000"/>
            </a:pPr>
            <a:r>
              <a:rPr lang="en-US" sz="3800" smtClean="0">
                <a:solidFill>
                  <a:srgbClr val="222320"/>
                </a:solidFill>
              </a:rPr>
              <a:t>End with </a:t>
            </a:r>
            <a:r>
              <a:rPr lang="en-US" sz="3800" smtClean="0">
                <a:solidFill>
                  <a:srgbClr val="222320"/>
                </a:solidFill>
                <a:latin typeface="Courier" charset="0"/>
                <a:cs typeface="Courier" charset="0"/>
                <a:sym typeface="Courier" charset="0"/>
              </a:rPr>
              <a:t>%&gt;</a:t>
            </a:r>
            <a:endParaRPr lang="en-US" sz="3800" dirty="0">
              <a:solidFill>
                <a:srgbClr val="222320"/>
              </a:solidFill>
              <a:latin typeface="Courier" charset="0"/>
              <a:sym typeface="Courier" charset="0"/>
            </a:endParaRPr>
          </a:p>
        </p:txBody>
      </p:sp>
    </p:spTree>
    <p:extLst>
      <p:ext uri="{BB962C8B-B14F-4D97-AF65-F5344CB8AC3E}">
        <p14:creationId xmlns:p14="http://schemas.microsoft.com/office/powerpoint/2010/main" val="32539913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Upload </a:t>
            </a:r>
            <a:r>
              <a:rPr lang="en-US" sz="4800" dirty="0">
                <a:sym typeface="Arial Bold" charset="0"/>
              </a:rPr>
              <a:t>the </a:t>
            </a:r>
            <a:r>
              <a:rPr lang="en-US" sz="4800" dirty="0" smtClean="0">
                <a:sym typeface="Arial Bold" charset="0"/>
              </a:rPr>
              <a:t>hosts cookbook</a:t>
            </a:r>
            <a:endParaRPr lang="en-US" sz="4800" dirty="0">
              <a:sym typeface="Arial Bold" charset="0"/>
            </a:endParaRPr>
          </a:p>
        </p:txBody>
      </p:sp>
      <p:sp>
        <p:nvSpPr>
          <p:cNvPr id="248836" name="Rectangle 3"/>
          <p:cNvSpPr>
            <a:spLocks/>
          </p:cNvSpPr>
          <p:nvPr/>
        </p:nvSpPr>
        <p:spPr bwMode="auto">
          <a:xfrm>
            <a:off x="819237" y="3670300"/>
            <a:ext cx="14606426" cy="4406900"/>
          </a:xfrm>
          <a:prstGeom prst="rect">
            <a:avLst/>
          </a:prstGeom>
          <a:solidFill>
            <a:srgbClr val="000000"/>
          </a:solidFill>
          <a:ln w="25400">
            <a:solidFill>
              <a:srgbClr val="334150"/>
            </a:solidFill>
            <a:prstDash val="sysDot"/>
            <a:miter lim="800000"/>
            <a:headEnd/>
            <a:tailEnd/>
          </a:ln>
        </p:spPr>
        <p:txBody>
          <a:bodyPr lIns="0" tIns="0" rIns="0" bIns="0"/>
          <a:lstStyle/>
          <a:p>
            <a:r>
              <a:rPr lang="en-US" sz="4800" dirty="0">
                <a:solidFill>
                  <a:srgbClr val="FFFFFF"/>
                </a:solidFill>
                <a:latin typeface="Courier"/>
                <a:ea typeface="Courier"/>
                <a:cs typeface="Courier"/>
                <a:sym typeface="Courier"/>
              </a:rPr>
              <a:t>Uploading </a:t>
            </a:r>
            <a:r>
              <a:rPr lang="en-US" sz="4800" dirty="0" smtClean="0">
                <a:solidFill>
                  <a:srgbClr val="FFFFFF"/>
                </a:solidFill>
                <a:latin typeface="Courier"/>
                <a:ea typeface="Courier"/>
                <a:cs typeface="Courier"/>
                <a:sym typeface="Courier"/>
              </a:rPr>
              <a:t>hosts [</a:t>
            </a:r>
            <a:r>
              <a:rPr lang="en-US" sz="4800" dirty="0">
                <a:solidFill>
                  <a:srgbClr val="FFFFFF"/>
                </a:solidFill>
                <a:latin typeface="Courier"/>
                <a:ea typeface="Courier"/>
                <a:cs typeface="Courier"/>
                <a:sym typeface="Courier"/>
              </a:rPr>
              <a:t>0.1.0]</a:t>
            </a:r>
          </a:p>
          <a:p>
            <a:r>
              <a:rPr lang="en-US" sz="4800" dirty="0">
                <a:solidFill>
                  <a:srgbClr val="FFFFFF"/>
                </a:solidFill>
                <a:latin typeface="Courier"/>
                <a:ea typeface="Courier"/>
                <a:cs typeface="Courier"/>
                <a:sym typeface="Courier"/>
              </a:rPr>
              <a:t>Uploaded 1 cookbook.</a:t>
            </a:r>
          </a:p>
        </p:txBody>
      </p:sp>
      <p:sp>
        <p:nvSpPr>
          <p:cNvPr id="5" name="TextBox 4"/>
          <p:cNvSpPr txBox="1"/>
          <p:nvPr/>
        </p:nvSpPr>
        <p:spPr>
          <a:xfrm>
            <a:off x="737394" y="2057400"/>
            <a:ext cx="7610377" cy="830997"/>
          </a:xfrm>
          <a:prstGeom prst="rect">
            <a:avLst/>
          </a:prstGeom>
          <a:noFill/>
        </p:spPr>
        <p:txBody>
          <a:bodyPr wrap="none" rtlCol="0">
            <a:spAutoFit/>
          </a:bodyPr>
          <a:lstStyle/>
          <a:p>
            <a:r>
              <a:rPr lang="en-US" sz="4800" dirty="0" smtClean="0"/>
              <a:t>Upload the hosts cookbook</a:t>
            </a:r>
            <a:endParaRPr lang="en-US" sz="4800" dirty="0"/>
          </a:p>
        </p:txBody>
      </p:sp>
    </p:spTree>
    <p:extLst>
      <p:ext uri="{BB962C8B-B14F-4D97-AF65-F5344CB8AC3E}">
        <p14:creationId xmlns:p14="http://schemas.microsoft.com/office/powerpoint/2010/main" val="19384519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1"/>
          <p:cNvSpPr>
            <a:spLocks/>
          </p:cNvSpPr>
          <p:nvPr/>
        </p:nvSpPr>
        <p:spPr bwMode="auto">
          <a:xfrm>
            <a:off x="127794" y="1854200"/>
            <a:ext cx="16002000"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800" dirty="0" smtClean="0">
                <a:solidFill>
                  <a:srgbClr val="FFFFFF"/>
                </a:solidFill>
                <a:latin typeface="Courier"/>
                <a:ea typeface="Courier"/>
                <a:cs typeface="Courier"/>
                <a:sym typeface="Courier"/>
              </a:rPr>
              <a:t>&gt; knife </a:t>
            </a:r>
            <a:r>
              <a:rPr lang="en-US" sz="3800" dirty="0" smtClean="0">
                <a:solidFill>
                  <a:srgbClr val="FFFFFF"/>
                </a:solidFill>
                <a:latin typeface="Courier" charset="0"/>
                <a:ea typeface="ＭＳ Ｐゴシック" charset="0"/>
                <a:cs typeface="Courier" charset="0"/>
                <a:sym typeface="Courier" charset="0"/>
              </a:rPr>
              <a:t>node </a:t>
            </a:r>
            <a:r>
              <a:rPr lang="en-US" sz="3800" dirty="0">
                <a:solidFill>
                  <a:srgbClr val="FFFFFF"/>
                </a:solidFill>
                <a:latin typeface="Courier" charset="0"/>
                <a:ea typeface="ＭＳ Ｐゴシック" charset="0"/>
                <a:cs typeface="Courier" charset="0"/>
                <a:sym typeface="Courier" charset="0"/>
              </a:rPr>
              <a:t>run_list add </a:t>
            </a:r>
            <a:r>
              <a:rPr lang="en-US" sz="3800" dirty="0" smtClean="0">
                <a:solidFill>
                  <a:srgbClr val="FFFFFF"/>
                </a:solidFill>
                <a:latin typeface="Courier" charset="0"/>
                <a:ea typeface="ＭＳ Ｐゴシック" charset="0"/>
                <a:cs typeface="Courier" charset="0"/>
                <a:sym typeface="Courier" charset="0"/>
              </a:rPr>
              <a:t>&lt;</a:t>
            </a:r>
            <a:r>
              <a:rPr lang="en-US" sz="3800" i="1" dirty="0" err="1" smtClean="0">
                <a:solidFill>
                  <a:srgbClr val="FFFFFF"/>
                </a:solidFill>
                <a:latin typeface="Courier" charset="0"/>
                <a:ea typeface="ＭＳ Ｐゴシック" charset="0"/>
                <a:cs typeface="Courier" charset="0"/>
                <a:sym typeface="Courier" charset="0"/>
              </a:rPr>
              <a:t>nodename</a:t>
            </a:r>
            <a:r>
              <a:rPr lang="en-US" sz="3800" smtClean="0">
                <a:solidFill>
                  <a:srgbClr val="FFFFFF"/>
                </a:solidFill>
                <a:latin typeface="Courier" charset="0"/>
                <a:ea typeface="ＭＳ Ｐゴシック" charset="0"/>
                <a:cs typeface="Courier" charset="0"/>
                <a:sym typeface="Courier" charset="0"/>
              </a:rPr>
              <a:t>&gt; '</a:t>
            </a:r>
            <a:r>
              <a:rPr lang="en-US" sz="3800" dirty="0" smtClean="0">
                <a:solidFill>
                  <a:srgbClr val="FFFFFF"/>
                </a:solidFill>
                <a:latin typeface="Courier" charset="0"/>
                <a:ea typeface="ＭＳ Ｐゴシック" charset="0"/>
                <a:cs typeface="Courier" charset="0"/>
                <a:sym typeface="Courier" charset="0"/>
              </a:rPr>
              <a:t>recipe[hosts]'</a:t>
            </a:r>
            <a:endParaRPr lang="en-US" sz="3800" dirty="0">
              <a:solidFill>
                <a:srgbClr val="FFFFFF"/>
              </a:solidFill>
              <a:latin typeface="Courier" charset="0"/>
              <a:ea typeface="ＭＳ Ｐゴシック" charset="0"/>
              <a:cs typeface="Courier" charset="0"/>
              <a:sym typeface="Courier" charset="0"/>
            </a:endParaRPr>
          </a:p>
        </p:txBody>
      </p:sp>
      <p:sp>
        <p:nvSpPr>
          <p:cNvPr id="372739" name="Rectangle 3"/>
          <p:cNvSpPr>
            <a:spLocks noGrp="1" noChangeArrowheads="1"/>
          </p:cNvSpPr>
          <p:nvPr>
            <p:ph type="title"/>
          </p:nvPr>
        </p:nvSpPr>
        <p:spPr/>
        <p:txBody>
          <a:bodyPr/>
          <a:lstStyle/>
          <a:p>
            <a:pPr eaLnBrk="1" hangingPunct="1">
              <a:defRPr/>
            </a:pPr>
            <a:r>
              <a:rPr lang="en-US" sz="4400" dirty="0" smtClean="0">
                <a:sym typeface="Arial Bold" charset="0"/>
              </a:rPr>
              <a:t>Windows Exercise</a:t>
            </a:r>
            <a:r>
              <a:rPr lang="en-US" sz="4400" dirty="0">
                <a:sym typeface="Arial Bold" charset="0"/>
              </a:rPr>
              <a:t>: </a:t>
            </a:r>
            <a:r>
              <a:rPr lang="en-US" sz="4100" dirty="0" smtClean="0">
                <a:sym typeface="Arial Bold" charset="0"/>
              </a:rPr>
              <a:t/>
            </a:r>
            <a:br>
              <a:rPr lang="en-US" sz="4100" dirty="0" smtClean="0">
                <a:sym typeface="Arial Bold" charset="0"/>
              </a:rPr>
            </a:br>
            <a:r>
              <a:rPr lang="en-US" sz="4800" dirty="0" smtClean="0">
                <a:sym typeface="Arial Bold" charset="0"/>
              </a:rPr>
              <a:t>Add </a:t>
            </a:r>
            <a:r>
              <a:rPr lang="en-US" sz="4800" dirty="0">
                <a:sym typeface="Arial Bold" charset="0"/>
              </a:rPr>
              <a:t>the </a:t>
            </a:r>
            <a:r>
              <a:rPr lang="en-US" sz="4800" dirty="0" smtClean="0">
                <a:sym typeface="Arial Bold" charset="0"/>
              </a:rPr>
              <a:t>hosts recipe </a:t>
            </a:r>
            <a:r>
              <a:rPr lang="en-US" sz="4800" dirty="0">
                <a:sym typeface="Arial Bold" charset="0"/>
              </a:rPr>
              <a:t>to your test node’s run list</a:t>
            </a:r>
          </a:p>
        </p:txBody>
      </p:sp>
      <p:sp>
        <p:nvSpPr>
          <p:cNvPr id="2" name="Content Placeholder 1"/>
          <p:cNvSpPr>
            <a:spLocks noGrp="1"/>
          </p:cNvSpPr>
          <p:nvPr>
            <p:ph idx="1"/>
          </p:nvPr>
        </p:nvSpPr>
        <p:spPr>
          <a:xfrm>
            <a:off x="800274" y="3467105"/>
            <a:ext cx="150247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800" dirty="0" err="1" smtClean="0">
                <a:solidFill>
                  <a:srgbClr val="FFFFFF"/>
                </a:solidFill>
                <a:latin typeface="Courier" charset="0"/>
                <a:ea typeface="ＭＳ Ｐゴシック" charset="0"/>
                <a:cs typeface="Courier" charset="0"/>
                <a:sym typeface="Courier" charset="0"/>
              </a:rPr>
              <a:t>windowsnode</a:t>
            </a:r>
            <a:r>
              <a:rPr lang="en-US" sz="4800" dirty="0" smtClean="0">
                <a:solidFill>
                  <a:srgbClr val="FFFFFF"/>
                </a:solidFill>
                <a:latin typeface="Courier" charset="0"/>
                <a:ea typeface="ＭＳ Ｐゴシック" charset="0"/>
                <a:cs typeface="Courier" charset="0"/>
                <a:sym typeface="Courier" charset="0"/>
              </a:rPr>
              <a:t>:</a:t>
            </a:r>
            <a:endParaRPr lang="en-US" sz="4800" dirty="0">
              <a:solidFill>
                <a:srgbClr val="FFFFFF"/>
              </a:solidFill>
              <a:latin typeface="Courier" charset="0"/>
              <a:ea typeface="ＭＳ Ｐゴシック" charset="0"/>
              <a:cs typeface="Courier" charset="0"/>
              <a:sym typeface="Courier" charset="0"/>
            </a:endParaRP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run_list</a:t>
            </a:r>
            <a:r>
              <a:rPr lang="en-US" sz="4800" dirty="0">
                <a:solidFill>
                  <a:srgbClr val="FFFFFF"/>
                </a:solidFill>
                <a:latin typeface="Courier" charset="0"/>
                <a:ea typeface="ＭＳ Ｐゴシック" charset="0"/>
                <a:cs typeface="Courier" charset="0"/>
                <a:sym typeface="Courier" charset="0"/>
              </a:rPr>
              <a:t>:</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recipe[</a:t>
            </a:r>
            <a:r>
              <a:rPr lang="en-US" sz="4800" dirty="0" err="1">
                <a:solidFill>
                  <a:srgbClr val="FFFFFF"/>
                </a:solidFill>
                <a:latin typeface="Courier" charset="0"/>
                <a:ea typeface="ＭＳ Ｐゴシック" charset="0"/>
                <a:cs typeface="Courier" charset="0"/>
                <a:sym typeface="Courier" charset="0"/>
              </a:rPr>
              <a:t>iis_demo</a:t>
            </a:r>
            <a:r>
              <a:rPr lang="en-US" sz="4800" dirty="0">
                <a:solidFill>
                  <a:srgbClr val="FFFFFF"/>
                </a:solidFill>
                <a:latin typeface="Courier" charset="0"/>
                <a:ea typeface="ＭＳ Ｐゴシック" charset="0"/>
                <a:cs typeface="Courier" charset="0"/>
                <a:sym typeface="Courier" charset="0"/>
              </a:rPr>
              <a:t>]</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recipe[hosts]</a:t>
            </a:r>
          </a:p>
        </p:txBody>
      </p:sp>
    </p:spTree>
    <p:extLst>
      <p:ext uri="{BB962C8B-B14F-4D97-AF65-F5344CB8AC3E}">
        <p14:creationId xmlns:p14="http://schemas.microsoft.com/office/powerpoint/2010/main" val="10380930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2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7" grpId="0" animBg="1" autoUpdateAnimBg="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1"/>
          <p:cNvSpPr>
            <a:spLocks/>
          </p:cNvSpPr>
          <p:nvPr/>
        </p:nvSpPr>
        <p:spPr bwMode="auto">
          <a:xfrm>
            <a:off x="825582" y="1854200"/>
            <a:ext cx="1460642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rn</a:t>
            </a:r>
            <a:r>
              <a:rPr lang="en-US" sz="4800" dirty="0" smtClean="0">
                <a:solidFill>
                  <a:srgbClr val="FFFFFF"/>
                </a:solidFill>
                <a:latin typeface="Courier"/>
                <a:ea typeface="Courier"/>
                <a:cs typeface="Courier"/>
                <a:sym typeface="Courier"/>
              </a:rPr>
              <a:t>&gt; chef-client</a:t>
            </a:r>
            <a:endParaRPr lang="en-US" sz="4800" dirty="0">
              <a:solidFill>
                <a:srgbClr val="FFFFFF"/>
              </a:solidFill>
              <a:latin typeface="Courier"/>
              <a:ea typeface="Courier"/>
              <a:cs typeface="Courier"/>
              <a:sym typeface="Courier"/>
            </a:endParaRPr>
          </a:p>
        </p:txBody>
      </p:sp>
      <p:sp>
        <p:nvSpPr>
          <p:cNvPr id="376835" name="Rectangle 3"/>
          <p:cNvSpPr>
            <a:spLocks noGrp="1" noChangeArrowheads="1"/>
          </p:cNvSpPr>
          <p:nvPr>
            <p:ph type="title"/>
          </p:nvPr>
        </p:nvSpPr>
        <p:spPr/>
        <p:txBody>
          <a:bodyPr/>
          <a:lstStyle/>
          <a:p>
            <a:pPr eaLnBrk="1" hangingPunct="1">
              <a:defRPr/>
            </a:pPr>
            <a:r>
              <a:rPr lang="en-US" sz="4800" dirty="0" smtClean="0">
                <a:sym typeface="Arial Bold" charset="0"/>
              </a:rPr>
              <a:t>Windows Exercise</a:t>
            </a:r>
            <a:r>
              <a:rPr lang="en-US" sz="4800" dirty="0">
                <a:sym typeface="Arial Bold" charset="0"/>
              </a:rPr>
              <a:t>: Re-run the Chef Client</a:t>
            </a:r>
          </a:p>
        </p:txBody>
      </p:sp>
      <p:sp>
        <p:nvSpPr>
          <p:cNvPr id="4" name="Rectangle 4"/>
          <p:cNvSpPr>
            <a:spLocks/>
          </p:cNvSpPr>
          <p:nvPr/>
        </p:nvSpPr>
        <p:spPr bwMode="auto">
          <a:xfrm>
            <a:off x="3134031" y="3822859"/>
            <a:ext cx="9231493"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8800" b="1" dirty="0">
                <a:solidFill>
                  <a:srgbClr val="D90B00"/>
                </a:solidFill>
                <a:ea typeface="ＭＳ Ｐゴシック" charset="0"/>
                <a:cs typeface="Gill Sans" charset="0"/>
              </a:rPr>
              <a:t>FAIL!</a:t>
            </a:r>
          </a:p>
        </p:txBody>
      </p:sp>
    </p:spTree>
    <p:extLst>
      <p:ext uri="{BB962C8B-B14F-4D97-AF65-F5344CB8AC3E}">
        <p14:creationId xmlns:p14="http://schemas.microsoft.com/office/powerpoint/2010/main" val="34296400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4"/>
                                        </p:tgtEl>
                                        <p:attrNameLst>
                                          <p:attrName>style.visibility</p:attrName>
                                        </p:attrNameLst>
                                      </p:cBhvr>
                                      <p:to>
                                        <p:strVal val="visible"/>
                                      </p:to>
                                    </p:set>
                                    <p:anim calcmode="lin" valueType="num">
                                      <p:cBhvr>
                                        <p:cTn id="7" dur="75" fill="hold"/>
                                        <p:tgtEl>
                                          <p:spTgt spid="4"/>
                                        </p:tgtEl>
                                        <p:attrNameLst>
                                          <p:attrName>ppt_w</p:attrName>
                                        </p:attrNameLst>
                                      </p:cBhvr>
                                      <p:tavLst>
                                        <p:tav tm="0">
                                          <p:val>
                                            <p:strVal val="4*#ppt_w"/>
                                          </p:val>
                                        </p:tav>
                                        <p:tav tm="100000">
                                          <p:val>
                                            <p:strVal val="#ppt_w"/>
                                          </p:val>
                                        </p:tav>
                                      </p:tavLst>
                                    </p:anim>
                                    <p:anim calcmode="lin" valueType="num">
                                      <p:cBhvr>
                                        <p:cTn id="8" dur="75" fill="hold"/>
                                        <p:tgtEl>
                                          <p:spTgt spid="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001782" y="8826500"/>
            <a:ext cx="215921" cy="215900"/>
          </a:xfrm>
          <a:prstGeom prst="rect">
            <a:avLst/>
          </a:prstGeom>
        </p:spPr>
        <p:txBody>
          <a:bodyPr/>
          <a:lstStyle/>
          <a:p>
            <a:fld id="{1209686A-5471-8E45-8B56-8B107B8F6743}" type="slidenum">
              <a:rPr lang="en-US"/>
              <a:pPr/>
              <a:t>317</a:t>
            </a:fld>
            <a:endParaRPr lang="en-US"/>
          </a:p>
        </p:txBody>
      </p:sp>
      <p:sp>
        <p:nvSpPr>
          <p:cNvPr id="664577" name="Rectangle 1"/>
          <p:cNvSpPr>
            <a:spLocks noGrp="1" noChangeArrowheads="1"/>
          </p:cNvSpPr>
          <p:nvPr>
            <p:ph type="title"/>
          </p:nvPr>
        </p:nvSpPr>
        <p:spPr>
          <a:ln/>
        </p:spPr>
        <p:txBody>
          <a:bodyPr/>
          <a:lstStyle/>
          <a:p>
            <a:r>
              <a:rPr lang="en-US" sz="4500"/>
              <a:t>You probably see this at the bottom of your screen...</a:t>
            </a:r>
          </a:p>
        </p:txBody>
      </p:sp>
      <p:sp>
        <p:nvSpPr>
          <p:cNvPr id="664578" name="Rectangle 2"/>
          <p:cNvSpPr>
            <a:spLocks noGrp="1" noChangeArrowheads="1"/>
          </p:cNvSpPr>
          <p:nvPr>
            <p:ph type="body" idx="1"/>
          </p:nvPr>
        </p:nvSpPr>
        <p:spPr>
          <a:xfrm>
            <a:off x="825581" y="1879600"/>
            <a:ext cx="14606427" cy="6731000"/>
          </a:xfrm>
          <a:ln/>
        </p:spPr>
        <p:txBody>
          <a:bodyPr/>
          <a:lstStyle/>
          <a:p>
            <a:pPr marL="0" indent="0">
              <a:buNone/>
            </a:pPr>
            <a:r>
              <a:rPr lang="en-US" sz="1900" dirty="0"/>
              <a:t>Template Context:</a:t>
            </a:r>
          </a:p>
          <a:p>
            <a:pPr marL="0" indent="0">
              <a:buNone/>
            </a:pPr>
            <a:r>
              <a:rPr lang="en-US" sz="1900" dirty="0"/>
              <a:t>-----------------</a:t>
            </a:r>
          </a:p>
          <a:p>
            <a:pPr marL="0" indent="0">
              <a:buNone/>
            </a:pPr>
            <a:r>
              <a:rPr lang="en-US" sz="1900" dirty="0"/>
              <a:t>on line #2</a:t>
            </a:r>
          </a:p>
          <a:p>
            <a:pPr marL="0" indent="0">
              <a:buNone/>
            </a:pPr>
            <a:r>
              <a:rPr lang="en-US" sz="2000" dirty="0" smtClean="0"/>
              <a:t>1: #</a:t>
            </a:r>
            <a:r>
              <a:rPr lang="en-US" sz="2000" dirty="0"/>
              <a:t>This file is managed by the server &lt;%= node["</a:t>
            </a:r>
            <a:r>
              <a:rPr lang="en-US" sz="2000" dirty="0" err="1"/>
              <a:t>fqdn</a:t>
            </a:r>
            <a:r>
              <a:rPr lang="en-US" sz="2000" dirty="0"/>
              <a:t>"] %&gt;</a:t>
            </a:r>
          </a:p>
          <a:p>
            <a:pPr marL="0" indent="0">
              <a:buNone/>
            </a:pPr>
            <a:r>
              <a:rPr lang="en-US" sz="2000" dirty="0" smtClean="0"/>
              <a:t>2: &lt;</a:t>
            </a:r>
            <a:r>
              <a:rPr lang="en-US" sz="2000" dirty="0"/>
              <a:t>% case node["datacenter"]["location"] -%&gt;</a:t>
            </a:r>
          </a:p>
          <a:p>
            <a:pPr marL="0" indent="0">
              <a:buNone/>
            </a:pPr>
            <a:r>
              <a:rPr lang="en-US" sz="2000" dirty="0" smtClean="0"/>
              <a:t>3: &lt;</a:t>
            </a:r>
            <a:r>
              <a:rPr lang="en-US" sz="2000" dirty="0"/>
              <a:t>% when ”</a:t>
            </a:r>
            <a:r>
              <a:rPr lang="en-US" sz="2000" dirty="0" err="1"/>
              <a:t>Fitzmandia</a:t>
            </a:r>
            <a:r>
              <a:rPr lang="en-US" sz="2000" dirty="0"/>
              <a:t>" -%&gt;</a:t>
            </a:r>
          </a:p>
          <a:p>
            <a:pPr marL="0" indent="0">
              <a:buNone/>
            </a:pPr>
            <a:r>
              <a:rPr lang="en-US" sz="2000" dirty="0" smtClean="0"/>
              <a:t>4:</a:t>
            </a:r>
            <a:r>
              <a:rPr lang="en-US" sz="2000" dirty="0"/>
              <a:t>    0.0.0.0    </a:t>
            </a:r>
            <a:r>
              <a:rPr lang="en-US" sz="2000" dirty="0" err="1" smtClean="0"/>
              <a:t>www.nytimes.com</a:t>
            </a:r>
            <a:endParaRPr lang="en-US" sz="2000" dirty="0"/>
          </a:p>
          <a:p>
            <a:pPr marL="0" indent="0">
              <a:buNone/>
            </a:pPr>
            <a:r>
              <a:rPr lang="en-US" sz="2000" dirty="0" smtClean="0"/>
              <a:t>5: &lt;</a:t>
            </a:r>
            <a:r>
              <a:rPr lang="en-US" sz="2000" dirty="0"/>
              <a:t>% end -%&gt;</a:t>
            </a:r>
            <a:endParaRPr lang="en-US" sz="1900" dirty="0"/>
          </a:p>
          <a:p>
            <a:pPr marL="0" indent="0">
              <a:buNone/>
            </a:pPr>
            <a:r>
              <a:rPr lang="en-US" sz="1900" dirty="0"/>
              <a:t>[2014-01-06T09:14:37-05:00] INFO: Running queued delayed notifications before re-raising exception</a:t>
            </a:r>
          </a:p>
          <a:p>
            <a:pPr marL="0" indent="0">
              <a:buNone/>
            </a:pPr>
            <a:r>
              <a:rPr lang="en-US" sz="1900" dirty="0"/>
              <a:t>[2014-01-06T09:14:37-05:00] ERROR: Running exception handlers</a:t>
            </a:r>
          </a:p>
          <a:p>
            <a:pPr marL="0" indent="0">
              <a:buNone/>
            </a:pPr>
            <a:r>
              <a:rPr lang="en-US" sz="1900" dirty="0"/>
              <a:t>[2014-01-06T09:14:37-05:00] ERROR: Exception handlers complete</a:t>
            </a:r>
          </a:p>
          <a:p>
            <a:pPr marL="0" indent="0">
              <a:buNone/>
            </a:pPr>
            <a:r>
              <a:rPr lang="en-US" sz="1900" dirty="0"/>
              <a:t>[2014-01-06T09:14:37-05:00] FATAL: </a:t>
            </a:r>
            <a:r>
              <a:rPr lang="en-US" sz="1900" dirty="0" err="1"/>
              <a:t>Stacktrace</a:t>
            </a:r>
            <a:r>
              <a:rPr lang="en-US" sz="1900" dirty="0"/>
              <a:t> dumped to /var/chef/cache/chef-</a:t>
            </a:r>
            <a:r>
              <a:rPr lang="en-US" sz="1900" dirty="0" err="1"/>
              <a:t>stacktrace.out</a:t>
            </a:r>
            <a:endParaRPr lang="en-US" sz="1900" dirty="0"/>
          </a:p>
          <a:p>
            <a:pPr marL="0" indent="0">
              <a:buNone/>
            </a:pPr>
            <a:r>
              <a:rPr lang="en-US" sz="1900" dirty="0"/>
              <a:t>Chef Client failed. 0 resources updated</a:t>
            </a:r>
          </a:p>
          <a:p>
            <a:pPr marL="0" indent="0">
              <a:buNone/>
            </a:pPr>
            <a:r>
              <a:rPr lang="en-US" sz="1900" dirty="0"/>
              <a:t>[2014-01-06T09:14:37-05:00] INFO: Sending resource update report (run-id: c001b9d5-c2f6-4026-9cc6-ff0901aa563c)</a:t>
            </a:r>
          </a:p>
          <a:p>
            <a:pPr marL="0" indent="0">
              <a:buNone/>
            </a:pPr>
            <a:r>
              <a:rPr lang="en-US" sz="1900" dirty="0"/>
              <a:t>[2014-01-06T09:14:37-05:00] ERROR: "\xE2" from ASCII-8BIT to UTF-8</a:t>
            </a:r>
          </a:p>
          <a:p>
            <a:pPr marL="0" indent="0">
              <a:buNone/>
            </a:pPr>
            <a:r>
              <a:rPr lang="en-US" sz="1900" dirty="0"/>
              <a:t>[2014-01-06T09:14:37-05:00] FATAL: Chef::Exceptions::</a:t>
            </a:r>
            <a:r>
              <a:rPr lang="en-US" sz="1900" dirty="0" err="1"/>
              <a:t>ChildConvergeError</a:t>
            </a:r>
            <a:r>
              <a:rPr lang="en-US" sz="1900" dirty="0"/>
              <a:t>: Chef run process exited unsuccessfully (exit code 1)</a:t>
            </a:r>
          </a:p>
          <a:p>
            <a:pPr marL="0" indent="0">
              <a:buNone/>
            </a:pPr>
            <a:endParaRPr lang="en-US" sz="1900" dirty="0"/>
          </a:p>
        </p:txBody>
      </p:sp>
    </p:spTree>
    <p:extLst>
      <p:ext uri="{BB962C8B-B14F-4D97-AF65-F5344CB8AC3E}">
        <p14:creationId xmlns:p14="http://schemas.microsoft.com/office/powerpoint/2010/main" val="3557356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8001782" y="8826500"/>
            <a:ext cx="215921" cy="215900"/>
          </a:xfrm>
          <a:prstGeom prst="rect">
            <a:avLst/>
          </a:prstGeom>
        </p:spPr>
        <p:txBody>
          <a:bodyPr/>
          <a:lstStyle/>
          <a:p>
            <a:fld id="{FD5F6F56-3CA6-8546-A4BC-CEF7A7884BCF}" type="slidenum">
              <a:rPr lang="en-US"/>
              <a:pPr/>
              <a:t>318</a:t>
            </a:fld>
            <a:endParaRPr lang="en-US"/>
          </a:p>
        </p:txBody>
      </p:sp>
      <p:sp>
        <p:nvSpPr>
          <p:cNvPr id="667649" name="Rectangle 1"/>
          <p:cNvSpPr>
            <a:spLocks noGrp="1" noChangeArrowheads="1"/>
          </p:cNvSpPr>
          <p:nvPr>
            <p:ph type="title"/>
          </p:nvPr>
        </p:nvSpPr>
        <p:spPr>
          <a:ln/>
        </p:spPr>
        <p:txBody>
          <a:bodyPr/>
          <a:lstStyle/>
          <a:p>
            <a:r>
              <a:rPr lang="en-US"/>
              <a:t>Scroll up</a:t>
            </a:r>
          </a:p>
        </p:txBody>
      </p:sp>
      <p:sp>
        <p:nvSpPr>
          <p:cNvPr id="667650" name="Rectangle 2"/>
          <p:cNvSpPr>
            <a:spLocks noGrp="1" noChangeArrowheads="1"/>
          </p:cNvSpPr>
          <p:nvPr>
            <p:ph type="body" idx="1"/>
          </p:nvPr>
        </p:nvSpPr>
        <p:spPr>
          <a:xfrm>
            <a:off x="812880" y="1828800"/>
            <a:ext cx="14631829" cy="3022600"/>
          </a:xfrm>
          <a:ln/>
        </p:spPr>
        <p:txBody>
          <a:bodyPr/>
          <a:lstStyle/>
          <a:p>
            <a:r>
              <a:rPr lang="en-US" sz="4300"/>
              <a:t>In this case, Chef actually knows exactly what went wrong.</a:t>
            </a:r>
          </a:p>
          <a:p>
            <a:r>
              <a:rPr lang="en-US" sz="4300"/>
              <a:t>Scroll up to find out.</a:t>
            </a:r>
          </a:p>
        </p:txBody>
      </p:sp>
      <p:sp>
        <p:nvSpPr>
          <p:cNvPr id="667651" name="Rectangle 3"/>
          <p:cNvSpPr>
            <a:spLocks/>
          </p:cNvSpPr>
          <p:nvPr/>
        </p:nvSpPr>
        <p:spPr bwMode="auto">
          <a:xfrm>
            <a:off x="825581" y="3708400"/>
            <a:ext cx="14606427" cy="49276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nchor="ctr"/>
          <a:lstStyle/>
          <a:p>
            <a:pPr algn="l"/>
            <a:r>
              <a:rPr lang="en-US" sz="2400" dirty="0">
                <a:solidFill>
                  <a:srgbClr val="FFFFFF"/>
                </a:solidFill>
                <a:latin typeface="Courier" charset="0"/>
                <a:ea typeface="ＭＳ Ｐゴシック" charset="0"/>
                <a:cs typeface="Courier" charset="0"/>
                <a:sym typeface="Courier" charset="0"/>
              </a:rPr>
              <a:t>================================================================================Error executing action `create` on resource 'template</a:t>
            </a:r>
            <a:r>
              <a:rPr lang="en-US" sz="2400" dirty="0" smtClean="0">
                <a:solidFill>
                  <a:srgbClr val="FFFFFF"/>
                </a:solidFill>
                <a:latin typeface="Courier" charset="0"/>
                <a:ea typeface="ＭＳ Ｐゴシック" charset="0"/>
                <a:cs typeface="Courier" charset="0"/>
                <a:sym typeface="Courier" charset="0"/>
              </a:rPr>
              <a:t>[c:\Windows\System32\driver\etc\hosts]’ =</a:t>
            </a:r>
            <a:r>
              <a:rPr lang="en-US" sz="2400" dirty="0">
                <a:solidFill>
                  <a:srgbClr val="FFFFFF"/>
                </a:solidFill>
                <a:latin typeface="Courier" charset="0"/>
                <a:ea typeface="ＭＳ Ｐゴシック" charset="0"/>
                <a:cs typeface="Courier" charset="0"/>
                <a:sym typeface="Courier" charset="0"/>
              </a:rPr>
              <a:t>===============================================================================Chef::</a:t>
            </a:r>
            <a:r>
              <a:rPr lang="en-US" sz="2400" dirty="0" err="1">
                <a:solidFill>
                  <a:srgbClr val="FFFFFF"/>
                </a:solidFill>
                <a:latin typeface="Courier" charset="0"/>
                <a:ea typeface="ＭＳ Ｐゴシック" charset="0"/>
                <a:cs typeface="Courier" charset="0"/>
                <a:sym typeface="Courier" charset="0"/>
              </a:rPr>
              <a:t>Mixin</a:t>
            </a:r>
            <a:r>
              <a:rPr lang="en-US" sz="2400" dirty="0">
                <a:solidFill>
                  <a:srgbClr val="FFFFFF"/>
                </a:solidFill>
                <a:latin typeface="Courier" charset="0"/>
                <a:ea typeface="ＭＳ Ｐゴシック" charset="0"/>
                <a:cs typeface="Courier" charset="0"/>
                <a:sym typeface="Courier" charset="0"/>
              </a:rPr>
              <a:t>::Template::</a:t>
            </a:r>
            <a:r>
              <a:rPr lang="en-US" sz="2400" dirty="0" err="1">
                <a:solidFill>
                  <a:srgbClr val="FFFFFF"/>
                </a:solidFill>
                <a:latin typeface="Courier" charset="0"/>
                <a:ea typeface="ＭＳ Ｐゴシック" charset="0"/>
                <a:cs typeface="Courier" charset="0"/>
                <a:sym typeface="Courier" charset="0"/>
              </a:rPr>
              <a:t>TemplateError</a:t>
            </a:r>
            <a:r>
              <a:rPr lang="en-US" sz="2400" dirty="0">
                <a:solidFill>
                  <a:srgbClr val="FFFFFF"/>
                </a:solidFill>
                <a:latin typeface="Courier" charset="0"/>
                <a:ea typeface="ＭＳ Ｐゴシック" charset="0"/>
                <a:cs typeface="Courier" charset="0"/>
                <a:sym typeface="Courier" charset="0"/>
              </a:rPr>
              <a:t>------------------------------------undefined method `[]' for </a:t>
            </a:r>
            <a:r>
              <a:rPr lang="en-US" sz="2400" dirty="0" err="1">
                <a:solidFill>
                  <a:srgbClr val="FFFFFF"/>
                </a:solidFill>
                <a:latin typeface="Courier" charset="0"/>
                <a:ea typeface="ＭＳ Ｐゴシック" charset="0"/>
                <a:cs typeface="Courier" charset="0"/>
                <a:sym typeface="Courier" charset="0"/>
              </a:rPr>
              <a:t>nil:NilClassResource</a:t>
            </a:r>
            <a:r>
              <a:rPr lang="en-US" sz="2400" dirty="0">
                <a:solidFill>
                  <a:srgbClr val="FFFFFF"/>
                </a:solidFill>
                <a:latin typeface="Courier" charset="0"/>
                <a:ea typeface="ＭＳ Ｐゴシック" charset="0"/>
                <a:cs typeface="Courier" charset="0"/>
                <a:sym typeface="Courier" charset="0"/>
              </a:rPr>
              <a:t> Declaration:---------------------# In </a:t>
            </a:r>
            <a:r>
              <a:rPr lang="en-US" sz="2400" dirty="0" smtClean="0">
                <a:solidFill>
                  <a:srgbClr val="FFFFFF"/>
                </a:solidFill>
                <a:latin typeface="Courier" charset="0"/>
                <a:ea typeface="ＭＳ Ｐゴシック" charset="0"/>
                <a:cs typeface="Courier" charset="0"/>
                <a:sym typeface="Courier" charset="0"/>
              </a:rPr>
              <a:t>c:\</a:t>
            </a:r>
            <a:r>
              <a:rPr lang="en-US" sz="2400" dirty="0" err="1" smtClean="0">
                <a:solidFill>
                  <a:srgbClr val="FFFFFF"/>
                </a:solidFill>
                <a:latin typeface="Courier" charset="0"/>
                <a:ea typeface="ＭＳ Ｐゴシック" charset="0"/>
                <a:cs typeface="Courier" charset="0"/>
                <a:sym typeface="Courier" charset="0"/>
              </a:rPr>
              <a:t>opscode</a:t>
            </a:r>
            <a:r>
              <a:rPr lang="en-US" sz="2400" dirty="0" smtClean="0">
                <a:solidFill>
                  <a:srgbClr val="FFFFFF"/>
                </a:solidFill>
                <a:latin typeface="Courier" charset="0"/>
                <a:ea typeface="ＭＳ Ｐゴシック" charset="0"/>
                <a:cs typeface="Courier" charset="0"/>
                <a:sym typeface="Courier" charset="0"/>
              </a:rPr>
              <a:t>\cache\cookbooks\hosts\recipes\default.rb </a:t>
            </a:r>
            <a:r>
              <a:rPr lang="en-US" sz="2400" dirty="0">
                <a:solidFill>
                  <a:srgbClr val="FFFFFF"/>
                </a:solidFill>
                <a:latin typeface="Courier" charset="0"/>
                <a:ea typeface="ＭＳ Ｐゴシック" charset="0"/>
                <a:cs typeface="Courier" charset="0"/>
                <a:sym typeface="Courier" charset="0"/>
              </a:rPr>
              <a:t>10: template </a:t>
            </a:r>
            <a:r>
              <a:rPr lang="en-US" sz="2400" dirty="0" smtClean="0">
                <a:solidFill>
                  <a:srgbClr val="FFFFFF"/>
                </a:solidFill>
                <a:latin typeface="Courier" charset="0"/>
                <a:ea typeface="ＭＳ Ｐゴシック" charset="0"/>
                <a:cs typeface="Courier" charset="0"/>
                <a:sym typeface="Courier" charset="0"/>
              </a:rPr>
              <a:t>”c:\Windows\System32\drivers\etc\hosts" </a:t>
            </a:r>
            <a:r>
              <a:rPr lang="en-US" sz="2400" dirty="0">
                <a:solidFill>
                  <a:srgbClr val="FFFFFF"/>
                </a:solidFill>
                <a:latin typeface="Courier" charset="0"/>
                <a:ea typeface="ＭＳ Ｐゴシック" charset="0"/>
                <a:cs typeface="Courier" charset="0"/>
                <a:sym typeface="Courier" charset="0"/>
              </a:rPr>
              <a:t>do 11:   source </a:t>
            </a:r>
            <a:r>
              <a:rPr lang="en-US" sz="2400" dirty="0" smtClean="0">
                <a:solidFill>
                  <a:srgbClr val="FFFFFF"/>
                </a:solidFill>
                <a:latin typeface="Courier" charset="0"/>
                <a:ea typeface="ＭＳ Ｐゴシック" charset="0"/>
                <a:cs typeface="Courier" charset="0"/>
                <a:sym typeface="Courier" charset="0"/>
              </a:rPr>
              <a:t>”</a:t>
            </a:r>
            <a:r>
              <a:rPr lang="en-US" sz="2400" dirty="0" err="1" smtClean="0">
                <a:solidFill>
                  <a:srgbClr val="FFFFFF"/>
                </a:solidFill>
                <a:latin typeface="Courier" charset="0"/>
                <a:ea typeface="ＭＳ Ｐゴシック" charset="0"/>
                <a:cs typeface="Courier" charset="0"/>
                <a:sym typeface="Courier" charset="0"/>
              </a:rPr>
              <a:t>hosts.erb</a:t>
            </a:r>
            <a:r>
              <a:rPr lang="en-US" sz="2400" dirty="0" smtClean="0">
                <a:solidFill>
                  <a:srgbClr val="FFFFFF"/>
                </a:solidFill>
                <a:latin typeface="Courier" charset="0"/>
                <a:ea typeface="ＭＳ Ｐゴシック" charset="0"/>
                <a:cs typeface="Courier" charset="0"/>
                <a:sym typeface="Courier" charset="0"/>
              </a:rPr>
              <a:t>”</a:t>
            </a:r>
            <a:endParaRPr lang="en-US" sz="24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250494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5" name="Rectangle 1"/>
          <p:cNvSpPr>
            <a:spLocks noGrp="1" noChangeArrowheads="1"/>
          </p:cNvSpPr>
          <p:nvPr>
            <p:ph type="title"/>
          </p:nvPr>
        </p:nvSpPr>
        <p:spPr>
          <a:ln/>
        </p:spPr>
        <p:txBody>
          <a:bodyPr/>
          <a:lstStyle/>
          <a:p>
            <a:r>
              <a:rPr lang="en-US"/>
              <a:t>nil:NilClass error</a:t>
            </a:r>
          </a:p>
        </p:txBody>
      </p:sp>
      <p:sp>
        <p:nvSpPr>
          <p:cNvPr id="676866" name="Rectangle 2"/>
          <p:cNvSpPr>
            <a:spLocks noGrp="1" noChangeArrowheads="1"/>
          </p:cNvSpPr>
          <p:nvPr>
            <p:ph type="body" idx="1"/>
          </p:nvPr>
        </p:nvSpPr>
        <p:spPr>
          <a:ln/>
        </p:spPr>
        <p:txBody>
          <a:bodyPr/>
          <a:lstStyle/>
          <a:p>
            <a:r>
              <a:rPr lang="en-US" dirty="0"/>
              <a:t>The bottom line is when you see this </a:t>
            </a:r>
            <a:r>
              <a:rPr lang="en-US" dirty="0" smtClean="0"/>
              <a:t>ruby error</a:t>
            </a:r>
            <a:endParaRPr lang="en-US" dirty="0"/>
          </a:p>
          <a:p>
            <a:endParaRPr lang="en-US" dirty="0"/>
          </a:p>
          <a:p>
            <a:endParaRPr lang="en-US" dirty="0"/>
          </a:p>
          <a:p>
            <a:endParaRPr lang="en-US" dirty="0"/>
          </a:p>
          <a:p>
            <a:r>
              <a:rPr lang="en-US" dirty="0"/>
              <a:t>It most often means you tried to look up a node attribute that does not exist!</a:t>
            </a:r>
          </a:p>
        </p:txBody>
      </p:sp>
      <p:sp>
        <p:nvSpPr>
          <p:cNvPr id="676867" name="Rectangle 3"/>
          <p:cNvSpPr>
            <a:spLocks/>
          </p:cNvSpPr>
          <p:nvPr/>
        </p:nvSpPr>
        <p:spPr bwMode="auto">
          <a:xfrm>
            <a:off x="1143112" y="3403600"/>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undefined method `[]' for nil:NilClass</a:t>
            </a:r>
          </a:p>
        </p:txBody>
      </p:sp>
    </p:spTree>
    <p:extLst>
      <p:ext uri="{BB962C8B-B14F-4D97-AF65-F5344CB8AC3E}">
        <p14:creationId xmlns:p14="http://schemas.microsoft.com/office/powerpoint/2010/main" val="8136372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56394" y="1752600"/>
            <a:ext cx="3124200" cy="2743200"/>
          </a:xfrm>
        </p:spPr>
        <p:txBody>
          <a:bodyPr/>
          <a:lstStyle/>
          <a:p>
            <a:pPr marL="0" indent="0">
              <a:buNone/>
            </a:pPr>
            <a:r>
              <a:rPr lang="en-US" sz="4800" b="1" dirty="0" smtClean="0"/>
              <a:t>Repo:</a:t>
            </a:r>
          </a:p>
          <a:p>
            <a:pPr marL="0" indent="0">
              <a:buNone/>
            </a:pPr>
            <a:r>
              <a:rPr lang="en-US" sz="4800" b="1" dirty="0" err="1" smtClean="0"/>
              <a:t>Git</a:t>
            </a:r>
            <a:r>
              <a:rPr lang="en-US" sz="4800" b="1" dirty="0" smtClean="0"/>
              <a:t>/SVN</a:t>
            </a:r>
          </a:p>
        </p:txBody>
      </p:sp>
      <p:sp>
        <p:nvSpPr>
          <p:cNvPr id="4" name="Title 3"/>
          <p:cNvSpPr>
            <a:spLocks noGrp="1"/>
          </p:cNvSpPr>
          <p:nvPr>
            <p:ph type="title"/>
          </p:nvPr>
        </p:nvSpPr>
        <p:spPr/>
        <p:txBody>
          <a:bodyPr/>
          <a:lstStyle/>
          <a:p>
            <a:r>
              <a:rPr lang="en-US" dirty="0" smtClean="0"/>
              <a:t>The Major System Components</a:t>
            </a:r>
            <a:endParaRPr lang="en-US" dirty="0"/>
          </a:p>
        </p:txBody>
      </p:sp>
      <p:sp>
        <p:nvSpPr>
          <p:cNvPr id="6" name="Rectangle 5"/>
          <p:cNvSpPr>
            <a:spLocks/>
          </p:cNvSpPr>
          <p:nvPr/>
        </p:nvSpPr>
        <p:spPr bwMode="auto">
          <a:xfrm>
            <a:off x="10262394" y="2667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7"/>
          <p:cNvSpPr>
            <a:spLocks/>
          </p:cNvSpPr>
          <p:nvPr/>
        </p:nvSpPr>
        <p:spPr bwMode="auto">
          <a:xfrm>
            <a:off x="10186194" y="2286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10"/>
          <p:cNvSpPr>
            <a:spLocks/>
          </p:cNvSpPr>
          <p:nvPr/>
        </p:nvSpPr>
        <p:spPr bwMode="auto">
          <a:xfrm>
            <a:off x="5766594" y="4191000"/>
            <a:ext cx="4648200"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11"/>
          <p:cNvSpPr>
            <a:spLocks/>
          </p:cNvSpPr>
          <p:nvPr/>
        </p:nvSpPr>
        <p:spPr bwMode="auto">
          <a:xfrm>
            <a:off x="6130276" y="4267200"/>
            <a:ext cx="4225636"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6" name="Rounded Rectangle 15"/>
          <p:cNvSpPr/>
          <p:nvPr/>
        </p:nvSpPr>
        <p:spPr bwMode="auto">
          <a:xfrm>
            <a:off x="661194" y="58674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3622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8674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cxnSp>
        <p:nvCxnSpPr>
          <p:cNvPr id="21" name="Straight Arrow Connector 20"/>
          <p:cNvCxnSpPr/>
          <p:nvPr/>
        </p:nvCxnSpPr>
        <p:spPr bwMode="auto">
          <a:xfrm flipV="1">
            <a:off x="3175794" y="3886200"/>
            <a:ext cx="2209800" cy="1371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outerShdw dist="35921" dir="2700000" algn="ctr" rotWithShape="0">
              <a:schemeClr val="bg2"/>
            </a:outerShdw>
          </a:effectLst>
          <a:extLst/>
        </p:spPr>
      </p:cxnSp>
      <p:cxnSp>
        <p:nvCxnSpPr>
          <p:cNvPr id="22" name="Straight Arrow Connector 21"/>
          <p:cNvCxnSpPr/>
          <p:nvPr/>
        </p:nvCxnSpPr>
        <p:spPr bwMode="auto">
          <a:xfrm>
            <a:off x="10109994" y="3124200"/>
            <a:ext cx="4343400" cy="2514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outerShdw dist="35921" dir="2700000" algn="ctr" rotWithShape="0">
              <a:schemeClr val="bg2"/>
            </a:outerShdw>
          </a:effectLst>
          <a:extLst/>
        </p:spPr>
      </p:cxnSp>
      <p:cxnSp>
        <p:nvCxnSpPr>
          <p:cNvPr id="25" name="Straight Arrow Connector 24"/>
          <p:cNvCxnSpPr/>
          <p:nvPr/>
        </p:nvCxnSpPr>
        <p:spPr bwMode="auto">
          <a:xfrm flipH="1" flipV="1">
            <a:off x="10109994" y="3810000"/>
            <a:ext cx="3048000" cy="18288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30" name="TextBox 29"/>
          <p:cNvSpPr txBox="1"/>
          <p:nvPr/>
        </p:nvSpPr>
        <p:spPr>
          <a:xfrm>
            <a:off x="1246447" y="6019800"/>
            <a:ext cx="2843747" cy="646331"/>
          </a:xfrm>
          <a:prstGeom prst="rect">
            <a:avLst/>
          </a:prstGeom>
          <a:noFill/>
        </p:spPr>
        <p:txBody>
          <a:bodyPr wrap="none" rtlCol="0">
            <a:spAutoFit/>
          </a:bodyPr>
          <a:lstStyle/>
          <a:p>
            <a:r>
              <a:rPr lang="en-US" sz="3600" b="1" dirty="0" smtClean="0"/>
              <a:t>Workstation</a:t>
            </a:r>
          </a:p>
        </p:txBody>
      </p:sp>
      <p:sp>
        <p:nvSpPr>
          <p:cNvPr id="31" name="TextBox 30"/>
          <p:cNvSpPr txBox="1"/>
          <p:nvPr/>
        </p:nvSpPr>
        <p:spPr>
          <a:xfrm>
            <a:off x="6376194" y="25146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2276366" y="5983069"/>
            <a:ext cx="1338828" cy="1200329"/>
          </a:xfrm>
          <a:prstGeom prst="rect">
            <a:avLst/>
          </a:prstGeom>
          <a:noFill/>
        </p:spPr>
        <p:txBody>
          <a:bodyPr wrap="none" rtlCol="0">
            <a:spAutoFit/>
          </a:bodyPr>
          <a:lstStyle/>
          <a:p>
            <a:r>
              <a:rPr lang="en-US" sz="3600" b="1" dirty="0" smtClean="0"/>
              <a:t>Node</a:t>
            </a:r>
          </a:p>
          <a:p>
            <a:pPr marL="571500" indent="-571500">
              <a:buFont typeface="Arial"/>
              <a:buChar char="•"/>
            </a:pPr>
            <a:endParaRPr lang="en-US" sz="3600" b="1" dirty="0"/>
          </a:p>
        </p:txBody>
      </p:sp>
      <p:sp>
        <p:nvSpPr>
          <p:cNvPr id="20" name="Rectangle 19"/>
          <p:cNvSpPr>
            <a:spLocks/>
          </p:cNvSpPr>
          <p:nvPr/>
        </p:nvSpPr>
        <p:spPr bwMode="auto">
          <a:xfrm>
            <a:off x="280194" y="1752600"/>
            <a:ext cx="2590800" cy="2895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9" name="Straight Arrow Connector 8"/>
          <p:cNvCxnSpPr/>
          <p:nvPr/>
        </p:nvCxnSpPr>
        <p:spPr bwMode="auto">
          <a:xfrm>
            <a:off x="1727994" y="3352800"/>
            <a:ext cx="0" cy="23622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3" name="Rectangle 3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9439270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sz="3600" dirty="0" smtClean="0"/>
              <a:t>Windows Exercise</a:t>
            </a:r>
            <a:r>
              <a:rPr lang="en-US" sz="3600" dirty="0"/>
              <a:t>: Add a dependency on the </a:t>
            </a:r>
            <a:r>
              <a:rPr lang="en-US" sz="3600" dirty="0" smtClean="0"/>
              <a:t>datacenter cookbook </a:t>
            </a:r>
            <a:r>
              <a:rPr lang="en-US" sz="3600" dirty="0"/>
              <a:t>to the hosts  cookbook</a:t>
            </a:r>
            <a:endParaRPr lang="en-US" sz="3600" dirty="0">
              <a:sym typeface="Arial Bold" charset="0"/>
            </a:endParaRPr>
          </a:p>
        </p:txBody>
      </p:sp>
      <p:sp>
        <p:nvSpPr>
          <p:cNvPr id="17" name="Rectangle 3"/>
          <p:cNvSpPr>
            <a:spLocks/>
          </p:cNvSpPr>
          <p:nvPr/>
        </p:nvSpPr>
        <p:spPr bwMode="auto">
          <a:xfrm>
            <a:off x="280194" y="1981200"/>
            <a:ext cx="15773400" cy="4495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a:lnSpc>
                <a:spcPct val="120000"/>
              </a:lnSpc>
            </a:pPr>
            <a:r>
              <a:rPr lang="en-US" dirty="0">
                <a:solidFill>
                  <a:srgbClr val="008000"/>
                </a:solidFill>
                <a:latin typeface="Courier"/>
              </a:rPr>
              <a:t>name		</a:t>
            </a:r>
            <a:r>
              <a:rPr lang="en-US" dirty="0" smtClean="0">
                <a:solidFill>
                  <a:srgbClr val="008000"/>
                </a:solidFill>
                <a:latin typeface="Courier"/>
              </a:rPr>
              <a:t>   </a:t>
            </a:r>
            <a:r>
              <a:rPr lang="en-US" dirty="0" smtClean="0">
                <a:solidFill>
                  <a:srgbClr val="BA2121"/>
                </a:solidFill>
                <a:latin typeface="Courier"/>
              </a:rPr>
              <a:t>'hosts</a:t>
            </a:r>
            <a:r>
              <a:rPr lang="en-US" dirty="0">
                <a:solidFill>
                  <a:srgbClr val="BA2121"/>
                </a:solidFill>
                <a:latin typeface="Courier"/>
              </a:rPr>
              <a:t>'</a:t>
            </a:r>
          </a:p>
          <a:p>
            <a:pPr>
              <a:lnSpc>
                <a:spcPct val="120000"/>
              </a:lnSpc>
            </a:pPr>
            <a:r>
              <a:rPr lang="en-US" dirty="0">
                <a:solidFill>
                  <a:srgbClr val="008000"/>
                </a:solidFill>
                <a:latin typeface="Courier"/>
              </a:rPr>
              <a:t>maintainer</a:t>
            </a:r>
            <a:r>
              <a:rPr lang="en-US" dirty="0">
                <a:latin typeface="Courier"/>
              </a:rPr>
              <a:t>	</a:t>
            </a:r>
            <a:r>
              <a:rPr lang="en-US" dirty="0" smtClean="0">
                <a:latin typeface="Courier"/>
              </a:rPr>
              <a:t>   </a:t>
            </a:r>
            <a:r>
              <a:rPr lang="en-US" dirty="0" smtClean="0">
                <a:solidFill>
                  <a:srgbClr val="BA2121"/>
                </a:solidFill>
                <a:latin typeface="Courier"/>
              </a:rPr>
              <a:t>'YOUR_COMPANY_NAME</a:t>
            </a:r>
            <a:r>
              <a:rPr lang="en-US" dirty="0">
                <a:solidFill>
                  <a:srgbClr val="BA2121"/>
                </a:solidFill>
                <a:latin typeface="Courier"/>
              </a:rPr>
              <a:t>'</a:t>
            </a:r>
          </a:p>
          <a:p>
            <a:pPr>
              <a:lnSpc>
                <a:spcPct val="120000"/>
              </a:lnSpc>
            </a:pPr>
            <a:r>
              <a:rPr lang="en-US" dirty="0" err="1" smtClean="0">
                <a:solidFill>
                  <a:srgbClr val="008000"/>
                </a:solidFill>
                <a:latin typeface="Courier"/>
              </a:rPr>
              <a:t>maintainer_email</a:t>
            </a:r>
            <a:r>
              <a:rPr lang="en-US" dirty="0" smtClean="0">
                <a:latin typeface="Courier"/>
              </a:rPr>
              <a:t> </a:t>
            </a:r>
            <a:r>
              <a:rPr lang="en-US" dirty="0" smtClean="0">
                <a:solidFill>
                  <a:srgbClr val="BA2121"/>
                </a:solidFill>
                <a:latin typeface="Courier"/>
              </a:rPr>
              <a:t>'YOUR_EMAIL</a:t>
            </a:r>
            <a:r>
              <a:rPr lang="en-US" dirty="0">
                <a:solidFill>
                  <a:srgbClr val="BA2121"/>
                </a:solidFill>
                <a:latin typeface="Courier"/>
              </a:rPr>
              <a:t>'</a:t>
            </a:r>
          </a:p>
          <a:p>
            <a:pPr>
              <a:lnSpc>
                <a:spcPct val="120000"/>
              </a:lnSpc>
            </a:pPr>
            <a:r>
              <a:rPr lang="en-US" dirty="0" smtClean="0">
                <a:solidFill>
                  <a:srgbClr val="008000"/>
                </a:solidFill>
                <a:latin typeface="Courier"/>
              </a:rPr>
              <a:t>License</a:t>
            </a:r>
            <a:r>
              <a:rPr lang="en-US" dirty="0" smtClean="0">
                <a:latin typeface="Courier"/>
              </a:rPr>
              <a:t>         </a:t>
            </a:r>
            <a:r>
              <a:rPr lang="en-US" dirty="0" smtClean="0">
                <a:solidFill>
                  <a:srgbClr val="BA2121"/>
                </a:solidFill>
                <a:latin typeface="Courier"/>
              </a:rPr>
              <a:t>'All </a:t>
            </a:r>
            <a:r>
              <a:rPr lang="en-US" dirty="0">
                <a:solidFill>
                  <a:srgbClr val="BA2121"/>
                </a:solidFill>
                <a:latin typeface="Courier"/>
              </a:rPr>
              <a:t>rights reserved'</a:t>
            </a:r>
          </a:p>
          <a:p>
            <a:pPr>
              <a:lnSpc>
                <a:spcPct val="120000"/>
              </a:lnSpc>
            </a:pPr>
            <a:r>
              <a:rPr lang="en-US" dirty="0">
                <a:solidFill>
                  <a:srgbClr val="008000"/>
                </a:solidFill>
                <a:latin typeface="Courier"/>
              </a:rPr>
              <a:t>description</a:t>
            </a:r>
            <a:r>
              <a:rPr lang="en-US" dirty="0">
                <a:latin typeface="Courier"/>
              </a:rPr>
              <a:t>	</a:t>
            </a:r>
            <a:r>
              <a:rPr lang="en-US" dirty="0" smtClean="0">
                <a:latin typeface="Courier"/>
              </a:rPr>
              <a:t>   </a:t>
            </a:r>
            <a:r>
              <a:rPr lang="en-US" dirty="0" smtClean="0">
                <a:solidFill>
                  <a:srgbClr val="BA2121"/>
                </a:solidFill>
                <a:latin typeface="Courier"/>
              </a:rPr>
              <a:t>'Installs/Configures </a:t>
            </a:r>
            <a:r>
              <a:rPr lang="en-US" dirty="0">
                <a:solidFill>
                  <a:srgbClr val="BA2121"/>
                </a:solidFill>
                <a:latin typeface="Courier"/>
              </a:rPr>
              <a:t>hosts'</a:t>
            </a:r>
          </a:p>
          <a:p>
            <a:pPr>
              <a:lnSpc>
                <a:spcPct val="120000"/>
              </a:lnSpc>
            </a:pPr>
            <a:r>
              <a:rPr lang="en-US" dirty="0" err="1" smtClean="0">
                <a:solidFill>
                  <a:srgbClr val="008000"/>
                </a:solidFill>
                <a:latin typeface="Courier"/>
              </a:rPr>
              <a:t>long_description</a:t>
            </a:r>
            <a:r>
              <a:rPr lang="en-US" dirty="0" smtClean="0">
                <a:solidFill>
                  <a:srgbClr val="008000"/>
                </a:solidFill>
                <a:latin typeface="Courier"/>
              </a:rPr>
              <a:t> </a:t>
            </a:r>
            <a:r>
              <a:rPr lang="en-US" dirty="0" err="1" smtClean="0">
                <a:solidFill>
                  <a:srgbClr val="880000"/>
                </a:solidFill>
                <a:latin typeface="Courier"/>
              </a:rPr>
              <a:t>IO</a:t>
            </a:r>
            <a:r>
              <a:rPr lang="en-US" dirty="0" err="1" smtClean="0">
                <a:solidFill>
                  <a:srgbClr val="666666"/>
                </a:solidFill>
                <a:latin typeface="Courier"/>
              </a:rPr>
              <a:t>.read</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.join</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.dirname</a:t>
            </a:r>
            <a:r>
              <a:rPr lang="en-US" dirty="0">
                <a:solidFill>
                  <a:srgbClr val="666666"/>
                </a:solidFill>
                <a:latin typeface="Courier"/>
              </a:rPr>
              <a:t>(</a:t>
            </a:r>
            <a:r>
              <a:rPr lang="en-US" dirty="0">
                <a:solidFill>
                  <a:srgbClr val="008000"/>
                </a:solidFill>
                <a:latin typeface="Courier"/>
              </a:rPr>
              <a:t>__FILE__), </a:t>
            </a:r>
            <a:r>
              <a:rPr lang="en-US" dirty="0">
                <a:solidFill>
                  <a:srgbClr val="BA2121"/>
                </a:solidFill>
                <a:latin typeface="Courier"/>
              </a:rPr>
              <a:t>'README.md'))</a:t>
            </a:r>
          </a:p>
          <a:p>
            <a:pPr>
              <a:lnSpc>
                <a:spcPct val="120000"/>
              </a:lnSpc>
            </a:pPr>
            <a:r>
              <a:rPr lang="en-US" dirty="0" smtClean="0">
                <a:solidFill>
                  <a:srgbClr val="008000"/>
                </a:solidFill>
                <a:latin typeface="Courier"/>
              </a:rPr>
              <a:t>Version          </a:t>
            </a:r>
            <a:r>
              <a:rPr lang="en-US" dirty="0" smtClean="0">
                <a:solidFill>
                  <a:srgbClr val="BA2121"/>
                </a:solidFill>
                <a:latin typeface="Courier"/>
              </a:rPr>
              <a:t>'</a:t>
            </a:r>
            <a:r>
              <a:rPr lang="en-US" dirty="0" smtClean="0">
                <a:solidFill>
                  <a:srgbClr val="BA2121"/>
                </a:solidFill>
                <a:latin typeface="Courier"/>
              </a:rPr>
              <a:t>0.1.0'</a:t>
            </a:r>
            <a:endParaRPr lang="en-US" dirty="0" smtClean="0">
              <a:solidFill>
                <a:srgbClr val="BA2121"/>
              </a:solidFill>
              <a:latin typeface="Courier"/>
            </a:endParaRPr>
          </a:p>
          <a:p>
            <a:pPr>
              <a:lnSpc>
                <a:spcPct val="120000"/>
              </a:lnSpc>
            </a:pPr>
            <a:r>
              <a:rPr lang="en-US" dirty="0">
                <a:solidFill>
                  <a:srgbClr val="008000"/>
                </a:solidFill>
                <a:latin typeface="Courier"/>
                <a:sym typeface="Courier"/>
              </a:rPr>
              <a:t>depends</a:t>
            </a:r>
            <a:r>
              <a:rPr lang="en-US" sz="3600" dirty="0">
                <a:latin typeface="Courier"/>
                <a:ea typeface="Courier"/>
                <a:cs typeface="Courier"/>
                <a:sym typeface="Courier"/>
              </a:rPr>
              <a:t>       </a:t>
            </a:r>
            <a:r>
              <a:rPr lang="en-US" dirty="0">
                <a:solidFill>
                  <a:srgbClr val="BA2121"/>
                </a:solidFill>
                <a:latin typeface="Courier"/>
                <a:sym typeface="Courier"/>
              </a:rPr>
              <a:t>'</a:t>
            </a:r>
            <a:r>
              <a:rPr lang="en-US" dirty="0" smtClean="0">
                <a:solidFill>
                  <a:srgbClr val="BA2121"/>
                </a:solidFill>
                <a:latin typeface="Courier"/>
                <a:sym typeface="Courier"/>
              </a:rPr>
              <a:t>datacenter</a:t>
            </a:r>
            <a:r>
              <a:rPr lang="en-US" dirty="0">
                <a:solidFill>
                  <a:srgbClr val="BA2121"/>
                </a:solidFill>
                <a:latin typeface="Courier"/>
                <a:sym typeface="Courier"/>
              </a:rPr>
              <a:t>'</a:t>
            </a:r>
            <a:endParaRPr lang="en-US" dirty="0">
              <a:solidFill>
                <a:srgbClr val="BA2121"/>
              </a:solidFill>
              <a:latin typeface="Courier"/>
            </a:endParaRPr>
          </a:p>
        </p:txBody>
      </p:sp>
      <p:sp>
        <p:nvSpPr>
          <p:cNvPr id="18" name="Rectangle 4"/>
          <p:cNvSpPr>
            <a:spLocks/>
          </p:cNvSpPr>
          <p:nvPr/>
        </p:nvSpPr>
        <p:spPr bwMode="auto">
          <a:xfrm>
            <a:off x="1357446" y="1422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 name="Rectangle 5"/>
          <p:cNvSpPr>
            <a:spLocks/>
          </p:cNvSpPr>
          <p:nvPr/>
        </p:nvSpPr>
        <p:spPr bwMode="auto">
          <a:xfrm>
            <a:off x="5048743" y="1346200"/>
            <a:ext cx="1100485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smtClean="0">
                <a:latin typeface="Courier"/>
                <a:ea typeface="Courier"/>
                <a:cs typeface="Courier"/>
                <a:sym typeface="Courier"/>
              </a:rPr>
              <a:t>cookbooks\hosts\</a:t>
            </a:r>
            <a:r>
              <a:rPr lang="en-US" dirty="0" err="1" smtClean="0">
                <a:latin typeface="Courier"/>
                <a:ea typeface="Courier"/>
                <a:cs typeface="Courier"/>
                <a:sym typeface="Courier"/>
              </a:rPr>
              <a:t>metadata.rb</a:t>
            </a:r>
            <a:endParaRPr lang="en-US" dirty="0">
              <a:solidFill>
                <a:schemeClr val="tx1"/>
              </a:solidFill>
              <a:latin typeface="Courier"/>
              <a:ea typeface="Courier"/>
              <a:cs typeface="Courier"/>
              <a:sym typeface="Courier"/>
            </a:endParaRPr>
          </a:p>
        </p:txBody>
      </p:sp>
      <p:sp>
        <p:nvSpPr>
          <p:cNvPr id="21" name="Rectangle 6"/>
          <p:cNvSpPr>
            <a:spLocks/>
          </p:cNvSpPr>
          <p:nvPr/>
        </p:nvSpPr>
        <p:spPr bwMode="auto">
          <a:xfrm>
            <a:off x="432594" y="5943600"/>
            <a:ext cx="6019800" cy="4572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2" name="Rectangle 4"/>
          <p:cNvSpPr>
            <a:spLocks/>
          </p:cNvSpPr>
          <p:nvPr/>
        </p:nvSpPr>
        <p:spPr bwMode="auto">
          <a:xfrm>
            <a:off x="432594" y="2286000"/>
            <a:ext cx="15392400" cy="3505200"/>
          </a:xfrm>
          <a:prstGeom prst="rect">
            <a:avLst/>
          </a:prstGeom>
          <a:solidFill>
            <a:srgbClr val="FFFFFF">
              <a:alpha val="59999"/>
            </a:srgbClr>
          </a:solidFill>
          <a:ln>
            <a:noFill/>
          </a:ln>
          <a:extLst>
            <a:ext uri="{91240B29-F687-4f45-9708-019B960494DF}">
              <a14:hiddenLine xmlns:a14="http://schemas.microsoft.com/office/drawing/2010/main" w="38100" cap="flat">
                <a:solidFill>
                  <a:srgbClr val="FF7F00">
                    <a:alpha val="59999"/>
                  </a:srgb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0421533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Upload </a:t>
            </a:r>
            <a:r>
              <a:rPr lang="en-US" sz="4800" dirty="0">
                <a:sym typeface="Arial Bold" charset="0"/>
              </a:rPr>
              <a:t>the </a:t>
            </a:r>
            <a:r>
              <a:rPr lang="en-US" sz="4800" dirty="0" smtClean="0">
                <a:sym typeface="Arial Bold" charset="0"/>
              </a:rPr>
              <a:t>hosts cookbook</a:t>
            </a:r>
            <a:endParaRPr lang="en-US" sz="4800" dirty="0">
              <a:sym typeface="Arial Bold" charset="0"/>
            </a:endParaRPr>
          </a:p>
        </p:txBody>
      </p:sp>
      <p:sp>
        <p:nvSpPr>
          <p:cNvPr id="248836" name="Rectangle 3"/>
          <p:cNvSpPr>
            <a:spLocks/>
          </p:cNvSpPr>
          <p:nvPr/>
        </p:nvSpPr>
        <p:spPr bwMode="auto">
          <a:xfrm>
            <a:off x="819237" y="3670300"/>
            <a:ext cx="14606426" cy="4406900"/>
          </a:xfrm>
          <a:prstGeom prst="rect">
            <a:avLst/>
          </a:prstGeom>
          <a:solidFill>
            <a:srgbClr val="000000"/>
          </a:solidFill>
          <a:ln w="25400">
            <a:solidFill>
              <a:srgbClr val="334150"/>
            </a:solidFill>
            <a:prstDash val="sysDot"/>
            <a:miter lim="800000"/>
            <a:headEnd/>
            <a:tailEnd/>
          </a:ln>
        </p:spPr>
        <p:txBody>
          <a:bodyPr lIns="0" tIns="0" rIns="0" bIns="0"/>
          <a:lstStyle/>
          <a:p>
            <a:r>
              <a:rPr lang="en-US" sz="4800" dirty="0">
                <a:solidFill>
                  <a:srgbClr val="FFFFFF"/>
                </a:solidFill>
                <a:latin typeface="Courier"/>
                <a:ea typeface="Courier"/>
                <a:cs typeface="Courier"/>
                <a:sym typeface="Courier"/>
              </a:rPr>
              <a:t>Uploading </a:t>
            </a:r>
            <a:r>
              <a:rPr lang="en-US" sz="4800" dirty="0" smtClean="0">
                <a:solidFill>
                  <a:srgbClr val="FFFFFF"/>
                </a:solidFill>
                <a:latin typeface="Courier"/>
                <a:ea typeface="Courier"/>
                <a:cs typeface="Courier"/>
                <a:sym typeface="Courier"/>
              </a:rPr>
              <a:t>hosts [</a:t>
            </a:r>
            <a:r>
              <a:rPr lang="en-US" sz="4800" dirty="0">
                <a:solidFill>
                  <a:srgbClr val="FFFFFF"/>
                </a:solidFill>
                <a:latin typeface="Courier"/>
                <a:ea typeface="Courier"/>
                <a:cs typeface="Courier"/>
                <a:sym typeface="Courier"/>
              </a:rPr>
              <a:t>0.1.0]</a:t>
            </a:r>
          </a:p>
          <a:p>
            <a:r>
              <a:rPr lang="en-US" sz="4800" dirty="0">
                <a:solidFill>
                  <a:srgbClr val="FFFFFF"/>
                </a:solidFill>
                <a:latin typeface="Courier"/>
                <a:ea typeface="Courier"/>
                <a:cs typeface="Courier"/>
                <a:sym typeface="Courier"/>
              </a:rPr>
              <a:t>Uploaded 1 cookbook.</a:t>
            </a:r>
          </a:p>
        </p:txBody>
      </p:sp>
      <p:sp>
        <p:nvSpPr>
          <p:cNvPr id="5" name="TextBox 4"/>
          <p:cNvSpPr txBox="1"/>
          <p:nvPr/>
        </p:nvSpPr>
        <p:spPr>
          <a:xfrm>
            <a:off x="737394" y="2057400"/>
            <a:ext cx="7610377" cy="830997"/>
          </a:xfrm>
          <a:prstGeom prst="rect">
            <a:avLst/>
          </a:prstGeom>
          <a:noFill/>
        </p:spPr>
        <p:txBody>
          <a:bodyPr wrap="none" rtlCol="0">
            <a:spAutoFit/>
          </a:bodyPr>
          <a:lstStyle/>
          <a:p>
            <a:r>
              <a:rPr lang="en-US" sz="4800" dirty="0" smtClean="0"/>
              <a:t>Upload the hosts cookbook</a:t>
            </a:r>
            <a:endParaRPr lang="en-US" sz="4800" dirty="0"/>
          </a:p>
        </p:txBody>
      </p:sp>
    </p:spTree>
    <p:extLst>
      <p:ext uri="{BB962C8B-B14F-4D97-AF65-F5344CB8AC3E}">
        <p14:creationId xmlns:p14="http://schemas.microsoft.com/office/powerpoint/2010/main" val="5859771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1"/>
          <p:cNvSpPr>
            <a:spLocks/>
          </p:cNvSpPr>
          <p:nvPr/>
        </p:nvSpPr>
        <p:spPr bwMode="auto">
          <a:xfrm>
            <a:off x="825582" y="1854200"/>
            <a:ext cx="1460642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rn</a:t>
            </a:r>
            <a:r>
              <a:rPr lang="en-US" sz="4800" dirty="0" smtClean="0">
                <a:solidFill>
                  <a:srgbClr val="FFFFFF"/>
                </a:solidFill>
                <a:latin typeface="Courier"/>
                <a:ea typeface="Courier"/>
                <a:cs typeface="Courier"/>
                <a:sym typeface="Courier"/>
              </a:rPr>
              <a:t>&gt; chef-client</a:t>
            </a:r>
            <a:endParaRPr lang="en-US" sz="4800" dirty="0">
              <a:solidFill>
                <a:srgbClr val="FFFFFF"/>
              </a:solidFill>
              <a:latin typeface="Courier"/>
              <a:ea typeface="Courier"/>
              <a:cs typeface="Courier"/>
              <a:sym typeface="Courier"/>
            </a:endParaRPr>
          </a:p>
        </p:txBody>
      </p:sp>
      <p:sp>
        <p:nvSpPr>
          <p:cNvPr id="376835" name="Rectangle 3"/>
          <p:cNvSpPr>
            <a:spLocks noGrp="1" noChangeArrowheads="1"/>
          </p:cNvSpPr>
          <p:nvPr>
            <p:ph type="title"/>
          </p:nvPr>
        </p:nvSpPr>
        <p:spPr/>
        <p:txBody>
          <a:bodyPr/>
          <a:lstStyle/>
          <a:p>
            <a:pPr eaLnBrk="1" hangingPunct="1">
              <a:defRPr/>
            </a:pPr>
            <a:r>
              <a:rPr lang="en-US" sz="4800" dirty="0" smtClean="0">
                <a:sym typeface="Arial Bold" charset="0"/>
              </a:rPr>
              <a:t>Windows Exercise</a:t>
            </a:r>
            <a:r>
              <a:rPr lang="en-US" sz="4800" dirty="0">
                <a:sym typeface="Arial Bold" charset="0"/>
              </a:rPr>
              <a:t>: Re-run the Chef Client</a:t>
            </a:r>
          </a:p>
        </p:txBody>
      </p:sp>
      <p:sp>
        <p:nvSpPr>
          <p:cNvPr id="4" name="Rectangle 4"/>
          <p:cNvSpPr>
            <a:spLocks/>
          </p:cNvSpPr>
          <p:nvPr/>
        </p:nvSpPr>
        <p:spPr bwMode="auto">
          <a:xfrm>
            <a:off x="3134031" y="3822859"/>
            <a:ext cx="8409153"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8800" b="1" dirty="0" smtClean="0">
                <a:solidFill>
                  <a:srgbClr val="008000"/>
                </a:solidFill>
                <a:ea typeface="ＭＳ Ｐゴシック" charset="0"/>
                <a:cs typeface="Gill Sans" charset="0"/>
              </a:rPr>
              <a:t>WIN!</a:t>
            </a:r>
            <a:endParaRPr lang="en-US" sz="28800" b="1" dirty="0">
              <a:solidFill>
                <a:srgbClr val="008000"/>
              </a:solidFill>
              <a:ea typeface="ＭＳ Ｐゴシック" charset="0"/>
              <a:cs typeface="Gill Sans" charset="0"/>
            </a:endParaRPr>
          </a:p>
        </p:txBody>
      </p:sp>
    </p:spTree>
    <p:extLst>
      <p:ext uri="{BB962C8B-B14F-4D97-AF65-F5344CB8AC3E}">
        <p14:creationId xmlns:p14="http://schemas.microsoft.com/office/powerpoint/2010/main" val="411324138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4"/>
                                        </p:tgtEl>
                                        <p:attrNameLst>
                                          <p:attrName>style.visibility</p:attrName>
                                        </p:attrNameLst>
                                      </p:cBhvr>
                                      <p:to>
                                        <p:strVal val="visible"/>
                                      </p:to>
                                    </p:set>
                                    <p:anim calcmode="lin" valueType="num">
                                      <p:cBhvr>
                                        <p:cTn id="7" dur="75" fill="hold"/>
                                        <p:tgtEl>
                                          <p:spTgt spid="4"/>
                                        </p:tgtEl>
                                        <p:attrNameLst>
                                          <p:attrName>ppt_w</p:attrName>
                                        </p:attrNameLst>
                                      </p:cBhvr>
                                      <p:tavLst>
                                        <p:tav tm="0">
                                          <p:val>
                                            <p:strVal val="4*#ppt_w"/>
                                          </p:val>
                                        </p:tav>
                                        <p:tav tm="100000">
                                          <p:val>
                                            <p:strVal val="#ppt_w"/>
                                          </p:val>
                                        </p:tav>
                                      </p:tavLst>
                                    </p:anim>
                                    <p:anim calcmode="lin" valueType="num">
                                      <p:cBhvr>
                                        <p:cTn id="8" dur="75" fill="hold"/>
                                        <p:tgtEl>
                                          <p:spTgt spid="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1"/>
          <p:cNvSpPr>
            <a:spLocks/>
          </p:cNvSpPr>
          <p:nvPr/>
        </p:nvSpPr>
        <p:spPr bwMode="auto">
          <a:xfrm>
            <a:off x="800178" y="1854199"/>
            <a:ext cx="14631830" cy="14768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dirty="0" err="1" smtClean="0">
                <a:solidFill>
                  <a:srgbClr val="FFFFFF"/>
                </a:solidFill>
                <a:latin typeface="Courier"/>
                <a:ea typeface="Courier"/>
                <a:cs typeface="Courier"/>
                <a:sym typeface="Courier"/>
              </a:rPr>
              <a:t>rn</a:t>
            </a:r>
            <a:r>
              <a:rPr lang="en-US" sz="3200" dirty="0" smtClean="0">
                <a:solidFill>
                  <a:srgbClr val="FFFFFF"/>
                </a:solidFill>
                <a:latin typeface="Courier"/>
                <a:ea typeface="Courier"/>
                <a:cs typeface="Courier"/>
                <a:sym typeface="Courier"/>
              </a:rPr>
              <a:t>&gt; </a:t>
            </a:r>
            <a:r>
              <a:rPr lang="en-US" sz="3200" dirty="0" err="1" smtClean="0">
                <a:solidFill>
                  <a:srgbClr val="FFFFFF"/>
                </a:solidFill>
                <a:latin typeface="Courier"/>
                <a:ea typeface="Courier"/>
                <a:cs typeface="Courier"/>
                <a:sym typeface="Courier"/>
              </a:rPr>
              <a:t>gc</a:t>
            </a:r>
            <a:r>
              <a:rPr lang="en-US" sz="3200" dirty="0" smtClean="0">
                <a:solidFill>
                  <a:srgbClr val="FFFFFF"/>
                </a:solidFill>
                <a:latin typeface="Courier"/>
                <a:ea typeface="Courier"/>
                <a:cs typeface="Courier"/>
                <a:sym typeface="Courier"/>
              </a:rPr>
              <a:t> C</a:t>
            </a:r>
            <a:r>
              <a:rPr lang="en-US" sz="3200" dirty="0">
                <a:solidFill>
                  <a:srgbClr val="FFFFFF"/>
                </a:solidFill>
                <a:latin typeface="Courier"/>
                <a:ea typeface="Courier"/>
                <a:cs typeface="Courier"/>
                <a:sym typeface="Courier"/>
              </a:rPr>
              <a:t>:\Windows\System32\drivers\etc\hosts</a:t>
            </a:r>
          </a:p>
        </p:txBody>
      </p:sp>
      <p:sp>
        <p:nvSpPr>
          <p:cNvPr id="393218" name="Rectangle 2"/>
          <p:cNvSpPr>
            <a:spLocks noGrp="1" noChangeArrowheads="1"/>
          </p:cNvSpPr>
          <p:nvPr>
            <p:ph type="title"/>
          </p:nvPr>
        </p:nvSpPr>
        <p:spPr/>
        <p:txBody>
          <a:bodyPr/>
          <a:lstStyle/>
          <a:p>
            <a:pPr eaLnBrk="1" hangingPunct="1">
              <a:defRPr/>
            </a:pPr>
            <a:r>
              <a:rPr lang="en-US" sz="4800" dirty="0" smtClean="0">
                <a:sym typeface="Arial Bold" charset="0"/>
              </a:rPr>
              <a:t>Windows Exercise</a:t>
            </a:r>
            <a:r>
              <a:rPr lang="en-US" sz="4800" dirty="0">
                <a:sym typeface="Arial Bold" charset="0"/>
              </a:rPr>
              <a:t>: Check your work</a:t>
            </a:r>
          </a:p>
        </p:txBody>
      </p:sp>
      <p:sp>
        <p:nvSpPr>
          <p:cNvPr id="264196" name="Rectangle 3"/>
          <p:cNvSpPr>
            <a:spLocks/>
          </p:cNvSpPr>
          <p:nvPr/>
        </p:nvSpPr>
        <p:spPr bwMode="auto">
          <a:xfrm>
            <a:off x="825582" y="4572000"/>
            <a:ext cx="14606426" cy="3708400"/>
          </a:xfrm>
          <a:prstGeom prst="rect">
            <a:avLst/>
          </a:prstGeom>
          <a:solidFill>
            <a:srgbClr val="000000"/>
          </a:solidFill>
          <a:ln w="25400">
            <a:solidFill>
              <a:srgbClr val="3C4A59"/>
            </a:solidFill>
            <a:prstDash val="sysDot"/>
            <a:miter lim="800000"/>
            <a:headEnd/>
            <a:tailEnd/>
          </a:ln>
        </p:spPr>
        <p:txBody>
          <a:bodyPr lIns="0" tIns="0" rIns="0" bIns="0"/>
          <a:lstStyle/>
          <a:p>
            <a:r>
              <a:rPr lang="en-US" sz="3600" dirty="0" smtClean="0">
                <a:solidFill>
                  <a:srgbClr val="FFFFFF"/>
                </a:solidFill>
                <a:latin typeface="Courier"/>
                <a:ea typeface="Courier"/>
                <a:cs typeface="Courier"/>
                <a:sym typeface="Courier"/>
              </a:rPr>
              <a:t># </a:t>
            </a:r>
            <a:r>
              <a:rPr lang="en-US" sz="3600" dirty="0">
                <a:solidFill>
                  <a:srgbClr val="FFFFFF"/>
                </a:solidFill>
                <a:latin typeface="Courier"/>
                <a:ea typeface="Courier"/>
                <a:cs typeface="Courier"/>
                <a:sym typeface="Courier"/>
              </a:rPr>
              <a:t>This file is managed by the server C1263834251</a:t>
            </a:r>
            <a:endParaRPr lang="en-US" sz="3600" dirty="0" smtClean="0">
              <a:solidFill>
                <a:srgbClr val="FFFFFF"/>
              </a:solidFill>
              <a:latin typeface="Courier"/>
              <a:ea typeface="Courier"/>
              <a:cs typeface="Courier"/>
              <a:sym typeface="Courier"/>
            </a:endParaRPr>
          </a:p>
          <a:p>
            <a:r>
              <a:rPr lang="en-US" sz="3600" dirty="0" smtClean="0">
                <a:solidFill>
                  <a:srgbClr val="FFFFFF"/>
                </a:solidFill>
                <a:latin typeface="Courier"/>
                <a:ea typeface="Courier"/>
                <a:cs typeface="Courier"/>
                <a:sym typeface="Courier"/>
              </a:rPr>
              <a:t>    0.0.0.0    </a:t>
            </a:r>
            <a:r>
              <a:rPr lang="en-US" sz="3600" dirty="0" err="1" smtClean="0">
                <a:solidFill>
                  <a:srgbClr val="FFFFFF"/>
                </a:solidFill>
                <a:latin typeface="Courier"/>
                <a:ea typeface="Courier"/>
                <a:cs typeface="Courier"/>
                <a:sym typeface="Courier"/>
              </a:rPr>
              <a:t>www.nytimes.com</a:t>
            </a:r>
            <a:endParaRPr lang="en-US" sz="36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33869671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1"/>
          <p:cNvSpPr>
            <a:spLocks/>
          </p:cNvSpPr>
          <p:nvPr/>
        </p:nvSpPr>
        <p:spPr bwMode="auto">
          <a:xfrm>
            <a:off x="800178" y="1854199"/>
            <a:ext cx="15101016" cy="14768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dirty="0" err="1" smtClean="0">
                <a:solidFill>
                  <a:srgbClr val="FFFFFF"/>
                </a:solidFill>
                <a:latin typeface="Courier"/>
                <a:ea typeface="Courier"/>
                <a:cs typeface="Courier"/>
                <a:sym typeface="Courier"/>
              </a:rPr>
              <a:t>rn</a:t>
            </a:r>
            <a:r>
              <a:rPr lang="en-US" dirty="0" smtClean="0">
                <a:solidFill>
                  <a:srgbClr val="FFFFFF"/>
                </a:solidFill>
                <a:latin typeface="Courier"/>
                <a:ea typeface="Courier"/>
                <a:cs typeface="Courier"/>
                <a:sym typeface="Courier"/>
              </a:rPr>
              <a:t>&gt; </a:t>
            </a:r>
            <a:r>
              <a:rPr lang="en-US" dirty="0" err="1" smtClean="0">
                <a:solidFill>
                  <a:srgbClr val="FFFFFF"/>
                </a:solidFill>
                <a:latin typeface="Courier"/>
                <a:ea typeface="Courier"/>
                <a:cs typeface="Courier"/>
                <a:sym typeface="Courier"/>
              </a:rPr>
              <a:t>gci</a:t>
            </a:r>
            <a:r>
              <a:rPr lang="en-US" dirty="0" smtClean="0">
                <a:solidFill>
                  <a:srgbClr val="FFFFFF"/>
                </a:solidFill>
                <a:latin typeface="Courier"/>
                <a:ea typeface="Courier"/>
                <a:cs typeface="Courier"/>
                <a:sym typeface="Courier"/>
              </a:rPr>
              <a:t> </a:t>
            </a:r>
            <a:r>
              <a:rPr lang="en-US" dirty="0">
                <a:solidFill>
                  <a:srgbClr val="FFFFFF"/>
                </a:solidFill>
                <a:latin typeface="Courier"/>
                <a:ea typeface="Courier"/>
                <a:cs typeface="Courier"/>
                <a:sym typeface="Courier"/>
              </a:rPr>
              <a:t>C:\</a:t>
            </a:r>
            <a:r>
              <a:rPr lang="en-US" dirty="0" smtClean="0">
                <a:solidFill>
                  <a:srgbClr val="FFFFFF"/>
                </a:solidFill>
                <a:latin typeface="Courier"/>
                <a:ea typeface="Courier"/>
                <a:cs typeface="Courier"/>
                <a:sym typeface="Courier"/>
              </a:rPr>
              <a:t>chef\backup\Windows\System32\drivers\etc</a:t>
            </a:r>
            <a:endParaRPr lang="en-US" dirty="0">
              <a:solidFill>
                <a:srgbClr val="FFFFFF"/>
              </a:solidFill>
              <a:latin typeface="Courier"/>
              <a:ea typeface="Courier"/>
              <a:cs typeface="Courier"/>
              <a:sym typeface="Courier"/>
            </a:endParaRPr>
          </a:p>
        </p:txBody>
      </p:sp>
      <p:sp>
        <p:nvSpPr>
          <p:cNvPr id="393218"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Check automated backups</a:t>
            </a:r>
            <a:endParaRPr lang="en-US" sz="4800" dirty="0">
              <a:sym typeface="Arial Bold" charset="0"/>
            </a:endParaRPr>
          </a:p>
        </p:txBody>
      </p:sp>
      <p:sp>
        <p:nvSpPr>
          <p:cNvPr id="264196" name="Rectangle 3"/>
          <p:cNvSpPr>
            <a:spLocks/>
          </p:cNvSpPr>
          <p:nvPr/>
        </p:nvSpPr>
        <p:spPr bwMode="auto">
          <a:xfrm>
            <a:off x="825582" y="4572000"/>
            <a:ext cx="15075612" cy="3708400"/>
          </a:xfrm>
          <a:prstGeom prst="rect">
            <a:avLst/>
          </a:prstGeom>
          <a:solidFill>
            <a:srgbClr val="000000"/>
          </a:solidFill>
          <a:ln w="25400">
            <a:solidFill>
              <a:srgbClr val="3C4A59"/>
            </a:solidFill>
            <a:prstDash val="sysDot"/>
            <a:miter lim="800000"/>
            <a:headEnd/>
            <a:tailEnd/>
          </a:ln>
        </p:spPr>
        <p:txBody>
          <a:bodyPr lIns="0" tIns="0" rIns="0" bIns="0"/>
          <a:lstStyle/>
          <a:p>
            <a:pPr lvl="1"/>
            <a:endParaRPr lang="en-US" sz="2400" dirty="0" smtClean="0">
              <a:solidFill>
                <a:srgbClr val="FFFFFF"/>
              </a:solidFill>
              <a:latin typeface="Courier"/>
              <a:ea typeface="Courier"/>
              <a:cs typeface="Courier"/>
              <a:sym typeface="Courier"/>
            </a:endParaRPr>
          </a:p>
          <a:p>
            <a:pPr lvl="1"/>
            <a:r>
              <a:rPr lang="en-US" sz="2400" dirty="0" smtClean="0">
                <a:solidFill>
                  <a:srgbClr val="FFFFFF"/>
                </a:solidFill>
                <a:latin typeface="Courier"/>
                <a:ea typeface="Courier"/>
                <a:cs typeface="Courier"/>
                <a:sym typeface="Courier"/>
              </a:rPr>
              <a:t>Mode                </a:t>
            </a:r>
            <a:r>
              <a:rPr lang="en-US" sz="2400" dirty="0" err="1">
                <a:solidFill>
                  <a:srgbClr val="FFFFFF"/>
                </a:solidFill>
                <a:latin typeface="Courier"/>
                <a:ea typeface="Courier"/>
                <a:cs typeface="Courier"/>
                <a:sym typeface="Courier"/>
              </a:rPr>
              <a:t>LastWriteTime</a:t>
            </a:r>
            <a:r>
              <a:rPr lang="en-US" sz="2400" dirty="0">
                <a:solidFill>
                  <a:srgbClr val="FFFFFF"/>
                </a:solidFill>
                <a:latin typeface="Courier"/>
                <a:ea typeface="Courier"/>
                <a:cs typeface="Courier"/>
                <a:sym typeface="Courier"/>
              </a:rPr>
              <a:t>     Length Name</a:t>
            </a:r>
          </a:p>
          <a:p>
            <a:pPr lvl="1"/>
            <a:r>
              <a:rPr lang="en-US" sz="2400" dirty="0">
                <a:solidFill>
                  <a:srgbClr val="FFFFFF"/>
                </a:solidFill>
                <a:latin typeface="Courier"/>
                <a:ea typeface="Courier"/>
                <a:cs typeface="Courier"/>
                <a:sym typeface="Courier"/>
              </a:rPr>
              <a:t>----                -------------     ------ ----</a:t>
            </a:r>
          </a:p>
          <a:p>
            <a:pPr lvl="1"/>
            <a:r>
              <a:rPr lang="is-IS" sz="2400" dirty="0">
                <a:solidFill>
                  <a:srgbClr val="FFFFFF"/>
                </a:solidFill>
                <a:latin typeface="Courier"/>
                <a:ea typeface="Courier"/>
                <a:cs typeface="Courier"/>
                <a:sym typeface="Courier"/>
              </a:rPr>
              <a:t>-a---         7/25/2012  10:26 PM        824 hosts.chef-20140225031457.550034</a:t>
            </a:r>
            <a:endParaRPr lang="en-US" sz="2400" dirty="0">
              <a:solidFill>
                <a:srgbClr val="FFFFFF"/>
              </a:solidFill>
              <a:latin typeface="Courier"/>
              <a:ea typeface="Courier"/>
              <a:cs typeface="Courier"/>
              <a:sym typeface="Courier"/>
            </a:endParaRPr>
          </a:p>
        </p:txBody>
      </p:sp>
      <p:sp>
        <p:nvSpPr>
          <p:cNvPr id="5" name="Rectangle 2"/>
          <p:cNvSpPr>
            <a:spLocks/>
          </p:cNvSpPr>
          <p:nvPr/>
        </p:nvSpPr>
        <p:spPr bwMode="auto">
          <a:xfrm>
            <a:off x="9652794" y="5562600"/>
            <a:ext cx="61734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32288845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dirty="0" smtClean="0">
                <a:solidFill>
                  <a:srgbClr val="FFFFFF"/>
                </a:solidFill>
                <a:latin typeface="Courier"/>
                <a:ea typeface="Courier"/>
                <a:cs typeface="Courier"/>
                <a:sym typeface="Courier"/>
              </a:rPr>
              <a:t>&gt; knife node show &lt;</a:t>
            </a:r>
            <a:r>
              <a:rPr lang="en-US" sz="4400" i="1" dirty="0" err="1" smtClean="0">
                <a:solidFill>
                  <a:srgbClr val="FFFFFF"/>
                </a:solidFill>
                <a:latin typeface="Courier"/>
                <a:ea typeface="Courier"/>
                <a:cs typeface="Courier"/>
                <a:sym typeface="Courier"/>
              </a:rPr>
              <a:t>nodename</a:t>
            </a:r>
            <a:r>
              <a:rPr lang="en-US" sz="4400" dirty="0" smtClean="0">
                <a:solidFill>
                  <a:srgbClr val="FFFFFF"/>
                </a:solidFill>
                <a:latin typeface="Courier"/>
                <a:ea typeface="Courier"/>
                <a:cs typeface="Courier"/>
                <a:sym typeface="Courier"/>
              </a:rPr>
              <a:t>&gt; </a:t>
            </a:r>
            <a:r>
              <a:rPr lang="en-US" sz="4400" dirty="0">
                <a:solidFill>
                  <a:srgbClr val="FFFFFF"/>
                </a:solidFill>
                <a:latin typeface="Courier"/>
                <a:ea typeface="Courier"/>
                <a:cs typeface="Courier"/>
                <a:sym typeface="Courier"/>
              </a:rPr>
              <a:t>-a datacenter</a:t>
            </a:r>
          </a:p>
        </p:txBody>
      </p:sp>
      <p:sp>
        <p:nvSpPr>
          <p:cNvPr id="394242" name="Rectangle 2"/>
          <p:cNvSpPr>
            <a:spLocks noGrp="1" noChangeArrowheads="1"/>
          </p:cNvSpPr>
          <p:nvPr>
            <p:ph type="title"/>
          </p:nvPr>
        </p:nvSpPr>
        <p:spPr>
          <a:xfrm>
            <a:off x="800274" y="177800"/>
            <a:ext cx="14657233" cy="11938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Show </a:t>
            </a:r>
            <a:r>
              <a:rPr lang="en-US" sz="4800" dirty="0">
                <a:sym typeface="Arial Bold" charset="0"/>
              </a:rPr>
              <a:t>your test node’s </a:t>
            </a:r>
            <a:r>
              <a:rPr lang="en-US" sz="4800" dirty="0" smtClean="0">
                <a:sym typeface="Arial Bold" charset="0"/>
              </a:rPr>
              <a:t>datacenter attribute</a:t>
            </a:r>
            <a:endParaRPr lang="en-US" sz="4800" dirty="0">
              <a:sym typeface="Arial Bold" charset="0"/>
            </a:endParaRPr>
          </a:p>
        </p:txBody>
      </p:sp>
      <p:sp>
        <p:nvSpPr>
          <p:cNvPr id="265220" name="Rectangle 3"/>
          <p:cNvSpPr>
            <a:spLocks/>
          </p:cNvSpPr>
          <p:nvPr/>
        </p:nvSpPr>
        <p:spPr bwMode="auto">
          <a:xfrm>
            <a:off x="825582" y="3657600"/>
            <a:ext cx="14606426" cy="5181600"/>
          </a:xfrm>
          <a:prstGeom prst="rect">
            <a:avLst/>
          </a:prstGeom>
          <a:solidFill>
            <a:srgbClr val="000000"/>
          </a:solidFill>
          <a:ln w="25400">
            <a:solidFill>
              <a:srgbClr val="3C4A59"/>
            </a:solidFill>
            <a:prstDash val="sysDot"/>
            <a:miter lim="800000"/>
            <a:headEnd/>
            <a:tailEnd/>
          </a:ln>
        </p:spPr>
        <p:txBody>
          <a:bodyPr lIns="0" tIns="0" rIns="0" bIns="0"/>
          <a:lstStyle/>
          <a:p>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1 items </a:t>
            </a:r>
            <a:r>
              <a:rPr lang="en-US" sz="4800" dirty="0" smtClean="0">
                <a:solidFill>
                  <a:srgbClr val="FFFFFF"/>
                </a:solidFill>
                <a:latin typeface="Courier"/>
                <a:ea typeface="Courier"/>
                <a:cs typeface="Courier"/>
                <a:sym typeface="Courier"/>
              </a:rPr>
              <a:t>found</a:t>
            </a:r>
          </a:p>
          <a:p>
            <a:r>
              <a:rPr lang="en-US" sz="4800" dirty="0" err="1" smtClean="0">
                <a:solidFill>
                  <a:srgbClr val="FFFFFF"/>
                </a:solidFill>
                <a:latin typeface="Courier"/>
                <a:ea typeface="Courier"/>
                <a:cs typeface="Courier"/>
                <a:sym typeface="Courier"/>
              </a:rPr>
              <a:t>windowsnode</a:t>
            </a:r>
            <a:r>
              <a:rPr lang="en-US" sz="4800" dirty="0" smtClean="0">
                <a:solidFill>
                  <a:srgbClr val="FFFFFF"/>
                </a:solidFill>
                <a:latin typeface="Courier"/>
                <a:ea typeface="Courier"/>
                <a:cs typeface="Courier"/>
                <a:sym typeface="Courier"/>
              </a:rPr>
              <a:t>:</a:t>
            </a:r>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  datacenter:</a:t>
            </a:r>
          </a:p>
          <a:p>
            <a:r>
              <a:rPr lang="en-US" sz="4800" dirty="0">
                <a:solidFill>
                  <a:srgbClr val="FFFFFF"/>
                </a:solidFill>
                <a:latin typeface="Courier"/>
                <a:ea typeface="Courier"/>
                <a:cs typeface="Courier"/>
                <a:sym typeface="Courier"/>
              </a:rPr>
              <a:t>    location: </a:t>
            </a:r>
            <a:r>
              <a:rPr lang="en-US" sz="4800" dirty="0" err="1" smtClean="0">
                <a:solidFill>
                  <a:srgbClr val="FFFFFF"/>
                </a:solidFill>
                <a:latin typeface="Courier"/>
                <a:ea typeface="Courier"/>
                <a:cs typeface="Courier"/>
                <a:sym typeface="Courier"/>
              </a:rPr>
              <a:t>Fitzmandia</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1216788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
          <p:cNvSpPr>
            <a:spLocks/>
          </p:cNvSpPr>
          <p:nvPr/>
        </p:nvSpPr>
        <p:spPr bwMode="auto">
          <a:xfrm>
            <a:off x="838282" y="2019300"/>
            <a:ext cx="14631830" cy="10287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latin typeface="Courier"/>
                <a:ea typeface="Courier"/>
                <a:cs typeface="Courier"/>
                <a:sym typeface="Courier"/>
              </a:rPr>
              <a:t>default[</a:t>
            </a:r>
            <a:r>
              <a:rPr lang="en-US" sz="4100" dirty="0" smtClean="0">
                <a:solidFill>
                  <a:srgbClr val="C4413D"/>
                </a:solidFill>
                <a:latin typeface="Courier"/>
                <a:ea typeface="Courier"/>
                <a:cs typeface="Courier"/>
                <a:sym typeface="Courier"/>
              </a:rPr>
              <a:t>"datacenter"</a:t>
            </a:r>
            <a:r>
              <a:rPr lang="en-US" sz="4100" dirty="0" smtClean="0">
                <a:latin typeface="Courier"/>
                <a:ea typeface="Courier"/>
                <a:cs typeface="Courier"/>
                <a:sym typeface="Courier"/>
              </a:rPr>
              <a:t>][</a:t>
            </a:r>
            <a:r>
              <a:rPr lang="en-US" sz="4100" dirty="0" smtClean="0">
                <a:solidFill>
                  <a:srgbClr val="C4413D"/>
                </a:solidFill>
                <a:latin typeface="Courier"/>
                <a:ea typeface="Courier"/>
                <a:cs typeface="Courier"/>
                <a:sym typeface="Courier"/>
              </a:rPr>
              <a:t>"location"</a:t>
            </a:r>
            <a:r>
              <a:rPr lang="en-US" sz="4100" dirty="0" smtClean="0">
                <a:latin typeface="Courier"/>
                <a:ea typeface="Courier"/>
                <a:cs typeface="Courier"/>
                <a:sym typeface="Courier"/>
              </a:rPr>
              <a:t>] =</a:t>
            </a:r>
            <a:r>
              <a:rPr lang="en-US" sz="4100" dirty="0" smtClean="0">
                <a:solidFill>
                  <a:srgbClr val="C4413D"/>
                </a:solidFill>
                <a:latin typeface="Courier"/>
                <a:ea typeface="Courier"/>
                <a:cs typeface="Courier"/>
                <a:sym typeface="Courier"/>
              </a:rPr>
              <a:t> </a:t>
            </a:r>
            <a:r>
              <a:rPr lang="en-US" sz="4100" dirty="0" smtClean="0">
                <a:solidFill>
                  <a:srgbClr val="C4413D"/>
                </a:solidFill>
                <a:latin typeface="Courier"/>
                <a:ea typeface="Courier"/>
                <a:cs typeface="Courier"/>
                <a:sym typeface="Courier"/>
              </a:rPr>
              <a:t>"Russia</a:t>
            </a:r>
            <a:r>
              <a:rPr lang="en-US" sz="4100" dirty="0" smtClean="0">
                <a:solidFill>
                  <a:srgbClr val="C4413D"/>
                </a:solidFill>
                <a:latin typeface="Courier"/>
                <a:ea typeface="Courier"/>
                <a:cs typeface="Courier"/>
                <a:sym typeface="Courier"/>
              </a:rPr>
              <a:t>"</a:t>
            </a:r>
            <a:endParaRPr lang="en-US" sz="4100" dirty="0">
              <a:solidFill>
                <a:srgbClr val="C4413D"/>
              </a:solidFill>
              <a:latin typeface="Courier"/>
              <a:ea typeface="Courier"/>
              <a:cs typeface="Courier"/>
              <a:sym typeface="Courier"/>
            </a:endParaRPr>
          </a:p>
        </p:txBody>
      </p:sp>
      <p:sp>
        <p:nvSpPr>
          <p:cNvPr id="232451" name="Rectangle 2"/>
          <p:cNvSpPr>
            <a:spLocks/>
          </p:cNvSpPr>
          <p:nvPr/>
        </p:nvSpPr>
        <p:spPr bwMode="auto">
          <a:xfrm>
            <a:off x="1357447" y="1447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2452" name="Rectangle 3"/>
          <p:cNvSpPr>
            <a:spLocks/>
          </p:cNvSpPr>
          <p:nvPr/>
        </p:nvSpPr>
        <p:spPr bwMode="auto">
          <a:xfrm>
            <a:off x="5048743" y="13462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cookbooks\datacenter\attributes\</a:t>
            </a:r>
            <a:r>
              <a:rPr lang="en-US" dirty="0" err="1" smtClean="0">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2453" name="Rectangle 4"/>
          <p:cNvSpPr>
            <a:spLocks/>
          </p:cNvSpPr>
          <p:nvPr/>
        </p:nvSpPr>
        <p:spPr bwMode="auto">
          <a:xfrm>
            <a:off x="813594" y="2971800"/>
            <a:ext cx="13335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14350" indent="-514350">
              <a:buFont typeface="+mj-lt"/>
              <a:buAutoNum type="arabicPeriod"/>
            </a:pPr>
            <a:r>
              <a:rPr lang="en-US" sz="4400" b="1" dirty="0" smtClean="0">
                <a:latin typeface="Courier"/>
                <a:ea typeface="Courier"/>
                <a:cs typeface="Courier"/>
                <a:sym typeface="Courier"/>
              </a:rPr>
              <a:t>Modify the attributes file</a:t>
            </a:r>
          </a:p>
          <a:p>
            <a:pPr marL="514350" indent="-514350">
              <a:buFont typeface="+mj-lt"/>
              <a:buAutoNum type="arabicPeriod"/>
            </a:pPr>
            <a:r>
              <a:rPr lang="en-US" sz="4400" b="1" dirty="0" smtClean="0">
                <a:solidFill>
                  <a:schemeClr val="tx1"/>
                </a:solidFill>
                <a:latin typeface="Courier"/>
                <a:ea typeface="Courier"/>
                <a:cs typeface="Courier"/>
                <a:sym typeface="Courier"/>
              </a:rPr>
              <a:t>Upload the cookbook you modified</a:t>
            </a:r>
          </a:p>
          <a:p>
            <a:pPr marL="514350" indent="-514350">
              <a:buFont typeface="+mj-lt"/>
              <a:buAutoNum type="arabicPeriod"/>
            </a:pPr>
            <a:r>
              <a:rPr lang="en-US" sz="4400" b="1" dirty="0" smtClean="0">
                <a:latin typeface="Courier"/>
                <a:ea typeface="Courier"/>
                <a:cs typeface="Courier"/>
                <a:sym typeface="Courier"/>
              </a:rPr>
              <a:t>Re-converge</a:t>
            </a:r>
          </a:p>
          <a:p>
            <a:pPr marL="514350" indent="-514350">
              <a:buFont typeface="+mj-lt"/>
              <a:buAutoNum type="arabicPeriod"/>
            </a:pPr>
            <a:r>
              <a:rPr lang="en-US" sz="4400" b="1" dirty="0" smtClean="0">
                <a:solidFill>
                  <a:schemeClr val="tx1"/>
                </a:solidFill>
                <a:latin typeface="Courier"/>
                <a:ea typeface="Courier"/>
                <a:cs typeface="Courier"/>
                <a:sym typeface="Courier"/>
              </a:rPr>
              <a:t>Look at the hosts file on the node</a:t>
            </a:r>
          </a:p>
          <a:p>
            <a:pPr lvl="2"/>
            <a:endParaRPr lang="en-US" sz="4400" b="1" dirty="0">
              <a:solidFill>
                <a:schemeClr val="tx1"/>
              </a:solidFill>
              <a:latin typeface="Courier"/>
              <a:ea typeface="Courier"/>
              <a:cs typeface="Courier"/>
              <a:sym typeface="Courier"/>
            </a:endParaRPr>
          </a:p>
        </p:txBody>
      </p:sp>
      <p:sp>
        <p:nvSpPr>
          <p:cNvPr id="340997" name="Rectangle 5"/>
          <p:cNvSpPr>
            <a:spLocks noGrp="1" noChangeArrowheads="1"/>
          </p:cNvSpPr>
          <p:nvPr>
            <p:ph type="title"/>
          </p:nvPr>
        </p:nvSpPr>
        <p:spPr/>
        <p:txBody>
          <a:bodyPr/>
          <a:lstStyle/>
          <a:p>
            <a:pPr>
              <a:defRPr/>
            </a:pPr>
            <a:r>
              <a:rPr lang="en-US" sz="4400" dirty="0"/>
              <a:t>Exercise: Change your node's Location</a:t>
            </a:r>
            <a:endParaRPr lang="en-US" sz="4400" dirty="0">
              <a:sym typeface="Arial Bold" charset="0"/>
            </a:endParaRPr>
          </a:p>
        </p:txBody>
      </p:sp>
      <p:sp>
        <p:nvSpPr>
          <p:cNvPr id="7" name="Rectangle 1"/>
          <p:cNvSpPr>
            <a:spLocks/>
          </p:cNvSpPr>
          <p:nvPr/>
        </p:nvSpPr>
        <p:spPr bwMode="auto">
          <a:xfrm>
            <a:off x="786762" y="58674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dirty="0" err="1" smtClean="0">
                <a:solidFill>
                  <a:srgbClr val="FFFFFF"/>
                </a:solidFill>
                <a:latin typeface="Courier"/>
                <a:ea typeface="Courier"/>
                <a:cs typeface="Courier"/>
                <a:sym typeface="Courier"/>
              </a:rPr>
              <a:t>rn</a:t>
            </a:r>
            <a:r>
              <a:rPr lang="en-US" sz="3200" dirty="0" smtClean="0">
                <a:solidFill>
                  <a:srgbClr val="FFFFFF"/>
                </a:solidFill>
                <a:latin typeface="Courier"/>
                <a:ea typeface="Courier"/>
                <a:cs typeface="Courier"/>
                <a:sym typeface="Courier"/>
              </a:rPr>
              <a:t>&gt; </a:t>
            </a:r>
            <a:r>
              <a:rPr lang="en-US" sz="3200" dirty="0" err="1" smtClean="0">
                <a:solidFill>
                  <a:srgbClr val="FFFFFF"/>
                </a:solidFill>
                <a:latin typeface="Courier"/>
                <a:ea typeface="Courier"/>
                <a:cs typeface="Courier"/>
                <a:sym typeface="Courier"/>
              </a:rPr>
              <a:t>gc</a:t>
            </a:r>
            <a:r>
              <a:rPr lang="en-US" sz="3200" dirty="0" smtClean="0">
                <a:solidFill>
                  <a:srgbClr val="FFFFFF"/>
                </a:solidFill>
                <a:latin typeface="Courier"/>
                <a:ea typeface="Courier"/>
                <a:cs typeface="Courier"/>
                <a:sym typeface="Courier"/>
              </a:rPr>
              <a:t> C</a:t>
            </a:r>
            <a:r>
              <a:rPr lang="en-US" sz="3200" dirty="0">
                <a:solidFill>
                  <a:srgbClr val="FFFFFF"/>
                </a:solidFill>
                <a:latin typeface="Courier"/>
                <a:ea typeface="Courier"/>
                <a:cs typeface="Courier"/>
                <a:sym typeface="Courier"/>
              </a:rPr>
              <a:t>:\Windows\System32\drivers\etc\hosts</a:t>
            </a:r>
          </a:p>
        </p:txBody>
      </p:sp>
      <p:sp>
        <p:nvSpPr>
          <p:cNvPr id="9" name="Rectangle 3"/>
          <p:cNvSpPr>
            <a:spLocks/>
          </p:cNvSpPr>
          <p:nvPr/>
        </p:nvSpPr>
        <p:spPr bwMode="auto">
          <a:xfrm>
            <a:off x="837568" y="7239000"/>
            <a:ext cx="14606426" cy="16002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3800" dirty="0" smtClean="0">
                <a:solidFill>
                  <a:srgbClr val="FFFFFF"/>
                </a:solidFill>
                <a:latin typeface="Courier"/>
                <a:ea typeface="Courier"/>
                <a:cs typeface="Courier"/>
                <a:sym typeface="Courier"/>
              </a:rPr>
              <a:t># </a:t>
            </a:r>
            <a:r>
              <a:rPr lang="en-US" sz="3800" dirty="0">
                <a:solidFill>
                  <a:srgbClr val="FFFFFF"/>
                </a:solidFill>
                <a:latin typeface="Courier"/>
                <a:ea typeface="Courier"/>
                <a:cs typeface="Courier"/>
                <a:sym typeface="Courier"/>
              </a:rPr>
              <a:t>This file is managed by the server C1263834251</a:t>
            </a:r>
          </a:p>
        </p:txBody>
      </p:sp>
    </p:spTree>
    <p:extLst>
      <p:ext uri="{BB962C8B-B14F-4D97-AF65-F5344CB8AC3E}">
        <p14:creationId xmlns:p14="http://schemas.microsoft.com/office/powerpoint/2010/main" val="3074014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1"/>
          <p:cNvSpPr>
            <a:spLocks/>
          </p:cNvSpPr>
          <p:nvPr/>
        </p:nvSpPr>
        <p:spPr bwMode="auto">
          <a:xfrm>
            <a:off x="356394" y="1854200"/>
            <a:ext cx="15113718"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dirty="0" smtClean="0">
                <a:solidFill>
                  <a:schemeClr val="bg1"/>
                </a:solidFill>
                <a:latin typeface="Courier"/>
                <a:ea typeface="Courier"/>
                <a:cs typeface="Courier"/>
                <a:sym typeface="Courier"/>
              </a:rPr>
              <a:t>&gt; knife</a:t>
            </a:r>
            <a:r>
              <a:rPr lang="en-US" sz="4400" dirty="0" smtClean="0">
                <a:solidFill>
                  <a:srgbClr val="FFFFFF"/>
                </a:solidFill>
                <a:latin typeface="Courier"/>
                <a:ea typeface="Courier"/>
                <a:cs typeface="Courier"/>
                <a:sym typeface="Courier"/>
              </a:rPr>
              <a:t> </a:t>
            </a:r>
            <a:r>
              <a:rPr lang="en-US" sz="4400" dirty="0">
                <a:solidFill>
                  <a:srgbClr val="FFFFFF"/>
                </a:solidFill>
                <a:latin typeface="Courier"/>
                <a:ea typeface="Courier"/>
                <a:cs typeface="Courier"/>
                <a:sym typeface="Courier"/>
              </a:rPr>
              <a:t>node show </a:t>
            </a:r>
            <a:r>
              <a:rPr lang="en-US" sz="4400" dirty="0" err="1" smtClean="0">
                <a:solidFill>
                  <a:srgbClr val="FFFFFF"/>
                </a:solidFill>
                <a:latin typeface="Courier"/>
                <a:ea typeface="Courier"/>
                <a:cs typeface="Courier"/>
                <a:sym typeface="Courier"/>
              </a:rPr>
              <a:t>windowsnode</a:t>
            </a:r>
            <a:r>
              <a:rPr lang="en-US" sz="4400" dirty="0" smtClean="0">
                <a:solidFill>
                  <a:srgbClr val="FFFFFF"/>
                </a:solidFill>
                <a:latin typeface="Courier"/>
                <a:ea typeface="Courier"/>
                <a:cs typeface="Courier"/>
                <a:sym typeface="Courier"/>
              </a:rPr>
              <a:t> -</a:t>
            </a:r>
            <a:r>
              <a:rPr lang="en-US" sz="4400" dirty="0">
                <a:solidFill>
                  <a:srgbClr val="FFFFFF"/>
                </a:solidFill>
                <a:latin typeface="Courier"/>
                <a:ea typeface="Courier"/>
                <a:cs typeface="Courier"/>
                <a:sym typeface="Courier"/>
              </a:rPr>
              <a:t>a datacenter</a:t>
            </a:r>
          </a:p>
        </p:txBody>
      </p:sp>
      <p:sp>
        <p:nvSpPr>
          <p:cNvPr id="403458" name="Rectangle 2"/>
          <p:cNvSpPr>
            <a:spLocks noGrp="1" noChangeArrowheads="1"/>
          </p:cNvSpPr>
          <p:nvPr>
            <p:ph type="title"/>
          </p:nvPr>
        </p:nvSpPr>
        <p:spPr>
          <a:xfrm>
            <a:off x="800274" y="254000"/>
            <a:ext cx="14657233" cy="1117600"/>
          </a:xfrm>
        </p:spPr>
        <p:txBody>
          <a:bodyPr/>
          <a:lstStyle/>
          <a:p>
            <a:pPr eaLnBrk="1" hangingPunct="1">
              <a:defRPr/>
            </a:pPr>
            <a:r>
              <a:rPr lang="en-US" sz="4800" dirty="0">
                <a:sym typeface="Arial Bold" charset="0"/>
              </a:rPr>
              <a:t>Exercise: </a:t>
            </a:r>
            <a:r>
              <a:rPr lang="en-US" sz="4800" dirty="0" smtClean="0"/>
              <a:t>S</a:t>
            </a:r>
            <a:r>
              <a:rPr lang="en-US" sz="4800" dirty="0" smtClean="0">
                <a:sym typeface="Arial Bold" charset="0"/>
              </a:rPr>
              <a:t>how </a:t>
            </a:r>
            <a:r>
              <a:rPr lang="en-US" sz="4800" dirty="0">
                <a:sym typeface="Arial Bold" charset="0"/>
              </a:rPr>
              <a:t>your test node’s </a:t>
            </a:r>
            <a:r>
              <a:rPr lang="en-US" sz="4800" dirty="0" smtClean="0">
                <a:sym typeface="Arial Bold" charset="0"/>
              </a:rPr>
              <a:t>datacenter attribute</a:t>
            </a:r>
            <a:endParaRPr lang="en-US" sz="4800" dirty="0">
              <a:sym typeface="Arial Bold" charset="0"/>
            </a:endParaRPr>
          </a:p>
        </p:txBody>
      </p:sp>
      <p:sp>
        <p:nvSpPr>
          <p:cNvPr id="270340" name="Rectangle 3"/>
          <p:cNvSpPr>
            <a:spLocks/>
          </p:cNvSpPr>
          <p:nvPr/>
        </p:nvSpPr>
        <p:spPr bwMode="auto">
          <a:xfrm>
            <a:off x="825581" y="3657600"/>
            <a:ext cx="14657232" cy="46101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4800" dirty="0" err="1" smtClean="0">
                <a:solidFill>
                  <a:srgbClr val="FFFFFF"/>
                </a:solidFill>
                <a:latin typeface="Courier"/>
                <a:ea typeface="Courier"/>
                <a:cs typeface="Courier"/>
                <a:sym typeface="Courier"/>
              </a:rPr>
              <a:t>windowsnode</a:t>
            </a:r>
            <a:r>
              <a:rPr lang="en-US" sz="4800" dirty="0" smtClean="0">
                <a:solidFill>
                  <a:srgbClr val="FFFFFF"/>
                </a:solidFill>
                <a:latin typeface="Courier"/>
                <a:ea typeface="Courier"/>
                <a:cs typeface="Courier"/>
                <a:sym typeface="Courier"/>
              </a:rPr>
              <a:t>:</a:t>
            </a:r>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  datacenter:</a:t>
            </a:r>
          </a:p>
          <a:p>
            <a:r>
              <a:rPr lang="en-US" sz="4800" dirty="0">
                <a:solidFill>
                  <a:srgbClr val="FFFFFF"/>
                </a:solidFill>
                <a:latin typeface="Courier"/>
                <a:ea typeface="Courier"/>
                <a:cs typeface="Courier"/>
                <a:sym typeface="Courier"/>
              </a:rPr>
              <a:t>    location: </a:t>
            </a:r>
            <a:r>
              <a:rPr lang="en-US" sz="4800" dirty="0" smtClean="0">
                <a:solidFill>
                  <a:srgbClr val="FFFFFF"/>
                </a:solidFill>
                <a:latin typeface="Courier"/>
                <a:ea typeface="Courier"/>
                <a:cs typeface="Courier"/>
                <a:sym typeface="Courier"/>
              </a:rPr>
              <a:t>Russia</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185666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1"/>
          <p:cNvSpPr>
            <a:spLocks noGrp="1" noChangeArrowheads="1"/>
          </p:cNvSpPr>
          <p:nvPr>
            <p:ph type="title"/>
          </p:nvPr>
        </p:nvSpPr>
        <p:spPr/>
        <p:txBody>
          <a:bodyPr/>
          <a:lstStyle/>
          <a:p>
            <a:pPr eaLnBrk="1" hangingPunct="1">
              <a:defRPr/>
            </a:pPr>
            <a:r>
              <a:rPr lang="en-US">
                <a:sym typeface="Arial Bold" charset="0"/>
              </a:rPr>
              <a:t>Congratulations!</a:t>
            </a:r>
          </a:p>
        </p:txBody>
      </p:sp>
      <p:sp>
        <p:nvSpPr>
          <p:cNvPr id="271363" name="Rectangle 2"/>
          <p:cNvSpPr>
            <a:spLocks noGrp="1" noChangeArrowheads="1"/>
          </p:cNvSpPr>
          <p:nvPr>
            <p:ph type="body" idx="1"/>
          </p:nvPr>
        </p:nvSpPr>
        <p:spPr/>
        <p:txBody>
          <a:bodyPr/>
          <a:lstStyle/>
          <a:p>
            <a:pPr eaLnBrk="1" hangingPunct="1">
              <a:lnSpc>
                <a:spcPct val="120000"/>
              </a:lnSpc>
            </a:pPr>
            <a:r>
              <a:rPr lang="en-US" dirty="0" smtClean="0"/>
              <a:t>You now know the most important resources for configuration management!</a:t>
            </a:r>
          </a:p>
          <a:p>
            <a:pPr lvl="1" eaLnBrk="1" hangingPunct="1">
              <a:lnSpc>
                <a:spcPct val="120000"/>
              </a:lnSpc>
            </a:pPr>
            <a:r>
              <a:rPr lang="en-US" dirty="0" err="1" smtClean="0">
                <a:latin typeface="Courier"/>
                <a:cs typeface="Courier"/>
              </a:rPr>
              <a:t>Powershell_script</a:t>
            </a:r>
            <a:r>
              <a:rPr lang="en-US" dirty="0" smtClean="0">
                <a:latin typeface="Courier"/>
                <a:cs typeface="Courier"/>
              </a:rPr>
              <a:t> (Windows)</a:t>
            </a:r>
          </a:p>
          <a:p>
            <a:pPr lvl="1" eaLnBrk="1" hangingPunct="1">
              <a:lnSpc>
                <a:spcPct val="120000"/>
              </a:lnSpc>
            </a:pPr>
            <a:r>
              <a:rPr lang="en-US" dirty="0" smtClean="0">
                <a:latin typeface="Courier"/>
                <a:cs typeface="Courier"/>
              </a:rPr>
              <a:t>Template</a:t>
            </a:r>
          </a:p>
          <a:p>
            <a:pPr lvl="1" eaLnBrk="1" hangingPunct="1">
              <a:lnSpc>
                <a:spcPct val="120000"/>
              </a:lnSpc>
            </a:pPr>
            <a:r>
              <a:rPr lang="en-US" dirty="0" smtClean="0">
                <a:latin typeface="Courier"/>
                <a:cs typeface="Courier"/>
              </a:rPr>
              <a:t>Service</a:t>
            </a:r>
          </a:p>
        </p:txBody>
      </p:sp>
    </p:spTree>
    <p:extLst>
      <p:ext uri="{BB962C8B-B14F-4D97-AF65-F5344CB8AC3E}">
        <p14:creationId xmlns:p14="http://schemas.microsoft.com/office/powerpoint/2010/main" val="23156535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2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272387" name="Rectangle 2"/>
          <p:cNvSpPr>
            <a:spLocks noGrp="1" noChangeArrowheads="1"/>
          </p:cNvSpPr>
          <p:nvPr>
            <p:ph type="body" idx="1"/>
          </p:nvPr>
        </p:nvSpPr>
        <p:spPr>
          <a:xfrm>
            <a:off x="381037" y="1905000"/>
            <a:ext cx="15495514" cy="6731000"/>
          </a:xfrm>
        </p:spPr>
        <p:txBody>
          <a:bodyPr/>
          <a:lstStyle/>
          <a:p>
            <a:pPr marL="685800" indent="-685800" eaLnBrk="1" hangingPunct="1">
              <a:lnSpc>
                <a:spcPct val="120000"/>
              </a:lnSpc>
              <a:buFont typeface="Arial" pitchFamily="34" charset="0"/>
              <a:buChar char="•"/>
            </a:pPr>
            <a:r>
              <a:rPr lang="en-US" dirty="0" smtClean="0"/>
              <a:t>What goes in a cookbook’s attribute files?</a:t>
            </a:r>
          </a:p>
          <a:p>
            <a:pPr marL="685800" indent="-685800" eaLnBrk="1" hangingPunct="1">
              <a:lnSpc>
                <a:spcPct val="120000"/>
              </a:lnSpc>
              <a:buFont typeface="Arial" pitchFamily="34" charset="0"/>
              <a:buChar char="•"/>
            </a:pPr>
            <a:r>
              <a:rPr lang="en-US" dirty="0" smtClean="0"/>
              <a:t>When do you need to specify a cookbook dependency?</a:t>
            </a:r>
          </a:p>
          <a:p>
            <a:pPr marL="685800" indent="-685800" eaLnBrk="1" hangingPunct="1">
              <a:lnSpc>
                <a:spcPct val="120000"/>
              </a:lnSpc>
              <a:buFont typeface="Arial" pitchFamily="34" charset="0"/>
              <a:buChar char="•"/>
            </a:pPr>
            <a:r>
              <a:rPr lang="en-US" dirty="0" smtClean="0"/>
              <a:t>What does </a:t>
            </a:r>
            <a:r>
              <a:rPr lang="en-US" dirty="0" smtClean="0">
                <a:latin typeface="Courier"/>
                <a:ea typeface="Courier"/>
                <a:cs typeface="Courier"/>
                <a:sym typeface="Courier"/>
              </a:rPr>
              <a:t>&lt;%=</a:t>
            </a:r>
            <a:r>
              <a:rPr lang="en-US" dirty="0" smtClean="0"/>
              <a:t> mean, and where will you encounter it?</a:t>
            </a:r>
          </a:p>
          <a:p>
            <a:pPr marL="685800" indent="-685800" eaLnBrk="1" hangingPunct="1">
              <a:lnSpc>
                <a:spcPct val="120000"/>
              </a:lnSpc>
              <a:buFont typeface="Arial" pitchFamily="34" charset="0"/>
              <a:buChar char="•"/>
            </a:pPr>
            <a:r>
              <a:rPr lang="en-US" dirty="0" smtClean="0"/>
              <a:t>Where are .</a:t>
            </a:r>
            <a:r>
              <a:rPr lang="en-US" dirty="0" err="1" smtClean="0"/>
              <a:t>erb</a:t>
            </a:r>
            <a:r>
              <a:rPr lang="en-US" dirty="0" smtClean="0"/>
              <a:t> files stored on the Workstation?</a:t>
            </a:r>
          </a:p>
          <a:p>
            <a:pPr marL="685800" indent="-685800" eaLnBrk="1" hangingPunct="1">
              <a:lnSpc>
                <a:spcPct val="120000"/>
              </a:lnSpc>
              <a:buFont typeface="Arial" pitchFamily="34" charset="0"/>
              <a:buChar char="•"/>
            </a:pPr>
            <a:r>
              <a:rPr lang="en-US" dirty="0" smtClean="0"/>
              <a:t>What are the most important resources in Windows configuration management?</a:t>
            </a:r>
          </a:p>
          <a:p>
            <a:pPr marL="685800" indent="-685800" eaLnBrk="1" hangingPunct="1">
              <a:lnSpc>
                <a:spcPct val="120000"/>
              </a:lnSpc>
              <a:buFont typeface="Arial" pitchFamily="34" charset="0"/>
              <a:buChar char="•"/>
            </a:pPr>
            <a:r>
              <a:rPr lang="en-US" dirty="0" smtClean="0"/>
              <a:t>Where is </a:t>
            </a:r>
            <a:r>
              <a:rPr lang="en-US" dirty="0" err="1" smtClean="0"/>
              <a:t>Fitzmandia</a:t>
            </a:r>
            <a:r>
              <a:rPr lang="en-US" dirty="0" smtClean="0"/>
              <a:t>?</a:t>
            </a:r>
          </a:p>
        </p:txBody>
      </p:sp>
    </p:spTree>
    <p:extLst>
      <p:ext uri="{BB962C8B-B14F-4D97-AF65-F5344CB8AC3E}">
        <p14:creationId xmlns:p14="http://schemas.microsoft.com/office/powerpoint/2010/main" val="10464530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56394" y="1752600"/>
            <a:ext cx="3124200" cy="2743200"/>
          </a:xfrm>
        </p:spPr>
        <p:txBody>
          <a:bodyPr/>
          <a:lstStyle/>
          <a:p>
            <a:pPr marL="0" indent="0">
              <a:buNone/>
            </a:pPr>
            <a:r>
              <a:rPr lang="en-US" sz="4800" b="1" dirty="0" smtClean="0"/>
              <a:t>Repo:</a:t>
            </a:r>
          </a:p>
          <a:p>
            <a:pPr marL="0" indent="0">
              <a:buNone/>
            </a:pPr>
            <a:r>
              <a:rPr lang="en-US" sz="4800" b="1" dirty="0" err="1" smtClean="0"/>
              <a:t>Git</a:t>
            </a:r>
            <a:r>
              <a:rPr lang="en-US" sz="4800" b="1" dirty="0" smtClean="0"/>
              <a:t>/SVN</a:t>
            </a:r>
          </a:p>
        </p:txBody>
      </p:sp>
      <p:sp>
        <p:nvSpPr>
          <p:cNvPr id="4" name="Title 3"/>
          <p:cNvSpPr>
            <a:spLocks noGrp="1"/>
          </p:cNvSpPr>
          <p:nvPr>
            <p:ph type="title"/>
          </p:nvPr>
        </p:nvSpPr>
        <p:spPr/>
        <p:txBody>
          <a:bodyPr/>
          <a:lstStyle/>
          <a:p>
            <a:r>
              <a:rPr lang="en-US" dirty="0" smtClean="0"/>
              <a:t>Workstation</a:t>
            </a:r>
            <a:endParaRPr lang="en-US" dirty="0"/>
          </a:p>
        </p:txBody>
      </p:sp>
      <p:sp>
        <p:nvSpPr>
          <p:cNvPr id="6" name="Rectangle 5"/>
          <p:cNvSpPr>
            <a:spLocks/>
          </p:cNvSpPr>
          <p:nvPr/>
        </p:nvSpPr>
        <p:spPr bwMode="auto">
          <a:xfrm>
            <a:off x="10262394" y="2667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7"/>
          <p:cNvSpPr>
            <a:spLocks/>
          </p:cNvSpPr>
          <p:nvPr/>
        </p:nvSpPr>
        <p:spPr bwMode="auto">
          <a:xfrm>
            <a:off x="10186194" y="2286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10"/>
          <p:cNvSpPr>
            <a:spLocks/>
          </p:cNvSpPr>
          <p:nvPr/>
        </p:nvSpPr>
        <p:spPr bwMode="auto">
          <a:xfrm>
            <a:off x="5766594" y="4191000"/>
            <a:ext cx="4648200"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11"/>
          <p:cNvSpPr>
            <a:spLocks/>
          </p:cNvSpPr>
          <p:nvPr/>
        </p:nvSpPr>
        <p:spPr bwMode="auto">
          <a:xfrm>
            <a:off x="6130276" y="4267200"/>
            <a:ext cx="4225636"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6" name="Rounded Rectangle 15"/>
          <p:cNvSpPr/>
          <p:nvPr/>
        </p:nvSpPr>
        <p:spPr bwMode="auto">
          <a:xfrm>
            <a:off x="661194" y="58674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3622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8674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21" name="Straight Arrow Connector 20"/>
          <p:cNvCxnSpPr/>
          <p:nvPr/>
        </p:nvCxnSpPr>
        <p:spPr bwMode="auto">
          <a:xfrm flipV="1">
            <a:off x="3175794" y="3886200"/>
            <a:ext cx="2209800" cy="1371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a:off x="10109994" y="3124200"/>
            <a:ext cx="4343400" cy="2514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flipH="1" flipV="1">
            <a:off x="10109994" y="3810000"/>
            <a:ext cx="3048000" cy="18288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1246447" y="60198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5146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2276366" y="5983069"/>
            <a:ext cx="1338828" cy="646331"/>
          </a:xfrm>
          <a:prstGeom prst="rect">
            <a:avLst/>
          </a:prstGeom>
          <a:noFill/>
        </p:spPr>
        <p:txBody>
          <a:bodyPr wrap="none" rtlCol="0">
            <a:spAutoFit/>
          </a:bodyPr>
          <a:lstStyle/>
          <a:p>
            <a:r>
              <a:rPr lang="en-US" sz="3600" b="1" dirty="0" smtClean="0"/>
              <a:t>Node</a:t>
            </a:r>
            <a:endParaRPr lang="en-US" sz="3600" b="1" dirty="0"/>
          </a:p>
        </p:txBody>
      </p:sp>
      <p:sp>
        <p:nvSpPr>
          <p:cNvPr id="20" name="Rectangle 19"/>
          <p:cNvSpPr>
            <a:spLocks/>
          </p:cNvSpPr>
          <p:nvPr/>
        </p:nvSpPr>
        <p:spPr bwMode="auto">
          <a:xfrm>
            <a:off x="280194" y="1752600"/>
            <a:ext cx="2590800" cy="2895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9" name="Straight Arrow Connector 8"/>
          <p:cNvCxnSpPr/>
          <p:nvPr/>
        </p:nvCxnSpPr>
        <p:spPr bwMode="auto">
          <a:xfrm>
            <a:off x="1727994" y="3352800"/>
            <a:ext cx="0" cy="23622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3" name="Rectangle 3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25"/>
          <p:cNvSpPr>
            <a:spLocks/>
          </p:cNvSpPr>
          <p:nvPr/>
        </p:nvSpPr>
        <p:spPr bwMode="auto">
          <a:xfrm>
            <a:off x="27947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29471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27"/>
          <p:cNvSpPr>
            <a:spLocks/>
          </p:cNvSpPr>
          <p:nvPr/>
        </p:nvSpPr>
        <p:spPr bwMode="auto">
          <a:xfrm>
            <a:off x="10490994" y="5715000"/>
            <a:ext cx="5257800" cy="2971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28"/>
          <p:cNvSpPr>
            <a:spLocks/>
          </p:cNvSpPr>
          <p:nvPr/>
        </p:nvSpPr>
        <p:spPr bwMode="auto">
          <a:xfrm>
            <a:off x="10643394" y="5715000"/>
            <a:ext cx="5257800" cy="2971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76548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sz="6600" dirty="0"/>
              <a:t>Template Variables, Notifications, and Controlling </a:t>
            </a:r>
            <a:r>
              <a:rPr lang="en-US" sz="6600" dirty="0" err="1"/>
              <a:t>Idempotency</a:t>
            </a:r>
            <a:endParaRPr lang="en-US" dirty="0">
              <a:sym typeface="Arial Bold" charset="0"/>
            </a:endParaRPr>
          </a:p>
        </p:txBody>
      </p:sp>
      <p:sp>
        <p:nvSpPr>
          <p:cNvPr id="3" name="TextBox 2"/>
          <p:cNvSpPr txBox="1"/>
          <p:nvPr/>
        </p:nvSpPr>
        <p:spPr>
          <a:xfrm>
            <a:off x="889794" y="4953000"/>
            <a:ext cx="10702444" cy="954107"/>
          </a:xfrm>
          <a:prstGeom prst="rect">
            <a:avLst/>
          </a:prstGeom>
          <a:noFill/>
        </p:spPr>
        <p:txBody>
          <a:bodyPr wrap="none" rtlCol="0">
            <a:spAutoFit/>
          </a:bodyPr>
          <a:lstStyle/>
          <a:p>
            <a:r>
              <a:rPr lang="en-US" dirty="0">
                <a:solidFill>
                  <a:schemeClr val="bg1"/>
                </a:solidFill>
                <a:sym typeface="Arial Bold" charset="0"/>
              </a:rPr>
              <a:t>Refactoring the </a:t>
            </a:r>
            <a:r>
              <a:rPr lang="en-US" dirty="0" smtClean="0">
                <a:solidFill>
                  <a:schemeClr val="bg1"/>
                </a:solidFill>
                <a:sym typeface="Arial Bold" charset="0"/>
              </a:rPr>
              <a:t>Windows </a:t>
            </a:r>
            <a:r>
              <a:rPr lang="en-US" dirty="0" err="1" smtClean="0">
                <a:solidFill>
                  <a:schemeClr val="bg1"/>
                </a:solidFill>
                <a:sym typeface="Arial Bold" charset="0"/>
              </a:rPr>
              <a:t>iis_demo</a:t>
            </a:r>
            <a:r>
              <a:rPr lang="en-US" dirty="0" smtClean="0">
                <a:solidFill>
                  <a:schemeClr val="bg1"/>
                </a:solidFill>
                <a:sym typeface="Arial Bold" charset="0"/>
              </a:rPr>
              <a:t> cookbook for multiple websites</a:t>
            </a:r>
            <a:endParaRPr lang="en-US" dirty="0">
              <a:solidFill>
                <a:schemeClr val="bg1"/>
              </a:solidFill>
              <a:sym typeface="Arial" charset="0"/>
            </a:endParaRPr>
          </a:p>
          <a:p>
            <a:endParaRPr lang="en-US" dirty="0">
              <a:solidFill>
                <a:schemeClr val="bg1"/>
              </a:solidFill>
            </a:endParaRPr>
          </a:p>
        </p:txBody>
      </p:sp>
    </p:spTree>
    <p:extLst>
      <p:ext uri="{BB962C8B-B14F-4D97-AF65-F5344CB8AC3E}">
        <p14:creationId xmlns:p14="http://schemas.microsoft.com/office/powerpoint/2010/main" val="22410863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274435" name="Rectangle 2"/>
          <p:cNvSpPr>
            <a:spLocks noGrp="1" noChangeArrowheads="1"/>
          </p:cNvSpPr>
          <p:nvPr>
            <p:ph type="body" idx="1"/>
          </p:nvPr>
        </p:nvSpPr>
        <p:spPr>
          <a:xfrm>
            <a:off x="368336" y="1651000"/>
            <a:ext cx="15889252" cy="7239000"/>
          </a:xfrm>
        </p:spPr>
        <p:txBody>
          <a:bodyPr/>
          <a:lstStyle/>
          <a:p>
            <a:r>
              <a:rPr lang="en-US" sz="4500" dirty="0"/>
              <a:t>After completing the lesson, you will be able to</a:t>
            </a:r>
          </a:p>
          <a:p>
            <a:pPr lvl="1"/>
            <a:r>
              <a:rPr lang="en-US" sz="4500" dirty="0" smtClean="0"/>
              <a:t>Control idempotence manually with </a:t>
            </a:r>
            <a:r>
              <a:rPr lang="en-US" sz="4500" dirty="0" err="1" smtClean="0">
                <a:latin typeface="Courier"/>
                <a:ea typeface="Courier"/>
                <a:cs typeface="Courier"/>
                <a:sym typeface="Courier"/>
              </a:rPr>
              <a:t>not_if</a:t>
            </a:r>
            <a:endParaRPr lang="en-US" sz="4500" dirty="0" smtClean="0"/>
          </a:p>
          <a:p>
            <a:pPr lvl="1">
              <a:spcBef>
                <a:spcPts val="1188"/>
              </a:spcBef>
            </a:pPr>
            <a:r>
              <a:rPr lang="en-US" sz="4500" dirty="0" smtClean="0"/>
              <a:t>Describe </a:t>
            </a:r>
            <a:r>
              <a:rPr lang="en-US" sz="4500" dirty="0"/>
              <a:t>the Directory resource</a:t>
            </a:r>
          </a:p>
          <a:p>
            <a:pPr lvl="1">
              <a:spcBef>
                <a:spcPts val="1188"/>
              </a:spcBef>
            </a:pPr>
            <a:r>
              <a:rPr lang="en-US" sz="4500" dirty="0"/>
              <a:t>Implement resource notifications</a:t>
            </a:r>
          </a:p>
          <a:p>
            <a:pPr lvl="1">
              <a:spcBef>
                <a:spcPts val="1188"/>
              </a:spcBef>
            </a:pPr>
            <a:r>
              <a:rPr lang="en-US" sz="4500" dirty="0" smtClean="0"/>
              <a:t>Use Template Variables to dynamically generate web pages</a:t>
            </a:r>
            <a:endParaRPr lang="en-US" sz="4500" dirty="0"/>
          </a:p>
        </p:txBody>
      </p:sp>
    </p:spTree>
    <p:extLst>
      <p:ext uri="{BB962C8B-B14F-4D97-AF65-F5344CB8AC3E}">
        <p14:creationId xmlns:p14="http://schemas.microsoft.com/office/powerpoint/2010/main" val="8221040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Rectangle 1"/>
          <p:cNvSpPr>
            <a:spLocks noGrp="1" noChangeArrowheads="1"/>
          </p:cNvSpPr>
          <p:nvPr>
            <p:ph type="title"/>
          </p:nvPr>
        </p:nvSpPr>
        <p:spPr/>
        <p:txBody>
          <a:bodyPr/>
          <a:lstStyle/>
          <a:p>
            <a:pPr eaLnBrk="1" hangingPunct="1">
              <a:defRPr/>
            </a:pPr>
            <a:r>
              <a:rPr lang="en-US" sz="6300">
                <a:sym typeface="Arial Bold" charset="0"/>
              </a:rPr>
              <a:t>The Problem and the Success Criteria</a:t>
            </a:r>
          </a:p>
        </p:txBody>
      </p:sp>
      <p:sp>
        <p:nvSpPr>
          <p:cNvPr id="275459" name="Rectangle 2"/>
          <p:cNvSpPr>
            <a:spLocks noGrp="1" noChangeArrowheads="1"/>
          </p:cNvSpPr>
          <p:nvPr>
            <p:ph type="body" idx="1"/>
          </p:nvPr>
        </p:nvSpPr>
        <p:spPr/>
        <p:txBody>
          <a:bodyPr/>
          <a:lstStyle/>
          <a:p>
            <a:pPr marL="685800" indent="-685800" eaLnBrk="1" hangingPunct="1">
              <a:buFont typeface="Arial" pitchFamily="34" charset="0"/>
              <a:buChar char="•"/>
            </a:pPr>
            <a:r>
              <a:rPr lang="en-US" b="1" dirty="0" smtClean="0">
                <a:latin typeface="Arial Bold" pitchFamily="34" charset="0"/>
                <a:cs typeface="Arial Bold" pitchFamily="34" charset="0"/>
                <a:sym typeface="Arial Bold" pitchFamily="34" charset="0"/>
              </a:rPr>
              <a:t>The Problem:</a:t>
            </a:r>
            <a:r>
              <a:rPr lang="en-US" b="1" dirty="0" smtClean="0"/>
              <a:t> </a:t>
            </a:r>
            <a:r>
              <a:rPr lang="en-US" dirty="0" smtClean="0"/>
              <a:t>We need to deploy multiple custom home pages running on different ports</a:t>
            </a:r>
          </a:p>
          <a:p>
            <a:pPr marL="685800" indent="-685800" eaLnBrk="1" hangingPunct="1">
              <a:buFont typeface="Arial" pitchFamily="34" charset="0"/>
              <a:buChar char="•"/>
            </a:pPr>
            <a:r>
              <a:rPr lang="en-US" b="1" dirty="0" smtClean="0">
                <a:latin typeface="Arial Bold" pitchFamily="34" charset="0"/>
                <a:cs typeface="Arial Bold" pitchFamily="34" charset="0"/>
                <a:sym typeface="Arial Bold" pitchFamily="34" charset="0"/>
              </a:rPr>
              <a:t>Success Criteria:</a:t>
            </a:r>
            <a:r>
              <a:rPr lang="en-US" b="1" dirty="0" smtClean="0"/>
              <a:t> </a:t>
            </a:r>
            <a:r>
              <a:rPr lang="en-US" dirty="0" smtClean="0"/>
              <a:t>Be able to view our custom home pages</a:t>
            </a:r>
            <a:br>
              <a:rPr lang="en-US" dirty="0" smtClean="0"/>
            </a:br>
            <a:endParaRPr lang="en-US" dirty="0" smtClean="0"/>
          </a:p>
          <a:p>
            <a:pPr marL="685800" indent="-685800" eaLnBrk="1" hangingPunct="1">
              <a:buFont typeface="Arial" pitchFamily="34" charset="0"/>
              <a:buChar char="•"/>
            </a:pPr>
            <a:r>
              <a:rPr lang="en-US" dirty="0" smtClean="0"/>
              <a:t>First we’ll write a Windows cookbook, then a Linux cookbook</a:t>
            </a:r>
          </a:p>
        </p:txBody>
      </p:sp>
    </p:spTree>
    <p:extLst>
      <p:ext uri="{BB962C8B-B14F-4D97-AF65-F5344CB8AC3E}">
        <p14:creationId xmlns:p14="http://schemas.microsoft.com/office/powerpoint/2010/main" val="3164230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Rectangle 1"/>
          <p:cNvSpPr>
            <a:spLocks noGrp="1" noChangeArrowheads="1"/>
          </p:cNvSpPr>
          <p:nvPr>
            <p:ph type="title"/>
          </p:nvPr>
        </p:nvSpPr>
        <p:spPr/>
        <p:txBody>
          <a:bodyPr/>
          <a:lstStyle/>
          <a:p>
            <a:pPr eaLnBrk="1" hangingPunct="1">
              <a:defRPr/>
            </a:pPr>
            <a:r>
              <a:rPr lang="en-US" sz="6300">
                <a:sym typeface="Arial Bold" charset="0"/>
              </a:rPr>
              <a:t>The Problem and the Success Criteria</a:t>
            </a:r>
          </a:p>
        </p:txBody>
      </p:sp>
      <p:sp>
        <p:nvSpPr>
          <p:cNvPr id="275459" name="Rectangle 2"/>
          <p:cNvSpPr>
            <a:spLocks noGrp="1" noChangeArrowheads="1"/>
          </p:cNvSpPr>
          <p:nvPr>
            <p:ph type="body" idx="1"/>
          </p:nvPr>
        </p:nvSpPr>
        <p:spPr/>
        <p:txBody>
          <a:bodyPr/>
          <a:lstStyle/>
          <a:p>
            <a:pPr marL="685800" indent="-685800" eaLnBrk="1" hangingPunct="1">
              <a:buFont typeface="Arial" pitchFamily="34" charset="0"/>
              <a:buChar char="•"/>
            </a:pPr>
            <a:r>
              <a:rPr lang="en-US" b="1" dirty="0" smtClean="0">
                <a:latin typeface="Arial Bold" pitchFamily="34" charset="0"/>
                <a:cs typeface="Arial Bold" pitchFamily="34" charset="0"/>
                <a:sym typeface="Arial Bold" pitchFamily="34" charset="0"/>
              </a:rPr>
              <a:t>The Problem:</a:t>
            </a:r>
            <a:r>
              <a:rPr lang="en-US" b="1" dirty="0" smtClean="0"/>
              <a:t> </a:t>
            </a:r>
            <a:r>
              <a:rPr lang="en-US" dirty="0" smtClean="0"/>
              <a:t>We need to deploy multiple custom home pages running on different ports</a:t>
            </a:r>
          </a:p>
          <a:p>
            <a:pPr marL="685800" indent="-685800" eaLnBrk="1" hangingPunct="1">
              <a:buFont typeface="Arial" pitchFamily="34" charset="0"/>
              <a:buChar char="•"/>
            </a:pPr>
            <a:r>
              <a:rPr lang="en-US" b="1" dirty="0" smtClean="0">
                <a:latin typeface="Arial Bold" pitchFamily="34" charset="0"/>
                <a:cs typeface="Arial Bold" pitchFamily="34" charset="0"/>
                <a:sym typeface="Arial Bold" pitchFamily="34" charset="0"/>
              </a:rPr>
              <a:t>Success Criteria:</a:t>
            </a:r>
            <a:r>
              <a:rPr lang="en-US" b="1" dirty="0" smtClean="0"/>
              <a:t> </a:t>
            </a:r>
            <a:r>
              <a:rPr lang="en-US" dirty="0" smtClean="0"/>
              <a:t>Be able to view our custom home pages</a:t>
            </a:r>
            <a:br>
              <a:rPr lang="en-US" dirty="0" smtClean="0"/>
            </a:br>
            <a:endParaRPr lang="en-US" dirty="0" smtClean="0"/>
          </a:p>
        </p:txBody>
      </p:sp>
    </p:spTree>
    <p:extLst>
      <p:ext uri="{BB962C8B-B14F-4D97-AF65-F5344CB8AC3E}">
        <p14:creationId xmlns:p14="http://schemas.microsoft.com/office/powerpoint/2010/main" val="30682042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z="5600" dirty="0">
                <a:sym typeface="Arial Bold" charset="0"/>
              </a:rPr>
              <a:t>Exercise: </a:t>
            </a:r>
            <a:r>
              <a:rPr lang="en-US" sz="5600" dirty="0" smtClean="0">
                <a:sym typeface="Arial Bold" charset="0"/>
              </a:rPr>
              <a:t>Here is what we want to see</a:t>
            </a:r>
            <a:endParaRPr lang="en-US" sz="5600" dirty="0">
              <a:sym typeface="Arial Bold"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394" y="2514600"/>
            <a:ext cx="6400800" cy="3145458"/>
          </a:xfrm>
          <a:prstGeom prst="rect">
            <a:avLst/>
          </a:prstGeom>
        </p:spPr>
      </p:pic>
      <p:grpSp>
        <p:nvGrpSpPr>
          <p:cNvPr id="11" name="Group 10"/>
          <p:cNvGrpSpPr/>
          <p:nvPr/>
        </p:nvGrpSpPr>
        <p:grpSpPr>
          <a:xfrm>
            <a:off x="965994" y="2514600"/>
            <a:ext cx="6400800" cy="3117986"/>
            <a:chOff x="2794794" y="2514600"/>
            <a:chExt cx="6400800" cy="311798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794" y="2514600"/>
              <a:ext cx="6400800" cy="311798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4494" y="3606800"/>
              <a:ext cx="2374900" cy="1422400"/>
            </a:xfrm>
            <a:prstGeom prst="rect">
              <a:avLst/>
            </a:prstGeom>
          </p:spPr>
        </p:pic>
      </p:grpSp>
      <p:sp>
        <p:nvSpPr>
          <p:cNvPr id="2" name="TextBox 1"/>
          <p:cNvSpPr txBox="1"/>
          <p:nvPr/>
        </p:nvSpPr>
        <p:spPr>
          <a:xfrm>
            <a:off x="4166394" y="6592669"/>
            <a:ext cx="7109864" cy="646331"/>
          </a:xfrm>
          <a:prstGeom prst="rect">
            <a:avLst/>
          </a:prstGeom>
          <a:noFill/>
        </p:spPr>
        <p:txBody>
          <a:bodyPr wrap="none" rtlCol="0">
            <a:spAutoFit/>
          </a:bodyPr>
          <a:lstStyle/>
          <a:p>
            <a:r>
              <a:rPr lang="en-US" sz="3600" b="1" dirty="0" smtClean="0"/>
              <a:t>Note the different port numbers</a:t>
            </a:r>
            <a:endParaRPr lang="en-US" sz="3600" b="1" dirty="0"/>
          </a:p>
        </p:txBody>
      </p:sp>
    </p:spTree>
    <p:extLst>
      <p:ext uri="{BB962C8B-B14F-4D97-AF65-F5344CB8AC3E}">
        <p14:creationId xmlns:p14="http://schemas.microsoft.com/office/powerpoint/2010/main" val="32761049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1"/>
          <p:cNvSpPr>
            <a:spLocks/>
          </p:cNvSpPr>
          <p:nvPr/>
        </p:nvSpPr>
        <p:spPr bwMode="auto">
          <a:xfrm>
            <a:off x="838282" y="2381250"/>
            <a:ext cx="14631830" cy="2952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maintainer       </a:t>
            </a:r>
            <a:r>
              <a:rPr lang="en-US" sz="2400" dirty="0">
                <a:solidFill>
                  <a:srgbClr val="BA2121"/>
                </a:solidFill>
                <a:latin typeface="Consolas" panose="020B0609020204030204" pitchFamily="49" charset="0"/>
                <a:cs typeface="Consolas" panose="020B0609020204030204" pitchFamily="49" charset="0"/>
              </a:rPr>
              <a:t>'YOUR_COMPANY_NAME'</a:t>
            </a:r>
          </a:p>
          <a:p>
            <a:r>
              <a:rPr lang="en-US" sz="2400" dirty="0" err="1">
                <a:latin typeface="Consolas" panose="020B0609020204030204" pitchFamily="49" charset="0"/>
                <a:cs typeface="Consolas" panose="020B0609020204030204" pitchFamily="49" charset="0"/>
              </a:rPr>
              <a:t>maintainer_email</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'YOUR_EMAIL'</a:t>
            </a:r>
          </a:p>
          <a:p>
            <a:r>
              <a:rPr lang="en-US" sz="2400" dirty="0">
                <a:latin typeface="Consolas" panose="020B0609020204030204" pitchFamily="49" charset="0"/>
                <a:cs typeface="Consolas" panose="020B0609020204030204" pitchFamily="49" charset="0"/>
              </a:rPr>
              <a:t>license          </a:t>
            </a:r>
            <a:r>
              <a:rPr lang="en-US" sz="2400" dirty="0">
                <a:solidFill>
                  <a:srgbClr val="BA2121"/>
                </a:solidFill>
                <a:latin typeface="Consolas" panose="020B0609020204030204" pitchFamily="49" charset="0"/>
                <a:cs typeface="Consolas" panose="020B0609020204030204" pitchFamily="49" charset="0"/>
              </a:rPr>
              <a:t>'All rights reserved'</a:t>
            </a:r>
          </a:p>
          <a:p>
            <a:r>
              <a:rPr lang="en-US" sz="2400" dirty="0">
                <a:latin typeface="Consolas" panose="020B0609020204030204" pitchFamily="49" charset="0"/>
                <a:cs typeface="Consolas" panose="020B0609020204030204" pitchFamily="49" charset="0"/>
              </a:rPr>
              <a:t>description      </a:t>
            </a:r>
            <a:r>
              <a:rPr lang="en-US" sz="2400" dirty="0" smtClean="0">
                <a:solidFill>
                  <a:srgbClr val="BA2121"/>
                </a:solidFill>
                <a:latin typeface="Consolas" panose="020B0609020204030204" pitchFamily="49" charset="0"/>
                <a:cs typeface="Consolas" panose="020B0609020204030204" pitchFamily="49" charset="0"/>
              </a:rPr>
              <a:t>'Installs/Configures </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err="1" smtClean="0">
                <a:latin typeface="Consolas" panose="020B0609020204030204" pitchFamily="49" charset="0"/>
                <a:cs typeface="Consolas" panose="020B0609020204030204" pitchFamily="49" charset="0"/>
              </a:rPr>
              <a:t>long_description</a:t>
            </a:r>
            <a:r>
              <a:rPr lang="en-US" sz="2400" dirty="0" smtClean="0">
                <a:latin typeface="Consolas" panose="020B0609020204030204" pitchFamily="49" charset="0"/>
                <a:cs typeface="Consolas" panose="020B0609020204030204" pitchFamily="49" charset="0"/>
              </a:rPr>
              <a:t> </a:t>
            </a:r>
            <a:r>
              <a:rPr lang="en-US" sz="2400" dirty="0" err="1" smtClean="0">
                <a:solidFill>
                  <a:srgbClr val="880000"/>
                </a:solidFill>
                <a:latin typeface="Consolas" panose="020B0609020204030204" pitchFamily="49" charset="0"/>
                <a:cs typeface="Consolas" panose="020B0609020204030204" pitchFamily="49" charset="0"/>
              </a:rPr>
              <a:t>IO</a:t>
            </a:r>
            <a:r>
              <a:rPr lang="en-US" sz="2400" dirty="0" err="1" smtClean="0">
                <a:solidFill>
                  <a:srgbClr val="666666"/>
                </a:solidFill>
                <a:latin typeface="Consolas" panose="020B0609020204030204" pitchFamily="49" charset="0"/>
                <a:cs typeface="Consolas" panose="020B0609020204030204" pitchFamily="49" charset="0"/>
              </a:rPr>
              <a:t>.read</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.join</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.dirname</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008000"/>
                </a:solidFill>
                <a:latin typeface="Consolas" panose="020B0609020204030204" pitchFamily="49" charset="0"/>
                <a:cs typeface="Consolas" panose="020B0609020204030204" pitchFamily="49" charset="0"/>
              </a:rPr>
              <a:t>__FILE__), </a:t>
            </a:r>
            <a:r>
              <a:rPr lang="en-US" sz="2400" dirty="0">
                <a:solidFill>
                  <a:srgbClr val="BA2121"/>
                </a:solidFill>
                <a:latin typeface="Consolas" panose="020B0609020204030204" pitchFamily="49" charset="0"/>
                <a:cs typeface="Consolas" panose="020B0609020204030204" pitchFamily="49" charset="0"/>
              </a:rPr>
              <a:t>'README.md'))</a:t>
            </a:r>
          </a:p>
          <a:p>
            <a:r>
              <a:rPr lang="en-US" sz="2400" dirty="0">
                <a:latin typeface="Consolas" panose="020B0609020204030204" pitchFamily="49" charset="0"/>
                <a:cs typeface="Consolas" panose="020B0609020204030204" pitchFamily="49" charset="0"/>
              </a:rPr>
              <a:t>version          </a:t>
            </a:r>
            <a:r>
              <a:rPr lang="en-US" sz="2400" dirty="0">
                <a:solidFill>
                  <a:srgbClr val="BA2121"/>
                </a:solidFill>
                <a:latin typeface="Consolas" panose="020B0609020204030204" pitchFamily="49" charset="0"/>
                <a:cs typeface="Consolas" panose="020B0609020204030204" pitchFamily="49" charset="0"/>
              </a:rPr>
              <a:t>'0.2.0'</a:t>
            </a:r>
          </a:p>
        </p:txBody>
      </p:sp>
      <p:sp>
        <p:nvSpPr>
          <p:cNvPr id="27648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648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a:latin typeface="Courier"/>
                <a:cs typeface="Courier"/>
              </a:rPr>
              <a:t>\cookbooks\</a:t>
            </a:r>
            <a:r>
              <a:rPr lang="en-US" dirty="0" err="1">
                <a:latin typeface="Courier"/>
                <a:cs typeface="Courier"/>
              </a:rPr>
              <a:t>iis_demo</a:t>
            </a:r>
            <a:r>
              <a:rPr lang="en-US" dirty="0">
                <a:latin typeface="Courier"/>
                <a:cs typeface="Courier"/>
              </a:rPr>
              <a:t>\</a:t>
            </a:r>
            <a:r>
              <a:rPr lang="en-US" dirty="0" err="1">
                <a:latin typeface="Courier"/>
                <a:cs typeface="Courier"/>
              </a:rPr>
              <a:t>metadata.rb</a:t>
            </a:r>
            <a:endParaRPr lang="en-US" dirty="0">
              <a:solidFill>
                <a:schemeClr val="tx1"/>
              </a:solidFill>
              <a:latin typeface="Courier"/>
              <a:ea typeface="Courier"/>
              <a:cs typeface="Courier"/>
              <a:sym typeface="Courier"/>
            </a:endParaRPr>
          </a:p>
        </p:txBody>
      </p:sp>
      <p:sp>
        <p:nvSpPr>
          <p:cNvPr id="276485" name="Rectangle 4"/>
          <p:cNvSpPr>
            <a:spLocks/>
          </p:cNvSpPr>
          <p:nvPr/>
        </p:nvSpPr>
        <p:spPr bwMode="auto">
          <a:xfrm>
            <a:off x="6642749" y="5537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2677" name="Rectangle 5"/>
          <p:cNvSpPr>
            <a:spLocks noGrp="1" noChangeArrowheads="1"/>
          </p:cNvSpPr>
          <p:nvPr>
            <p:ph type="title"/>
          </p:nvPr>
        </p:nvSpPr>
        <p:spPr/>
        <p:txBody>
          <a:bodyPr/>
          <a:lstStyle/>
          <a:p>
            <a:pPr eaLnBrk="1" hangingPunct="1">
              <a:defRPr/>
            </a:pPr>
            <a:r>
              <a:rPr lang="en-US" sz="3600" dirty="0" smtClean="0">
                <a:sym typeface="Arial Bold" charset="0"/>
              </a:rPr>
              <a:t>Windows Exercise</a:t>
            </a:r>
            <a:r>
              <a:rPr lang="en-US" sz="3600" dirty="0">
                <a:sym typeface="Arial Bold" charset="0"/>
              </a:rPr>
              <a:t>: </a:t>
            </a:r>
            <a:r>
              <a:rPr lang="en-US" sz="3600" dirty="0" smtClean="0">
                <a:sym typeface="Arial Bold" charset="0"/>
              </a:rPr>
              <a:t/>
            </a:r>
            <a:br>
              <a:rPr lang="en-US" sz="3600" dirty="0" smtClean="0">
                <a:sym typeface="Arial Bold" charset="0"/>
              </a:rPr>
            </a:br>
            <a:r>
              <a:rPr lang="en-US" sz="3600" dirty="0" smtClean="0">
                <a:sym typeface="Arial Bold" charset="0"/>
              </a:rPr>
              <a:t>Change </a:t>
            </a:r>
            <a:r>
              <a:rPr lang="en-US" sz="3600" dirty="0">
                <a:sym typeface="Arial Bold" charset="0"/>
              </a:rPr>
              <a:t>the cookbook’s version number in the metadata</a:t>
            </a:r>
          </a:p>
        </p:txBody>
      </p:sp>
      <p:sp>
        <p:nvSpPr>
          <p:cNvPr id="276487" name="Rectangle 6"/>
          <p:cNvSpPr>
            <a:spLocks noGrp="1" noChangeArrowheads="1"/>
          </p:cNvSpPr>
          <p:nvPr>
            <p:ph type="body" idx="1"/>
          </p:nvPr>
        </p:nvSpPr>
        <p:spPr>
          <a:xfrm>
            <a:off x="800185" y="6197600"/>
            <a:ext cx="12944930" cy="2336800"/>
          </a:xfrm>
        </p:spPr>
        <p:txBody>
          <a:bodyPr/>
          <a:lstStyle/>
          <a:p>
            <a:pPr eaLnBrk="1" hangingPunct="1"/>
            <a:r>
              <a:rPr lang="en-US" dirty="0" smtClean="0"/>
              <a:t>Major, Minor, Patch</a:t>
            </a:r>
          </a:p>
          <a:p>
            <a:pPr eaLnBrk="1" hangingPunct="1"/>
            <a:r>
              <a:rPr lang="en-US" dirty="0" smtClean="0"/>
              <a:t>Semantic Versioning Policy: </a:t>
            </a:r>
            <a:r>
              <a:rPr lang="en-US" u="sng" dirty="0" smtClean="0">
                <a:hlinkClick r:id="rId3"/>
              </a:rPr>
              <a:t>http://semver.org</a:t>
            </a:r>
            <a:r>
              <a:rPr lang="en-US" dirty="0" smtClean="0"/>
              <a:t>/</a:t>
            </a:r>
          </a:p>
        </p:txBody>
      </p:sp>
      <p:sp>
        <p:nvSpPr>
          <p:cNvPr id="276488" name="Rectangle 7"/>
          <p:cNvSpPr>
            <a:spLocks/>
          </p:cNvSpPr>
          <p:nvPr/>
        </p:nvSpPr>
        <p:spPr bwMode="auto">
          <a:xfrm>
            <a:off x="842769" y="4745665"/>
            <a:ext cx="5016990" cy="431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5309174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1"/>
          <p:cNvSpPr>
            <a:spLocks/>
          </p:cNvSpPr>
          <p:nvPr/>
        </p:nvSpPr>
        <p:spPr bwMode="auto">
          <a:xfrm>
            <a:off x="520822" y="2286000"/>
            <a:ext cx="15203385" cy="2590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smtClean="0">
                <a:latin typeface="Consolas" panose="020B0609020204030204" pitchFamily="49" charset="0"/>
                <a:cs typeface="Consolas" panose="020B0609020204030204" pitchFamily="49" charset="0"/>
              </a:rPr>
              <a:t>default</a:t>
            </a:r>
            <a:r>
              <a:rPr lang="en-US" sz="3600" dirty="0" smtClean="0">
                <a:latin typeface="Consolas" panose="020B0609020204030204" pitchFamily="49" charset="0"/>
                <a:cs typeface="Consolas" panose="020B0609020204030204" pitchFamily="49" charset="0"/>
              </a:rPr>
              <a:t>[</a:t>
            </a:r>
            <a:r>
              <a:rPr lang="en-US" sz="3600" dirty="0">
                <a:latin typeface="Consolas" panose="020B0609020204030204" pitchFamily="49" charset="0"/>
                <a:cs typeface="Consolas" panose="020B0609020204030204" pitchFamily="49" charset="0"/>
              </a:rPr>
              <a:t>"</a:t>
            </a:r>
            <a:r>
              <a:rPr lang="en-US" sz="3600" dirty="0" err="1">
                <a:latin typeface="Consolas" panose="020B0609020204030204" pitchFamily="49" charset="0"/>
                <a:cs typeface="Consolas" panose="020B0609020204030204" pitchFamily="49" charset="0"/>
              </a:rPr>
              <a:t>iis_demo</a:t>
            </a:r>
            <a:r>
              <a:rPr lang="en-US" sz="3600" dirty="0">
                <a:latin typeface="Consolas" panose="020B0609020204030204" pitchFamily="49" charset="0"/>
                <a:cs typeface="Consolas" panose="020B0609020204030204" pitchFamily="49" charset="0"/>
              </a:rPr>
              <a:t>"]["</a:t>
            </a:r>
            <a:r>
              <a:rPr lang="en-US" sz="3600" dirty="0" err="1" smtClean="0">
                <a:latin typeface="Consolas" panose="020B0609020204030204" pitchFamily="49" charset="0"/>
                <a:cs typeface="Consolas" panose="020B0609020204030204" pitchFamily="49" charset="0"/>
              </a:rPr>
              <a:t>indexfile</a:t>
            </a:r>
            <a:r>
              <a:rPr lang="en-US" sz="3600" dirty="0">
                <a:latin typeface="Consolas" panose="020B0609020204030204" pitchFamily="49" charset="0"/>
                <a:cs typeface="Consolas" panose="020B0609020204030204" pitchFamily="49" charset="0"/>
              </a:rPr>
              <a:t>"] </a:t>
            </a:r>
            <a:r>
              <a:rPr lang="en-US" sz="3600" dirty="0" smtClean="0">
                <a:latin typeface="Consolas" panose="020B0609020204030204" pitchFamily="49" charset="0"/>
                <a:cs typeface="Consolas" panose="020B0609020204030204" pitchFamily="49" charset="0"/>
              </a:rPr>
              <a:t>= </a:t>
            </a:r>
            <a:r>
              <a:rPr lang="en-US" sz="3600" dirty="0">
                <a:latin typeface="Consolas" panose="020B0609020204030204" pitchFamily="49" charset="0"/>
                <a:cs typeface="Consolas" panose="020B0609020204030204" pitchFamily="49" charset="0"/>
              </a:rPr>
              <a:t>"</a:t>
            </a:r>
            <a:r>
              <a:rPr lang="en-US" sz="3600" dirty="0" smtClean="0">
                <a:latin typeface="Consolas" panose="020B0609020204030204" pitchFamily="49" charset="0"/>
                <a:cs typeface="Consolas" panose="020B0609020204030204" pitchFamily="49" charset="0"/>
              </a:rPr>
              <a:t>D</a:t>
            </a:r>
            <a:r>
              <a:rPr lang="en-US" sz="3600" dirty="0" smtClean="0">
                <a:latin typeface="Consolas" panose="020B0609020204030204" pitchFamily="49" charset="0"/>
                <a:cs typeface="Consolas" panose="020B0609020204030204" pitchFamily="49" charset="0"/>
              </a:rPr>
              <a:t>efault1</a:t>
            </a:r>
            <a:r>
              <a:rPr lang="en-US" sz="3600" dirty="0" smtClean="0">
                <a:latin typeface="Consolas" panose="020B0609020204030204" pitchFamily="49" charset="0"/>
                <a:cs typeface="Consolas" panose="020B0609020204030204" pitchFamily="49" charset="0"/>
              </a:rPr>
              <a:t>.</a:t>
            </a:r>
            <a:r>
              <a:rPr lang="en-US" sz="3600" dirty="0">
                <a:latin typeface="Consolas" panose="020B0609020204030204" pitchFamily="49" charset="0"/>
                <a:cs typeface="Consolas" panose="020B0609020204030204" pitchFamily="49" charset="0"/>
              </a:rPr>
              <a:t>htm"</a:t>
            </a:r>
            <a:endParaRPr lang="en-US" sz="3600" dirty="0" smtClean="0">
              <a:latin typeface="Consolas" panose="020B0609020204030204" pitchFamily="49" charset="0"/>
              <a:cs typeface="Consolas" panose="020B0609020204030204" pitchFamily="49" charset="0"/>
            </a:endParaRPr>
          </a:p>
          <a:p>
            <a:endParaRPr lang="en-US" sz="3600" dirty="0" smtClean="0">
              <a:latin typeface="Consolas" panose="020B0609020204030204" pitchFamily="49" charset="0"/>
              <a:cs typeface="Consolas" panose="020B0609020204030204" pitchFamily="49" charset="0"/>
            </a:endParaRPr>
          </a:p>
          <a:p>
            <a:r>
              <a:rPr lang="en-US" sz="3600" dirty="0" smtClean="0">
                <a:latin typeface="Consolas" panose="020B0609020204030204" pitchFamily="49" charset="0"/>
                <a:cs typeface="Consolas" panose="020B0609020204030204" pitchFamily="49" charset="0"/>
              </a:rPr>
              <a:t>default</a:t>
            </a:r>
            <a:r>
              <a:rPr lang="en-US" sz="3600" dirty="0" smtClean="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t>
            </a:r>
            <a:r>
              <a:rPr lang="en-US" sz="3600" dirty="0" err="1">
                <a:solidFill>
                  <a:srgbClr val="BA2121"/>
                </a:solidFill>
                <a:latin typeface="Consolas" panose="020B0609020204030204" pitchFamily="49" charset="0"/>
                <a:cs typeface="Consolas" panose="020B0609020204030204" pitchFamily="49" charset="0"/>
              </a:rPr>
              <a:t>iis_demo</a:t>
            </a:r>
            <a:r>
              <a:rPr lang="en-US" sz="3600" dirty="0">
                <a:solidFill>
                  <a:srgbClr val="BA2121"/>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"sites"</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"clowns"</a:t>
            </a:r>
            <a:r>
              <a:rPr lang="en-US" sz="3600" dirty="0" smtClean="0">
                <a:solidFill>
                  <a:srgbClr val="666666"/>
                </a:solidFill>
                <a:latin typeface="Consolas" panose="020B0609020204030204" pitchFamily="49" charset="0"/>
                <a:cs typeface="Consolas" panose="020B0609020204030204" pitchFamily="49" charset="0"/>
              </a:rPr>
              <a:t>] </a:t>
            </a:r>
            <a:r>
              <a:rPr lang="en-US" sz="3600" dirty="0">
                <a:solidFill>
                  <a:srgbClr val="666666"/>
                </a:solidFill>
                <a:latin typeface="Consolas" panose="020B0609020204030204" pitchFamily="49" charset="0"/>
                <a:cs typeface="Consolas" panose="020B0609020204030204" pitchFamily="49" charset="0"/>
              </a:rPr>
              <a:t>= </a:t>
            </a:r>
            <a:r>
              <a:rPr lang="en-US" sz="3600" dirty="0" smtClean="0">
                <a:solidFill>
                  <a:srgbClr val="666666"/>
                </a:solidFill>
                <a:latin typeface="Consolas" panose="020B0609020204030204" pitchFamily="49" charset="0"/>
                <a:cs typeface="Consolas" panose="020B0609020204030204" pitchFamily="49" charset="0"/>
              </a:rPr>
              <a:t>{ </a:t>
            </a:r>
            <a:r>
              <a:rPr lang="en-US" sz="3600" dirty="0" smtClean="0">
                <a:solidFill>
                  <a:srgbClr val="BA2121"/>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a:t>
            </a:r>
            <a:r>
              <a:rPr lang="en-US" sz="3600" dirty="0" smtClean="0">
                <a:solidFill>
                  <a:srgbClr val="666666"/>
                </a:solidFill>
                <a:latin typeface="Consolas" panose="020B0609020204030204" pitchFamily="49" charset="0"/>
                <a:cs typeface="Consolas" panose="020B0609020204030204" pitchFamily="49" charset="0"/>
              </a:rPr>
              <a:t>80 }</a:t>
            </a:r>
            <a:endParaRPr lang="en-US" sz="3600" dirty="0">
              <a:solidFill>
                <a:srgbClr val="666666"/>
              </a:solidFill>
              <a:latin typeface="Consolas" panose="020B0609020204030204" pitchFamily="49" charset="0"/>
              <a:cs typeface="Consolas" panose="020B0609020204030204" pitchFamily="49" charset="0"/>
            </a:endParaRPr>
          </a:p>
          <a:p>
            <a:r>
              <a:rPr lang="en-US" sz="3600" dirty="0">
                <a:latin typeface="Consolas" panose="020B0609020204030204" pitchFamily="49" charset="0"/>
                <a:cs typeface="Consolas" panose="020B0609020204030204" pitchFamily="49" charset="0"/>
              </a:rPr>
              <a:t>d</a:t>
            </a:r>
            <a:r>
              <a:rPr lang="en-US" sz="3600" dirty="0" smtClean="0">
                <a:latin typeface="Consolas" panose="020B0609020204030204" pitchFamily="49" charset="0"/>
                <a:cs typeface="Consolas" panose="020B0609020204030204" pitchFamily="49" charset="0"/>
              </a:rPr>
              <a:t>efault</a:t>
            </a:r>
            <a:r>
              <a:rPr lang="en-US" sz="3600" dirty="0" smtClean="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t>
            </a:r>
            <a:r>
              <a:rPr lang="en-US" sz="3600" dirty="0" err="1" smtClean="0">
                <a:solidFill>
                  <a:srgbClr val="BA2121"/>
                </a:solidFill>
                <a:latin typeface="Consolas" panose="020B0609020204030204" pitchFamily="49" charset="0"/>
                <a:cs typeface="Consolas" panose="020B0609020204030204" pitchFamily="49" charset="0"/>
              </a:rPr>
              <a:t>iis_demo</a:t>
            </a:r>
            <a:r>
              <a:rPr lang="en-US" sz="3600" dirty="0">
                <a:solidFill>
                  <a:srgbClr val="BA2121"/>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"sites"</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"bears"</a:t>
            </a:r>
            <a:r>
              <a:rPr lang="en-US" sz="3600" dirty="0" smtClean="0">
                <a:solidFill>
                  <a:srgbClr val="666666"/>
                </a:solidFill>
                <a:latin typeface="Consolas" panose="020B0609020204030204" pitchFamily="49" charset="0"/>
                <a:cs typeface="Consolas" panose="020B0609020204030204" pitchFamily="49" charset="0"/>
              </a:rPr>
              <a:t>] </a:t>
            </a:r>
            <a:r>
              <a:rPr lang="en-US" sz="3600" dirty="0">
                <a:solidFill>
                  <a:srgbClr val="666666"/>
                </a:solidFill>
                <a:latin typeface="Consolas" panose="020B0609020204030204" pitchFamily="49" charset="0"/>
                <a:cs typeface="Consolas" panose="020B0609020204030204" pitchFamily="49" charset="0"/>
              </a:rPr>
              <a:t>= { </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a:t>
            </a:r>
            <a:r>
              <a:rPr lang="en-US" sz="3600" dirty="0" smtClean="0">
                <a:solidFill>
                  <a:srgbClr val="666666"/>
                </a:solidFill>
                <a:latin typeface="Consolas" panose="020B0609020204030204" pitchFamily="49" charset="0"/>
                <a:cs typeface="Consolas" panose="020B0609020204030204" pitchFamily="49" charset="0"/>
              </a:rPr>
              <a:t>81 </a:t>
            </a:r>
            <a:r>
              <a:rPr lang="en-US" sz="3600" dirty="0">
                <a:solidFill>
                  <a:srgbClr val="666666"/>
                </a:solidFill>
                <a:latin typeface="Consolas" panose="020B0609020204030204" pitchFamily="49" charset="0"/>
                <a:cs typeface="Consolas" panose="020B0609020204030204" pitchFamily="49" charset="0"/>
              </a:rPr>
              <a:t>}</a:t>
            </a:r>
          </a:p>
        </p:txBody>
      </p:sp>
      <p:sp>
        <p:nvSpPr>
          <p:cNvPr id="277507" name="Rectangle 2"/>
          <p:cNvSpPr>
            <a:spLocks/>
          </p:cNvSpPr>
          <p:nvPr/>
        </p:nvSpPr>
        <p:spPr bwMode="auto">
          <a:xfrm>
            <a:off x="1357446" y="15240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77508" name="Rectangle 3"/>
          <p:cNvSpPr>
            <a:spLocks/>
          </p:cNvSpPr>
          <p:nvPr/>
        </p:nvSpPr>
        <p:spPr bwMode="auto">
          <a:xfrm>
            <a:off x="5048743" y="14478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a:t>
            </a:r>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\attributes\</a:t>
            </a:r>
            <a:r>
              <a:rPr lang="en-US" sz="3300" dirty="0" err="1">
                <a:latin typeface="Courier"/>
                <a:ea typeface="Courier"/>
                <a:cs typeface="Courier"/>
                <a:sym typeface="Courier"/>
              </a:rPr>
              <a:t>default.rb</a:t>
            </a:r>
            <a:endParaRPr lang="en-US" sz="3300" dirty="0">
              <a:solidFill>
                <a:schemeClr val="tx1"/>
              </a:solidFill>
              <a:latin typeface="Courier"/>
              <a:ea typeface="Courier"/>
              <a:cs typeface="Courier"/>
              <a:sym typeface="Courier"/>
            </a:endParaRPr>
          </a:p>
        </p:txBody>
      </p:sp>
      <p:sp>
        <p:nvSpPr>
          <p:cNvPr id="277509" name="Rectangle 4"/>
          <p:cNvSpPr>
            <a:spLocks/>
          </p:cNvSpPr>
          <p:nvPr/>
        </p:nvSpPr>
        <p:spPr bwMode="auto">
          <a:xfrm>
            <a:off x="6604645" y="4851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4725" name="Rectangle 5"/>
          <p:cNvSpPr>
            <a:spLocks noGrp="1" noChangeArrowheads="1"/>
          </p:cNvSpPr>
          <p:nvPr>
            <p:ph type="title"/>
          </p:nvPr>
        </p:nvSpPr>
        <p:spPr/>
        <p:txBody>
          <a:bodyPr/>
          <a:lstStyle/>
          <a:p>
            <a:pPr eaLnBrk="1" hangingPunct="1">
              <a:defRPr/>
            </a:pPr>
            <a:r>
              <a:rPr lang="en-US" sz="4000" dirty="0" smtClean="0">
                <a:sym typeface="Arial Bold" charset="0"/>
              </a:rPr>
              <a:t>Windows Exercise</a:t>
            </a:r>
            <a:r>
              <a:rPr lang="en-US" sz="4000" dirty="0">
                <a:sym typeface="Arial Bold" charset="0"/>
              </a:rPr>
              <a:t>: </a:t>
            </a:r>
            <a:r>
              <a:rPr lang="en-US" sz="4000" dirty="0" smtClean="0">
                <a:sym typeface="Arial Bold" charset="0"/>
              </a:rPr>
              <a:t/>
            </a:r>
            <a:br>
              <a:rPr lang="en-US" sz="4000" dirty="0" smtClean="0">
                <a:sym typeface="Arial Bold" charset="0"/>
              </a:rPr>
            </a:br>
            <a:r>
              <a:rPr lang="en-US" sz="4000" dirty="0" smtClean="0">
                <a:sym typeface="Arial Bold" charset="0"/>
              </a:rPr>
              <a:t>Create </a:t>
            </a:r>
            <a:r>
              <a:rPr lang="en-US" sz="4000" dirty="0">
                <a:sym typeface="Arial Bold" charset="0"/>
              </a:rPr>
              <a:t>a default.rb attribute file in the </a:t>
            </a:r>
            <a:r>
              <a:rPr lang="en-US" sz="4000" dirty="0" err="1" smtClean="0">
                <a:sym typeface="Arial Bold" charset="0"/>
              </a:rPr>
              <a:t>iis_demo</a:t>
            </a:r>
            <a:r>
              <a:rPr lang="en-US" sz="4000" dirty="0" smtClean="0">
                <a:sym typeface="Arial Bold" charset="0"/>
              </a:rPr>
              <a:t> cookbook</a:t>
            </a:r>
            <a:endParaRPr lang="en-US" sz="4000" dirty="0">
              <a:sym typeface="Arial Bold" charset="0"/>
            </a:endParaRPr>
          </a:p>
        </p:txBody>
      </p:sp>
      <p:sp>
        <p:nvSpPr>
          <p:cNvPr id="277511" name="Rectangle 6"/>
          <p:cNvSpPr>
            <a:spLocks noGrp="1" noChangeArrowheads="1"/>
          </p:cNvSpPr>
          <p:nvPr>
            <p:ph type="body" idx="1"/>
          </p:nvPr>
        </p:nvSpPr>
        <p:spPr>
          <a:xfrm>
            <a:off x="787548" y="5397500"/>
            <a:ext cx="14669933" cy="3289300"/>
          </a:xfrm>
        </p:spPr>
        <p:txBody>
          <a:bodyPr/>
          <a:lstStyle/>
          <a:p>
            <a:pPr eaLnBrk="1" hangingPunct="1"/>
            <a:r>
              <a:rPr lang="en-US" dirty="0" smtClean="0"/>
              <a:t>We add information about the sites we need to deploy</a:t>
            </a:r>
          </a:p>
          <a:p>
            <a:pPr lvl="1" eaLnBrk="1" hangingPunct="1"/>
            <a:r>
              <a:rPr lang="en-US" dirty="0" smtClean="0"/>
              <a:t>One about Clowns, running on port 80</a:t>
            </a:r>
          </a:p>
          <a:p>
            <a:pPr lvl="1" eaLnBrk="1" hangingPunct="1"/>
            <a:r>
              <a:rPr lang="en-US" dirty="0" smtClean="0"/>
              <a:t>One about Bears, running on port 81</a:t>
            </a:r>
          </a:p>
          <a:p>
            <a:pPr lvl="1" eaLnBrk="1" hangingPunct="1"/>
            <a:r>
              <a:rPr lang="en-US" dirty="0" smtClean="0"/>
              <a:t>You can ignore the existing </a:t>
            </a:r>
            <a:r>
              <a:rPr lang="en-US" b="1" dirty="0" err="1" smtClean="0"/>
              <a:t>indexfile</a:t>
            </a:r>
            <a:r>
              <a:rPr lang="en-US" b="1" dirty="0" smtClean="0"/>
              <a:t> </a:t>
            </a:r>
            <a:r>
              <a:rPr lang="en-US" dirty="0" smtClean="0"/>
              <a:t>attribute</a:t>
            </a:r>
          </a:p>
        </p:txBody>
      </p:sp>
      <p:sp>
        <p:nvSpPr>
          <p:cNvPr id="8" name="Rectangle 9"/>
          <p:cNvSpPr>
            <a:spLocks/>
          </p:cNvSpPr>
          <p:nvPr/>
        </p:nvSpPr>
        <p:spPr bwMode="auto">
          <a:xfrm>
            <a:off x="584994" y="2514600"/>
            <a:ext cx="12877799" cy="990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6241499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513911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200" dirty="0">
                <a:latin typeface="Courier"/>
                <a:cs typeface="Courier"/>
              </a:rPr>
              <a:t>service </a:t>
            </a:r>
            <a:r>
              <a:rPr lang="en-US" sz="2200" dirty="0">
                <a:solidFill>
                  <a:srgbClr val="BA2121"/>
                </a:solidFill>
                <a:latin typeface="Courier"/>
                <a:cs typeface="Courier"/>
              </a:rPr>
              <a:t>"w3svc" </a:t>
            </a:r>
            <a:r>
              <a:rPr lang="en-US" sz="2200" b="1" dirty="0">
                <a:solidFill>
                  <a:srgbClr val="008000"/>
                </a:solidFill>
                <a:latin typeface="Courier"/>
                <a:cs typeface="Courier"/>
              </a:rPr>
              <a:t>do</a:t>
            </a:r>
          </a:p>
          <a:p>
            <a:r>
              <a:rPr lang="en-US" sz="2200" dirty="0">
                <a:latin typeface="Courier"/>
                <a:cs typeface="Courier"/>
              </a:rPr>
              <a:t>  action </a:t>
            </a:r>
            <a:r>
              <a:rPr lang="en-US" sz="2200" dirty="0">
                <a:solidFill>
                  <a:srgbClr val="666666"/>
                </a:solidFill>
                <a:latin typeface="Courier"/>
                <a:cs typeface="Courier"/>
              </a:rPr>
              <a:t>[</a:t>
            </a:r>
            <a:r>
              <a:rPr lang="en-US" sz="2200" dirty="0">
                <a:solidFill>
                  <a:srgbClr val="19177C"/>
                </a:solidFill>
                <a:latin typeface="Courier"/>
                <a:cs typeface="Courier"/>
              </a:rPr>
              <a:t>:enable, :start </a:t>
            </a:r>
            <a:r>
              <a:rPr lang="en-US" sz="2200" dirty="0">
                <a:solidFill>
                  <a:srgbClr val="666666"/>
                </a:solidFill>
                <a:latin typeface="Courier"/>
                <a:cs typeface="Courier"/>
              </a:rPr>
              <a:t>]</a:t>
            </a:r>
          </a:p>
          <a:p>
            <a:r>
              <a:rPr lang="en-US" sz="2200" b="1" dirty="0">
                <a:solidFill>
                  <a:srgbClr val="008000"/>
                </a:solidFill>
                <a:latin typeface="Courier"/>
                <a:cs typeface="Courier"/>
              </a:rPr>
              <a:t>end</a:t>
            </a:r>
          </a:p>
          <a:p>
            <a:endParaRPr lang="en-US" sz="2200" dirty="0">
              <a:latin typeface="Courier"/>
              <a:cs typeface="Courier"/>
            </a:endParaRPr>
          </a:p>
          <a:p>
            <a:r>
              <a:rPr lang="en-US" sz="2400" dirty="0" smtClean="0">
                <a:latin typeface="Courier"/>
              </a:rPr>
              <a:t>#cookbook_file "</a:t>
            </a:r>
            <a:r>
              <a:rPr lang="en-US" sz="2400" dirty="0">
                <a:latin typeface="Courier"/>
              </a:rPr>
              <a:t>c:\\</a:t>
            </a:r>
            <a:r>
              <a:rPr lang="en-US" sz="2400" dirty="0" err="1">
                <a:latin typeface="Courier"/>
              </a:rPr>
              <a:t>inetpub</a:t>
            </a:r>
            <a:r>
              <a:rPr lang="en-US" sz="2400" dirty="0">
                <a:latin typeface="Courier"/>
              </a:rPr>
              <a:t>\\</a:t>
            </a:r>
            <a:r>
              <a:rPr lang="en-US" sz="2400" dirty="0" err="1">
                <a:latin typeface="Courier"/>
              </a:rPr>
              <a:t>wwwroot</a:t>
            </a:r>
            <a:r>
              <a:rPr lang="en-US" sz="2400" dirty="0">
                <a:latin typeface="Courier"/>
              </a:rPr>
              <a:t>\\</a:t>
            </a:r>
            <a:r>
              <a:rPr lang="en-US" sz="2400" dirty="0" err="1">
                <a:latin typeface="Courier"/>
              </a:rPr>
              <a:t>Default.htm</a:t>
            </a:r>
            <a:r>
              <a:rPr lang="en-US" sz="2400" dirty="0">
                <a:latin typeface="Courier"/>
              </a:rPr>
              <a:t>" do</a:t>
            </a:r>
          </a:p>
          <a:p>
            <a:r>
              <a:rPr lang="en-US" sz="2400" dirty="0" smtClean="0">
                <a:latin typeface="Courier"/>
              </a:rPr>
              <a:t>#  source </a:t>
            </a:r>
            <a:r>
              <a:rPr lang="en-US" sz="2400" dirty="0">
                <a:latin typeface="Courier" charset="0"/>
                <a:ea typeface="ＭＳ Ｐゴシック" charset="0"/>
                <a:cs typeface="Courier" charset="0"/>
                <a:sym typeface="Courier" charset="0"/>
              </a:rPr>
              <a:t>node["</a:t>
            </a:r>
            <a:r>
              <a:rPr lang="en-US" sz="2400" dirty="0" err="1">
                <a:latin typeface="Courier"/>
                <a:ea typeface="Courier"/>
                <a:cs typeface="Courier"/>
                <a:sym typeface="Courier"/>
              </a:rPr>
              <a:t>iis_demo</a:t>
            </a:r>
            <a:r>
              <a:rPr lang="en-US" sz="2400" dirty="0">
                <a:latin typeface="Courier" charset="0"/>
                <a:ea typeface="ＭＳ Ｐゴシック" charset="0"/>
                <a:cs typeface="Courier" charset="0"/>
                <a:sym typeface="Courier" charset="0"/>
              </a:rPr>
              <a:t>"</a:t>
            </a:r>
            <a:r>
              <a:rPr lang="en-US" sz="2400" dirty="0">
                <a:latin typeface="Courier"/>
                <a:ea typeface="Courier"/>
                <a:cs typeface="Courier"/>
                <a:sym typeface="Courier"/>
              </a:rPr>
              <a:t>][</a:t>
            </a:r>
            <a:r>
              <a:rPr lang="en-US" sz="2400" dirty="0">
                <a:latin typeface="Courier" charset="0"/>
                <a:ea typeface="ＭＳ Ｐゴシック" charset="0"/>
                <a:cs typeface="Courier" charset="0"/>
                <a:sym typeface="Courier" charset="0"/>
              </a:rPr>
              <a:t>"</a:t>
            </a:r>
            <a:r>
              <a:rPr lang="en-US" sz="2400" dirty="0" err="1">
                <a:latin typeface="Courier"/>
                <a:ea typeface="Courier"/>
                <a:cs typeface="Courier"/>
                <a:sym typeface="Courier"/>
              </a:rPr>
              <a:t>indexfile</a:t>
            </a:r>
            <a:r>
              <a:rPr lang="en-US" sz="2400" dirty="0">
                <a:latin typeface="Courier" charset="0"/>
                <a:ea typeface="ＭＳ Ｐゴシック" charset="0"/>
                <a:cs typeface="Courier" charset="0"/>
                <a:sym typeface="Courier" charset="0"/>
              </a:rPr>
              <a:t>"]</a:t>
            </a:r>
            <a:endParaRPr lang="en-US" sz="2400" dirty="0">
              <a:latin typeface="Courier"/>
            </a:endParaRPr>
          </a:p>
          <a:p>
            <a:r>
              <a:rPr lang="en-US" sz="2400" dirty="0" smtClean="0">
                <a:latin typeface="Courier"/>
              </a:rPr>
              <a:t>#  </a:t>
            </a:r>
            <a:r>
              <a:rPr lang="en-US" sz="2400" dirty="0">
                <a:latin typeface="Courier"/>
              </a:rPr>
              <a:t>rights :read, "Everyone"</a:t>
            </a:r>
          </a:p>
          <a:p>
            <a:r>
              <a:rPr lang="en-US" sz="2400" dirty="0" smtClean="0">
                <a:latin typeface="Courier"/>
              </a:rPr>
              <a:t>#end</a:t>
            </a: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04794" y="723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eaLnBrk="1" hangingPunct="1">
              <a:defRPr/>
            </a:pPr>
            <a:r>
              <a:rPr lang="en-US" sz="3500" dirty="0" smtClean="0">
                <a:sym typeface="Arial Bold" charset="0"/>
              </a:rPr>
              <a:t>Windows Exercise</a:t>
            </a:r>
            <a:r>
              <a:rPr lang="en-US" sz="3500" dirty="0">
                <a:sym typeface="Arial Bold" charset="0"/>
              </a:rPr>
              <a:t>: </a:t>
            </a:r>
            <a:r>
              <a:rPr lang="en-US" sz="3500" dirty="0" smtClean="0">
                <a:sym typeface="Arial Bold" charset="0"/>
              </a:rPr>
              <a:t>Comment out the existing cookbook_file resource</a:t>
            </a:r>
            <a:endParaRPr lang="en-US" sz="3500" dirty="0">
              <a:sym typeface="Arial Bold" charset="0"/>
            </a:endParaRPr>
          </a:p>
        </p:txBody>
      </p:sp>
      <p:sp>
        <p:nvSpPr>
          <p:cNvPr id="279559" name="Rectangle 6"/>
          <p:cNvSpPr>
            <a:spLocks noGrp="1" noChangeArrowheads="1"/>
          </p:cNvSpPr>
          <p:nvPr>
            <p:ph type="body" idx="1"/>
          </p:nvPr>
        </p:nvSpPr>
        <p:spPr>
          <a:xfrm>
            <a:off x="800179" y="7620000"/>
            <a:ext cx="14669933" cy="1498600"/>
          </a:xfrm>
        </p:spPr>
        <p:txBody>
          <a:bodyPr/>
          <a:lstStyle/>
          <a:p>
            <a:pPr marL="571500" indent="-571500">
              <a:buFont typeface="Arial" pitchFamily="34" charset="0"/>
              <a:buChar char="•"/>
            </a:pPr>
            <a:r>
              <a:rPr lang="en-US" sz="3600" dirty="0" smtClean="0">
                <a:latin typeface="Lucida Grande"/>
                <a:ea typeface="Lucida Grande"/>
                <a:cs typeface="Lucida Grande"/>
                <a:sym typeface="Lucida Grande"/>
              </a:rPr>
              <a:t>Comment out (or delete) the </a:t>
            </a:r>
            <a:r>
              <a:rPr lang="en-US" sz="3600" dirty="0" smtClean="0">
                <a:latin typeface="Courier"/>
                <a:ea typeface="Lucida Grande"/>
                <a:cs typeface="Courier"/>
                <a:sym typeface="Lucida Grande"/>
              </a:rPr>
              <a:t>cookbook_file</a:t>
            </a:r>
            <a:r>
              <a:rPr lang="en-US" sz="3600" dirty="0" smtClean="0">
                <a:latin typeface="Lucida Grande"/>
                <a:ea typeface="Lucida Grande"/>
                <a:cs typeface="Lucida Grande"/>
                <a:sym typeface="Lucida Grande"/>
              </a:rPr>
              <a:t> resource from recipe</a:t>
            </a:r>
          </a:p>
        </p:txBody>
      </p:sp>
      <p:sp>
        <p:nvSpPr>
          <p:cNvPr id="279562" name="Rectangle 9"/>
          <p:cNvSpPr>
            <a:spLocks/>
          </p:cNvSpPr>
          <p:nvPr/>
        </p:nvSpPr>
        <p:spPr bwMode="auto">
          <a:xfrm>
            <a:off x="863685" y="2540010"/>
            <a:ext cx="10618237" cy="1211943"/>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1" name="Rectangle 7"/>
          <p:cNvSpPr>
            <a:spLocks/>
          </p:cNvSpPr>
          <p:nvPr/>
        </p:nvSpPr>
        <p:spPr bwMode="auto">
          <a:xfrm>
            <a:off x="127794" y="3505200"/>
            <a:ext cx="14954092" cy="2362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9344398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513911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200" dirty="0">
                <a:latin typeface="Courier"/>
                <a:cs typeface="Courier"/>
              </a:rPr>
              <a:t>service </a:t>
            </a:r>
            <a:r>
              <a:rPr lang="en-US" sz="2200" dirty="0">
                <a:solidFill>
                  <a:srgbClr val="BA2121"/>
                </a:solidFill>
                <a:latin typeface="Courier"/>
                <a:cs typeface="Courier"/>
              </a:rPr>
              <a:t>"w3svc" </a:t>
            </a:r>
            <a:r>
              <a:rPr lang="en-US" sz="2200" b="1" dirty="0">
                <a:solidFill>
                  <a:srgbClr val="008000"/>
                </a:solidFill>
                <a:latin typeface="Courier"/>
                <a:cs typeface="Courier"/>
              </a:rPr>
              <a:t>do</a:t>
            </a:r>
          </a:p>
          <a:p>
            <a:r>
              <a:rPr lang="en-US" sz="2200" dirty="0">
                <a:latin typeface="Courier"/>
                <a:cs typeface="Courier"/>
              </a:rPr>
              <a:t>  action </a:t>
            </a:r>
            <a:r>
              <a:rPr lang="en-US" sz="2200" dirty="0">
                <a:solidFill>
                  <a:srgbClr val="666666"/>
                </a:solidFill>
                <a:latin typeface="Courier"/>
                <a:cs typeface="Courier"/>
              </a:rPr>
              <a:t>[</a:t>
            </a:r>
            <a:r>
              <a:rPr lang="en-US" sz="2200" dirty="0">
                <a:solidFill>
                  <a:srgbClr val="19177C"/>
                </a:solidFill>
                <a:latin typeface="Courier"/>
                <a:cs typeface="Courier"/>
              </a:rPr>
              <a:t>:enable, :start </a:t>
            </a:r>
            <a:r>
              <a:rPr lang="en-US" sz="2200" dirty="0">
                <a:solidFill>
                  <a:srgbClr val="666666"/>
                </a:solidFill>
                <a:latin typeface="Courier"/>
                <a:cs typeface="Courier"/>
              </a:rPr>
              <a:t>]</a:t>
            </a:r>
          </a:p>
          <a:p>
            <a:r>
              <a:rPr lang="en-US" sz="2200" b="1" dirty="0">
                <a:solidFill>
                  <a:srgbClr val="008000"/>
                </a:solidFill>
                <a:latin typeface="Courier"/>
                <a:cs typeface="Courier"/>
              </a:rPr>
              <a:t>end</a:t>
            </a:r>
          </a:p>
          <a:p>
            <a:endParaRPr lang="en-US" sz="2200" dirty="0">
              <a:latin typeface="Courier"/>
              <a:cs typeface="Courier"/>
            </a:endParaRPr>
          </a:p>
          <a:p>
            <a:r>
              <a:rPr lang="en-US" sz="2400" dirty="0" smtClean="0">
                <a:solidFill>
                  <a:schemeClr val="bg1">
                    <a:lumMod val="85000"/>
                  </a:schemeClr>
                </a:solidFill>
                <a:latin typeface="Courier"/>
              </a:rPr>
              <a:t>#cookbook_file </a:t>
            </a:r>
            <a:r>
              <a:rPr lang="en-US" sz="2400" dirty="0">
                <a:solidFill>
                  <a:schemeClr val="bg1">
                    <a:lumMod val="85000"/>
                  </a:schemeClr>
                </a:solidFill>
                <a:latin typeface="Courier"/>
              </a:rPr>
              <a:t>"c:\\</a:t>
            </a:r>
            <a:r>
              <a:rPr lang="en-US" sz="2400" dirty="0" err="1">
                <a:solidFill>
                  <a:schemeClr val="bg1">
                    <a:lumMod val="85000"/>
                  </a:schemeClr>
                </a:solidFill>
                <a:latin typeface="Courier"/>
              </a:rPr>
              <a:t>inetpub</a:t>
            </a:r>
            <a:r>
              <a:rPr lang="en-US" sz="2400" dirty="0">
                <a:solidFill>
                  <a:schemeClr val="bg1">
                    <a:lumMod val="85000"/>
                  </a:schemeClr>
                </a:solidFill>
                <a:latin typeface="Courier"/>
              </a:rPr>
              <a:t>\\</a:t>
            </a:r>
            <a:r>
              <a:rPr lang="en-US" sz="2400" dirty="0" err="1">
                <a:solidFill>
                  <a:schemeClr val="bg1">
                    <a:lumMod val="85000"/>
                  </a:schemeClr>
                </a:solidFill>
                <a:latin typeface="Courier"/>
              </a:rPr>
              <a:t>wwwroot</a:t>
            </a:r>
            <a:r>
              <a:rPr lang="en-US" sz="2400" dirty="0">
                <a:solidFill>
                  <a:schemeClr val="bg1">
                    <a:lumMod val="85000"/>
                  </a:schemeClr>
                </a:solidFill>
                <a:latin typeface="Courier"/>
              </a:rPr>
              <a:t>\\</a:t>
            </a:r>
            <a:r>
              <a:rPr lang="en-US" sz="2400" dirty="0" err="1">
                <a:solidFill>
                  <a:schemeClr val="bg1">
                    <a:lumMod val="85000"/>
                  </a:schemeClr>
                </a:solidFill>
                <a:latin typeface="Courier"/>
              </a:rPr>
              <a:t>Default.htm</a:t>
            </a:r>
            <a:r>
              <a:rPr lang="en-US" sz="2400" dirty="0">
                <a:solidFill>
                  <a:schemeClr val="bg1">
                    <a:lumMod val="85000"/>
                  </a:schemeClr>
                </a:solidFill>
                <a:latin typeface="Courier"/>
              </a:rPr>
              <a:t>" do</a:t>
            </a:r>
          </a:p>
          <a:p>
            <a:r>
              <a:rPr lang="en-US" sz="2400" dirty="0" smtClean="0">
                <a:solidFill>
                  <a:schemeClr val="bg1">
                    <a:lumMod val="85000"/>
                  </a:schemeClr>
                </a:solidFill>
                <a:latin typeface="Courier"/>
              </a:rPr>
              <a:t>#  </a:t>
            </a:r>
            <a:r>
              <a:rPr lang="en-US" sz="2400" dirty="0">
                <a:solidFill>
                  <a:schemeClr val="bg1">
                    <a:lumMod val="85000"/>
                  </a:schemeClr>
                </a:solidFill>
                <a:latin typeface="Courier"/>
              </a:rPr>
              <a:t>source </a:t>
            </a:r>
            <a:r>
              <a:rPr lang="en-US" sz="2400" dirty="0">
                <a:solidFill>
                  <a:schemeClr val="bg1">
                    <a:lumMod val="85000"/>
                  </a:schemeClr>
                </a:solidFill>
                <a:latin typeface="Courier" charset="0"/>
                <a:ea typeface="ＭＳ Ｐゴシック" charset="0"/>
                <a:cs typeface="Courier" charset="0"/>
                <a:sym typeface="Courier" charset="0"/>
              </a:rPr>
              <a:t>node["</a:t>
            </a:r>
            <a:r>
              <a:rPr lang="en-US" sz="2400" dirty="0" err="1">
                <a:solidFill>
                  <a:schemeClr val="bg1">
                    <a:lumMod val="85000"/>
                  </a:schemeClr>
                </a:solidFill>
                <a:latin typeface="Courier"/>
                <a:ea typeface="Courier"/>
                <a:cs typeface="Courier"/>
                <a:sym typeface="Courier"/>
              </a:rPr>
              <a:t>iis_demo</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a:solidFill>
                  <a:schemeClr val="bg1">
                    <a:lumMod val="85000"/>
                  </a:schemeClr>
                </a:solidFill>
                <a:latin typeface="Courier"/>
                <a:ea typeface="Courier"/>
                <a:cs typeface="Courier"/>
                <a:sym typeface="Courier"/>
              </a:rPr>
              <a: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indexfile</a:t>
            </a:r>
            <a:r>
              <a:rPr lang="en-US" sz="2400" dirty="0">
                <a:solidFill>
                  <a:schemeClr val="bg1">
                    <a:lumMod val="85000"/>
                  </a:schemeClr>
                </a:solidFill>
                <a:latin typeface="Courier" charset="0"/>
                <a:ea typeface="ＭＳ Ｐゴシック" charset="0"/>
                <a:cs typeface="Courier" charset="0"/>
                <a:sym typeface="Courier" charset="0"/>
              </a:rPr>
              <a:t>"]</a:t>
            </a:r>
            <a:endParaRPr lang="en-US" sz="2400" dirty="0">
              <a:solidFill>
                <a:schemeClr val="bg1">
                  <a:lumMod val="85000"/>
                </a:schemeClr>
              </a:solidFill>
              <a:latin typeface="Courier"/>
            </a:endParaRPr>
          </a:p>
          <a:p>
            <a:r>
              <a:rPr lang="en-US" sz="2400" dirty="0" smtClean="0">
                <a:solidFill>
                  <a:schemeClr val="bg1">
                    <a:lumMod val="85000"/>
                  </a:schemeClr>
                </a:solidFill>
                <a:latin typeface="Courier"/>
              </a:rPr>
              <a:t>#  </a:t>
            </a:r>
            <a:r>
              <a:rPr lang="en-US" sz="2400" dirty="0">
                <a:solidFill>
                  <a:schemeClr val="bg1">
                    <a:lumMod val="85000"/>
                  </a:schemeClr>
                </a:solidFill>
                <a:latin typeface="Courier"/>
              </a:rPr>
              <a:t>rights :read, "Everyone"</a:t>
            </a:r>
          </a:p>
          <a:p>
            <a:r>
              <a:rPr lang="en-US" sz="2400" dirty="0" smtClean="0">
                <a:solidFill>
                  <a:schemeClr val="bg1">
                    <a:lumMod val="85000"/>
                  </a:schemeClr>
                </a:solidFill>
                <a:latin typeface="Courier"/>
              </a:rPr>
              <a:t>#end</a:t>
            </a:r>
          </a:p>
          <a:p>
            <a:endParaRPr lang="en-US" sz="2200" dirty="0">
              <a:latin typeface="Courier"/>
              <a:cs typeface="Courier"/>
            </a:endParaRPr>
          </a:p>
          <a:p>
            <a:r>
              <a:rPr lang="en-US" sz="2200" dirty="0" err="1">
                <a:latin typeface="Courier"/>
                <a:cs typeface="Courier"/>
              </a:rPr>
              <a:t>powershell_script</a:t>
            </a:r>
            <a:r>
              <a:rPr lang="en-US" sz="2200" dirty="0">
                <a:latin typeface="Courier"/>
                <a:cs typeface="Courier"/>
              </a:rPr>
              <a:t> </a:t>
            </a:r>
            <a:r>
              <a:rPr lang="en-US" sz="2200" dirty="0">
                <a:solidFill>
                  <a:srgbClr val="BA2121"/>
                </a:solidFill>
                <a:latin typeface="Courier"/>
                <a:cs typeface="Courier"/>
              </a:rPr>
              <a:t>"disable default site" </a:t>
            </a:r>
            <a:r>
              <a:rPr lang="en-US" sz="2200" b="1" dirty="0">
                <a:solidFill>
                  <a:srgbClr val="008000"/>
                </a:solidFill>
                <a:latin typeface="Courier"/>
                <a:cs typeface="Courier"/>
              </a:rPr>
              <a:t>do</a:t>
            </a:r>
          </a:p>
          <a:p>
            <a:r>
              <a:rPr lang="en-US" sz="2200" dirty="0">
                <a:latin typeface="Courier"/>
                <a:cs typeface="Courier"/>
              </a:rPr>
              <a:t>  </a:t>
            </a:r>
            <a:r>
              <a:rPr lang="en-US" sz="2200" dirty="0" smtClean="0">
                <a:latin typeface="Courier"/>
                <a:cs typeface="Courier"/>
              </a:rPr>
              <a:t>code </a:t>
            </a:r>
            <a:r>
              <a:rPr lang="en-US" sz="2200" dirty="0">
                <a:solidFill>
                  <a:srgbClr val="BA2121"/>
                </a:solidFill>
                <a:latin typeface="Courier"/>
                <a:cs typeface="Courier"/>
              </a:rPr>
              <a:t>'get-website "Default Web Site*" | where {$_.state -ne "</a:t>
            </a:r>
            <a:r>
              <a:rPr lang="en-US" sz="2200" dirty="0" smtClean="0">
                <a:solidFill>
                  <a:srgbClr val="BA2121"/>
                </a:solidFill>
                <a:latin typeface="Courier"/>
                <a:cs typeface="Courier"/>
              </a:rPr>
              <a:t>Stopped"} </a:t>
            </a:r>
            <a:r>
              <a:rPr lang="en-US" sz="2200" dirty="0">
                <a:solidFill>
                  <a:srgbClr val="BA2121"/>
                </a:solidFill>
                <a:latin typeface="Courier"/>
                <a:cs typeface="Courier"/>
              </a:rPr>
              <a:t>| </a:t>
            </a:r>
            <a:r>
              <a:rPr lang="en-US" sz="2200" dirty="0" smtClean="0">
                <a:solidFill>
                  <a:srgbClr val="BA2121"/>
                </a:solidFill>
                <a:latin typeface="Courier"/>
                <a:cs typeface="Courier"/>
              </a:rPr>
              <a:t>Stop-Website'</a:t>
            </a:r>
          </a:p>
          <a:p>
            <a:r>
              <a:rPr lang="en-US" sz="2200" b="1" dirty="0" smtClean="0">
                <a:solidFill>
                  <a:srgbClr val="008000"/>
                </a:solidFill>
                <a:latin typeface="Courier"/>
                <a:cs typeface="Courier"/>
              </a:rPr>
              <a:t>end</a:t>
            </a:r>
            <a:endParaRPr lang="en-US" sz="2200" b="1" dirty="0">
              <a:solidFill>
                <a:srgbClr val="008000"/>
              </a:solidFill>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04794" y="723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eaLnBrk="1" hangingPunct="1">
              <a:defRPr/>
            </a:pPr>
            <a:r>
              <a:rPr lang="en-US" sz="3500" dirty="0" smtClean="0">
                <a:sym typeface="Arial Bold" charset="0"/>
              </a:rPr>
              <a:t>Windows Exercise</a:t>
            </a:r>
            <a:r>
              <a:rPr lang="en-US" sz="3500" dirty="0">
                <a:sym typeface="Arial Bold" charset="0"/>
              </a:rPr>
              <a:t>: </a:t>
            </a:r>
            <a:r>
              <a:rPr lang="en-US" sz="3500" dirty="0" smtClean="0">
                <a:sym typeface="Arial Bold" charset="0"/>
              </a:rPr>
              <a:t>Stop the Default Web Site with </a:t>
            </a:r>
            <a:r>
              <a:rPr lang="en-US" sz="3500" dirty="0" smtClean="0"/>
              <a:t>Powershell </a:t>
            </a:r>
            <a:r>
              <a:rPr lang="en-US" sz="3500" dirty="0" smtClean="0">
                <a:sym typeface="Arial Bold" charset="0"/>
              </a:rPr>
              <a:t>resource</a:t>
            </a:r>
            <a:endParaRPr lang="en-US" sz="3500" dirty="0">
              <a:sym typeface="Arial Bold" charset="0"/>
            </a:endParaRPr>
          </a:p>
        </p:txBody>
      </p:sp>
      <p:sp>
        <p:nvSpPr>
          <p:cNvPr id="279559" name="Rectangle 6"/>
          <p:cNvSpPr>
            <a:spLocks noGrp="1" noChangeArrowheads="1"/>
          </p:cNvSpPr>
          <p:nvPr>
            <p:ph type="body" idx="1"/>
          </p:nvPr>
        </p:nvSpPr>
        <p:spPr>
          <a:xfrm>
            <a:off x="800179" y="7620000"/>
            <a:ext cx="14669933" cy="1498600"/>
          </a:xfrm>
        </p:spPr>
        <p:txBody>
          <a:bodyPr/>
          <a:lstStyle/>
          <a:p>
            <a:pPr marL="571500" indent="-571500">
              <a:buFont typeface="Arial" pitchFamily="34" charset="0"/>
              <a:buChar char="•"/>
            </a:pPr>
            <a:r>
              <a:rPr lang="en-US" sz="3600" dirty="0" smtClean="0">
                <a:latin typeface="Lucida Grande"/>
                <a:ea typeface="Lucida Grande"/>
                <a:cs typeface="Lucida Grande"/>
                <a:sym typeface="Lucida Grande"/>
              </a:rPr>
              <a:t>Use </a:t>
            </a:r>
            <a:r>
              <a:rPr lang="en-US" sz="3600" dirty="0" err="1" smtClean="0">
                <a:latin typeface="Courier"/>
                <a:ea typeface="Lucida Grande"/>
                <a:cs typeface="Courier"/>
                <a:sym typeface="Lucida Grande"/>
              </a:rPr>
              <a:t>powershell</a:t>
            </a:r>
            <a:r>
              <a:rPr lang="en-US" sz="3600" dirty="0" smtClean="0">
                <a:latin typeface="Lucida Grande"/>
                <a:ea typeface="Lucida Grande"/>
                <a:cs typeface="Lucida Grande"/>
                <a:sym typeface="Lucida Grande"/>
              </a:rPr>
              <a:t> resource </a:t>
            </a:r>
            <a:r>
              <a:rPr lang="en-US" sz="3600" dirty="0">
                <a:latin typeface="Lucida Grande"/>
                <a:ea typeface="Lucida Grande"/>
                <a:cs typeface="Lucida Grande"/>
                <a:sym typeface="Lucida Grande"/>
              </a:rPr>
              <a:t>to </a:t>
            </a:r>
            <a:r>
              <a:rPr lang="en-US" sz="3600" dirty="0" smtClean="0">
                <a:latin typeface="Lucida Grande"/>
                <a:ea typeface="Lucida Grande"/>
                <a:cs typeface="Lucida Grande"/>
                <a:sym typeface="Lucida Grande"/>
              </a:rPr>
              <a:t>stop Default </a:t>
            </a:r>
            <a:r>
              <a:rPr lang="en-US" sz="3600" dirty="0">
                <a:latin typeface="Lucida Grande"/>
                <a:ea typeface="Lucida Grande"/>
                <a:cs typeface="Lucida Grande"/>
                <a:sym typeface="Lucida Grande"/>
              </a:rPr>
              <a:t>Web </a:t>
            </a:r>
            <a:r>
              <a:rPr lang="en-US" sz="3600" dirty="0" smtClean="0">
                <a:latin typeface="Lucida Grande"/>
                <a:ea typeface="Lucida Grande"/>
                <a:cs typeface="Lucida Grande"/>
                <a:sym typeface="Lucida Grande"/>
              </a:rPr>
              <a:t>Site</a:t>
            </a:r>
            <a:r>
              <a:rPr lang="en-US" sz="3400" dirty="0" smtClean="0"/>
              <a:t> </a:t>
            </a:r>
            <a:r>
              <a:rPr lang="en-US" sz="3400" u="sng" dirty="0" smtClean="0"/>
              <a:t>if running</a:t>
            </a:r>
            <a:r>
              <a:rPr lang="en-US" sz="3400" dirty="0" smtClean="0"/>
              <a:t>.</a:t>
            </a:r>
          </a:p>
        </p:txBody>
      </p:sp>
      <p:sp>
        <p:nvSpPr>
          <p:cNvPr id="279562" name="Rectangle 9"/>
          <p:cNvSpPr>
            <a:spLocks/>
          </p:cNvSpPr>
          <p:nvPr/>
        </p:nvSpPr>
        <p:spPr bwMode="auto">
          <a:xfrm>
            <a:off x="863685" y="2540010"/>
            <a:ext cx="10618237" cy="1211943"/>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1" name="Rectangle 7"/>
          <p:cNvSpPr>
            <a:spLocks/>
          </p:cNvSpPr>
          <p:nvPr/>
        </p:nvSpPr>
        <p:spPr bwMode="auto">
          <a:xfrm>
            <a:off x="889794" y="5562600"/>
            <a:ext cx="14954092" cy="157184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549295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1"/>
          <p:cNvSpPr>
            <a:spLocks noGrp="1" noChangeArrowheads="1"/>
          </p:cNvSpPr>
          <p:nvPr>
            <p:ph type="title"/>
          </p:nvPr>
        </p:nvSpPr>
        <p:spPr/>
        <p:txBody>
          <a:bodyPr/>
          <a:lstStyle/>
          <a:p>
            <a:pPr eaLnBrk="1" hangingPunct="1">
              <a:defRPr/>
            </a:pPr>
            <a:r>
              <a:rPr lang="en-US" sz="5400" dirty="0" err="1" smtClean="0">
                <a:sym typeface="Arial Bold" charset="0"/>
              </a:rPr>
              <a:t>Idempotency</a:t>
            </a:r>
            <a:r>
              <a:rPr lang="en-US" sz="5400" dirty="0" smtClean="0">
                <a:sym typeface="Arial Bold" charset="0"/>
              </a:rPr>
              <a:t> Guarantees</a:t>
            </a:r>
            <a:endParaRPr lang="en-US" sz="5400" dirty="0">
              <a:sym typeface="Arial Bold" charset="0"/>
            </a:endParaRPr>
          </a:p>
        </p:txBody>
      </p:sp>
      <p:sp>
        <p:nvSpPr>
          <p:cNvPr id="281603" name="Rectangle 2"/>
          <p:cNvSpPr>
            <a:spLocks noGrp="1" noChangeArrowheads="1"/>
          </p:cNvSpPr>
          <p:nvPr>
            <p:ph type="body" idx="1"/>
          </p:nvPr>
        </p:nvSpPr>
        <p:spPr>
          <a:xfrm>
            <a:off x="800178" y="4800600"/>
            <a:ext cx="14657232" cy="3784600"/>
          </a:xfrm>
        </p:spPr>
        <p:txBody>
          <a:bodyPr/>
          <a:lstStyle/>
          <a:p>
            <a:r>
              <a:rPr lang="en-US" dirty="0" smtClean="0"/>
              <a:t>Stop the existing default web site</a:t>
            </a:r>
          </a:p>
          <a:p>
            <a:r>
              <a:rPr lang="en-US" dirty="0" smtClean="0"/>
              <a:t>With </a:t>
            </a:r>
            <a:r>
              <a:rPr lang="en-US" dirty="0" err="1" smtClean="0">
                <a:latin typeface="Courier"/>
                <a:cs typeface="Courier"/>
              </a:rPr>
              <a:t>powershell_script</a:t>
            </a:r>
            <a:r>
              <a:rPr lang="en-US" dirty="0" smtClean="0"/>
              <a:t> resource it’s </a:t>
            </a:r>
            <a:r>
              <a:rPr lang="en-US" dirty="0"/>
              <a:t>up to you to make </a:t>
            </a:r>
            <a:r>
              <a:rPr lang="en-US" dirty="0" smtClean="0"/>
              <a:t>resources idempotent</a:t>
            </a:r>
          </a:p>
          <a:p>
            <a:r>
              <a:rPr lang="en-US" dirty="0" smtClean="0"/>
              <a:t>Either do it in </a:t>
            </a:r>
            <a:r>
              <a:rPr lang="en-US" dirty="0" err="1" smtClean="0"/>
              <a:t>Powershell</a:t>
            </a:r>
            <a:r>
              <a:rPr lang="en-US" dirty="0" smtClean="0"/>
              <a:t>, or Chef </a:t>
            </a:r>
            <a:r>
              <a:rPr lang="en-US" dirty="0" err="1" smtClean="0"/>
              <a:t>idempotency</a:t>
            </a:r>
            <a:r>
              <a:rPr lang="en-US" dirty="0" smtClean="0"/>
              <a:t> guards (later)</a:t>
            </a:r>
            <a:endParaRPr lang="en-US" dirty="0"/>
          </a:p>
          <a:p>
            <a:pPr eaLnBrk="1" hangingPunct="1"/>
            <a:endParaRPr lang="en-US" altLang="en-US" dirty="0" smtClean="0"/>
          </a:p>
        </p:txBody>
      </p:sp>
      <p:sp>
        <p:nvSpPr>
          <p:cNvPr id="281604" name="Rectangle 3"/>
          <p:cNvSpPr>
            <a:spLocks/>
          </p:cNvSpPr>
          <p:nvPr/>
        </p:nvSpPr>
        <p:spPr bwMode="auto">
          <a:xfrm>
            <a:off x="432595" y="1854200"/>
            <a:ext cx="15468600" cy="2413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indent="0">
              <a:buNone/>
            </a:pPr>
            <a:r>
              <a:rPr lang="en-US" sz="2200" dirty="0" err="1" smtClean="0">
                <a:latin typeface="Courier"/>
              </a:rPr>
              <a:t>powershell_script</a:t>
            </a:r>
            <a:r>
              <a:rPr lang="en-US" sz="2200" dirty="0" smtClean="0">
                <a:latin typeface="Courier"/>
              </a:rPr>
              <a:t> </a:t>
            </a:r>
            <a:r>
              <a:rPr lang="en-US" sz="2200" dirty="0" smtClean="0">
                <a:solidFill>
                  <a:srgbClr val="BA2121"/>
                </a:solidFill>
                <a:latin typeface="Courier"/>
              </a:rPr>
              <a:t>"disable default site" </a:t>
            </a:r>
            <a:r>
              <a:rPr lang="en-US" sz="2200" b="1" dirty="0" smtClean="0">
                <a:solidFill>
                  <a:srgbClr val="008000"/>
                </a:solidFill>
                <a:latin typeface="Courier"/>
              </a:rPr>
              <a:t>do</a:t>
            </a:r>
          </a:p>
          <a:p>
            <a:pPr marL="0" indent="0">
              <a:buNone/>
            </a:pPr>
            <a:r>
              <a:rPr lang="en-US" sz="2200" dirty="0" smtClean="0">
                <a:latin typeface="Courier"/>
              </a:rPr>
              <a:t>  code </a:t>
            </a:r>
            <a:r>
              <a:rPr lang="en-US" sz="2200" dirty="0" smtClean="0">
                <a:solidFill>
                  <a:srgbClr val="BA2121"/>
                </a:solidFill>
                <a:latin typeface="Courier"/>
              </a:rPr>
              <a:t>'get-website "Default Web Site*" | where {$_.state -ne "Stopped"} | Stop-Website'</a:t>
            </a:r>
          </a:p>
          <a:p>
            <a:pPr marL="0" indent="0">
              <a:buNone/>
            </a:pPr>
            <a:r>
              <a:rPr lang="en-US" sz="2200" b="1" dirty="0" smtClean="0">
                <a:solidFill>
                  <a:srgbClr val="008000"/>
                </a:solidFill>
                <a:latin typeface="Courier"/>
              </a:rPr>
              <a:t>end</a:t>
            </a:r>
            <a:endParaRPr lang="en-US" sz="2200" b="1" dirty="0">
              <a:solidFill>
                <a:srgbClr val="008000"/>
              </a:solidFill>
              <a:latin typeface="Courier"/>
            </a:endParaRPr>
          </a:p>
        </p:txBody>
      </p:sp>
      <p:sp>
        <p:nvSpPr>
          <p:cNvPr id="5" name="Rectangle 7"/>
          <p:cNvSpPr>
            <a:spLocks/>
          </p:cNvSpPr>
          <p:nvPr/>
        </p:nvSpPr>
        <p:spPr bwMode="auto">
          <a:xfrm>
            <a:off x="813594" y="2514601"/>
            <a:ext cx="14706600" cy="533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2241343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Workstation</a:t>
            </a:r>
            <a:endParaRPr lang="en-US" dirty="0"/>
          </a:p>
        </p:txBody>
      </p:sp>
      <p:sp>
        <p:nvSpPr>
          <p:cNvPr id="5" name="Content Placeholder 4"/>
          <p:cNvSpPr>
            <a:spLocks noGrp="1"/>
          </p:cNvSpPr>
          <p:nvPr>
            <p:ph sz="half" idx="1"/>
          </p:nvPr>
        </p:nvSpPr>
        <p:spPr>
          <a:xfrm>
            <a:off x="800204" y="1524000"/>
            <a:ext cx="13195990" cy="7239000"/>
          </a:xfrm>
        </p:spPr>
        <p:txBody>
          <a:bodyPr/>
          <a:lstStyle/>
          <a:p>
            <a:r>
              <a:rPr lang="en-US" sz="4800" dirty="0" smtClean="0"/>
              <a:t>Write your Chef configuration here</a:t>
            </a:r>
          </a:p>
          <a:p>
            <a:pPr lvl="2"/>
            <a:r>
              <a:rPr lang="en-US" sz="4000" dirty="0" smtClean="0"/>
              <a:t>Local copy of </a:t>
            </a:r>
            <a:r>
              <a:rPr lang="en-US" sz="4000" b="1" dirty="0" smtClean="0"/>
              <a:t>all </a:t>
            </a:r>
            <a:r>
              <a:rPr lang="en-US" sz="4000" dirty="0" smtClean="0"/>
              <a:t>your Chef configuration files</a:t>
            </a:r>
          </a:p>
          <a:p>
            <a:r>
              <a:rPr lang="en-US" sz="4800" dirty="0" smtClean="0"/>
              <a:t>Upload your Chef configuration to Chef Server</a:t>
            </a:r>
          </a:p>
          <a:p>
            <a:r>
              <a:rPr lang="en-US" sz="4800" dirty="0" smtClean="0"/>
              <a:t>Your configuration can be synced with an external repo (such as </a:t>
            </a:r>
            <a:r>
              <a:rPr lang="en-US" sz="4800" dirty="0" err="1" smtClean="0"/>
              <a:t>Github</a:t>
            </a:r>
            <a:r>
              <a:rPr lang="en-US" sz="4800" dirty="0" smtClean="0"/>
              <a:t> or SVN) for:</a:t>
            </a:r>
          </a:p>
          <a:p>
            <a:pPr lvl="2"/>
            <a:r>
              <a:rPr lang="en-US" sz="4000" dirty="0" smtClean="0"/>
              <a:t>Team workflows</a:t>
            </a:r>
          </a:p>
          <a:p>
            <a:pPr lvl="2"/>
            <a:r>
              <a:rPr lang="en-US" sz="4000" dirty="0" smtClean="0"/>
              <a:t>Data backups</a:t>
            </a:r>
          </a:p>
          <a:p>
            <a:pPr lvl="2"/>
            <a:r>
              <a:rPr lang="en-US" sz="4000" dirty="0" smtClean="0"/>
              <a:t>Version control</a:t>
            </a:r>
          </a:p>
        </p:txBody>
      </p:sp>
    </p:spTree>
    <p:extLst>
      <p:ext uri="{BB962C8B-B14F-4D97-AF65-F5344CB8AC3E}">
        <p14:creationId xmlns:p14="http://schemas.microsoft.com/office/powerpoint/2010/main" val="24827879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4631830" cy="45910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"disable default site" </a:t>
            </a:r>
            <a:r>
              <a:rPr lang="en-US" sz="2400" b="1" dirty="0">
                <a:solidFill>
                  <a:srgbClr val="008000"/>
                </a:solidFill>
                <a:latin typeface="Courier"/>
                <a:cs typeface="Courier"/>
              </a:rPr>
              <a:t>do</a:t>
            </a:r>
          </a:p>
          <a:p>
            <a:r>
              <a:rPr lang="en-US" sz="2400" dirty="0">
                <a:latin typeface="Courier"/>
                <a:cs typeface="Courier"/>
              </a:rPr>
              <a:t>    code </a:t>
            </a:r>
            <a:r>
              <a:rPr lang="en-US" sz="2400" dirty="0">
                <a:solidFill>
                  <a:srgbClr val="BA2121"/>
                </a:solidFill>
                <a:latin typeface="Courier"/>
                <a:cs typeface="Courier"/>
              </a:rPr>
              <a:t>'get-website "Default Web Site*" | where {$_.state -ne "Stopped"} | Stop-Website'</a:t>
            </a:r>
          </a:p>
          <a:p>
            <a:r>
              <a:rPr lang="en-US" sz="2400" b="1" dirty="0">
                <a:solidFill>
                  <a:srgbClr val="008000"/>
                </a:solidFill>
                <a:latin typeface="Courier"/>
                <a:cs typeface="Courier"/>
              </a:rPr>
              <a:t>end</a:t>
            </a:r>
          </a:p>
          <a:p>
            <a:endParaRPr lang="en-US" sz="2400" dirty="0" smtClean="0">
              <a:latin typeface="Courier"/>
              <a:ea typeface="Courier"/>
              <a:cs typeface="Courier"/>
              <a:sym typeface="Courier"/>
            </a:endParaRPr>
          </a:p>
          <a:p>
            <a:r>
              <a:rPr lang="en-US" sz="2400" dirty="0">
                <a:latin typeface="Courier"/>
                <a:cs typeface="Courier"/>
              </a:rPr>
              <a:t>node</a:t>
            </a:r>
            <a:r>
              <a:rPr lang="en-US" sz="2400" dirty="0" smtClean="0">
                <a:solidFill>
                  <a:srgbClr val="666666"/>
                </a:solidFill>
                <a:latin typeface="Courier"/>
                <a:cs typeface="Courier"/>
              </a:rPr>
              <a:t>[</a:t>
            </a:r>
            <a:r>
              <a:rPr lang="en-US" sz="2400" dirty="0" smtClean="0">
                <a:solidFill>
                  <a:srgbClr val="BA2121"/>
                </a:solidFill>
                <a:latin typeface="Courier"/>
                <a:cs typeface="Courier"/>
              </a:rPr>
              <a:t>"</a:t>
            </a:r>
            <a:r>
              <a:rPr lang="en-US" sz="2400" dirty="0" err="1" smtClean="0">
                <a:solidFill>
                  <a:srgbClr val="BA2121"/>
                </a:solidFill>
                <a:latin typeface="Courier"/>
                <a:cs typeface="Courier"/>
              </a:rPr>
              <a:t>iis_demo</a:t>
            </a:r>
            <a:r>
              <a:rPr lang="en-US" sz="2400" dirty="0" smtClean="0">
                <a:solidFill>
                  <a:srgbClr val="BA2121"/>
                </a:solidFill>
                <a:latin typeface="Courier"/>
                <a:cs typeface="Courier"/>
              </a:rPr>
              <a:t>"</a:t>
            </a:r>
            <a:r>
              <a:rPr lang="en-US" sz="2400" dirty="0" smtClean="0">
                <a:solidFill>
                  <a:srgbClr val="666666"/>
                </a:solidFill>
                <a:latin typeface="Courier"/>
                <a:cs typeface="Courier"/>
              </a:rPr>
              <a:t>][</a:t>
            </a:r>
            <a:r>
              <a:rPr lang="en-US" sz="2400" dirty="0" smtClean="0">
                <a:solidFill>
                  <a:srgbClr val="BA2121"/>
                </a:solidFill>
                <a:latin typeface="Courier"/>
                <a:cs typeface="Courier"/>
              </a:rPr>
              <a:t>"sites"</a:t>
            </a:r>
            <a:r>
              <a:rPr lang="en-US" sz="2400" dirty="0" smtClean="0">
                <a:solidFill>
                  <a:srgbClr val="666666"/>
                </a:solidFill>
                <a:latin typeface="Courier"/>
                <a:cs typeface="Courier"/>
              </a:rPr>
              <a:t>]</a:t>
            </a:r>
            <a:r>
              <a:rPr lang="en-US" sz="2400" dirty="0">
                <a:solidFill>
                  <a:srgbClr val="666666"/>
                </a:solidFill>
                <a:latin typeface="Courier"/>
                <a:cs typeface="Courier"/>
              </a:rPr>
              <a:t>.each </a:t>
            </a:r>
            <a:r>
              <a:rPr lang="en-US" sz="2400" b="1" dirty="0">
                <a:solidFill>
                  <a:srgbClr val="008000"/>
                </a:solidFill>
                <a:latin typeface="Courier"/>
                <a:cs typeface="Courier"/>
              </a:rPr>
              <a:t>do </a:t>
            </a:r>
            <a:r>
              <a:rPr lang="en-US" sz="2400" b="1" dirty="0">
                <a:solidFill>
                  <a:srgbClr val="666666"/>
                </a:solidFill>
                <a:latin typeface="Courier"/>
                <a:cs typeface="Courier"/>
              </a:rPr>
              <a:t>|</a:t>
            </a:r>
            <a:r>
              <a:rPr lang="en-US" sz="2400" b="1" dirty="0" err="1">
                <a:solidFill>
                  <a:srgbClr val="666666"/>
                </a:solidFill>
                <a:latin typeface="Courier"/>
                <a:cs typeface="Courier"/>
              </a:rPr>
              <a:t>site_name</a:t>
            </a:r>
            <a:r>
              <a:rPr lang="en-US" sz="2400" b="1" dirty="0">
                <a:solidFill>
                  <a:srgbClr val="666666"/>
                </a:solidFill>
                <a:latin typeface="Courier"/>
                <a:cs typeface="Courier"/>
              </a:rPr>
              <a:t>, </a:t>
            </a:r>
            <a:r>
              <a:rPr lang="en-US" sz="2400" b="1" dirty="0" err="1">
                <a:solidFill>
                  <a:srgbClr val="666666"/>
                </a:solidFill>
                <a:latin typeface="Courier"/>
                <a:cs typeface="Courier"/>
              </a:rPr>
              <a:t>site_data</a:t>
            </a:r>
            <a:r>
              <a:rPr lang="en-US" sz="2400" b="1" dirty="0">
                <a:solidFill>
                  <a:srgbClr val="666666"/>
                </a:solidFill>
                <a:latin typeface="Courier"/>
                <a:cs typeface="Courier"/>
              </a:rPr>
              <a:t>|</a:t>
            </a:r>
          </a:p>
          <a:p>
            <a:r>
              <a:rPr lang="pt-BR" sz="2400" dirty="0" smtClean="0">
                <a:latin typeface="Courier"/>
                <a:cs typeface="Courier"/>
              </a:rPr>
              <a:t>    </a:t>
            </a:r>
            <a:endParaRPr lang="pt-BR" sz="2400" b="1" dirty="0" smtClean="0">
              <a:solidFill>
                <a:srgbClr val="BA2121"/>
              </a:solidFill>
              <a:latin typeface="Courier"/>
              <a:cs typeface="Courier"/>
            </a:endParaRPr>
          </a:p>
          <a:p>
            <a:r>
              <a:rPr lang="pt-BR" sz="2400" dirty="0" smtClean="0">
                <a:latin typeface="Courier"/>
                <a:cs typeface="Courier"/>
              </a:rPr>
              <a:t>    </a:t>
            </a:r>
            <a:endParaRPr lang="pt-BR" sz="2400" dirty="0">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42749" y="7061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a:xfrm>
            <a:off x="800273" y="304800"/>
            <a:ext cx="14657233" cy="1117600"/>
          </a:xfrm>
        </p:spPr>
        <p:txBody>
          <a:bodyPr/>
          <a:lstStyle/>
          <a:p>
            <a:pPr>
              <a:defRPr/>
            </a:pPr>
            <a:r>
              <a:rPr lang="en-US" sz="5200" dirty="0" smtClean="0">
                <a:sym typeface="Rockwell" charset="0"/>
              </a:rPr>
              <a:t>Windows Exercise</a:t>
            </a:r>
            <a:r>
              <a:rPr lang="en-US" sz="5200" dirty="0">
                <a:sym typeface="Rockwell" charset="0"/>
              </a:rPr>
              <a:t>: </a:t>
            </a:r>
            <a:r>
              <a:rPr lang="en-US" sz="5200" dirty="0" smtClean="0">
                <a:sym typeface="Rockwell" charset="0"/>
              </a:rPr>
              <a:t/>
            </a:r>
            <a:br>
              <a:rPr lang="en-US" sz="5200" dirty="0" smtClean="0">
                <a:sym typeface="Rockwell" charset="0"/>
              </a:rPr>
            </a:br>
            <a:r>
              <a:rPr lang="en-US" sz="5200" dirty="0" smtClean="0">
                <a:sym typeface="Rockwell" charset="0"/>
              </a:rPr>
              <a:t>Iterate </a:t>
            </a:r>
            <a:r>
              <a:rPr lang="en-US" sz="5200" dirty="0">
                <a:sym typeface="Rockwell" charset="0"/>
              </a:rPr>
              <a:t>over each IIS site </a:t>
            </a:r>
            <a:endParaRPr lang="en-US" sz="5200" dirty="0">
              <a:sym typeface="Arial Bold" charset="0"/>
            </a:endParaRPr>
          </a:p>
        </p:txBody>
      </p:sp>
      <p:sp>
        <p:nvSpPr>
          <p:cNvPr id="279559" name="Rectangle 6"/>
          <p:cNvSpPr>
            <a:spLocks noGrp="1" noChangeArrowheads="1"/>
          </p:cNvSpPr>
          <p:nvPr>
            <p:ph type="body" idx="1"/>
          </p:nvPr>
        </p:nvSpPr>
        <p:spPr>
          <a:xfrm>
            <a:off x="800179" y="7772400"/>
            <a:ext cx="14669933" cy="1143000"/>
          </a:xfrm>
        </p:spPr>
        <p:txBody>
          <a:bodyPr/>
          <a:lstStyle/>
          <a:p>
            <a:r>
              <a:rPr lang="en-US" sz="3600" dirty="0">
                <a:latin typeface="Courier"/>
                <a:cs typeface="Courier"/>
              </a:rPr>
              <a:t>node</a:t>
            </a:r>
            <a:r>
              <a:rPr lang="en-US" sz="3600" dirty="0" smtClean="0">
                <a:solidFill>
                  <a:srgbClr val="666666"/>
                </a:solidFill>
                <a:latin typeface="Courier"/>
                <a:cs typeface="Courier"/>
              </a:rPr>
              <a:t>[</a:t>
            </a:r>
            <a:r>
              <a:rPr lang="en-US" sz="3600" dirty="0" smtClean="0">
                <a:solidFill>
                  <a:srgbClr val="BA2121"/>
                </a:solidFill>
                <a:latin typeface="Courier"/>
                <a:cs typeface="Courier"/>
              </a:rPr>
              <a:t>"</a:t>
            </a:r>
            <a:r>
              <a:rPr lang="en-US" sz="3600" dirty="0" err="1" smtClean="0">
                <a:solidFill>
                  <a:srgbClr val="BA2121"/>
                </a:solidFill>
                <a:latin typeface="Courier"/>
                <a:cs typeface="Courier"/>
              </a:rPr>
              <a:t>iis_demo</a:t>
            </a:r>
            <a:r>
              <a:rPr lang="en-US" sz="3600" dirty="0" smtClean="0">
                <a:solidFill>
                  <a:srgbClr val="BA2121"/>
                </a:solidFill>
                <a:latin typeface="Courier"/>
                <a:cs typeface="Courier"/>
              </a:rPr>
              <a:t>"</a:t>
            </a:r>
            <a:r>
              <a:rPr lang="en-US" sz="3600" dirty="0" smtClean="0">
                <a:solidFill>
                  <a:srgbClr val="666666"/>
                </a:solidFill>
                <a:latin typeface="Courier"/>
                <a:cs typeface="Courier"/>
              </a:rPr>
              <a:t>][</a:t>
            </a:r>
            <a:r>
              <a:rPr lang="en-US" sz="3600" dirty="0" smtClean="0">
                <a:solidFill>
                  <a:srgbClr val="BA2121"/>
                </a:solidFill>
                <a:latin typeface="Courier"/>
                <a:cs typeface="Courier"/>
              </a:rPr>
              <a:t>"sites"</a:t>
            </a:r>
            <a:r>
              <a:rPr lang="en-US" sz="3600" dirty="0" smtClean="0">
                <a:solidFill>
                  <a:srgbClr val="666666"/>
                </a:solidFill>
                <a:latin typeface="Courier"/>
                <a:cs typeface="Courier"/>
              </a:rPr>
              <a:t>]</a:t>
            </a:r>
            <a:r>
              <a:rPr lang="en-US" sz="3600" dirty="0" smtClean="0">
                <a:solidFill>
                  <a:srgbClr val="222321"/>
                </a:solidFill>
                <a:latin typeface="Courier"/>
                <a:cs typeface="Courier"/>
                <a:sym typeface="Rockwell" pitchFamily="18" charset="0"/>
              </a:rPr>
              <a:t> </a:t>
            </a:r>
            <a:r>
              <a:rPr lang="en-US" sz="3600" dirty="0">
                <a:solidFill>
                  <a:srgbClr val="222321"/>
                </a:solidFill>
                <a:latin typeface="Arial"/>
                <a:cs typeface="Arial"/>
                <a:sym typeface="Rockwell" pitchFamily="18" charset="0"/>
              </a:rPr>
              <a:t>is the </a:t>
            </a:r>
            <a:r>
              <a:rPr lang="en-US" sz="3600" dirty="0" smtClean="0">
                <a:solidFill>
                  <a:srgbClr val="222321"/>
                </a:solidFill>
                <a:latin typeface="Arial"/>
                <a:cs typeface="Arial"/>
                <a:sym typeface="Rockwell" pitchFamily="18" charset="0"/>
              </a:rPr>
              <a:t>Ruby </a:t>
            </a:r>
            <a:r>
              <a:rPr lang="en-US" sz="3600" dirty="0">
                <a:solidFill>
                  <a:srgbClr val="222321"/>
                </a:solidFill>
                <a:latin typeface="Arial"/>
                <a:cs typeface="Arial"/>
                <a:sym typeface="Rockwell" pitchFamily="18" charset="0"/>
              </a:rPr>
              <a:t>hash, with keys and values we defined in our default attributes</a:t>
            </a:r>
          </a:p>
        </p:txBody>
      </p:sp>
      <p:sp>
        <p:nvSpPr>
          <p:cNvPr id="279560" name="Rectangle 7"/>
          <p:cNvSpPr>
            <a:spLocks/>
          </p:cNvSpPr>
          <p:nvPr/>
        </p:nvSpPr>
        <p:spPr bwMode="auto">
          <a:xfrm>
            <a:off x="965994" y="4267200"/>
            <a:ext cx="14137150" cy="1143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dirty="0"/>
          </a:p>
        </p:txBody>
      </p:sp>
      <p:sp>
        <p:nvSpPr>
          <p:cNvPr id="279562" name="Rectangle 9"/>
          <p:cNvSpPr>
            <a:spLocks/>
          </p:cNvSpPr>
          <p:nvPr/>
        </p:nvSpPr>
        <p:spPr bwMode="auto">
          <a:xfrm>
            <a:off x="863757" y="2540000"/>
            <a:ext cx="14123109" cy="1498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748857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1" name="Rectangle 1"/>
          <p:cNvSpPr>
            <a:spLocks noGrp="1" noChangeArrowheads="1"/>
          </p:cNvSpPr>
          <p:nvPr>
            <p:ph type="title"/>
          </p:nvPr>
        </p:nvSpPr>
        <p:spPr>
          <a:xfrm>
            <a:off x="800273" y="330200"/>
            <a:ext cx="14657233" cy="1117600"/>
          </a:xfrm>
        </p:spPr>
        <p:txBody>
          <a:bodyPr/>
          <a:lstStyle/>
          <a:p>
            <a:pPr eaLnBrk="1" hangingPunct="1">
              <a:defRPr/>
            </a:pPr>
            <a:r>
              <a:rPr lang="en-US" sz="5200" dirty="0" smtClean="0">
                <a:sym typeface="Rockwell" charset="0"/>
              </a:rPr>
              <a:t>Windows Exercise: Iterate over each IIS site </a:t>
            </a:r>
          </a:p>
        </p:txBody>
      </p:sp>
      <p:sp>
        <p:nvSpPr>
          <p:cNvPr id="267267" name="Rectangle 2"/>
          <p:cNvSpPr>
            <a:spLocks/>
          </p:cNvSpPr>
          <p:nvPr/>
        </p:nvSpPr>
        <p:spPr bwMode="auto">
          <a:xfrm>
            <a:off x="914490" y="2781300"/>
            <a:ext cx="990696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Calling </a:t>
            </a:r>
            <a:r>
              <a:rPr lang="en-US" b="1" dirty="0">
                <a:solidFill>
                  <a:srgbClr val="222321"/>
                </a:solidFill>
                <a:latin typeface="Arial"/>
                <a:ea typeface="Inconsolata"/>
                <a:cs typeface="Arial"/>
                <a:sym typeface="Inconsolata"/>
              </a:rPr>
              <a:t>.each</a:t>
            </a:r>
            <a:r>
              <a:rPr lang="en-US" dirty="0">
                <a:solidFill>
                  <a:srgbClr val="222321"/>
                </a:solidFill>
                <a:latin typeface="Arial"/>
                <a:ea typeface="Inconsolata"/>
                <a:cs typeface="Arial"/>
                <a:sym typeface="Inconsolata"/>
              </a:rPr>
              <a:t> </a:t>
            </a:r>
            <a:r>
              <a:rPr lang="en-US" dirty="0">
                <a:solidFill>
                  <a:srgbClr val="222321"/>
                </a:solidFill>
                <a:latin typeface="Arial"/>
                <a:cs typeface="Arial"/>
                <a:sym typeface="Rockwell" pitchFamily="18" charset="0"/>
              </a:rPr>
              <a:t>loops over each site</a:t>
            </a:r>
          </a:p>
        </p:txBody>
      </p:sp>
      <p:sp>
        <p:nvSpPr>
          <p:cNvPr id="267268" name="Rectangle 3"/>
          <p:cNvSpPr>
            <a:spLocks/>
          </p:cNvSpPr>
          <p:nvPr/>
        </p:nvSpPr>
        <p:spPr bwMode="auto">
          <a:xfrm>
            <a:off x="889794" y="5257800"/>
            <a:ext cx="675706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600"/>
              </a:spcBef>
              <a:buClr>
                <a:srgbClr val="C15332"/>
              </a:buClr>
              <a:buSzPct val="171000"/>
              <a:buFont typeface="Rockwell" pitchFamily="18" charset="0"/>
              <a:buChar char="•"/>
            </a:pPr>
            <a:r>
              <a:rPr lang="en-US" sz="3600" b="1" dirty="0" smtClean="0">
                <a:solidFill>
                  <a:srgbClr val="222321"/>
                </a:solidFill>
                <a:latin typeface="Arial"/>
                <a:cs typeface="Arial"/>
                <a:sym typeface="Rockwell" pitchFamily="18" charset="0"/>
              </a:rPr>
              <a:t>First pass</a:t>
            </a:r>
          </a:p>
          <a:p>
            <a:pPr marL="533400" indent="-533400">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site_name</a:t>
            </a:r>
            <a:r>
              <a:rPr lang="en-US" dirty="0" smtClean="0">
                <a:solidFill>
                  <a:srgbClr val="222321"/>
                </a:solidFill>
                <a:latin typeface="Courier"/>
                <a:sym typeface="Rockwell" pitchFamily="18" charset="0"/>
              </a:rPr>
              <a:t> = "clowns"</a:t>
            </a:r>
          </a:p>
          <a:p>
            <a:pPr marL="533400" indent="-533400">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site_data</a:t>
            </a:r>
            <a:r>
              <a:rPr lang="en-US" dirty="0" smtClean="0">
                <a:solidFill>
                  <a:srgbClr val="222321"/>
                </a:solidFill>
                <a:latin typeface="Courier"/>
                <a:sym typeface="Rockwell" pitchFamily="18" charset="0"/>
              </a:rPr>
              <a:t> </a:t>
            </a:r>
            <a:r>
              <a:rPr lang="en-US" dirty="0">
                <a:solidFill>
                  <a:srgbClr val="222321"/>
                </a:solidFill>
                <a:latin typeface="Courier"/>
                <a:sym typeface="Rockwell" pitchFamily="18" charset="0"/>
              </a:rPr>
              <a:t>= { “port” =&gt; </a:t>
            </a:r>
            <a:r>
              <a:rPr lang="en-US" dirty="0" smtClean="0">
                <a:solidFill>
                  <a:srgbClr val="222321"/>
                </a:solidFill>
                <a:latin typeface="Courier"/>
                <a:sym typeface="Rockwell" pitchFamily="18" charset="0"/>
              </a:rPr>
              <a:t>80 </a:t>
            </a:r>
            <a:r>
              <a:rPr lang="en-US" dirty="0">
                <a:solidFill>
                  <a:srgbClr val="222321"/>
                </a:solidFill>
                <a:latin typeface="Courier"/>
                <a:sym typeface="Rockwell" pitchFamily="18" charset="0"/>
              </a:rPr>
              <a:t>}</a:t>
            </a:r>
          </a:p>
        </p:txBody>
      </p:sp>
      <p:sp>
        <p:nvSpPr>
          <p:cNvPr id="267269" name="Rectangle 4"/>
          <p:cNvSpPr>
            <a:spLocks/>
          </p:cNvSpPr>
          <p:nvPr/>
        </p:nvSpPr>
        <p:spPr bwMode="auto">
          <a:xfrm>
            <a:off x="8128794" y="5334000"/>
            <a:ext cx="7989081"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600"/>
              </a:spcBef>
              <a:buClr>
                <a:srgbClr val="C15332"/>
              </a:buClr>
              <a:buSzPct val="171000"/>
              <a:buFont typeface="Rockwell" pitchFamily="18" charset="0"/>
              <a:buChar char="•"/>
            </a:pPr>
            <a:r>
              <a:rPr lang="en-US" sz="3600" b="1" dirty="0">
                <a:solidFill>
                  <a:srgbClr val="222321"/>
                </a:solidFill>
                <a:latin typeface="Arial"/>
                <a:cs typeface="Arial"/>
                <a:sym typeface="Rockwell" pitchFamily="18" charset="0"/>
              </a:rPr>
              <a:t>Second pass</a:t>
            </a:r>
          </a:p>
          <a:p>
            <a:pPr marL="533400" indent="-533400">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site_name</a:t>
            </a:r>
            <a:r>
              <a:rPr lang="en-US" dirty="0">
                <a:solidFill>
                  <a:srgbClr val="222321"/>
                </a:solidFill>
                <a:latin typeface="Courier"/>
                <a:sym typeface="Rockwell" pitchFamily="18" charset="0"/>
              </a:rPr>
              <a:t> = </a:t>
            </a:r>
            <a:r>
              <a:rPr lang="en-US" dirty="0" smtClean="0">
                <a:solidFill>
                  <a:srgbClr val="222321"/>
                </a:solidFill>
                <a:latin typeface="Courier"/>
                <a:sym typeface="Rockwell" pitchFamily="18" charset="0"/>
              </a:rPr>
              <a:t>"bears"</a:t>
            </a:r>
            <a:endParaRPr lang="en-US" dirty="0">
              <a:solidFill>
                <a:srgbClr val="222321"/>
              </a:solidFill>
              <a:latin typeface="Courier"/>
              <a:sym typeface="Rockwell" pitchFamily="18" charset="0"/>
            </a:endParaRPr>
          </a:p>
          <a:p>
            <a:pPr marL="533400" indent="-533400">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site_data</a:t>
            </a:r>
            <a:r>
              <a:rPr lang="en-US" dirty="0">
                <a:solidFill>
                  <a:srgbClr val="222321"/>
                </a:solidFill>
                <a:latin typeface="Courier"/>
                <a:sym typeface="Rockwell" pitchFamily="18" charset="0"/>
              </a:rPr>
              <a:t> = { “port” =&gt; </a:t>
            </a:r>
            <a:r>
              <a:rPr lang="en-US" dirty="0" smtClean="0">
                <a:solidFill>
                  <a:srgbClr val="222321"/>
                </a:solidFill>
                <a:latin typeface="Courier"/>
                <a:sym typeface="Rockwell" pitchFamily="18" charset="0"/>
              </a:rPr>
              <a:t>81 </a:t>
            </a:r>
            <a:r>
              <a:rPr lang="en-US" dirty="0">
                <a:solidFill>
                  <a:srgbClr val="222321"/>
                </a:solidFill>
                <a:latin typeface="Courier"/>
                <a:sym typeface="Rockwell" pitchFamily="18" charset="0"/>
              </a:rPr>
              <a:t>}</a:t>
            </a:r>
          </a:p>
        </p:txBody>
      </p:sp>
      <p:sp>
        <p:nvSpPr>
          <p:cNvPr id="8" name="Rectangle 7"/>
          <p:cNvSpPr/>
          <p:nvPr/>
        </p:nvSpPr>
        <p:spPr>
          <a:xfrm>
            <a:off x="889866" y="2017693"/>
            <a:ext cx="12420600" cy="523220"/>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p:txBody>
      </p:sp>
      <p:sp>
        <p:nvSpPr>
          <p:cNvPr id="5" name="Rectangle 4"/>
          <p:cNvSpPr/>
          <p:nvPr/>
        </p:nvSpPr>
        <p:spPr>
          <a:xfrm>
            <a:off x="889794" y="3810000"/>
            <a:ext cx="14249400" cy="1077218"/>
          </a:xfrm>
          <a:prstGeom prst="rect">
            <a:avLst/>
          </a:prstGeom>
        </p:spPr>
        <p:txBody>
          <a:bodyPr wrap="square">
            <a:spAutoFit/>
          </a:bodyPr>
          <a:lstStyle/>
          <a:p>
            <a:r>
              <a:rPr lang="en-US" sz="3200" dirty="0" smtClean="0">
                <a:latin typeface="Courier"/>
                <a:cs typeface="Courier"/>
              </a:rPr>
              <a:t>default</a:t>
            </a:r>
            <a:r>
              <a:rPr lang="en-US" sz="3200" dirty="0" smtClean="0">
                <a:solidFill>
                  <a:srgbClr val="666666"/>
                </a:solidFill>
                <a:latin typeface="Courier"/>
                <a:cs typeface="Courier"/>
              </a:rPr>
              <a:t>[</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iis_demo</a:t>
            </a:r>
            <a:r>
              <a:rPr lang="en-US" sz="3200" dirty="0" smtClean="0">
                <a:solidFill>
                  <a:srgbClr val="BA2121"/>
                </a:solidFill>
                <a:latin typeface="Courier"/>
                <a:cs typeface="Courier"/>
              </a:rPr>
              <a:t>"</a:t>
            </a:r>
            <a:r>
              <a:rPr lang="en-US" sz="3200" dirty="0" smtClean="0">
                <a:solidFill>
                  <a:srgbClr val="666666"/>
                </a:solidFill>
                <a:latin typeface="Courier"/>
                <a:cs typeface="Courier"/>
              </a:rPr>
              <a:t>][</a:t>
            </a:r>
            <a:r>
              <a:rPr lang="en-US" sz="3200" dirty="0" smtClean="0">
                <a:solidFill>
                  <a:srgbClr val="BA2121"/>
                </a:solidFill>
                <a:latin typeface="Courier"/>
                <a:cs typeface="Courier"/>
              </a:rPr>
              <a:t>"sites"</a:t>
            </a:r>
            <a:r>
              <a:rPr lang="en-US" sz="3200" dirty="0" smtClean="0">
                <a:solidFill>
                  <a:srgbClr val="666666"/>
                </a:solidFill>
                <a:latin typeface="Courier"/>
                <a:cs typeface="Courier"/>
              </a:rPr>
              <a:t>][</a:t>
            </a:r>
            <a:r>
              <a:rPr lang="en-US" sz="3200" dirty="0" smtClean="0">
                <a:solidFill>
                  <a:srgbClr val="BA2121"/>
                </a:solidFill>
                <a:latin typeface="Courier"/>
                <a:cs typeface="Courier"/>
              </a:rPr>
              <a:t>"clowns"</a:t>
            </a:r>
            <a:r>
              <a:rPr lang="en-US" sz="3200" dirty="0" smtClean="0">
                <a:solidFill>
                  <a:srgbClr val="666666"/>
                </a:solidFill>
                <a:latin typeface="Courier"/>
                <a:cs typeface="Courier"/>
              </a:rPr>
              <a:t>]</a:t>
            </a:r>
            <a:r>
              <a:rPr lang="en-US" sz="3200" dirty="0" smtClean="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smtClean="0">
                <a:solidFill>
                  <a:srgbClr val="666666"/>
                </a:solidFill>
                <a:latin typeface="Courier"/>
                <a:cs typeface="Courier"/>
              </a:rPr>
              <a:t>80</a:t>
            </a:r>
            <a:r>
              <a:rPr lang="en-US" sz="3200" dirty="0" smtClean="0">
                <a:latin typeface="Courier"/>
                <a:cs typeface="Courier"/>
              </a:rPr>
              <a:t> }</a:t>
            </a:r>
          </a:p>
          <a:p>
            <a:r>
              <a:rPr lang="en-US" sz="3200" dirty="0" smtClean="0">
                <a:latin typeface="Courier"/>
                <a:cs typeface="Courier"/>
              </a:rPr>
              <a:t>default</a:t>
            </a:r>
            <a:r>
              <a:rPr lang="en-US" sz="3200" dirty="0" smtClean="0">
                <a:solidFill>
                  <a:srgbClr val="666666"/>
                </a:solidFill>
                <a:latin typeface="Courier"/>
                <a:cs typeface="Courier"/>
              </a:rPr>
              <a:t>[</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iis_demo</a:t>
            </a:r>
            <a:r>
              <a:rPr lang="en-US" sz="3200" dirty="0" smtClean="0">
                <a:solidFill>
                  <a:srgbClr val="BA2121"/>
                </a:solidFill>
                <a:latin typeface="Courier"/>
                <a:cs typeface="Courier"/>
              </a:rPr>
              <a:t>"</a:t>
            </a:r>
            <a:r>
              <a:rPr lang="en-US" sz="3200" dirty="0" smtClean="0">
                <a:solidFill>
                  <a:srgbClr val="666666"/>
                </a:solidFill>
                <a:latin typeface="Courier"/>
                <a:cs typeface="Courier"/>
              </a:rPr>
              <a:t>][</a:t>
            </a:r>
            <a:r>
              <a:rPr lang="en-US" sz="3200" dirty="0" smtClean="0">
                <a:solidFill>
                  <a:srgbClr val="BA2121"/>
                </a:solidFill>
                <a:latin typeface="Courier"/>
                <a:cs typeface="Courier"/>
              </a:rPr>
              <a:t>"sites"</a:t>
            </a:r>
            <a:r>
              <a:rPr lang="en-US" sz="3200" dirty="0" smtClean="0">
                <a:solidFill>
                  <a:srgbClr val="666666"/>
                </a:solidFill>
                <a:latin typeface="Courier"/>
                <a:cs typeface="Courier"/>
              </a:rPr>
              <a:t>][</a:t>
            </a:r>
            <a:r>
              <a:rPr lang="en-US" sz="3200" dirty="0" smtClean="0">
                <a:solidFill>
                  <a:srgbClr val="BA2121"/>
                </a:solidFill>
                <a:latin typeface="Courier"/>
                <a:cs typeface="Courier"/>
              </a:rPr>
              <a:t>"bears"</a:t>
            </a:r>
            <a:r>
              <a:rPr lang="en-US" sz="3200" dirty="0" smtClean="0">
                <a:solidFill>
                  <a:srgbClr val="666666"/>
                </a:solidFill>
                <a:latin typeface="Courier"/>
                <a:cs typeface="Courier"/>
              </a:rPr>
              <a:t>]</a:t>
            </a:r>
            <a:r>
              <a:rPr lang="en-US" sz="3200" dirty="0" smtClean="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smtClean="0">
                <a:solidFill>
                  <a:srgbClr val="666666"/>
                </a:solidFill>
                <a:latin typeface="Courier"/>
                <a:cs typeface="Courier"/>
              </a:rPr>
              <a:t>81</a:t>
            </a:r>
            <a:r>
              <a:rPr lang="en-US" sz="3200" dirty="0" smtClean="0">
                <a:latin typeface="Courier"/>
                <a:cs typeface="Courier"/>
              </a:rPr>
              <a:t> </a:t>
            </a:r>
            <a:r>
              <a:rPr lang="en-US" sz="3200" dirty="0">
                <a:latin typeface="Courier"/>
                <a:cs typeface="Courier"/>
              </a:rPr>
              <a:t>} </a:t>
            </a:r>
            <a:endParaRPr lang="en-US" sz="3200" dirty="0">
              <a:effectLst/>
              <a:latin typeface="Courier"/>
              <a:cs typeface="Courier"/>
            </a:endParaRPr>
          </a:p>
        </p:txBody>
      </p:sp>
      <p:sp>
        <p:nvSpPr>
          <p:cNvPr id="9" name="Rectangle 7"/>
          <p:cNvSpPr>
            <a:spLocks/>
          </p:cNvSpPr>
          <p:nvPr/>
        </p:nvSpPr>
        <p:spPr bwMode="auto">
          <a:xfrm>
            <a:off x="594900" y="1956712"/>
            <a:ext cx="11801094" cy="77287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3687974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4631830" cy="45910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"disable default site" </a:t>
            </a:r>
            <a:r>
              <a:rPr lang="en-US" sz="2400" b="1" dirty="0">
                <a:solidFill>
                  <a:srgbClr val="008000"/>
                </a:solidFill>
                <a:latin typeface="Courier"/>
                <a:cs typeface="Courier"/>
              </a:rPr>
              <a:t>do</a:t>
            </a:r>
          </a:p>
          <a:p>
            <a:r>
              <a:rPr lang="en-US" sz="2400" dirty="0">
                <a:latin typeface="Courier"/>
                <a:cs typeface="Courier"/>
              </a:rPr>
              <a:t>    code </a:t>
            </a:r>
            <a:r>
              <a:rPr lang="en-US" sz="2400" dirty="0">
                <a:solidFill>
                  <a:srgbClr val="BA2121"/>
                </a:solidFill>
                <a:latin typeface="Courier"/>
                <a:cs typeface="Courier"/>
              </a:rPr>
              <a:t>'get-website "Default Web Site*" | where {$_.state -ne "Stopped"} | Stop-Website'</a:t>
            </a:r>
          </a:p>
          <a:p>
            <a:r>
              <a:rPr lang="en-US" sz="2400" b="1" dirty="0">
                <a:solidFill>
                  <a:srgbClr val="008000"/>
                </a:solidFill>
                <a:latin typeface="Courier"/>
                <a:cs typeface="Courier"/>
              </a:rPr>
              <a:t>end</a:t>
            </a:r>
          </a:p>
          <a:p>
            <a:endParaRPr lang="en-US" sz="2400" dirty="0" smtClean="0">
              <a:latin typeface="Courier"/>
              <a:ea typeface="Courier"/>
              <a:cs typeface="Courier"/>
              <a:sym typeface="Courier"/>
            </a:endParaRPr>
          </a:p>
          <a:p>
            <a:r>
              <a:rPr lang="en-US" sz="2400" dirty="0">
                <a:latin typeface="Courier"/>
                <a:cs typeface="Courier"/>
              </a:rPr>
              <a:t>node</a:t>
            </a:r>
            <a:r>
              <a:rPr lang="en-US" sz="2400" dirty="0" smtClean="0">
                <a:solidFill>
                  <a:srgbClr val="666666"/>
                </a:solidFill>
                <a:latin typeface="Courier"/>
                <a:cs typeface="Courier"/>
              </a:rPr>
              <a:t>[</a:t>
            </a:r>
            <a:r>
              <a:rPr lang="en-US" sz="2400" dirty="0" smtClean="0">
                <a:solidFill>
                  <a:srgbClr val="BA2121"/>
                </a:solidFill>
                <a:latin typeface="Courier"/>
                <a:cs typeface="Courier"/>
              </a:rPr>
              <a:t>"</a:t>
            </a:r>
            <a:r>
              <a:rPr lang="en-US" sz="2400" dirty="0" err="1" smtClean="0">
                <a:solidFill>
                  <a:srgbClr val="BA2121"/>
                </a:solidFill>
                <a:latin typeface="Courier"/>
                <a:cs typeface="Courier"/>
              </a:rPr>
              <a:t>iis_demo</a:t>
            </a:r>
            <a:r>
              <a:rPr lang="en-US" sz="2400" dirty="0" smtClean="0">
                <a:solidFill>
                  <a:srgbClr val="BA2121"/>
                </a:solidFill>
                <a:latin typeface="Courier"/>
                <a:cs typeface="Courier"/>
              </a:rPr>
              <a:t>"</a:t>
            </a:r>
            <a:r>
              <a:rPr lang="en-US" sz="2400" dirty="0" smtClean="0">
                <a:solidFill>
                  <a:srgbClr val="666666"/>
                </a:solidFill>
                <a:latin typeface="Courier"/>
                <a:cs typeface="Courier"/>
              </a:rPr>
              <a:t>][</a:t>
            </a:r>
            <a:r>
              <a:rPr lang="en-US" sz="2400" dirty="0" smtClean="0">
                <a:solidFill>
                  <a:srgbClr val="BA2121"/>
                </a:solidFill>
                <a:latin typeface="Courier"/>
                <a:cs typeface="Courier"/>
              </a:rPr>
              <a:t>"sites"</a:t>
            </a:r>
            <a:r>
              <a:rPr lang="en-US" sz="2400" dirty="0" smtClean="0">
                <a:solidFill>
                  <a:srgbClr val="666666"/>
                </a:solidFill>
                <a:latin typeface="Courier"/>
                <a:cs typeface="Courier"/>
              </a:rPr>
              <a:t>]</a:t>
            </a:r>
            <a:r>
              <a:rPr lang="en-US" sz="2400" dirty="0">
                <a:solidFill>
                  <a:srgbClr val="666666"/>
                </a:solidFill>
                <a:latin typeface="Courier"/>
                <a:cs typeface="Courier"/>
              </a:rPr>
              <a:t>.each </a:t>
            </a:r>
            <a:r>
              <a:rPr lang="en-US" sz="2400" b="1" dirty="0">
                <a:solidFill>
                  <a:srgbClr val="008000"/>
                </a:solidFill>
                <a:latin typeface="Courier"/>
                <a:cs typeface="Courier"/>
              </a:rPr>
              <a:t>do </a:t>
            </a:r>
            <a:r>
              <a:rPr lang="en-US" sz="2400" b="1" dirty="0">
                <a:solidFill>
                  <a:srgbClr val="666666"/>
                </a:solidFill>
                <a:latin typeface="Courier"/>
                <a:cs typeface="Courier"/>
              </a:rPr>
              <a:t>|</a:t>
            </a:r>
            <a:r>
              <a:rPr lang="en-US" sz="2400" b="1" dirty="0" err="1">
                <a:solidFill>
                  <a:srgbClr val="666666"/>
                </a:solidFill>
                <a:latin typeface="Courier"/>
                <a:cs typeface="Courier"/>
              </a:rPr>
              <a:t>site_name</a:t>
            </a:r>
            <a:r>
              <a:rPr lang="en-US" sz="2400" b="1" dirty="0">
                <a:solidFill>
                  <a:srgbClr val="666666"/>
                </a:solidFill>
                <a:latin typeface="Courier"/>
                <a:cs typeface="Courier"/>
              </a:rPr>
              <a:t>, </a:t>
            </a:r>
            <a:r>
              <a:rPr lang="en-US" sz="2400" b="1" dirty="0" err="1">
                <a:solidFill>
                  <a:srgbClr val="666666"/>
                </a:solidFill>
                <a:latin typeface="Courier"/>
                <a:cs typeface="Courier"/>
              </a:rPr>
              <a:t>site_data</a:t>
            </a:r>
            <a:r>
              <a:rPr lang="en-US" sz="2400" b="1" dirty="0">
                <a:solidFill>
                  <a:srgbClr val="666666"/>
                </a:solidFill>
                <a:latin typeface="Courier"/>
                <a:cs typeface="Courier"/>
              </a:rPr>
              <a:t>|</a:t>
            </a:r>
          </a:p>
          <a:p>
            <a:r>
              <a:rPr lang="pt-BR" sz="2400" dirty="0" smtClean="0">
                <a:latin typeface="Courier"/>
                <a:cs typeface="Courier"/>
              </a:rPr>
              <a:t>    </a:t>
            </a:r>
            <a:r>
              <a:rPr lang="pt-BR" sz="2400" dirty="0" err="1" smtClean="0">
                <a:latin typeface="Courier"/>
                <a:cs typeface="Courier"/>
              </a:rPr>
              <a:t>site_dir</a:t>
            </a:r>
            <a:r>
              <a:rPr lang="pt-BR" sz="2400" dirty="0" smtClean="0">
                <a:latin typeface="Courier"/>
                <a:cs typeface="Courier"/>
              </a:rPr>
              <a:t> </a:t>
            </a:r>
            <a:r>
              <a:rPr lang="pt-BR" sz="2400" dirty="0" smtClean="0">
                <a:solidFill>
                  <a:srgbClr val="666666"/>
                </a:solidFill>
                <a:latin typeface="Courier"/>
                <a:cs typeface="Courier"/>
              </a:rPr>
              <a:t>= </a:t>
            </a:r>
            <a:r>
              <a:rPr lang="pt-BR" sz="2400" dirty="0" smtClean="0">
                <a:solidFill>
                  <a:srgbClr val="BA2121"/>
                </a:solidFill>
                <a:latin typeface="Courier"/>
                <a:cs typeface="Courier"/>
              </a:rPr>
              <a:t>"</a:t>
            </a:r>
            <a:r>
              <a:rPr lang="pt-BR" sz="2400" b="1" dirty="0" smtClean="0">
                <a:solidFill>
                  <a:srgbClr val="BB6688"/>
                </a:solidFill>
                <a:latin typeface="Courier"/>
                <a:cs typeface="Courier"/>
              </a:rPr>
              <a:t>#{</a:t>
            </a:r>
            <a:r>
              <a:rPr lang="pt-BR" sz="2400" b="1" dirty="0" smtClean="0">
                <a:solidFill>
                  <a:srgbClr val="880000"/>
                </a:solidFill>
                <a:latin typeface="Courier"/>
                <a:cs typeface="Courier"/>
              </a:rPr>
              <a:t>ENV</a:t>
            </a:r>
            <a:r>
              <a:rPr lang="pt-BR" sz="2400" b="1" dirty="0" smtClean="0">
                <a:solidFill>
                  <a:srgbClr val="666666"/>
                </a:solidFill>
                <a:latin typeface="Courier"/>
                <a:cs typeface="Courier"/>
              </a:rPr>
              <a:t>[</a:t>
            </a:r>
            <a:r>
              <a:rPr lang="pt-BR" sz="2400" b="1" dirty="0" smtClean="0">
                <a:solidFill>
                  <a:srgbClr val="BA2121"/>
                </a:solidFill>
                <a:latin typeface="Courier"/>
                <a:cs typeface="Courier"/>
              </a:rPr>
              <a:t>'SYSTEMDRIVE'</a:t>
            </a:r>
            <a:r>
              <a:rPr lang="pt-BR" sz="2400" b="1" dirty="0" smtClean="0">
                <a:solidFill>
                  <a:srgbClr val="666666"/>
                </a:solidFill>
                <a:latin typeface="Courier"/>
                <a:cs typeface="Courier"/>
              </a:rPr>
              <a:t>]</a:t>
            </a:r>
            <a:r>
              <a:rPr lang="pt-BR" sz="2400" b="1" dirty="0" smtClean="0">
                <a:solidFill>
                  <a:srgbClr val="BB6688"/>
                </a:solidFill>
                <a:latin typeface="Courier"/>
                <a:cs typeface="Courier"/>
              </a:rPr>
              <a:t>}</a:t>
            </a:r>
            <a:r>
              <a:rPr lang="pt-BR" sz="2400" b="1" dirty="0" smtClean="0">
                <a:solidFill>
                  <a:srgbClr val="BB6622"/>
                </a:solidFill>
                <a:latin typeface="Courier"/>
                <a:cs typeface="Courier"/>
              </a:rPr>
              <a:t>\\</a:t>
            </a:r>
            <a:r>
              <a:rPr lang="pt-BR" sz="2400" b="1" dirty="0" err="1" smtClean="0">
                <a:solidFill>
                  <a:srgbClr val="BA2121"/>
                </a:solidFill>
                <a:latin typeface="Courier"/>
                <a:cs typeface="Courier"/>
              </a:rPr>
              <a:t>inetpub</a:t>
            </a:r>
            <a:r>
              <a:rPr lang="pt-BR" sz="2400" b="1" dirty="0" smtClean="0">
                <a:solidFill>
                  <a:srgbClr val="BB6622"/>
                </a:solidFill>
                <a:latin typeface="Courier"/>
                <a:cs typeface="Courier"/>
              </a:rPr>
              <a:t>\\</a:t>
            </a:r>
            <a:r>
              <a:rPr lang="pt-BR" sz="2400" b="1" dirty="0" err="1" smtClean="0">
                <a:solidFill>
                  <a:srgbClr val="BA2121"/>
                </a:solidFill>
                <a:latin typeface="Courier"/>
                <a:cs typeface="Courier"/>
              </a:rPr>
              <a:t>wwwroot</a:t>
            </a:r>
            <a:r>
              <a:rPr lang="pt-BR" sz="2400" b="1" dirty="0" smtClean="0">
                <a:solidFill>
                  <a:srgbClr val="BB6622"/>
                </a:solidFill>
                <a:latin typeface="Courier"/>
                <a:cs typeface="Courier"/>
              </a:rPr>
              <a:t>\\</a:t>
            </a:r>
            <a:r>
              <a:rPr lang="pt-BR" sz="2400" b="1" dirty="0" smtClean="0">
                <a:solidFill>
                  <a:srgbClr val="BB6688"/>
                </a:solidFill>
                <a:latin typeface="Courier"/>
                <a:cs typeface="Courier"/>
              </a:rPr>
              <a:t>#{</a:t>
            </a:r>
            <a:r>
              <a:rPr lang="pt-BR" sz="2400" b="1" dirty="0" err="1" smtClean="0">
                <a:solidFill>
                  <a:srgbClr val="BB6688"/>
                </a:solidFill>
                <a:latin typeface="Courier"/>
                <a:cs typeface="Courier"/>
              </a:rPr>
              <a:t>site_name</a:t>
            </a:r>
            <a:r>
              <a:rPr lang="pt-BR" sz="2400" b="1" dirty="0" smtClean="0">
                <a:solidFill>
                  <a:srgbClr val="BB6688"/>
                </a:solidFill>
                <a:latin typeface="Courier"/>
                <a:cs typeface="Courier"/>
              </a:rPr>
              <a:t>}</a:t>
            </a:r>
            <a:r>
              <a:rPr lang="pt-BR" sz="2400" b="1" dirty="0" smtClean="0">
                <a:solidFill>
                  <a:srgbClr val="BA2121"/>
                </a:solidFill>
                <a:latin typeface="Courier"/>
                <a:cs typeface="Courier"/>
              </a:rPr>
              <a:t>"</a:t>
            </a:r>
            <a:endParaRPr lang="pt-BR" sz="2400" b="1" dirty="0" smtClean="0">
              <a:solidFill>
                <a:srgbClr val="BA2121"/>
              </a:solidFill>
              <a:latin typeface="Courier"/>
              <a:cs typeface="Courier"/>
            </a:endParaRPr>
          </a:p>
          <a:p>
            <a:endParaRPr lang="pt-BR" sz="2400" b="1" dirty="0" smtClean="0">
              <a:solidFill>
                <a:srgbClr val="BA2121"/>
              </a:solidFill>
              <a:latin typeface="Courier"/>
              <a:cs typeface="Courier"/>
            </a:endParaRPr>
          </a:p>
          <a:p>
            <a:r>
              <a:rPr lang="pt-BR" sz="2400" dirty="0" smtClean="0">
                <a:latin typeface="Courier"/>
                <a:cs typeface="Courier"/>
              </a:rPr>
              <a:t>    </a:t>
            </a:r>
            <a:endParaRPr lang="pt-BR" sz="2400" dirty="0">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42749" y="7061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a:xfrm>
            <a:off x="800273" y="304800"/>
            <a:ext cx="14657233" cy="1117600"/>
          </a:xfrm>
        </p:spPr>
        <p:txBody>
          <a:bodyPr/>
          <a:lstStyle/>
          <a:p>
            <a:pPr>
              <a:defRPr/>
            </a:pPr>
            <a:r>
              <a:rPr lang="en-US" sz="5200" dirty="0" smtClean="0">
                <a:sym typeface="Rockwell" charset="0"/>
              </a:rPr>
              <a:t>Windows Exercise</a:t>
            </a:r>
            <a:r>
              <a:rPr lang="en-US" sz="5200" dirty="0">
                <a:sym typeface="Rockwell" charset="0"/>
              </a:rPr>
              <a:t>: </a:t>
            </a:r>
            <a:r>
              <a:rPr lang="en-US" sz="5200" dirty="0" smtClean="0">
                <a:sym typeface="Rockwell" charset="0"/>
              </a:rPr>
              <a:t/>
            </a:r>
            <a:br>
              <a:rPr lang="en-US" sz="5200" dirty="0" smtClean="0">
                <a:sym typeface="Rockwell" charset="0"/>
              </a:rPr>
            </a:br>
            <a:r>
              <a:rPr lang="en-US" sz="5200" dirty="0" smtClean="0">
                <a:sym typeface="Rockwell" charset="0"/>
              </a:rPr>
              <a:t>Iterate </a:t>
            </a:r>
            <a:r>
              <a:rPr lang="en-US" sz="5200" dirty="0">
                <a:sym typeface="Rockwell" charset="0"/>
              </a:rPr>
              <a:t>over each IIS site </a:t>
            </a:r>
            <a:endParaRPr lang="en-US" sz="5200" dirty="0">
              <a:sym typeface="Arial Bold" charset="0"/>
            </a:endParaRPr>
          </a:p>
        </p:txBody>
      </p:sp>
      <p:sp>
        <p:nvSpPr>
          <p:cNvPr id="279559" name="Rectangle 6"/>
          <p:cNvSpPr>
            <a:spLocks noGrp="1" noChangeArrowheads="1"/>
          </p:cNvSpPr>
          <p:nvPr>
            <p:ph type="body" idx="1"/>
          </p:nvPr>
        </p:nvSpPr>
        <p:spPr>
          <a:xfrm>
            <a:off x="800179" y="7772400"/>
            <a:ext cx="15177215" cy="1143000"/>
          </a:xfrm>
        </p:spPr>
        <p:txBody>
          <a:bodyPr/>
          <a:lstStyle/>
          <a:p>
            <a:r>
              <a:rPr lang="en-US" sz="3600" dirty="0" smtClean="0">
                <a:solidFill>
                  <a:srgbClr val="222321"/>
                </a:solidFill>
                <a:latin typeface="Arial"/>
                <a:cs typeface="Arial"/>
                <a:sym typeface="Rockwell" pitchFamily="18" charset="0"/>
              </a:rPr>
              <a:t>Create a ruby variable (for use only inside this loop) for the site directory</a:t>
            </a:r>
            <a:endParaRPr lang="en-US" sz="3600" dirty="0">
              <a:solidFill>
                <a:srgbClr val="222321"/>
              </a:solidFill>
              <a:latin typeface="Arial"/>
              <a:cs typeface="Arial"/>
              <a:sym typeface="Rockwell" pitchFamily="18" charset="0"/>
            </a:endParaRPr>
          </a:p>
        </p:txBody>
      </p:sp>
      <p:sp>
        <p:nvSpPr>
          <p:cNvPr id="279560" name="Rectangle 7"/>
          <p:cNvSpPr>
            <a:spLocks/>
          </p:cNvSpPr>
          <p:nvPr/>
        </p:nvSpPr>
        <p:spPr bwMode="auto">
          <a:xfrm>
            <a:off x="965994" y="4038600"/>
            <a:ext cx="14137150" cy="1371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dirty="0"/>
          </a:p>
        </p:txBody>
      </p:sp>
      <p:sp>
        <p:nvSpPr>
          <p:cNvPr id="279562" name="Rectangle 9"/>
          <p:cNvSpPr>
            <a:spLocks/>
          </p:cNvSpPr>
          <p:nvPr/>
        </p:nvSpPr>
        <p:spPr bwMode="auto">
          <a:xfrm>
            <a:off x="863757" y="2540000"/>
            <a:ext cx="14123109" cy="1498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0" name="Rectangle 9"/>
          <p:cNvSpPr>
            <a:spLocks/>
          </p:cNvSpPr>
          <p:nvPr/>
        </p:nvSpPr>
        <p:spPr bwMode="auto">
          <a:xfrm>
            <a:off x="1016157" y="5638800"/>
            <a:ext cx="14123109" cy="5334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6883668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1"/>
          <p:cNvSpPr>
            <a:spLocks noGrp="1" noChangeArrowheads="1"/>
          </p:cNvSpPr>
          <p:nvPr>
            <p:ph type="title"/>
          </p:nvPr>
        </p:nvSpPr>
        <p:spPr/>
        <p:txBody>
          <a:bodyPr/>
          <a:lstStyle/>
          <a:p>
            <a:pPr eaLnBrk="1" hangingPunct="1">
              <a:defRPr/>
            </a:pPr>
            <a:r>
              <a:rPr lang="en-US" sz="4800" dirty="0" smtClean="0">
                <a:sym typeface="Rockwell" charset="0"/>
              </a:rPr>
              <a:t>Windows Exercise: Add the Directory resource</a:t>
            </a:r>
          </a:p>
        </p:txBody>
      </p:sp>
      <p:sp>
        <p:nvSpPr>
          <p:cNvPr id="268291" name="Rectangle 2"/>
          <p:cNvSpPr>
            <a:spLocks/>
          </p:cNvSpPr>
          <p:nvPr/>
        </p:nvSpPr>
        <p:spPr bwMode="auto">
          <a:xfrm>
            <a:off x="889794" y="4572000"/>
            <a:ext cx="12496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endParaRPr lang="en-US" dirty="0">
              <a:solidFill>
                <a:srgbClr val="222321"/>
              </a:solidFill>
              <a:latin typeface="Helvetica"/>
              <a:cs typeface="Helvetica"/>
              <a:sym typeface="Rockwell" pitchFamily="18" charset="0"/>
            </a:endParaRPr>
          </a:p>
        </p:txBody>
      </p:sp>
      <p:sp>
        <p:nvSpPr>
          <p:cNvPr id="2" name="Rectangle 1"/>
          <p:cNvSpPr/>
          <p:nvPr/>
        </p:nvSpPr>
        <p:spPr>
          <a:xfrm>
            <a:off x="813594" y="1981200"/>
            <a:ext cx="14630400" cy="95410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a:p>
            <a:r>
              <a:rPr lang="pt-BR" dirty="0" smtClean="0">
                <a:latin typeface="Consolas" panose="020B0609020204030204" pitchFamily="49" charset="0"/>
                <a:cs typeface="Consolas" panose="020B0609020204030204" pitchFamily="49" charset="0"/>
              </a:rPr>
              <a:t>    </a:t>
            </a:r>
            <a:r>
              <a:rPr lang="pt-BR" dirty="0" err="1">
                <a:latin typeface="Consolas" panose="020B0609020204030204" pitchFamily="49" charset="0"/>
                <a:cs typeface="Consolas" panose="020B0609020204030204" pitchFamily="49" charset="0"/>
              </a:rPr>
              <a:t>site_dir</a:t>
            </a:r>
            <a:r>
              <a:rPr lang="pt-BR" dirty="0">
                <a:latin typeface="Consolas" panose="020B0609020204030204" pitchFamily="49" charset="0"/>
                <a:cs typeface="Consolas" panose="020B0609020204030204" pitchFamily="49" charset="0"/>
              </a:rPr>
              <a:t> </a:t>
            </a:r>
            <a:r>
              <a:rPr lang="pt-BR" dirty="0">
                <a:solidFill>
                  <a:srgbClr val="666666"/>
                </a:solidFill>
                <a:latin typeface="Consolas" panose="020B0609020204030204" pitchFamily="49" charset="0"/>
                <a:cs typeface="Consolas" panose="020B0609020204030204" pitchFamily="49" charset="0"/>
              </a:rPr>
              <a:t>= </a:t>
            </a:r>
            <a:r>
              <a:rPr lang="pt-BR" dirty="0">
                <a:solidFill>
                  <a:srgbClr val="BA2121"/>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880000"/>
                </a:solidFill>
                <a:latin typeface="Consolas" panose="020B0609020204030204" pitchFamily="49" charset="0"/>
                <a:cs typeface="Consolas" panose="020B0609020204030204" pitchFamily="49" charset="0"/>
              </a:rPr>
              <a:t>ENV</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'SYSTEMDRIVE'</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BB6622"/>
                </a:solidFill>
                <a:latin typeface="Consolas" panose="020B0609020204030204" pitchFamily="49" charset="0"/>
                <a:cs typeface="Consolas" panose="020B0609020204030204" pitchFamily="49" charset="0"/>
              </a:rPr>
              <a:t>\\</a:t>
            </a:r>
            <a:r>
              <a:rPr lang="pt-BR" b="1" dirty="0" err="1">
                <a:solidFill>
                  <a:srgbClr val="BA2121"/>
                </a:solidFill>
                <a:latin typeface="Consolas" panose="020B0609020204030204" pitchFamily="49" charset="0"/>
                <a:cs typeface="Consolas" panose="020B0609020204030204" pitchFamily="49" charset="0"/>
              </a:rPr>
              <a:t>inetpub</a:t>
            </a:r>
            <a:r>
              <a:rPr lang="pt-BR" b="1" dirty="0">
                <a:solidFill>
                  <a:srgbClr val="BB6622"/>
                </a:solidFill>
                <a:latin typeface="Consolas" panose="020B0609020204030204" pitchFamily="49" charset="0"/>
                <a:cs typeface="Consolas" panose="020B0609020204030204" pitchFamily="49" charset="0"/>
              </a:rPr>
              <a:t>\\</a:t>
            </a:r>
            <a:r>
              <a:rPr lang="pt-BR" b="1" dirty="0" err="1">
                <a:solidFill>
                  <a:srgbClr val="BA2121"/>
                </a:solidFill>
                <a:latin typeface="Consolas" panose="020B0609020204030204" pitchFamily="49" charset="0"/>
                <a:cs typeface="Consolas" panose="020B0609020204030204" pitchFamily="49" charset="0"/>
              </a:rPr>
              <a:t>wwwroot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err="1">
                <a:solidFill>
                  <a:srgbClr val="BB6688"/>
                </a:solidFill>
                <a:latin typeface="Consolas" panose="020B0609020204030204" pitchFamily="49" charset="0"/>
                <a:cs typeface="Consolas" panose="020B0609020204030204" pitchFamily="49" charset="0"/>
              </a:rPr>
              <a:t>site_name</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a:t>
            </a:r>
          </a:p>
        </p:txBody>
      </p:sp>
      <p:sp>
        <p:nvSpPr>
          <p:cNvPr id="5" name="Rectangle 4"/>
          <p:cNvSpPr/>
          <p:nvPr/>
        </p:nvSpPr>
        <p:spPr>
          <a:xfrm>
            <a:off x="813594" y="3541693"/>
            <a:ext cx="14630400" cy="523220"/>
          </a:xfrm>
          <a:prstGeom prst="rect">
            <a:avLst/>
          </a:prstGeom>
        </p:spPr>
        <p:txBody>
          <a:bodyPr wrap="square">
            <a:spAutoFit/>
          </a:bodyPr>
          <a:lstStyle/>
          <a:p>
            <a:r>
              <a:rPr lang="en-US" dirty="0" smtClean="0">
                <a:latin typeface="Consolas" panose="020B0609020204030204" pitchFamily="49" charset="0"/>
                <a:cs typeface="Consolas" panose="020B0609020204030204" pitchFamily="49" charset="0"/>
              </a:rPr>
              <a:t>directory </a:t>
            </a:r>
            <a:r>
              <a:rPr lang="en-US" dirty="0" err="1" smtClean="0">
                <a:latin typeface="Consolas" panose="020B0609020204030204" pitchFamily="49" charset="0"/>
                <a:cs typeface="Consolas" panose="020B0609020204030204" pitchFamily="49" charset="0"/>
              </a:rPr>
              <a:t>site_dir</a:t>
            </a:r>
            <a:endParaRPr lang="en-US" dirty="0">
              <a:solidFill>
                <a:srgbClr val="666666"/>
              </a:solidFill>
              <a:latin typeface="Consolas" panose="020B0609020204030204" pitchFamily="49" charset="0"/>
              <a:cs typeface="Consolas" panose="020B0609020204030204" pitchFamily="49" charset="0"/>
            </a:endParaRPr>
          </a:p>
        </p:txBody>
      </p:sp>
      <p:sp>
        <p:nvSpPr>
          <p:cNvPr id="6" name="Rectangle 7"/>
          <p:cNvSpPr>
            <a:spLocks/>
          </p:cNvSpPr>
          <p:nvPr/>
        </p:nvSpPr>
        <p:spPr bwMode="auto">
          <a:xfrm>
            <a:off x="594900" y="3429000"/>
            <a:ext cx="4333494" cy="77287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3" name="TextBox 2"/>
          <p:cNvSpPr txBox="1"/>
          <p:nvPr/>
        </p:nvSpPr>
        <p:spPr>
          <a:xfrm>
            <a:off x="508794" y="5791200"/>
            <a:ext cx="13691068" cy="646331"/>
          </a:xfrm>
          <a:prstGeom prst="rect">
            <a:avLst/>
          </a:prstGeom>
          <a:noFill/>
        </p:spPr>
        <p:txBody>
          <a:bodyPr wrap="none" rtlCol="0">
            <a:spAutoFit/>
          </a:bodyPr>
          <a:lstStyle/>
          <a:p>
            <a:r>
              <a:rPr lang="en-US" sz="3600" dirty="0" smtClean="0"/>
              <a:t>What do you think is the default action for the ‘directory’ resource?</a:t>
            </a:r>
            <a:endParaRPr lang="en-US" sz="3600" dirty="0"/>
          </a:p>
        </p:txBody>
      </p:sp>
      <p:sp>
        <p:nvSpPr>
          <p:cNvPr id="8" name="Rectangle 9"/>
          <p:cNvSpPr>
            <a:spLocks/>
          </p:cNvSpPr>
          <p:nvPr/>
        </p:nvSpPr>
        <p:spPr bwMode="auto">
          <a:xfrm>
            <a:off x="863757" y="1752600"/>
            <a:ext cx="14123109" cy="1498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5734287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5" name="Rectangle 1"/>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4800">
                <a:solidFill>
                  <a:srgbClr val="A40800"/>
                </a:solidFill>
                <a:latin typeface="Courier" charset="0"/>
                <a:ea typeface="ＭＳ Ｐゴシック" charset="0"/>
                <a:cs typeface="Courier" charset="0"/>
                <a:sym typeface="Courier" charset="0"/>
              </a:rPr>
              <a:t>   </a:t>
            </a:r>
          </a:p>
        </p:txBody>
      </p:sp>
      <p:sp>
        <p:nvSpPr>
          <p:cNvPr id="748546" name="Rectangle 2"/>
          <p:cNvSpPr>
            <a:spLocks noGrp="1" noChangeArrowheads="1"/>
          </p:cNvSpPr>
          <p:nvPr>
            <p:ph type="title"/>
          </p:nvPr>
        </p:nvSpPr>
        <p:spPr>
          <a:ln/>
        </p:spPr>
        <p:txBody>
          <a:bodyPr/>
          <a:lstStyle/>
          <a:p>
            <a:r>
              <a:rPr lang="en-US" dirty="0" smtClean="0"/>
              <a:t>Windows: Variables </a:t>
            </a:r>
            <a:r>
              <a:rPr lang="en-US" dirty="0"/>
              <a:t>and interpolation </a:t>
            </a:r>
          </a:p>
        </p:txBody>
      </p:sp>
      <p:sp>
        <p:nvSpPr>
          <p:cNvPr id="748547" name="Rectangle 3"/>
          <p:cNvSpPr>
            <a:spLocks noGrp="1" noChangeArrowheads="1"/>
          </p:cNvSpPr>
          <p:nvPr>
            <p:ph type="body" idx="1"/>
          </p:nvPr>
        </p:nvSpPr>
        <p:spPr>
          <a:xfrm>
            <a:off x="838282" y="4191000"/>
            <a:ext cx="15266891" cy="1117600"/>
          </a:xfrm>
          <a:ln/>
        </p:spPr>
        <p:txBody>
          <a:bodyPr/>
          <a:lstStyle/>
          <a:p>
            <a:r>
              <a:rPr lang="en-US"/>
              <a:t>What directory will be created in each of the following?</a:t>
            </a:r>
          </a:p>
        </p:txBody>
      </p:sp>
      <p:sp>
        <p:nvSpPr>
          <p:cNvPr id="748548" name="Rectangle 4"/>
          <p:cNvSpPr>
            <a:spLocks/>
          </p:cNvSpPr>
          <p:nvPr/>
        </p:nvSpPr>
        <p:spPr bwMode="auto">
          <a:xfrm>
            <a:off x="596958" y="5283200"/>
            <a:ext cx="9818059"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err="1" smtClean="0">
                <a:solidFill>
                  <a:srgbClr val="A40800"/>
                </a:solidFill>
                <a:latin typeface="Courier" charset="0"/>
                <a:ea typeface="ＭＳ Ｐゴシック" charset="0"/>
                <a:cs typeface="Courier" charset="0"/>
                <a:sym typeface="Courier" charset="0"/>
              </a:rPr>
              <a:t>site_dir</a:t>
            </a:r>
            <a:r>
              <a:rPr lang="en-US" sz="3200" dirty="0" smtClean="0">
                <a:solidFill>
                  <a:srgbClr val="A40800"/>
                </a:solidFill>
                <a:latin typeface="Courier" charset="0"/>
                <a:ea typeface="ＭＳ Ｐゴシック" charset="0"/>
                <a:cs typeface="Courier" charset="0"/>
                <a:sym typeface="Courier" charset="0"/>
              </a:rPr>
              <a:t> </a:t>
            </a:r>
            <a:r>
              <a:rPr lang="en-US" sz="3200" dirty="0" smtClean="0">
                <a:solidFill>
                  <a:srgbClr val="3F691E"/>
                </a:solidFill>
                <a:latin typeface="Courier" charset="0"/>
                <a:ea typeface="ＭＳ Ｐゴシック" charset="0"/>
                <a:cs typeface="Courier" charset="0"/>
                <a:sym typeface="Courier" charset="0"/>
              </a:rPr>
              <a:t>do</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lgn="l"/>
            <a:endParaRPr lang="en-US" sz="3200" dirty="0" smtClean="0">
              <a:solidFill>
                <a:schemeClr val="tx1"/>
              </a:solidFill>
              <a:latin typeface="Courier" charset="0"/>
              <a:ea typeface="ＭＳ Ｐゴシック" charset="0"/>
              <a:cs typeface="Courier" charset="0"/>
              <a:sym typeface="Courier" charset="0"/>
            </a:endParaRPr>
          </a:p>
          <a:p>
            <a:pPr marL="0" lvl="4"/>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rgbClr val="A40800"/>
                </a:solidFill>
                <a:latin typeface="Courier" charset="0"/>
                <a:ea typeface="ＭＳ Ｐゴシック" charset="0"/>
                <a:cs typeface="Courier" charset="0"/>
                <a:sym typeface="Courier" charset="0"/>
              </a:rPr>
              <a:t>"</a:t>
            </a:r>
            <a:r>
              <a:rPr lang="en-US" sz="3200" dirty="0" err="1">
                <a:solidFill>
                  <a:srgbClr val="A40800"/>
                </a:solidFill>
                <a:latin typeface="Courier" charset="0"/>
                <a:ea typeface="ＭＳ Ｐゴシック" charset="0"/>
                <a:cs typeface="Courier" charset="0"/>
                <a:sym typeface="Courier" charset="0"/>
              </a:rPr>
              <a:t>site_dir</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lgn="l"/>
            <a:endParaRPr lang="en-US" sz="3200" dirty="0" smtClean="0">
              <a:solidFill>
                <a:schemeClr val="tx1"/>
              </a:solidFill>
              <a:latin typeface="Courier" charset="0"/>
              <a:ea typeface="ＭＳ Ｐゴシック" charset="0"/>
              <a:cs typeface="Courier" charset="0"/>
              <a:sym typeface="Courier" charset="0"/>
            </a:endParaRPr>
          </a:p>
          <a:p>
            <a:pPr marL="0" lvl="4"/>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rgbClr val="A40800"/>
                </a:solidFill>
                <a:latin typeface="Courier" charset="0"/>
                <a:ea typeface="ＭＳ Ｐゴシック" charset="0"/>
                <a:cs typeface="Courier" charset="0"/>
                <a:sym typeface="Courier" charset="0"/>
              </a:rPr>
              <a:t>"#{</a:t>
            </a:r>
            <a:r>
              <a:rPr lang="en-US" sz="3200" dirty="0" err="1">
                <a:solidFill>
                  <a:srgbClr val="A40800"/>
                </a:solidFill>
                <a:latin typeface="Courier" charset="0"/>
                <a:ea typeface="ＭＳ Ｐゴシック" charset="0"/>
                <a:cs typeface="Courier" charset="0"/>
                <a:sym typeface="Courier" charset="0"/>
              </a:rPr>
              <a:t>site_dir</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p>
        </p:txBody>
      </p:sp>
      <p:sp>
        <p:nvSpPr>
          <p:cNvPr id="748549" name="Rectangle 5"/>
          <p:cNvSpPr>
            <a:spLocks/>
          </p:cNvSpPr>
          <p:nvPr/>
        </p:nvSpPr>
        <p:spPr bwMode="auto">
          <a:xfrm>
            <a:off x="622361" y="2832100"/>
            <a:ext cx="11151689"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err="1" smtClean="0">
                <a:solidFill>
                  <a:schemeClr val="tx1"/>
                </a:solidFill>
                <a:latin typeface="Courier" charset="0"/>
                <a:ea typeface="ＭＳ Ｐゴシック" charset="0"/>
                <a:cs typeface="Courier" charset="0"/>
                <a:sym typeface="Courier" charset="0"/>
              </a:rPr>
              <a:t>site_dir</a:t>
            </a:r>
            <a:r>
              <a:rPr lang="en-US" sz="3200" dirty="0" smtClean="0">
                <a:solidFill>
                  <a:schemeClr val="tx1"/>
                </a:solidFill>
                <a:latin typeface="Courier" charset="0"/>
                <a:ea typeface="ＭＳ Ｐゴシック" charset="0"/>
                <a:cs typeface="Courier" charset="0"/>
                <a:sym typeface="Courier" charset="0"/>
              </a:rPr>
              <a:t> = </a:t>
            </a:r>
            <a:r>
              <a:rPr lang="en-US" sz="3200" dirty="0" smtClean="0">
                <a:solidFill>
                  <a:srgbClr val="BA2121"/>
                </a:solidFill>
                <a:latin typeface="Courier" charset="0"/>
                <a:ea typeface="ＭＳ Ｐゴシック" charset="0"/>
                <a:cs typeface="Courier" charset="0"/>
                <a:sym typeface="Courier" charset="0"/>
              </a:rPr>
              <a:t>"c:\foo\</a:t>
            </a:r>
            <a:r>
              <a:rPr lang="en-US" sz="3200" dirty="0" err="1" smtClean="0">
                <a:solidFill>
                  <a:srgbClr val="BA2121"/>
                </a:solidFill>
                <a:latin typeface="Courier" charset="0"/>
                <a:ea typeface="ＭＳ Ｐゴシック" charset="0"/>
                <a:cs typeface="Courier" charset="0"/>
                <a:sym typeface="Courier" charset="0"/>
              </a:rPr>
              <a:t>foobar</a:t>
            </a:r>
            <a:r>
              <a:rPr lang="en-US" sz="3200" dirty="0">
                <a:solidFill>
                  <a:srgbClr val="BA2121"/>
                </a:solidFill>
                <a:latin typeface="Courier" charset="0"/>
                <a:ea typeface="ＭＳ Ｐゴシック" charset="0"/>
                <a:cs typeface="Courier" charset="0"/>
                <a:sym typeface="Courier" charset="0"/>
              </a:rPr>
              <a:t>"</a:t>
            </a:r>
          </a:p>
        </p:txBody>
      </p:sp>
      <p:sp>
        <p:nvSpPr>
          <p:cNvPr id="748550" name="Rectangle 6"/>
          <p:cNvSpPr>
            <a:spLocks/>
          </p:cNvSpPr>
          <p:nvPr/>
        </p:nvSpPr>
        <p:spPr bwMode="auto">
          <a:xfrm>
            <a:off x="838282" y="1892300"/>
            <a:ext cx="15266891"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Given the following variable for '</a:t>
            </a:r>
            <a:r>
              <a:rPr lang="en-US" sz="4800" dirty="0" err="1">
                <a:solidFill>
                  <a:schemeClr val="tx1"/>
                </a:solidFill>
                <a:latin typeface="Courier" charset="0"/>
                <a:ea typeface="ＭＳ Ｐゴシック" charset="0"/>
                <a:cs typeface="Courier" charset="0"/>
                <a:sym typeface="Courier" charset="0"/>
              </a:rPr>
              <a:t>document_root</a:t>
            </a:r>
            <a:r>
              <a:rPr lang="en-US" sz="4800" dirty="0">
                <a:solidFill>
                  <a:schemeClr val="tx1"/>
                </a:solidFill>
                <a:latin typeface="Arial" charset="0"/>
                <a:ea typeface="ＭＳ Ｐゴシック" charset="0"/>
                <a:cs typeface="Arial" charset="0"/>
                <a:sym typeface="Arial" charset="0"/>
              </a:rPr>
              <a:t>'</a:t>
            </a:r>
          </a:p>
        </p:txBody>
      </p:sp>
      <p:sp>
        <p:nvSpPr>
          <p:cNvPr id="748551" name="Rectangle 7"/>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smtClean="0">
                <a:solidFill>
                  <a:srgbClr val="A40800"/>
                </a:solidFill>
                <a:latin typeface="Courier" charset="0"/>
                <a:ea typeface="ＭＳ Ｐゴシック" charset="0"/>
                <a:cs typeface="Courier" charset="0"/>
                <a:sym typeface="Courier" charset="0"/>
              </a:rPr>
              <a:t>c:\foo\</a:t>
            </a:r>
            <a:r>
              <a:rPr lang="en-US" sz="3200" dirty="0" err="1" smtClean="0">
                <a:solidFill>
                  <a:srgbClr val="A40800"/>
                </a:solidFill>
                <a:latin typeface="Courier" charset="0"/>
                <a:ea typeface="ＭＳ Ｐゴシック" charset="0"/>
                <a:cs typeface="Courier" charset="0"/>
                <a:sym typeface="Courier" charset="0"/>
              </a:rPr>
              <a:t>foobar</a:t>
            </a:r>
            <a:endParaRPr lang="en-US" sz="3200" dirty="0" smtClean="0">
              <a:solidFill>
                <a:srgbClr val="A40800"/>
              </a:solidFill>
              <a:latin typeface="Courier" charset="0"/>
              <a:ea typeface="ＭＳ Ｐゴシック" charset="0"/>
              <a:cs typeface="Courier" charset="0"/>
              <a:sym typeface="Courier" charset="0"/>
            </a:endParaRPr>
          </a:p>
          <a:p>
            <a:pPr marL="0" lvl="4" algn="l"/>
            <a:endParaRPr lang="en-US" sz="3200" dirty="0" smtClean="0">
              <a:solidFill>
                <a:srgbClr val="A40800"/>
              </a:solidFill>
              <a:latin typeface="Courier" charset="0"/>
              <a:ea typeface="ＭＳ Ｐゴシック" charset="0"/>
              <a:cs typeface="Courier" charset="0"/>
              <a:sym typeface="Courier" charset="0"/>
            </a:endParaRPr>
          </a:p>
          <a:p>
            <a:pPr marL="0" lvl="4" algn="l"/>
            <a:r>
              <a:rPr lang="en-US" sz="3200" dirty="0" err="1" smtClean="0">
                <a:solidFill>
                  <a:srgbClr val="A40800"/>
                </a:solidFill>
                <a:latin typeface="Courier" charset="0"/>
                <a:ea typeface="ＭＳ Ｐゴシック" charset="0"/>
                <a:cs typeface="Courier" charset="0"/>
                <a:sym typeface="Courier" charset="0"/>
              </a:rPr>
              <a:t>site_dir</a:t>
            </a:r>
            <a:endParaRPr lang="en-US" sz="3200" dirty="0" smtClean="0">
              <a:solidFill>
                <a:srgbClr val="A40800"/>
              </a:solidFill>
              <a:latin typeface="Courier" charset="0"/>
              <a:ea typeface="ＭＳ Ｐゴシック" charset="0"/>
              <a:cs typeface="Courier" charset="0"/>
              <a:sym typeface="Courier" charset="0"/>
            </a:endParaRPr>
          </a:p>
          <a:p>
            <a:pPr marL="0" lvl="4" algn="l"/>
            <a:endParaRPr lang="en-US" sz="3200" dirty="0" smtClean="0">
              <a:solidFill>
                <a:srgbClr val="A40800"/>
              </a:solidFill>
              <a:latin typeface="Courier" charset="0"/>
              <a:ea typeface="ＭＳ Ｐゴシック" charset="0"/>
              <a:cs typeface="Courier" charset="0"/>
              <a:sym typeface="Courier" charset="0"/>
            </a:endParaRPr>
          </a:p>
          <a:p>
            <a:pPr marL="0" lvl="4" algn="l"/>
            <a:r>
              <a:rPr lang="en-US" sz="3200" dirty="0" smtClean="0">
                <a:solidFill>
                  <a:srgbClr val="A40800"/>
                </a:solidFill>
                <a:latin typeface="Courier" charset="0"/>
                <a:ea typeface="ＭＳ Ｐゴシック" charset="0"/>
                <a:cs typeface="Courier" charset="0"/>
                <a:sym typeface="Courier" charset="0"/>
              </a:rPr>
              <a:t>c:\foo\</a:t>
            </a:r>
            <a:r>
              <a:rPr lang="en-US" sz="3200" dirty="0" err="1" smtClean="0">
                <a:solidFill>
                  <a:srgbClr val="A40800"/>
                </a:solidFill>
                <a:latin typeface="Courier" charset="0"/>
                <a:ea typeface="ＭＳ Ｐゴシック" charset="0"/>
                <a:cs typeface="Courier" charset="0"/>
                <a:sym typeface="Courier" charset="0"/>
              </a:rPr>
              <a:t>foobar</a:t>
            </a:r>
            <a:endParaRPr lang="en-US" sz="3200" dirty="0">
              <a:solidFill>
                <a:srgbClr val="A40800"/>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5625722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85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85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85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5" name="Rectangle 1"/>
          <p:cNvSpPr>
            <a:spLocks noGrp="1" noChangeArrowheads="1"/>
          </p:cNvSpPr>
          <p:nvPr>
            <p:ph type="title"/>
          </p:nvPr>
        </p:nvSpPr>
        <p:spPr/>
        <p:txBody>
          <a:bodyPr/>
          <a:lstStyle/>
          <a:p>
            <a:pPr eaLnBrk="1" hangingPunct="1">
              <a:defRPr/>
            </a:pPr>
            <a:r>
              <a:rPr lang="en-US" sz="4900" dirty="0" err="1" smtClean="0">
                <a:sym typeface="Arial Bold" charset="0"/>
              </a:rPr>
              <a:t>Powershell_script</a:t>
            </a:r>
            <a:r>
              <a:rPr lang="en-US" sz="4900" dirty="0" smtClean="0">
                <a:sym typeface="Arial Bold" charset="0"/>
              </a:rPr>
              <a:t> resources </a:t>
            </a:r>
            <a:r>
              <a:rPr lang="en-US" sz="4900" dirty="0">
                <a:sym typeface="Arial Bold" charset="0"/>
              </a:rPr>
              <a:t>are generally not idempotent</a:t>
            </a:r>
          </a:p>
        </p:txBody>
      </p:sp>
      <p:sp>
        <p:nvSpPr>
          <p:cNvPr id="280579" name="Rectangle 2"/>
          <p:cNvSpPr>
            <a:spLocks noGrp="1" noChangeArrowheads="1"/>
          </p:cNvSpPr>
          <p:nvPr>
            <p:ph type="body" idx="1"/>
          </p:nvPr>
        </p:nvSpPr>
        <p:spPr/>
        <p:txBody>
          <a:bodyPr/>
          <a:lstStyle/>
          <a:p>
            <a:pPr eaLnBrk="1" hangingPunct="1"/>
            <a:r>
              <a:rPr lang="en-US" dirty="0" smtClean="0"/>
              <a:t>Chef will stop your run if a resource fails</a:t>
            </a:r>
          </a:p>
          <a:p>
            <a:pPr eaLnBrk="1" hangingPunct="1"/>
            <a:endParaRPr lang="en-US" dirty="0" smtClean="0"/>
          </a:p>
          <a:p>
            <a:pPr eaLnBrk="1" hangingPunct="1"/>
            <a:r>
              <a:rPr lang="en-US" dirty="0" smtClean="0"/>
              <a:t>Most command line utilities are not idempotent - they assume a human being is interacting with, and understands, the state of the system</a:t>
            </a:r>
          </a:p>
          <a:p>
            <a:pPr eaLnBrk="1" hangingPunct="1"/>
            <a:endParaRPr lang="en-US" dirty="0" smtClean="0"/>
          </a:p>
          <a:p>
            <a:pPr eaLnBrk="1" hangingPunct="1"/>
            <a:r>
              <a:rPr lang="en-US" dirty="0" smtClean="0"/>
              <a:t>The result is - it’s up to you to make </a:t>
            </a:r>
            <a:r>
              <a:rPr lang="en-US" dirty="0" err="1" smtClean="0"/>
              <a:t>powershell_script</a:t>
            </a:r>
            <a:r>
              <a:rPr lang="en-US" smtClean="0"/>
              <a:t> resources </a:t>
            </a:r>
            <a:r>
              <a:rPr lang="en-US" dirty="0" smtClean="0"/>
              <a:t>idempotent</a:t>
            </a:r>
          </a:p>
        </p:txBody>
      </p:sp>
    </p:spTree>
    <p:extLst>
      <p:ext uri="{BB962C8B-B14F-4D97-AF65-F5344CB8AC3E}">
        <p14:creationId xmlns:p14="http://schemas.microsoft.com/office/powerpoint/2010/main" val="24793885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1"/>
          <p:cNvSpPr>
            <a:spLocks noGrp="1" noChangeArrowheads="1"/>
          </p:cNvSpPr>
          <p:nvPr>
            <p:ph type="title"/>
          </p:nvPr>
        </p:nvSpPr>
        <p:spPr>
          <a:xfrm>
            <a:off x="800273" y="330200"/>
            <a:ext cx="14657233" cy="1117600"/>
          </a:xfrm>
        </p:spPr>
        <p:txBody>
          <a:bodyPr/>
          <a:lstStyle/>
          <a:p>
            <a:pPr eaLnBrk="1" hangingPunct="1">
              <a:defRPr/>
            </a:pPr>
            <a:r>
              <a:rPr lang="en-US" sz="5400" dirty="0" smtClean="0">
                <a:sym typeface="Arial Bold" charset="0"/>
              </a:rPr>
              <a:t>Windows: </a:t>
            </a:r>
            <a:br>
              <a:rPr lang="en-US" sz="5400" dirty="0" smtClean="0">
                <a:sym typeface="Arial Bold" charset="0"/>
              </a:rPr>
            </a:br>
            <a:r>
              <a:rPr lang="en-US" sz="5400" dirty="0" smtClean="0">
                <a:sym typeface="Arial Bold" charset="0"/>
              </a:rPr>
              <a:t>Enter </a:t>
            </a:r>
            <a:r>
              <a:rPr lang="en-US" sz="5400" dirty="0">
                <a:sym typeface="Arial Bold" charset="0"/>
              </a:rPr>
              <a:t>the </a:t>
            </a:r>
            <a:r>
              <a:rPr lang="en-US" sz="5400" dirty="0" err="1">
                <a:sym typeface="Arial Bold" charset="0"/>
              </a:rPr>
              <a:t>not_if</a:t>
            </a:r>
            <a:r>
              <a:rPr lang="en-US" sz="5400" dirty="0">
                <a:sym typeface="Arial Bold" charset="0"/>
              </a:rPr>
              <a:t> and only_if </a:t>
            </a:r>
            <a:r>
              <a:rPr lang="en-US" sz="5400" dirty="0" err="1">
                <a:sym typeface="Arial Bold" charset="0"/>
              </a:rPr>
              <a:t>metaparameters</a:t>
            </a:r>
            <a:endParaRPr lang="en-US" sz="5400" dirty="0">
              <a:sym typeface="Arial Bold" charset="0"/>
            </a:endParaRPr>
          </a:p>
        </p:txBody>
      </p:sp>
      <p:sp>
        <p:nvSpPr>
          <p:cNvPr id="281603" name="Rectangle 2"/>
          <p:cNvSpPr>
            <a:spLocks noGrp="1" noChangeArrowheads="1"/>
          </p:cNvSpPr>
          <p:nvPr>
            <p:ph type="body" idx="1"/>
          </p:nvPr>
        </p:nvSpPr>
        <p:spPr>
          <a:xfrm>
            <a:off x="800178" y="3987800"/>
            <a:ext cx="14657232" cy="4622800"/>
          </a:xfrm>
        </p:spPr>
        <p:txBody>
          <a:bodyPr/>
          <a:lstStyle/>
          <a:p>
            <a:pPr eaLnBrk="1" hangingPunct="1"/>
            <a:r>
              <a:rPr lang="en-US" altLang="en-US" dirty="0" smtClean="0"/>
              <a:t>The </a:t>
            </a:r>
            <a:r>
              <a:rPr lang="en-US" altLang="en-US" b="1" dirty="0" smtClean="0">
                <a:latin typeface="Courier"/>
                <a:ea typeface="Courier"/>
                <a:cs typeface="Courier"/>
                <a:sym typeface="Courier"/>
              </a:rPr>
              <a:t>only_if</a:t>
            </a:r>
            <a:r>
              <a:rPr lang="en-US" altLang="en-US" dirty="0" smtClean="0"/>
              <a:t> parameter causes the resources actions to be taken only if its argument returns true</a:t>
            </a:r>
          </a:p>
          <a:p>
            <a:pPr eaLnBrk="1" hangingPunct="1"/>
            <a:r>
              <a:rPr lang="en-US" altLang="en-US" dirty="0" smtClean="0"/>
              <a:t>The </a:t>
            </a:r>
            <a:r>
              <a:rPr lang="en-US" altLang="en-US" b="1" dirty="0" smtClean="0">
                <a:latin typeface="Courier"/>
                <a:ea typeface="Courier"/>
                <a:cs typeface="Courier"/>
                <a:sym typeface="Courier"/>
              </a:rPr>
              <a:t>not_if</a:t>
            </a:r>
            <a:r>
              <a:rPr lang="en-US" altLang="en-US" dirty="0" smtClean="0"/>
              <a:t> parameter is the opposite of only_if - the actions are taken only if its argument returns false</a:t>
            </a:r>
          </a:p>
        </p:txBody>
      </p:sp>
      <p:sp>
        <p:nvSpPr>
          <p:cNvPr id="281604" name="Rectangle 3"/>
          <p:cNvSpPr>
            <a:spLocks/>
          </p:cNvSpPr>
          <p:nvPr/>
        </p:nvSpPr>
        <p:spPr bwMode="auto">
          <a:xfrm>
            <a:off x="432595" y="1854200"/>
            <a:ext cx="14999486" cy="1930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lvl="4" eaLnBrk="1" hangingPunct="1">
              <a:spcBef>
                <a:spcPct val="0"/>
              </a:spcBef>
              <a:buClrTx/>
              <a:buSzTx/>
              <a:buFontTx/>
              <a:buNone/>
            </a:pPr>
            <a:r>
              <a:rPr lang="en-US" sz="4000" dirty="0" smtClean="0">
                <a:latin typeface="Consolas" panose="020B0609020204030204" pitchFamily="49" charset="0"/>
                <a:cs typeface="Consolas" panose="020B0609020204030204" pitchFamily="49" charset="0"/>
              </a:rPr>
              <a:t>not_if </a:t>
            </a:r>
            <a:r>
              <a:rPr lang="en-US" sz="4000" dirty="0">
                <a:solidFill>
                  <a:srgbClr val="BA2121"/>
                </a:solidFill>
                <a:latin typeface="Consolas" panose="020B0609020204030204" pitchFamily="49" charset="0"/>
                <a:cs typeface="Consolas" panose="020B0609020204030204" pitchFamily="49" charset="0"/>
              </a:rPr>
              <a:t>"C:</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Windows</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System32</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inetsrv</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appcmd.exe </a:t>
            </a:r>
            <a:r>
              <a:rPr lang="en-US" sz="4000" b="1" dirty="0" smtClean="0">
                <a:solidFill>
                  <a:srgbClr val="BA2121"/>
                </a:solidFill>
                <a:latin typeface="Consolas" panose="020B0609020204030204" pitchFamily="49" charset="0"/>
                <a:cs typeface="Consolas" panose="020B0609020204030204" pitchFamily="49" charset="0"/>
              </a:rPr>
              <a:t>list </a:t>
            </a:r>
            <a:r>
              <a:rPr lang="en-US" sz="4000" b="1" dirty="0" err="1">
                <a:solidFill>
                  <a:srgbClr val="BA2121"/>
                </a:solidFill>
                <a:latin typeface="Consolas" panose="020B0609020204030204" pitchFamily="49" charset="0"/>
                <a:cs typeface="Consolas" panose="020B0609020204030204" pitchFamily="49" charset="0"/>
              </a:rPr>
              <a:t>apppool</a:t>
            </a:r>
            <a:r>
              <a:rPr lang="en-US" sz="4000" b="1" dirty="0">
                <a:solidFill>
                  <a:srgbClr val="BA2121"/>
                </a:solidFill>
                <a:latin typeface="Consolas" panose="020B0609020204030204" pitchFamily="49" charset="0"/>
                <a:cs typeface="Consolas" panose="020B0609020204030204" pitchFamily="49" charset="0"/>
              </a:rPr>
              <a:t> </a:t>
            </a:r>
            <a:r>
              <a:rPr lang="en-US" sz="4000" b="1" dirty="0">
                <a:solidFill>
                  <a:srgbClr val="BB6688"/>
                </a:solidFill>
                <a:latin typeface="Consolas" panose="020B0609020204030204" pitchFamily="49" charset="0"/>
                <a:cs typeface="Consolas" panose="020B0609020204030204" pitchFamily="49" charset="0"/>
              </a:rPr>
              <a:t>#{</a:t>
            </a:r>
            <a:r>
              <a:rPr lang="en-US" sz="4000" b="1" dirty="0" err="1">
                <a:solidFill>
                  <a:srgbClr val="BB6688"/>
                </a:solidFill>
                <a:latin typeface="Consolas" panose="020B0609020204030204" pitchFamily="49" charset="0"/>
                <a:cs typeface="Consolas" panose="020B0609020204030204" pitchFamily="49" charset="0"/>
              </a:rPr>
              <a:t>site_name</a:t>
            </a:r>
            <a:r>
              <a:rPr lang="en-US" sz="4000" b="1" dirty="0">
                <a:solidFill>
                  <a:srgbClr val="BB6688"/>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a:t>
            </a:r>
            <a:endParaRPr lang="en-US" altLang="en-US" sz="4000" dirty="0">
              <a:solidFill>
                <a:srgbClr val="3F691E"/>
              </a:solidFill>
              <a:latin typeface="Consolas" panose="020B0609020204030204" pitchFamily="49" charset="0"/>
              <a:ea typeface="Courier"/>
              <a:cs typeface="Consolas" panose="020B0609020204030204" pitchFamily="49" charset="0"/>
              <a:sym typeface="Courier"/>
            </a:endParaRPr>
          </a:p>
        </p:txBody>
      </p:sp>
    </p:spTree>
    <p:extLst>
      <p:ext uri="{BB962C8B-B14F-4D97-AF65-F5344CB8AC3E}">
        <p14:creationId xmlns:p14="http://schemas.microsoft.com/office/powerpoint/2010/main" val="7234521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smtClean="0">
                <a:sym typeface="Rockwell" charset="0"/>
              </a:rPr>
              <a:t>Windows Exercise: </a:t>
            </a:r>
            <a:br>
              <a:rPr lang="en-US" sz="4400" dirty="0" smtClean="0">
                <a:sym typeface="Rockwell" charset="0"/>
              </a:rPr>
            </a:br>
            <a:r>
              <a:rPr lang="en-US" sz="4800" dirty="0" smtClean="0">
                <a:sym typeface="Rockwell" charset="0"/>
              </a:rPr>
              <a:t>Add an </a:t>
            </a:r>
            <a:r>
              <a:rPr lang="en-US" sz="4800" dirty="0" err="1" smtClean="0">
                <a:sym typeface="Rockwell" charset="0"/>
              </a:rPr>
              <a:t>iis_site</a:t>
            </a:r>
            <a:r>
              <a:rPr lang="en-US" sz="4800" dirty="0" smtClean="0">
                <a:sym typeface="Rockwell" charset="0"/>
              </a:rPr>
              <a:t> resource to install the new sites</a:t>
            </a:r>
          </a:p>
        </p:txBody>
      </p:sp>
      <p:sp>
        <p:nvSpPr>
          <p:cNvPr id="269316" name="Rectangle 3"/>
          <p:cNvSpPr>
            <a:spLocks/>
          </p:cNvSpPr>
          <p:nvPr/>
        </p:nvSpPr>
        <p:spPr bwMode="auto">
          <a:xfrm>
            <a:off x="1346994" y="3733800"/>
            <a:ext cx="14020800" cy="1828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813594" y="1828800"/>
            <a:ext cx="15621774" cy="384720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node</a:t>
            </a:r>
            <a:r>
              <a:rPr lang="en-US" sz="2400" dirty="0" smtClean="0">
                <a:solidFill>
                  <a:srgbClr val="666666"/>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a:t>
            </a:r>
            <a:r>
              <a:rPr lang="en-US" sz="2400" dirty="0" err="1" smtClean="0">
                <a:solidFill>
                  <a:srgbClr val="BA2121"/>
                </a:solidFill>
                <a:latin typeface="Consolas" panose="020B0609020204030204" pitchFamily="49" charset="0"/>
                <a:cs typeface="Consolas" panose="020B0609020204030204" pitchFamily="49" charset="0"/>
              </a:rPr>
              <a:t>iis_demo</a:t>
            </a:r>
            <a:r>
              <a:rPr lang="en-US" sz="2400" dirty="0" smtClean="0">
                <a:solidFill>
                  <a:srgbClr val="BA2121"/>
                </a:solidFill>
                <a:latin typeface="Consolas" panose="020B0609020204030204" pitchFamily="49" charset="0"/>
                <a:cs typeface="Consolas" panose="020B0609020204030204" pitchFamily="49" charset="0"/>
              </a:rPr>
              <a:t>"</a:t>
            </a:r>
            <a:r>
              <a:rPr lang="en-US" sz="2400" dirty="0" smtClean="0">
                <a:solidFill>
                  <a:srgbClr val="666666"/>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"sites"</a:t>
            </a:r>
            <a:r>
              <a:rPr lang="en-US" sz="2400" dirty="0" smtClean="0">
                <a:solidFill>
                  <a:srgbClr val="666666"/>
                </a:solidFill>
                <a:latin typeface="Consolas" panose="020B0609020204030204" pitchFamily="49" charset="0"/>
                <a:cs typeface="Consolas" panose="020B0609020204030204" pitchFamily="49" charset="0"/>
              </a:rPr>
              <a:t>]</a:t>
            </a:r>
            <a:r>
              <a:rPr lang="en-US" sz="2400" dirty="0">
                <a:solidFill>
                  <a:srgbClr val="666666"/>
                </a:solidFill>
                <a:latin typeface="Consolas" panose="020B0609020204030204" pitchFamily="49" charset="0"/>
                <a:cs typeface="Consolas" panose="020B0609020204030204" pitchFamily="49" charset="0"/>
              </a:rPr>
              <a:t>.each </a:t>
            </a:r>
            <a:r>
              <a:rPr lang="en-US" sz="2400" b="1" dirty="0">
                <a:solidFill>
                  <a:srgbClr val="008000"/>
                </a:solidFill>
                <a:latin typeface="Consolas" panose="020B0609020204030204" pitchFamily="49" charset="0"/>
                <a:cs typeface="Consolas" panose="020B0609020204030204" pitchFamily="49" charset="0"/>
              </a:rPr>
              <a:t>do </a:t>
            </a:r>
            <a:r>
              <a:rPr lang="en-US" sz="2400" b="1" dirty="0">
                <a:solidFill>
                  <a:srgbClr val="666666"/>
                </a:solidFill>
                <a:latin typeface="Consolas" panose="020B0609020204030204" pitchFamily="49" charset="0"/>
                <a:cs typeface="Consolas" panose="020B0609020204030204" pitchFamily="49" charset="0"/>
              </a:rPr>
              <a:t>|</a:t>
            </a:r>
            <a:r>
              <a:rPr lang="en-US" sz="2400" b="1" dirty="0" err="1">
                <a:solidFill>
                  <a:srgbClr val="666666"/>
                </a:solidFill>
                <a:latin typeface="Consolas" panose="020B0609020204030204" pitchFamily="49" charset="0"/>
                <a:cs typeface="Consolas" panose="020B0609020204030204" pitchFamily="49" charset="0"/>
              </a:rPr>
              <a:t>site_name</a:t>
            </a:r>
            <a:r>
              <a:rPr lang="en-US" sz="2400" b="1" dirty="0">
                <a:solidFill>
                  <a:srgbClr val="666666"/>
                </a:solidFill>
                <a:latin typeface="Consolas" panose="020B0609020204030204" pitchFamily="49" charset="0"/>
                <a:cs typeface="Consolas" panose="020B0609020204030204" pitchFamily="49" charset="0"/>
              </a:rPr>
              <a:t>, </a:t>
            </a:r>
            <a:r>
              <a:rPr lang="en-US" sz="2400" b="1" dirty="0" err="1">
                <a:solidFill>
                  <a:srgbClr val="666666"/>
                </a:solidFill>
                <a:latin typeface="Consolas" panose="020B0609020204030204" pitchFamily="49" charset="0"/>
                <a:cs typeface="Consolas" panose="020B0609020204030204" pitchFamily="49" charset="0"/>
              </a:rPr>
              <a:t>site_data</a:t>
            </a:r>
            <a:r>
              <a:rPr lang="en-US" sz="2400" b="1" dirty="0">
                <a:solidFill>
                  <a:srgbClr val="666666"/>
                </a:solidFill>
                <a:latin typeface="Consolas" panose="020B0609020204030204" pitchFamily="49" charset="0"/>
                <a:cs typeface="Consolas" panose="020B0609020204030204" pitchFamily="49" charset="0"/>
              </a:rPr>
              <a:t>|</a:t>
            </a:r>
          </a:p>
          <a:p>
            <a:r>
              <a:rPr lang="pt-BR" sz="2400" dirty="0">
                <a:latin typeface="Consolas" panose="020B0609020204030204" pitchFamily="49" charset="0"/>
                <a:cs typeface="Consolas" panose="020B0609020204030204" pitchFamily="49" charset="0"/>
              </a:rPr>
              <a:t>    site_dir </a:t>
            </a:r>
            <a:r>
              <a:rPr lang="pt-BR" sz="2400" dirty="0">
                <a:solidFill>
                  <a:srgbClr val="666666"/>
                </a:solidFill>
                <a:latin typeface="Consolas" panose="020B0609020204030204" pitchFamily="49" charset="0"/>
                <a:cs typeface="Consolas" panose="020B0609020204030204" pitchFamily="49" charset="0"/>
              </a:rPr>
              <a:t>= </a:t>
            </a:r>
            <a:r>
              <a:rPr lang="pt-BR" sz="2400" dirty="0">
                <a:solidFill>
                  <a:srgbClr val="BA2121"/>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a:solidFill>
                  <a:srgbClr val="880000"/>
                </a:solidFill>
                <a:latin typeface="Consolas" panose="020B0609020204030204" pitchFamily="49" charset="0"/>
                <a:cs typeface="Consolas" panose="020B0609020204030204" pitchFamily="49" charset="0"/>
              </a:rPr>
              <a:t>ENV</a:t>
            </a:r>
            <a:r>
              <a:rPr lang="pt-BR" sz="2400" b="1" dirty="0">
                <a:solidFill>
                  <a:srgbClr val="666666"/>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'SYSTEMDRIVE'</a:t>
            </a:r>
            <a:r>
              <a:rPr lang="pt-BR" sz="2400" b="1" dirty="0">
                <a:solidFill>
                  <a:srgbClr val="666666"/>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inetpub</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wwwroot</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err="1">
                <a:solidFill>
                  <a:srgbClr val="BB6688"/>
                </a:solidFill>
                <a:latin typeface="Consolas" panose="020B0609020204030204" pitchFamily="49" charset="0"/>
                <a:cs typeface="Consolas" panose="020B0609020204030204" pitchFamily="49" charset="0"/>
              </a:rPr>
              <a:t>site_name</a:t>
            </a:r>
            <a:r>
              <a:rPr lang="pt-BR" sz="2400" b="1" dirty="0" smtClean="0">
                <a:solidFill>
                  <a:srgbClr val="BB6688"/>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a:t>
            </a:r>
            <a:endParaRPr lang="pt-BR" sz="2400" b="1" dirty="0" smtClean="0">
              <a:solidFill>
                <a:srgbClr val="BA2121"/>
              </a:solidFill>
              <a:latin typeface="Consolas" panose="020B0609020204030204" pitchFamily="49" charset="0"/>
              <a:cs typeface="Consolas" panose="020B0609020204030204" pitchFamily="49" charset="0"/>
            </a:endParaRPr>
          </a:p>
          <a:p>
            <a:endParaRPr lang="pt-BR" sz="2400" b="1" dirty="0">
              <a:solidFill>
                <a:srgbClr val="BA2121"/>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directory </a:t>
            </a:r>
            <a:r>
              <a:rPr lang="en-US" sz="2400" dirty="0" err="1">
                <a:latin typeface="Consolas" panose="020B0609020204030204" pitchFamily="49" charset="0"/>
                <a:cs typeface="Consolas" panose="020B0609020204030204" pitchFamily="49" charset="0"/>
              </a:rPr>
              <a:t>site_dir</a:t>
            </a:r>
            <a:endParaRPr lang="en-US" sz="2400" b="1" dirty="0">
              <a:solidFill>
                <a:srgbClr val="BA2121"/>
              </a:solidFill>
              <a:latin typeface="Consolas" panose="020B0609020204030204" pitchFamily="49" charset="0"/>
              <a:cs typeface="Consolas" panose="020B0609020204030204" pitchFamily="49" charset="0"/>
            </a:endParaRPr>
          </a:p>
          <a:p>
            <a:endParaRPr lang="en-US" dirty="0">
              <a:latin typeface=""/>
            </a:endParaRPr>
          </a:p>
          <a:p>
            <a:r>
              <a:rPr lang="en-US" sz="2400" dirty="0" smtClean="0">
                <a:latin typeface="Consolas" panose="020B0609020204030204" pitchFamily="49" charset="0"/>
                <a:cs typeface="Consolas" panose="020B0609020204030204" pitchFamily="49" charset="0"/>
              </a:rPr>
              <a:t>    </a:t>
            </a:r>
            <a:r>
              <a:rPr lang="en-US" sz="2400" dirty="0" err="1" smtClean="0">
                <a:latin typeface="Consolas" panose="020B0609020204030204" pitchFamily="49" charset="0"/>
                <a:cs typeface="Consolas" panose="020B0609020204030204" pitchFamily="49" charset="0"/>
              </a:rPr>
              <a:t>powershell_script</a:t>
            </a:r>
            <a:r>
              <a:rPr lang="en-US" sz="2400" dirty="0" smtClean="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"create app pool for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code </a:t>
            </a:r>
            <a:r>
              <a:rPr lang="en-US" sz="2400" dirty="0">
                <a:solidFill>
                  <a:srgbClr val="BA2121"/>
                </a:solidFill>
                <a:latin typeface="Consolas" panose="020B0609020204030204" pitchFamily="49" charset="0"/>
                <a:cs typeface="Consolas" panose="020B0609020204030204" pitchFamily="49" charset="0"/>
              </a:rPr>
              <a:t>"New-</a:t>
            </a:r>
            <a:r>
              <a:rPr lang="en-US" sz="2400" dirty="0" err="1">
                <a:solidFill>
                  <a:srgbClr val="BA2121"/>
                </a:solidFill>
                <a:latin typeface="Consolas" panose="020B0609020204030204" pitchFamily="49" charset="0"/>
                <a:cs typeface="Consolas" panose="020B0609020204030204" pitchFamily="49" charset="0"/>
              </a:rPr>
              <a:t>WebAppPool</a:t>
            </a:r>
            <a:r>
              <a:rPr lang="en-US" sz="2400" dirty="0">
                <a:solidFill>
                  <a:srgbClr val="BA2121"/>
                </a:solidFill>
                <a:latin typeface="Consolas" panose="020B0609020204030204" pitchFamily="49" charset="0"/>
                <a:cs typeface="Consolas" panose="020B0609020204030204" pitchFamily="49" charset="0"/>
              </a:rPr>
              <a:t>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not_if </a:t>
            </a:r>
            <a:r>
              <a:rPr lang="en-US" sz="2400" dirty="0">
                <a:solidFill>
                  <a:srgbClr val="BA2121"/>
                </a:solidFill>
                <a:latin typeface="Consolas" panose="020B0609020204030204" pitchFamily="49" charset="0"/>
                <a:cs typeface="Consolas" panose="020B0609020204030204" pitchFamily="49" charset="0"/>
              </a:rPr>
              <a:t>"C:</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Windows</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System32</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inetsrv</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appcmd.exe list </a:t>
            </a:r>
            <a:r>
              <a:rPr lang="en-US" sz="2400" b="1" dirty="0" err="1" smtClean="0">
                <a:solidFill>
                  <a:srgbClr val="BA2121"/>
                </a:solidFill>
                <a:latin typeface="Consolas" panose="020B0609020204030204" pitchFamily="49" charset="0"/>
                <a:cs typeface="Consolas" panose="020B0609020204030204" pitchFamily="49" charset="0"/>
              </a:rPr>
              <a:t>appPool</a:t>
            </a:r>
            <a:r>
              <a:rPr lang="en-US" sz="2400" b="1" dirty="0" smtClean="0">
                <a:solidFill>
                  <a:srgbClr val="BA2121"/>
                </a:solidFill>
                <a:latin typeface="Consolas" panose="020B0609020204030204" pitchFamily="49" charset="0"/>
                <a:cs typeface="Consolas" panose="020B0609020204030204" pitchFamily="49" charset="0"/>
              </a:rPr>
              <a:t>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b="1" dirty="0" smtClean="0">
                <a:solidFill>
                  <a:srgbClr val="008000"/>
                </a:solidFill>
                <a:latin typeface="Consolas" panose="020B0609020204030204" pitchFamily="49" charset="0"/>
                <a:cs typeface="Consolas" panose="020B0609020204030204" pitchFamily="49" charset="0"/>
              </a:rPr>
              <a:t>end</a:t>
            </a:r>
          </a:p>
          <a:p>
            <a:endParaRPr lang="en-US" sz="2400" dirty="0">
              <a:latin typeface=""/>
            </a:endParaRPr>
          </a:p>
        </p:txBody>
      </p:sp>
      <p:sp>
        <p:nvSpPr>
          <p:cNvPr id="6" name="Rectangle 6"/>
          <p:cNvSpPr txBox="1">
            <a:spLocks noChangeArrowheads="1"/>
          </p:cNvSpPr>
          <p:nvPr/>
        </p:nvSpPr>
        <p:spPr>
          <a:xfrm>
            <a:off x="813594" y="6705600"/>
            <a:ext cx="14668500" cy="1498600"/>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altLang="en-US" sz="3400" kern="0" dirty="0" smtClean="0"/>
              <a:t>Create App Pool, but only if one doesn’t already exist. </a:t>
            </a:r>
          </a:p>
        </p:txBody>
      </p:sp>
      <p:sp>
        <p:nvSpPr>
          <p:cNvPr id="7" name="Rectangle 4"/>
          <p:cNvSpPr>
            <a:spLocks/>
          </p:cNvSpPr>
          <p:nvPr/>
        </p:nvSpPr>
        <p:spPr bwMode="auto">
          <a:xfrm>
            <a:off x="6299994" y="5918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Tree>
    <p:extLst>
      <p:ext uri="{BB962C8B-B14F-4D97-AF65-F5344CB8AC3E}">
        <p14:creationId xmlns:p14="http://schemas.microsoft.com/office/powerpoint/2010/main" val="420536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a:xfrm>
            <a:off x="813594" y="177800"/>
            <a:ext cx="14657233" cy="1117600"/>
          </a:xfrm>
        </p:spPr>
        <p:txBody>
          <a:bodyPr/>
          <a:lstStyle/>
          <a:p>
            <a:pPr eaLnBrk="1" hangingPunct="1">
              <a:defRPr/>
            </a:pPr>
            <a:r>
              <a:rPr lang="en-US" sz="4400" dirty="0" smtClean="0">
                <a:sym typeface="Rockwell" charset="0"/>
              </a:rPr>
              <a:t>Windows Exercise: </a:t>
            </a:r>
            <a:br>
              <a:rPr lang="en-US" sz="4400" dirty="0" smtClean="0">
                <a:sym typeface="Rockwell" charset="0"/>
              </a:rPr>
            </a:br>
            <a:r>
              <a:rPr lang="en-US" sz="4800" dirty="0" smtClean="0">
                <a:sym typeface="Rockwell" charset="0"/>
              </a:rPr>
              <a:t>Add a Web Site with </a:t>
            </a:r>
            <a:r>
              <a:rPr lang="en-US" sz="4800" dirty="0" err="1" smtClean="0">
                <a:sym typeface="Rockwell" charset="0"/>
              </a:rPr>
              <a:t>Powershell_script</a:t>
            </a:r>
            <a:r>
              <a:rPr lang="en-US" sz="4800" dirty="0" smtClean="0">
                <a:sym typeface="Rockwell" charset="0"/>
              </a:rPr>
              <a:t> resource</a:t>
            </a:r>
          </a:p>
        </p:txBody>
      </p:sp>
      <p:sp>
        <p:nvSpPr>
          <p:cNvPr id="269316" name="Rectangle 3"/>
          <p:cNvSpPr>
            <a:spLocks/>
          </p:cNvSpPr>
          <p:nvPr/>
        </p:nvSpPr>
        <p:spPr bwMode="auto">
          <a:xfrm>
            <a:off x="203220" y="3505216"/>
            <a:ext cx="15851148" cy="4419583"/>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20" y="1828950"/>
            <a:ext cx="15621774" cy="5262979"/>
          </a:xfrm>
          <a:prstGeom prst="rect">
            <a:avLst/>
          </a:prstGeom>
        </p:spPr>
        <p:txBody>
          <a:bodyPr wrap="square">
            <a:spAutoFit/>
          </a:bodyPr>
          <a:lstStyle/>
          <a:p>
            <a:r>
              <a:rPr lang="en-US" sz="2400" dirty="0" smtClean="0">
                <a:latin typeface="Courier"/>
                <a:cs typeface="Courier"/>
              </a:rPr>
              <a:t>  </a:t>
            </a:r>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"create app pool for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 </a:t>
            </a:r>
            <a:r>
              <a:rPr lang="en-US" sz="2400" b="1" dirty="0">
                <a:solidFill>
                  <a:srgbClr val="008000"/>
                </a:solidFill>
                <a:latin typeface="Courier"/>
                <a:cs typeface="Courier"/>
              </a:rPr>
              <a:t>do</a:t>
            </a:r>
          </a:p>
          <a:p>
            <a:r>
              <a:rPr lang="en-US" sz="2400" dirty="0" smtClean="0">
                <a:latin typeface="Courier"/>
                <a:cs typeface="Courier"/>
              </a:rPr>
              <a:t>    code </a:t>
            </a:r>
            <a:r>
              <a:rPr lang="en-US" sz="2400" dirty="0">
                <a:solidFill>
                  <a:srgbClr val="BA2121"/>
                </a:solidFill>
                <a:latin typeface="Courier"/>
                <a:cs typeface="Courier"/>
              </a:rPr>
              <a:t>"New-</a:t>
            </a:r>
            <a:r>
              <a:rPr lang="en-US" sz="2400" dirty="0" err="1">
                <a:solidFill>
                  <a:srgbClr val="BA2121"/>
                </a:solidFill>
                <a:latin typeface="Courier"/>
                <a:cs typeface="Courier"/>
              </a:rPr>
              <a:t>WebAppPool</a:t>
            </a:r>
            <a:r>
              <a:rPr lang="en-US" sz="2400" dirty="0">
                <a:solidFill>
                  <a:srgbClr val="BA2121"/>
                </a:solidFill>
                <a:latin typeface="Courier"/>
                <a:cs typeface="Courier"/>
              </a:rPr>
              <a:t>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a:t>
            </a:r>
          </a:p>
          <a:p>
            <a:r>
              <a:rPr lang="en-US" sz="2400" dirty="0" smtClean="0">
                <a:latin typeface="Courier"/>
                <a:cs typeface="Courier"/>
              </a:rPr>
              <a:t>    not_if </a:t>
            </a:r>
            <a:r>
              <a:rPr lang="en-US" sz="2400" dirty="0">
                <a:solidFill>
                  <a:srgbClr val="BA2121"/>
                </a:solidFill>
                <a:latin typeface="Courier"/>
                <a:cs typeface="Courier"/>
              </a:rPr>
              <a:t>"C:</a:t>
            </a:r>
            <a:r>
              <a:rPr lang="en-US" sz="2400" b="1" dirty="0">
                <a:solidFill>
                  <a:srgbClr val="BB6622"/>
                </a:solidFill>
                <a:latin typeface="Courier"/>
                <a:cs typeface="Courier"/>
              </a:rPr>
              <a:t>\\</a:t>
            </a:r>
            <a:r>
              <a:rPr lang="en-US" sz="2400" b="1" dirty="0">
                <a:solidFill>
                  <a:srgbClr val="BA2121"/>
                </a:solidFill>
                <a:latin typeface="Courier"/>
                <a:cs typeface="Courier"/>
              </a:rPr>
              <a:t>Windows</a:t>
            </a:r>
            <a:r>
              <a:rPr lang="en-US" sz="2400" b="1" dirty="0">
                <a:solidFill>
                  <a:srgbClr val="BB6622"/>
                </a:solidFill>
                <a:latin typeface="Courier"/>
                <a:cs typeface="Courier"/>
              </a:rPr>
              <a:t>\\</a:t>
            </a:r>
            <a:r>
              <a:rPr lang="en-US" sz="2400" b="1" dirty="0">
                <a:solidFill>
                  <a:srgbClr val="BA2121"/>
                </a:solidFill>
                <a:latin typeface="Courier"/>
                <a:cs typeface="Courier"/>
              </a:rPr>
              <a:t>System32</a:t>
            </a:r>
            <a:r>
              <a:rPr lang="en-US" sz="2400" b="1" dirty="0">
                <a:solidFill>
                  <a:srgbClr val="BB6622"/>
                </a:solidFill>
                <a:latin typeface="Courier"/>
                <a:cs typeface="Courier"/>
              </a:rPr>
              <a:t>\\</a:t>
            </a:r>
            <a:r>
              <a:rPr lang="en-US" sz="2400" b="1" dirty="0">
                <a:solidFill>
                  <a:srgbClr val="BA2121"/>
                </a:solidFill>
                <a:latin typeface="Courier"/>
                <a:cs typeface="Courier"/>
              </a:rPr>
              <a:t>inetsrv</a:t>
            </a:r>
            <a:r>
              <a:rPr lang="en-US" sz="2400" b="1" dirty="0">
                <a:solidFill>
                  <a:srgbClr val="BB6622"/>
                </a:solidFill>
                <a:latin typeface="Courier"/>
                <a:cs typeface="Courier"/>
              </a:rPr>
              <a:t>\\</a:t>
            </a:r>
            <a:r>
              <a:rPr lang="en-US" sz="2400" b="1" dirty="0">
                <a:solidFill>
                  <a:srgbClr val="BA2121"/>
                </a:solidFill>
                <a:latin typeface="Courier"/>
                <a:cs typeface="Courier"/>
              </a:rPr>
              <a:t>appcmd.exe list </a:t>
            </a:r>
            <a:r>
              <a:rPr lang="en-US" sz="2400" b="1" dirty="0" err="1">
                <a:solidFill>
                  <a:srgbClr val="BA2121"/>
                </a:solidFill>
                <a:latin typeface="Courier"/>
                <a:cs typeface="Courier"/>
              </a:rPr>
              <a:t>apppool</a:t>
            </a:r>
            <a:r>
              <a:rPr lang="en-US" sz="2400" b="1" dirty="0">
                <a:solidFill>
                  <a:srgbClr val="BA2121"/>
                </a:solidFill>
                <a:latin typeface="Courier"/>
                <a:cs typeface="Courier"/>
              </a:rPr>
              <a:t>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a:t>
            </a:r>
          </a:p>
          <a:p>
            <a:r>
              <a:rPr lang="en-US" sz="2400" b="1" dirty="0" smtClean="0">
                <a:solidFill>
                  <a:srgbClr val="008000"/>
                </a:solidFill>
                <a:latin typeface="Courier"/>
                <a:cs typeface="Courier"/>
              </a:rPr>
              <a:t>  end</a:t>
            </a:r>
            <a:endParaRPr lang="en-US" sz="2400" b="1" dirty="0">
              <a:solidFill>
                <a:srgbClr val="008000"/>
              </a:solidFill>
              <a:latin typeface="Courier"/>
              <a:cs typeface="Courier"/>
            </a:endParaRPr>
          </a:p>
          <a:p>
            <a:endParaRPr lang="en-US" sz="2400" dirty="0">
              <a:latin typeface="Courier"/>
              <a:cs typeface="Courier"/>
            </a:endParaRPr>
          </a:p>
          <a:p>
            <a:r>
              <a:rPr lang="en-US" sz="2400" dirty="0" smtClean="0">
                <a:latin typeface="Courier"/>
                <a:cs typeface="Courier"/>
              </a:rPr>
              <a:t>  </a:t>
            </a:r>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"new website for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 </a:t>
            </a:r>
            <a:r>
              <a:rPr lang="en-US" sz="2400" b="1" dirty="0">
                <a:solidFill>
                  <a:srgbClr val="008000"/>
                </a:solidFill>
                <a:latin typeface="Courier"/>
                <a:cs typeface="Courier"/>
              </a:rPr>
              <a:t>do</a:t>
            </a:r>
          </a:p>
          <a:p>
            <a:r>
              <a:rPr lang="en-US" sz="2400" dirty="0" smtClean="0">
                <a:latin typeface="Courier"/>
                <a:cs typeface="Courier"/>
              </a:rPr>
              <a:t>    code </a:t>
            </a:r>
            <a:r>
              <a:rPr lang="en-US" sz="2400" dirty="0" smtClean="0">
                <a:solidFill>
                  <a:srgbClr val="666666"/>
                </a:solidFill>
                <a:latin typeface="Courier"/>
                <a:cs typeface="Courier"/>
              </a:rPr>
              <a:t>&lt;&lt;-</a:t>
            </a:r>
            <a:r>
              <a:rPr lang="en-US" sz="2400" dirty="0" smtClean="0">
                <a:solidFill>
                  <a:srgbClr val="880000"/>
                </a:solidFill>
                <a:latin typeface="Courier"/>
                <a:cs typeface="Courier"/>
              </a:rPr>
              <a:t>EOH</a:t>
            </a:r>
          </a:p>
          <a:p>
            <a:r>
              <a:rPr lang="en-US" sz="2400" dirty="0" smtClean="0">
                <a:solidFill>
                  <a:srgbClr val="BA2121"/>
                </a:solidFill>
                <a:latin typeface="Courier"/>
                <a:cs typeface="Courier"/>
              </a:rPr>
              <a:t>       </a:t>
            </a:r>
            <a:r>
              <a:rPr lang="en-US" sz="2400" dirty="0">
                <a:solidFill>
                  <a:srgbClr val="BA2121"/>
                </a:solidFill>
                <a:latin typeface="Courier"/>
                <a:cs typeface="Courier"/>
              </a:rPr>
              <a:t>Import-Module </a:t>
            </a:r>
            <a:r>
              <a:rPr lang="en-US" sz="2400" dirty="0" err="1">
                <a:solidFill>
                  <a:srgbClr val="BA2121"/>
                </a:solidFill>
                <a:latin typeface="Courier"/>
                <a:cs typeface="Courier"/>
              </a:rPr>
              <a:t>WebAdministration</a:t>
            </a:r>
            <a:endParaRPr lang="en-US" sz="2400" dirty="0" smtClean="0">
              <a:solidFill>
                <a:srgbClr val="BA2121"/>
              </a:solidFill>
              <a:latin typeface="Courier"/>
              <a:cs typeface="Courier"/>
            </a:endParaRPr>
          </a:p>
          <a:p>
            <a:r>
              <a:rPr lang="en-US" sz="2400" dirty="0" smtClean="0">
                <a:solidFill>
                  <a:srgbClr val="BA2121"/>
                </a:solidFill>
                <a:latin typeface="Courier"/>
                <a:cs typeface="Courier"/>
              </a:rPr>
              <a:t>       if(-not(test-path IIS:\\Sites\\#{</a:t>
            </a:r>
            <a:r>
              <a:rPr lang="en-US" sz="2400" dirty="0" err="1" smtClean="0">
                <a:solidFill>
                  <a:srgbClr val="BA2121"/>
                </a:solidFill>
                <a:latin typeface="Courier"/>
                <a:cs typeface="Courier"/>
              </a:rPr>
              <a:t>site_name</a:t>
            </a:r>
            <a:r>
              <a:rPr lang="en-US" sz="2400" dirty="0" smtClean="0">
                <a:solidFill>
                  <a:srgbClr val="BA2121"/>
                </a:solidFill>
                <a:latin typeface="Courier"/>
                <a:cs typeface="Courier"/>
              </a:rPr>
              <a:t>})){</a:t>
            </a:r>
          </a:p>
          <a:p>
            <a:r>
              <a:rPr lang="en-US" sz="2400" dirty="0" smtClean="0">
                <a:solidFill>
                  <a:srgbClr val="BA2121"/>
                </a:solidFill>
                <a:latin typeface="Courier"/>
                <a:cs typeface="Courier"/>
              </a:rPr>
              <a:t>       </a:t>
            </a:r>
            <a:r>
              <a:rPr lang="en-US" sz="2400" dirty="0">
                <a:solidFill>
                  <a:srgbClr val="BA2121"/>
                </a:solidFill>
                <a:latin typeface="Courier"/>
                <a:cs typeface="Courier"/>
              </a:rPr>
              <a:t> </a:t>
            </a:r>
            <a:r>
              <a:rPr lang="en-US" sz="2400" dirty="0" smtClean="0">
                <a:solidFill>
                  <a:srgbClr val="BA2121"/>
                </a:solidFill>
                <a:latin typeface="Courier"/>
                <a:cs typeface="Courier"/>
              </a:rPr>
              <a:t>   New-</a:t>
            </a:r>
            <a:r>
              <a:rPr lang="en-US" sz="2400" dirty="0" err="1" smtClean="0">
                <a:solidFill>
                  <a:srgbClr val="BA2121"/>
                </a:solidFill>
                <a:latin typeface="Courier"/>
                <a:cs typeface="Courier"/>
              </a:rPr>
              <a:t>WebSite</a:t>
            </a:r>
            <a:r>
              <a:rPr lang="en-US" sz="2400" dirty="0" smtClean="0">
                <a:solidFill>
                  <a:srgbClr val="BA2121"/>
                </a:solidFill>
                <a:latin typeface="Courier"/>
                <a:cs typeface="Courier"/>
              </a:rPr>
              <a:t> </a:t>
            </a:r>
            <a:r>
              <a:rPr lang="en-US" sz="2400" dirty="0">
                <a:solidFill>
                  <a:srgbClr val="BA2121"/>
                </a:solidFill>
                <a:latin typeface="Courier"/>
                <a:cs typeface="Courier"/>
              </a:rPr>
              <a:t>-name #{</a:t>
            </a:r>
            <a:r>
              <a:rPr lang="en-US" sz="2400" dirty="0" err="1">
                <a:solidFill>
                  <a:srgbClr val="BA2121"/>
                </a:solidFill>
                <a:latin typeface="Courier"/>
                <a:cs typeface="Courier"/>
              </a:rPr>
              <a:t>site_name</a:t>
            </a:r>
            <a:r>
              <a:rPr lang="en-US" sz="2400" dirty="0" smtClean="0">
                <a:solidFill>
                  <a:srgbClr val="BA2121"/>
                </a:solidFill>
                <a:latin typeface="Courier"/>
                <a:cs typeface="Courier"/>
              </a:rPr>
              <a:t>} -Port #{</a:t>
            </a:r>
            <a:r>
              <a:rPr lang="en-US" sz="2400" dirty="0" err="1" smtClean="0">
                <a:solidFill>
                  <a:srgbClr val="BA2121"/>
                </a:solidFill>
                <a:latin typeface="Courier"/>
                <a:cs typeface="Courier"/>
              </a:rPr>
              <a:t>site_data</a:t>
            </a:r>
            <a:r>
              <a:rPr lang="en-US" sz="2400" dirty="0" smtClean="0">
                <a:solidFill>
                  <a:srgbClr val="BA2121"/>
                </a:solidFill>
                <a:latin typeface="Courier"/>
                <a:cs typeface="Courier"/>
              </a:rPr>
              <a:t>["port"]} -</a:t>
            </a:r>
            <a:r>
              <a:rPr lang="en-US" sz="2400" dirty="0" err="1" smtClean="0">
                <a:solidFill>
                  <a:srgbClr val="BA2121"/>
                </a:solidFill>
                <a:latin typeface="Courier"/>
                <a:cs typeface="Courier"/>
              </a:rPr>
              <a:t>PhysicalPath</a:t>
            </a:r>
            <a:r>
              <a:rPr lang="en-US" sz="2400" dirty="0" smtClean="0">
                <a:solidFill>
                  <a:srgbClr val="BA2121"/>
                </a:solidFill>
                <a:latin typeface="Courier"/>
                <a:cs typeface="Courier"/>
              </a:rPr>
              <a:t> #{</a:t>
            </a:r>
            <a:r>
              <a:rPr lang="en-US" sz="2400" dirty="0" err="1" smtClean="0">
                <a:solidFill>
                  <a:srgbClr val="BA2121"/>
                </a:solidFill>
                <a:latin typeface="Courier"/>
                <a:cs typeface="Courier"/>
              </a:rPr>
              <a:t>site_dir</a:t>
            </a:r>
            <a:r>
              <a:rPr lang="en-US" sz="2400" dirty="0" smtClean="0">
                <a:solidFill>
                  <a:srgbClr val="BA2121"/>
                </a:solidFill>
                <a:latin typeface="Courier"/>
                <a:cs typeface="Courier"/>
              </a:rPr>
              <a:t>} -</a:t>
            </a:r>
            <a:r>
              <a:rPr lang="en-US" sz="2400" dirty="0" err="1" smtClean="0">
                <a:solidFill>
                  <a:srgbClr val="BA2121"/>
                </a:solidFill>
                <a:latin typeface="Courier"/>
                <a:cs typeface="Courier"/>
              </a:rPr>
              <a:t>ApplicationPool</a:t>
            </a:r>
            <a:r>
              <a:rPr lang="en-US" sz="2400" dirty="0" smtClean="0">
                <a:solidFill>
                  <a:srgbClr val="BA2121"/>
                </a:solidFill>
                <a:latin typeface="Courier"/>
                <a:cs typeface="Courier"/>
              </a:rPr>
              <a:t> #{</a:t>
            </a:r>
            <a:r>
              <a:rPr lang="en-US" sz="2400" dirty="0" err="1" smtClean="0">
                <a:solidFill>
                  <a:srgbClr val="BA2121"/>
                </a:solidFill>
                <a:latin typeface="Courier"/>
                <a:cs typeface="Courier"/>
              </a:rPr>
              <a:t>site_name</a:t>
            </a:r>
            <a:r>
              <a:rPr lang="en-US" sz="2400" dirty="0" smtClean="0">
                <a:solidFill>
                  <a:srgbClr val="BA2121"/>
                </a:solidFill>
                <a:latin typeface="Courier"/>
                <a:cs typeface="Courier"/>
              </a:rPr>
              <a:t>}</a:t>
            </a:r>
          </a:p>
          <a:p>
            <a:r>
              <a:rPr lang="en-US" sz="2400" dirty="0" smtClean="0">
                <a:solidFill>
                  <a:srgbClr val="BA2121"/>
                </a:solidFill>
                <a:latin typeface="Courier"/>
                <a:cs typeface="Courier"/>
              </a:rPr>
              <a:t>       }</a:t>
            </a:r>
            <a:endParaRPr lang="en-US" sz="2400" dirty="0">
              <a:solidFill>
                <a:srgbClr val="BA2121"/>
              </a:solidFill>
              <a:latin typeface="Courier"/>
              <a:cs typeface="Courier"/>
            </a:endParaRPr>
          </a:p>
          <a:p>
            <a:r>
              <a:rPr lang="en-US" sz="2400" dirty="0" smtClean="0">
                <a:solidFill>
                  <a:srgbClr val="880000"/>
                </a:solidFill>
                <a:latin typeface="Courier"/>
                <a:cs typeface="Courier"/>
              </a:rPr>
              <a:t>    EOH</a:t>
            </a:r>
          </a:p>
          <a:p>
            <a:r>
              <a:rPr lang="en-US" sz="2400" b="1" dirty="0" smtClean="0">
                <a:solidFill>
                  <a:srgbClr val="880000"/>
                </a:solidFill>
                <a:latin typeface="Courier"/>
                <a:cs typeface="Courier"/>
              </a:rPr>
              <a:t>  </a:t>
            </a:r>
            <a:r>
              <a:rPr lang="en-US" sz="2400" b="1" dirty="0" smtClean="0">
                <a:solidFill>
                  <a:srgbClr val="008000"/>
                </a:solidFill>
                <a:latin typeface="Courier"/>
                <a:cs typeface="Courier"/>
              </a:rPr>
              <a:t>end</a:t>
            </a:r>
            <a:endParaRPr lang="en-US" sz="2400" dirty="0">
              <a:latin typeface="Courier"/>
              <a:cs typeface="Courier"/>
            </a:endParaRPr>
          </a:p>
        </p:txBody>
      </p:sp>
      <p:sp>
        <p:nvSpPr>
          <p:cNvPr id="6" name="Rectangle 6"/>
          <p:cNvSpPr txBox="1">
            <a:spLocks noChangeArrowheads="1"/>
          </p:cNvSpPr>
          <p:nvPr/>
        </p:nvSpPr>
        <p:spPr>
          <a:xfrm>
            <a:off x="661194" y="7772400"/>
            <a:ext cx="14668500" cy="1112415"/>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endParaRPr lang="en-US" altLang="en-US" sz="3400" kern="0" dirty="0" smtClean="0"/>
          </a:p>
          <a:p>
            <a:pPr defTabSz="914400"/>
            <a:r>
              <a:rPr lang="en-US" altLang="en-US" sz="3400" kern="0" dirty="0" smtClean="0"/>
              <a:t>Create Web Site, but only if one doesn’t already exist. </a:t>
            </a:r>
          </a:p>
        </p:txBody>
      </p:sp>
      <p:sp>
        <p:nvSpPr>
          <p:cNvPr id="7" name="Rectangle 4"/>
          <p:cNvSpPr>
            <a:spLocks/>
          </p:cNvSpPr>
          <p:nvPr/>
        </p:nvSpPr>
        <p:spPr bwMode="auto">
          <a:xfrm>
            <a:off x="6223794" y="7899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8" name="Rectangle 9"/>
          <p:cNvSpPr>
            <a:spLocks/>
          </p:cNvSpPr>
          <p:nvPr/>
        </p:nvSpPr>
        <p:spPr bwMode="auto">
          <a:xfrm>
            <a:off x="72" y="1536700"/>
            <a:ext cx="15215321" cy="18034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21628800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Rectangle 1"/>
          <p:cNvSpPr>
            <a:spLocks noGrp="1" noChangeArrowheads="1"/>
          </p:cNvSpPr>
          <p:nvPr>
            <p:ph type="title"/>
          </p:nvPr>
        </p:nvSpPr>
        <p:spPr/>
        <p:txBody>
          <a:bodyPr/>
          <a:lstStyle/>
          <a:p>
            <a:pPr eaLnBrk="1" hangingPunct="1">
              <a:defRPr/>
            </a:pPr>
            <a:r>
              <a:rPr lang="en-US" smtClean="0">
                <a:sym typeface="Rockwell" charset="0"/>
              </a:rPr>
              <a:t>Template Variables</a:t>
            </a:r>
          </a:p>
        </p:txBody>
      </p:sp>
      <p:sp>
        <p:nvSpPr>
          <p:cNvPr id="279555" name="Rectangle 2"/>
          <p:cNvSpPr>
            <a:spLocks noGrp="1" noChangeArrowheads="1"/>
          </p:cNvSpPr>
          <p:nvPr>
            <p:ph type="body" idx="1"/>
          </p:nvPr>
        </p:nvSpPr>
        <p:spPr/>
        <p:txBody>
          <a:bodyPr/>
          <a:lstStyle/>
          <a:p>
            <a:pPr marL="749300" eaLnBrk="1" hangingPunct="1"/>
            <a:r>
              <a:rPr lang="en-US" smtClean="0"/>
              <a:t>Not all data you might need in a template is necessarily node attributes</a:t>
            </a:r>
          </a:p>
          <a:p>
            <a:pPr marL="749300" eaLnBrk="1" hangingPunct="1"/>
            <a:r>
              <a:rPr lang="en-US" smtClean="0"/>
              <a:t>The </a:t>
            </a:r>
            <a:r>
              <a:rPr lang="en-US" b="1" smtClean="0"/>
              <a:t>variables</a:t>
            </a:r>
            <a:r>
              <a:rPr lang="en-US" smtClean="0"/>
              <a:t> parameter lets you pass in custom data for use in a template</a:t>
            </a:r>
          </a:p>
        </p:txBody>
      </p:sp>
    </p:spTree>
    <p:extLst>
      <p:ext uri="{BB962C8B-B14F-4D97-AF65-F5344CB8AC3E}">
        <p14:creationId xmlns:p14="http://schemas.microsoft.com/office/powerpoint/2010/main" val="27250815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56394" y="1752600"/>
            <a:ext cx="3124200" cy="2743200"/>
          </a:xfrm>
        </p:spPr>
        <p:txBody>
          <a:bodyPr/>
          <a:lstStyle/>
          <a:p>
            <a:pPr marL="0" indent="0">
              <a:buNone/>
            </a:pPr>
            <a:r>
              <a:rPr lang="en-US" sz="4800" b="1" dirty="0" smtClean="0"/>
              <a:t>Repo:</a:t>
            </a:r>
          </a:p>
          <a:p>
            <a:pPr marL="0" indent="0">
              <a:buNone/>
            </a:pPr>
            <a:r>
              <a:rPr lang="en-US" sz="4800" b="1" dirty="0" err="1" smtClean="0"/>
              <a:t>Git</a:t>
            </a:r>
            <a:r>
              <a:rPr lang="en-US" sz="4800" b="1" dirty="0" smtClean="0"/>
              <a:t>/SVN</a:t>
            </a:r>
          </a:p>
        </p:txBody>
      </p:sp>
      <p:sp>
        <p:nvSpPr>
          <p:cNvPr id="4" name="Title 3"/>
          <p:cNvSpPr>
            <a:spLocks noGrp="1"/>
          </p:cNvSpPr>
          <p:nvPr>
            <p:ph type="title"/>
          </p:nvPr>
        </p:nvSpPr>
        <p:spPr/>
        <p:txBody>
          <a:bodyPr/>
          <a:lstStyle/>
          <a:p>
            <a:r>
              <a:rPr lang="en-US" dirty="0" smtClean="0"/>
              <a:t>Chef Server</a:t>
            </a:r>
            <a:endParaRPr lang="en-US" dirty="0"/>
          </a:p>
        </p:txBody>
      </p:sp>
      <p:sp>
        <p:nvSpPr>
          <p:cNvPr id="6" name="Rectangle 5"/>
          <p:cNvSpPr>
            <a:spLocks/>
          </p:cNvSpPr>
          <p:nvPr/>
        </p:nvSpPr>
        <p:spPr bwMode="auto">
          <a:xfrm>
            <a:off x="10262394" y="2667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7"/>
          <p:cNvSpPr>
            <a:spLocks/>
          </p:cNvSpPr>
          <p:nvPr/>
        </p:nvSpPr>
        <p:spPr bwMode="auto">
          <a:xfrm>
            <a:off x="10186194" y="2286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10"/>
          <p:cNvSpPr>
            <a:spLocks/>
          </p:cNvSpPr>
          <p:nvPr/>
        </p:nvSpPr>
        <p:spPr bwMode="auto">
          <a:xfrm>
            <a:off x="5766594" y="4191000"/>
            <a:ext cx="4648200"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11"/>
          <p:cNvSpPr>
            <a:spLocks/>
          </p:cNvSpPr>
          <p:nvPr/>
        </p:nvSpPr>
        <p:spPr bwMode="auto">
          <a:xfrm>
            <a:off x="6130276" y="4267200"/>
            <a:ext cx="4225636"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6" name="Rounded Rectangle 15"/>
          <p:cNvSpPr/>
          <p:nvPr/>
        </p:nvSpPr>
        <p:spPr bwMode="auto">
          <a:xfrm>
            <a:off x="661194" y="58674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3622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8674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21" name="Straight Arrow Connector 20"/>
          <p:cNvCxnSpPr/>
          <p:nvPr/>
        </p:nvCxnSpPr>
        <p:spPr bwMode="auto">
          <a:xfrm flipV="1">
            <a:off x="3175794" y="3886200"/>
            <a:ext cx="2209800" cy="1371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a:off x="10109994" y="3124200"/>
            <a:ext cx="4343400" cy="2514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flipH="1" flipV="1">
            <a:off x="10109994" y="3810000"/>
            <a:ext cx="3048000" cy="18288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1246447" y="60198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5146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2276366" y="5983069"/>
            <a:ext cx="1338828" cy="646331"/>
          </a:xfrm>
          <a:prstGeom prst="rect">
            <a:avLst/>
          </a:prstGeom>
          <a:noFill/>
        </p:spPr>
        <p:txBody>
          <a:bodyPr wrap="none" rtlCol="0">
            <a:spAutoFit/>
          </a:bodyPr>
          <a:lstStyle/>
          <a:p>
            <a:r>
              <a:rPr lang="en-US" sz="3600" b="1" dirty="0" smtClean="0"/>
              <a:t>Node</a:t>
            </a:r>
            <a:endParaRPr lang="en-US" sz="3600" b="1" dirty="0"/>
          </a:p>
        </p:txBody>
      </p:sp>
      <p:sp>
        <p:nvSpPr>
          <p:cNvPr id="20" name="Rectangle 19"/>
          <p:cNvSpPr>
            <a:spLocks/>
          </p:cNvSpPr>
          <p:nvPr/>
        </p:nvSpPr>
        <p:spPr bwMode="auto">
          <a:xfrm>
            <a:off x="280194" y="1752600"/>
            <a:ext cx="2590800" cy="2895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9" name="Straight Arrow Connector 8"/>
          <p:cNvCxnSpPr/>
          <p:nvPr/>
        </p:nvCxnSpPr>
        <p:spPr bwMode="auto">
          <a:xfrm>
            <a:off x="1727994" y="3352800"/>
            <a:ext cx="0" cy="23622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3" name="Rectangle 3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23"/>
          <p:cNvSpPr>
            <a:spLocks/>
          </p:cNvSpPr>
          <p:nvPr/>
        </p:nvSpPr>
        <p:spPr bwMode="auto">
          <a:xfrm>
            <a:off x="127794" y="5638800"/>
            <a:ext cx="5334000" cy="3276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25"/>
          <p:cNvSpPr>
            <a:spLocks/>
          </p:cNvSpPr>
          <p:nvPr/>
        </p:nvSpPr>
        <p:spPr bwMode="auto">
          <a:xfrm>
            <a:off x="10033794" y="1981200"/>
            <a:ext cx="5334000" cy="662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10109994" y="2057400"/>
            <a:ext cx="5334000" cy="662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27"/>
          <p:cNvSpPr>
            <a:spLocks/>
          </p:cNvSpPr>
          <p:nvPr/>
        </p:nvSpPr>
        <p:spPr bwMode="auto">
          <a:xfrm>
            <a:off x="2794794" y="1828800"/>
            <a:ext cx="2667000" cy="3733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28"/>
          <p:cNvSpPr>
            <a:spLocks/>
          </p:cNvSpPr>
          <p:nvPr/>
        </p:nvSpPr>
        <p:spPr bwMode="auto">
          <a:xfrm>
            <a:off x="2947194" y="1981200"/>
            <a:ext cx="2667000" cy="3733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4" name="Rectangle 33"/>
          <p:cNvSpPr>
            <a:spLocks/>
          </p:cNvSpPr>
          <p:nvPr/>
        </p:nvSpPr>
        <p:spPr bwMode="auto">
          <a:xfrm>
            <a:off x="280194" y="5638800"/>
            <a:ext cx="5334000" cy="3276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2860570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3" name="Rectangle 1"/>
          <p:cNvSpPr>
            <a:spLocks noGrp="1" noChangeArrowheads="1"/>
          </p:cNvSpPr>
          <p:nvPr>
            <p:ph type="title"/>
          </p:nvPr>
        </p:nvSpPr>
        <p:spPr/>
        <p:txBody>
          <a:bodyPr/>
          <a:lstStyle/>
          <a:p>
            <a:pPr eaLnBrk="1" hangingPunct="1">
              <a:defRPr/>
            </a:pPr>
            <a:r>
              <a:rPr lang="en-US" sz="4400" dirty="0" smtClean="0">
                <a:sym typeface="Rockwell" charset="0"/>
              </a:rPr>
              <a:t>Windows Exercise: </a:t>
            </a:r>
            <a:br>
              <a:rPr lang="en-US" sz="4400" dirty="0" smtClean="0">
                <a:sym typeface="Rockwell" charset="0"/>
              </a:rPr>
            </a:br>
            <a:r>
              <a:rPr lang="en-US" sz="4400" dirty="0" smtClean="0">
                <a:sym typeface="Rockwell" charset="0"/>
              </a:rPr>
              <a:t>Use a template to create Default.htm for each site</a:t>
            </a:r>
          </a:p>
        </p:txBody>
      </p:sp>
      <p:sp>
        <p:nvSpPr>
          <p:cNvPr id="278532" name="Rectangle 3"/>
          <p:cNvSpPr>
            <a:spLocks/>
          </p:cNvSpPr>
          <p:nvPr/>
        </p:nvSpPr>
        <p:spPr bwMode="auto">
          <a:xfrm>
            <a:off x="203219" y="3810000"/>
            <a:ext cx="15825746" cy="4784348"/>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95" y="1752604"/>
            <a:ext cx="15439293" cy="6555641"/>
          </a:xfrm>
          <a:prstGeom prst="rect">
            <a:avLst/>
          </a:prstGeom>
        </p:spPr>
        <p:txBody>
          <a:bodyPr wrap="square">
            <a:spAutoFit/>
          </a:bodyPr>
          <a:lstStyle/>
          <a:p>
            <a:r>
              <a:rPr lang="en-US" dirty="0" smtClean="0">
                <a:solidFill>
                  <a:srgbClr val="BA2121"/>
                </a:solidFill>
                <a:latin typeface="Courier"/>
                <a:cs typeface="Courier"/>
              </a:rPr>
              <a:t>         .... #{</a:t>
            </a:r>
            <a:r>
              <a:rPr lang="en-US" dirty="0" err="1" smtClean="0">
                <a:solidFill>
                  <a:srgbClr val="BA2121"/>
                </a:solidFill>
                <a:latin typeface="Courier"/>
                <a:cs typeface="Courier"/>
              </a:rPr>
              <a:t>site_dir</a:t>
            </a:r>
            <a:r>
              <a:rPr lang="en-US" dirty="0" smtClean="0">
                <a:solidFill>
                  <a:srgbClr val="BA2121"/>
                </a:solidFill>
                <a:latin typeface="Courier"/>
                <a:cs typeface="Courier"/>
              </a:rPr>
              <a:t>} </a:t>
            </a:r>
            <a:r>
              <a:rPr lang="en-US" dirty="0">
                <a:solidFill>
                  <a:srgbClr val="BA2121"/>
                </a:solidFill>
                <a:latin typeface="Courier"/>
                <a:cs typeface="Courier"/>
              </a:rPr>
              <a:t>-</a:t>
            </a:r>
            <a:r>
              <a:rPr lang="en-US" dirty="0" err="1">
                <a:solidFill>
                  <a:srgbClr val="BA2121"/>
                </a:solidFill>
                <a:latin typeface="Courier"/>
                <a:cs typeface="Courier"/>
              </a:rPr>
              <a:t>ApplicationPool</a:t>
            </a:r>
            <a:r>
              <a:rPr lang="en-US" dirty="0">
                <a:solidFill>
                  <a:srgbClr val="BA2121"/>
                </a:solidFill>
                <a:latin typeface="Courier"/>
                <a:cs typeface="Courier"/>
              </a:rPr>
              <a:t> #{</a:t>
            </a:r>
            <a:r>
              <a:rPr lang="en-US" dirty="0" err="1">
                <a:solidFill>
                  <a:srgbClr val="BA2121"/>
                </a:solidFill>
                <a:latin typeface="Courier"/>
                <a:cs typeface="Courier"/>
              </a:rPr>
              <a:t>site_name</a:t>
            </a:r>
            <a:r>
              <a:rPr lang="en-US" dirty="0">
                <a:solidFill>
                  <a:srgbClr val="BA2121"/>
                </a:solidFill>
                <a:latin typeface="Courier"/>
                <a:cs typeface="Courier"/>
              </a:rPr>
              <a:t>}</a:t>
            </a:r>
          </a:p>
          <a:p>
            <a:r>
              <a:rPr lang="en-US" dirty="0">
                <a:solidFill>
                  <a:srgbClr val="BA2121"/>
                </a:solidFill>
                <a:latin typeface="Courier"/>
                <a:cs typeface="Courier"/>
              </a:rPr>
              <a:t>            }</a:t>
            </a:r>
          </a:p>
          <a:p>
            <a:r>
              <a:rPr lang="en-US" dirty="0">
                <a:solidFill>
                  <a:srgbClr val="880000"/>
                </a:solidFill>
                <a:latin typeface="Courier"/>
                <a:cs typeface="Courier"/>
              </a:rPr>
              <a:t>        EOH</a:t>
            </a:r>
          </a:p>
          <a:p>
            <a:r>
              <a:rPr lang="en-US" dirty="0">
                <a:latin typeface="Courier"/>
                <a:cs typeface="Courier"/>
              </a:rPr>
              <a:t>    </a:t>
            </a:r>
            <a:r>
              <a:rPr lang="en-US" b="1" dirty="0">
                <a:solidFill>
                  <a:srgbClr val="008000"/>
                </a:solidFill>
                <a:latin typeface="Courier"/>
                <a:cs typeface="Courier"/>
              </a:rPr>
              <a:t>end</a:t>
            </a:r>
          </a:p>
          <a:p>
            <a:endParaRPr lang="en-US" dirty="0">
              <a:latin typeface="Courier"/>
              <a:cs typeface="Courier"/>
            </a:endParaRPr>
          </a:p>
          <a:p>
            <a:r>
              <a:rPr lang="en-US" dirty="0">
                <a:latin typeface="Courier"/>
                <a:cs typeface="Courier"/>
              </a:rPr>
              <a:t>    template </a:t>
            </a:r>
            <a:r>
              <a:rPr lang="en-US" dirty="0">
                <a:solidFill>
                  <a:srgbClr val="BA2121"/>
                </a:solidFill>
                <a:latin typeface="Courier"/>
                <a:cs typeface="Courier"/>
              </a:rPr>
              <a:t>"</a:t>
            </a:r>
            <a:r>
              <a:rPr lang="en-US" b="1" dirty="0">
                <a:solidFill>
                  <a:srgbClr val="BB6688"/>
                </a:solidFill>
                <a:latin typeface="Courier"/>
                <a:cs typeface="Courier"/>
              </a:rPr>
              <a:t>#{</a:t>
            </a:r>
            <a:r>
              <a:rPr lang="en-US" b="1" dirty="0" err="1" smtClean="0">
                <a:solidFill>
                  <a:srgbClr val="BB6688"/>
                </a:solidFill>
                <a:latin typeface="Courier"/>
                <a:cs typeface="Courier"/>
              </a:rPr>
              <a:t>site_dir</a:t>
            </a:r>
            <a:r>
              <a:rPr lang="en-US" b="1" dirty="0" smtClean="0">
                <a:solidFill>
                  <a:srgbClr val="BB6688"/>
                </a:solidFill>
                <a:latin typeface="Courier"/>
                <a:cs typeface="Courier"/>
              </a:rPr>
              <a:t>}</a:t>
            </a:r>
            <a:r>
              <a:rPr lang="en-US" b="1" dirty="0" smtClean="0">
                <a:solidFill>
                  <a:srgbClr val="BB6622"/>
                </a:solidFill>
                <a:latin typeface="Courier"/>
                <a:cs typeface="Courier"/>
              </a:rPr>
              <a:t>\\</a:t>
            </a:r>
            <a:r>
              <a:rPr lang="en-US" b="1" dirty="0">
                <a:solidFill>
                  <a:srgbClr val="BA2121"/>
                </a:solidFill>
                <a:latin typeface="Courier"/>
                <a:cs typeface="Courier"/>
              </a:rPr>
              <a:t>Default.htm" </a:t>
            </a:r>
            <a:r>
              <a:rPr lang="en-US" b="1" dirty="0">
                <a:solidFill>
                  <a:srgbClr val="008000"/>
                </a:solidFill>
                <a:latin typeface="Courier"/>
                <a:cs typeface="Courier"/>
              </a:rPr>
              <a:t>do</a:t>
            </a:r>
          </a:p>
          <a:p>
            <a:r>
              <a:rPr lang="en-US" dirty="0">
                <a:latin typeface="Courier"/>
                <a:cs typeface="Courier"/>
              </a:rPr>
              <a:t>      </a:t>
            </a:r>
            <a:r>
              <a:rPr lang="en-US" dirty="0" smtClean="0">
                <a:latin typeface="Courier"/>
                <a:cs typeface="Courier"/>
              </a:rPr>
              <a:t>source </a:t>
            </a:r>
            <a:r>
              <a:rPr lang="en-US" dirty="0">
                <a:solidFill>
                  <a:srgbClr val="BA2121"/>
                </a:solidFill>
                <a:latin typeface="Courier"/>
                <a:cs typeface="Courier"/>
              </a:rPr>
              <a:t>"</a:t>
            </a:r>
            <a:r>
              <a:rPr lang="en-US" dirty="0" err="1" smtClean="0">
                <a:solidFill>
                  <a:srgbClr val="BA2121"/>
                </a:solidFill>
                <a:latin typeface="Courier"/>
                <a:cs typeface="Courier"/>
              </a:rPr>
              <a:t>Default.htm.erb</a:t>
            </a:r>
            <a:r>
              <a:rPr lang="en-US" dirty="0" smtClean="0">
                <a:solidFill>
                  <a:srgbClr val="BA2121"/>
                </a:solidFill>
                <a:latin typeface="Courier"/>
                <a:cs typeface="Courier"/>
              </a:rPr>
              <a:t>"</a:t>
            </a:r>
            <a:endParaRPr lang="en-US" dirty="0">
              <a:solidFill>
                <a:srgbClr val="BA2121"/>
              </a:solidFill>
              <a:latin typeface="Courier"/>
              <a:cs typeface="Courier"/>
            </a:endParaRPr>
          </a:p>
          <a:p>
            <a:r>
              <a:rPr lang="en-US" dirty="0" smtClean="0">
                <a:latin typeface="Courier"/>
                <a:cs typeface="Courier"/>
              </a:rPr>
              <a:t>      rights </a:t>
            </a:r>
            <a:r>
              <a:rPr lang="en-US" dirty="0" smtClean="0">
                <a:solidFill>
                  <a:srgbClr val="19177C"/>
                </a:solidFill>
                <a:latin typeface="Courier"/>
                <a:cs typeface="Courier"/>
              </a:rPr>
              <a:t>:read, </a:t>
            </a:r>
            <a:r>
              <a:rPr lang="en-US" dirty="0">
                <a:solidFill>
                  <a:srgbClr val="BA2121"/>
                </a:solidFill>
                <a:latin typeface="Courier"/>
                <a:cs typeface="Courier"/>
              </a:rPr>
              <a:t>"Everyone"</a:t>
            </a:r>
          </a:p>
          <a:p>
            <a:r>
              <a:rPr lang="en-US" dirty="0">
                <a:latin typeface="Courier"/>
                <a:cs typeface="Courier"/>
              </a:rPr>
              <a:t>      </a:t>
            </a:r>
            <a:r>
              <a:rPr lang="en-US" dirty="0" smtClean="0">
                <a:latin typeface="Courier"/>
                <a:cs typeface="Courier"/>
              </a:rPr>
              <a:t>variables</a:t>
            </a:r>
            <a:r>
              <a:rPr lang="en-US" dirty="0">
                <a:latin typeface="Courier"/>
                <a:cs typeface="Courier"/>
              </a:rPr>
              <a:t>(</a:t>
            </a:r>
          </a:p>
          <a:p>
            <a:r>
              <a:rPr lang="en-US" dirty="0" smtClean="0">
                <a:solidFill>
                  <a:srgbClr val="19177C"/>
                </a:solidFill>
                <a:latin typeface="Courier"/>
                <a:cs typeface="Courier"/>
              </a:rPr>
              <a:t>        :</a:t>
            </a:r>
            <a:r>
              <a:rPr lang="en-US" dirty="0" err="1">
                <a:solidFill>
                  <a:srgbClr val="19177C"/>
                </a:solidFill>
                <a:latin typeface="Courier"/>
                <a:cs typeface="Courier"/>
              </a:rPr>
              <a:t>site_name</a:t>
            </a:r>
            <a:r>
              <a:rPr lang="en-US" dirty="0">
                <a:solidFill>
                  <a:srgbClr val="19177C"/>
                </a:solidFill>
                <a:latin typeface="Courier"/>
                <a:cs typeface="Courier"/>
              </a:rPr>
              <a:t> </a:t>
            </a:r>
            <a:r>
              <a:rPr lang="en-US" dirty="0">
                <a:solidFill>
                  <a:srgbClr val="666666"/>
                </a:solidFill>
                <a:latin typeface="Courier"/>
                <a:cs typeface="Courier"/>
              </a:rPr>
              <a:t>=&gt; </a:t>
            </a:r>
            <a:r>
              <a:rPr lang="en-US" dirty="0" err="1">
                <a:solidFill>
                  <a:srgbClr val="666666"/>
                </a:solidFill>
                <a:latin typeface="Courier"/>
                <a:cs typeface="Courier"/>
              </a:rPr>
              <a:t>site_name</a:t>
            </a:r>
            <a:r>
              <a:rPr lang="en-US" dirty="0">
                <a:solidFill>
                  <a:srgbClr val="666666"/>
                </a:solidFill>
                <a:latin typeface="Courier"/>
                <a:cs typeface="Courier"/>
              </a:rPr>
              <a:t>,</a:t>
            </a:r>
          </a:p>
          <a:p>
            <a:r>
              <a:rPr lang="en-US" dirty="0" smtClean="0">
                <a:solidFill>
                  <a:srgbClr val="19177C"/>
                </a:solidFill>
                <a:latin typeface="Courier"/>
                <a:cs typeface="Courier"/>
              </a:rPr>
              <a:t>        :</a:t>
            </a:r>
            <a:r>
              <a:rPr lang="en-US" dirty="0">
                <a:solidFill>
                  <a:srgbClr val="19177C"/>
                </a:solidFill>
                <a:latin typeface="Courier"/>
                <a:cs typeface="Courier"/>
              </a:rPr>
              <a:t>port </a:t>
            </a:r>
            <a:r>
              <a:rPr lang="en-US" dirty="0">
                <a:solidFill>
                  <a:srgbClr val="666666"/>
                </a:solidFill>
                <a:latin typeface="Courier"/>
                <a:cs typeface="Courier"/>
              </a:rPr>
              <a:t>=&gt; </a:t>
            </a:r>
            <a:r>
              <a:rPr lang="en-US" dirty="0" err="1" smtClean="0">
                <a:solidFill>
                  <a:srgbClr val="666666"/>
                </a:solidFill>
                <a:latin typeface="Courier"/>
                <a:cs typeface="Courier"/>
              </a:rPr>
              <a:t>site_data</a:t>
            </a:r>
            <a:r>
              <a:rPr lang="en-US" dirty="0">
                <a:solidFill>
                  <a:srgbClr val="BA2121"/>
                </a:solidFill>
                <a:latin typeface="Courier"/>
                <a:cs typeface="Courier"/>
              </a:rPr>
              <a:t>["</a:t>
            </a:r>
            <a:r>
              <a:rPr lang="en-US" dirty="0" smtClean="0">
                <a:solidFill>
                  <a:srgbClr val="BA2121"/>
                </a:solidFill>
                <a:latin typeface="Courier"/>
                <a:cs typeface="Courier"/>
              </a:rPr>
              <a:t>port"]</a:t>
            </a:r>
            <a:endParaRPr lang="en-US" dirty="0">
              <a:solidFill>
                <a:srgbClr val="666666"/>
              </a:solidFill>
              <a:latin typeface="Courier"/>
              <a:cs typeface="Courier"/>
            </a:endParaRPr>
          </a:p>
          <a:p>
            <a:r>
              <a:rPr lang="en-US" dirty="0" smtClean="0">
                <a:latin typeface="Courier"/>
                <a:cs typeface="Courier"/>
              </a:rPr>
              <a:t>      )</a:t>
            </a:r>
            <a:endParaRPr lang="en-US" dirty="0">
              <a:latin typeface="Courier"/>
              <a:cs typeface="Courier"/>
            </a:endParaRPr>
          </a:p>
          <a:p>
            <a:r>
              <a:rPr lang="en-US" dirty="0" smtClean="0">
                <a:latin typeface="Courier"/>
                <a:cs typeface="Courier"/>
              </a:rPr>
              <a:t>      notifies </a:t>
            </a:r>
            <a:r>
              <a:rPr lang="en-US" dirty="0">
                <a:solidFill>
                  <a:srgbClr val="19177C"/>
                </a:solidFill>
                <a:latin typeface="Courier"/>
                <a:cs typeface="Courier"/>
              </a:rPr>
              <a:t>:restart, </a:t>
            </a:r>
            <a:r>
              <a:rPr lang="en-US" dirty="0">
                <a:solidFill>
                  <a:srgbClr val="BA2121"/>
                </a:solidFill>
                <a:latin typeface="Courier"/>
                <a:cs typeface="Courier"/>
              </a:rPr>
              <a:t>"service[w3svc]"</a:t>
            </a:r>
          </a:p>
          <a:p>
            <a:r>
              <a:rPr lang="en-US" dirty="0" smtClean="0">
                <a:latin typeface="Courier"/>
                <a:cs typeface="Courier"/>
              </a:rPr>
              <a:t>    </a:t>
            </a:r>
            <a:r>
              <a:rPr lang="en-US" b="1" dirty="0">
                <a:solidFill>
                  <a:srgbClr val="008000"/>
                </a:solidFill>
                <a:latin typeface="Courier"/>
                <a:cs typeface="Courier"/>
              </a:rPr>
              <a:t>end</a:t>
            </a:r>
          </a:p>
          <a:p>
            <a:r>
              <a:rPr lang="en-US" b="1" dirty="0" smtClean="0">
                <a:solidFill>
                  <a:srgbClr val="008000"/>
                </a:solidFill>
                <a:latin typeface="Courier"/>
                <a:cs typeface="Courier"/>
              </a:rPr>
              <a:t>  end</a:t>
            </a:r>
            <a:endParaRPr lang="en-US" dirty="0">
              <a:latin typeface="Courier"/>
              <a:cs typeface="Courier"/>
            </a:endParaRPr>
          </a:p>
        </p:txBody>
      </p:sp>
      <p:sp>
        <p:nvSpPr>
          <p:cNvPr id="5" name="Rectangle 9"/>
          <p:cNvSpPr>
            <a:spLocks/>
          </p:cNvSpPr>
          <p:nvPr/>
        </p:nvSpPr>
        <p:spPr bwMode="auto">
          <a:xfrm>
            <a:off x="72" y="1536700"/>
            <a:ext cx="14123109" cy="216662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8368955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5" name="Rectangle 1"/>
          <p:cNvSpPr>
            <a:spLocks noGrp="1" noChangeArrowheads="1"/>
          </p:cNvSpPr>
          <p:nvPr>
            <p:ph type="title"/>
          </p:nvPr>
        </p:nvSpPr>
        <p:spPr/>
        <p:txBody>
          <a:bodyPr/>
          <a:lstStyle/>
          <a:p>
            <a:pPr eaLnBrk="1" hangingPunct="1">
              <a:defRPr/>
            </a:pPr>
            <a:r>
              <a:rPr lang="en-US">
                <a:sym typeface="Arial Bold" charset="0"/>
              </a:rPr>
              <a:t>Notifications </a:t>
            </a:r>
          </a:p>
        </p:txBody>
      </p:sp>
      <p:sp>
        <p:nvSpPr>
          <p:cNvPr id="286723" name="Rectangle 2"/>
          <p:cNvSpPr>
            <a:spLocks noGrp="1" noChangeArrowheads="1"/>
          </p:cNvSpPr>
          <p:nvPr>
            <p:ph type="body" idx="1"/>
          </p:nvPr>
        </p:nvSpPr>
        <p:spPr>
          <a:xfrm>
            <a:off x="1270196" y="3276600"/>
            <a:ext cx="13793548" cy="5486400"/>
          </a:xfrm>
        </p:spPr>
        <p:txBody>
          <a:bodyPr/>
          <a:lstStyle/>
          <a:p>
            <a:pPr marL="571500" indent="-571500" eaLnBrk="1" hangingPunct="1">
              <a:buFont typeface="Arial" pitchFamily="34" charset="0"/>
              <a:buChar char="•"/>
            </a:pPr>
            <a:r>
              <a:rPr lang="en-US" sz="4000" dirty="0" smtClean="0"/>
              <a:t>Resource Notifications in Chef are used to trigger an action on a resource when the current resources actions are successful.</a:t>
            </a:r>
          </a:p>
          <a:p>
            <a:pPr marL="571500" indent="-571500" eaLnBrk="1" hangingPunct="1">
              <a:spcBef>
                <a:spcPts val="1038"/>
              </a:spcBef>
              <a:buFont typeface="Arial" pitchFamily="34" charset="0"/>
              <a:buChar char="•"/>
            </a:pPr>
            <a:r>
              <a:rPr lang="en-US" sz="4000" dirty="0" smtClean="0"/>
              <a:t>“If we delete the site, restart </a:t>
            </a:r>
            <a:r>
              <a:rPr lang="en-US" sz="4000" dirty="0" err="1" smtClean="0"/>
              <a:t>iis</a:t>
            </a:r>
            <a:r>
              <a:rPr lang="en-US" sz="4000" dirty="0" smtClean="0"/>
              <a:t>”</a:t>
            </a:r>
          </a:p>
          <a:p>
            <a:pPr marL="571500" indent="-571500" eaLnBrk="1" hangingPunct="1">
              <a:spcBef>
                <a:spcPts val="1038"/>
              </a:spcBef>
              <a:buFont typeface="Arial" pitchFamily="34" charset="0"/>
              <a:buChar char="•"/>
            </a:pPr>
            <a:r>
              <a:rPr lang="en-US" sz="4000" dirty="0" smtClean="0"/>
              <a:t>The first argument is an action, and the second argument is the string representation of a given resource</a:t>
            </a:r>
          </a:p>
          <a:p>
            <a:pPr marL="571500" indent="-571500" eaLnBrk="1" hangingPunct="1">
              <a:spcBef>
                <a:spcPts val="1038"/>
              </a:spcBef>
              <a:buFont typeface="Arial" pitchFamily="34" charset="0"/>
              <a:buChar char="•"/>
            </a:pPr>
            <a:r>
              <a:rPr lang="en-US" sz="4000" dirty="0" smtClean="0"/>
              <a:t>Like not_if and only_if, </a:t>
            </a:r>
            <a:r>
              <a:rPr lang="en-US" sz="4000" dirty="0" smtClean="0">
                <a:latin typeface="Arial Bold" pitchFamily="34" charset="0"/>
                <a:cs typeface="Arial Bold" pitchFamily="34" charset="0"/>
                <a:sym typeface="Arial Bold" pitchFamily="34" charset="0"/>
              </a:rPr>
              <a:t>notifies</a:t>
            </a:r>
            <a:r>
              <a:rPr lang="en-US" sz="4000" dirty="0" smtClean="0"/>
              <a:t> is a resource </a:t>
            </a:r>
            <a:r>
              <a:rPr lang="en-US" sz="4000" dirty="0" err="1" smtClean="0"/>
              <a:t>metaparameter</a:t>
            </a:r>
            <a:r>
              <a:rPr lang="en-US" sz="4000" dirty="0" smtClean="0"/>
              <a:t> - any resource can notify any other</a:t>
            </a:r>
          </a:p>
        </p:txBody>
      </p:sp>
      <p:sp>
        <p:nvSpPr>
          <p:cNvPr id="286724" name="Rectangle 3"/>
          <p:cNvSpPr>
            <a:spLocks/>
          </p:cNvSpPr>
          <p:nvPr/>
        </p:nvSpPr>
        <p:spPr bwMode="auto">
          <a:xfrm>
            <a:off x="825582" y="1854200"/>
            <a:ext cx="14606426" cy="11938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r>
              <a:rPr lang="en-US" sz="4800" dirty="0">
                <a:latin typeface="Courier"/>
                <a:cs typeface="Courier"/>
              </a:rPr>
              <a:t> notifies </a:t>
            </a:r>
            <a:r>
              <a:rPr lang="en-US" sz="4800" dirty="0">
                <a:solidFill>
                  <a:srgbClr val="19177C"/>
                </a:solidFill>
                <a:latin typeface="Courier"/>
                <a:cs typeface="Courier"/>
              </a:rPr>
              <a:t>:restart, </a:t>
            </a:r>
            <a:r>
              <a:rPr lang="en-US" sz="4800" dirty="0">
                <a:solidFill>
                  <a:srgbClr val="BA2121"/>
                </a:solidFill>
                <a:latin typeface="Courier"/>
                <a:cs typeface="Courier"/>
              </a:rPr>
              <a:t>"service[w3svc]"</a:t>
            </a:r>
            <a:endParaRPr lang="en-US" sz="4800" dirty="0">
              <a:solidFill>
                <a:srgbClr val="A40800"/>
              </a:solidFill>
              <a:latin typeface="Courier"/>
              <a:ea typeface="Courier"/>
              <a:cs typeface="Courier"/>
              <a:sym typeface="Courier"/>
            </a:endParaRPr>
          </a:p>
        </p:txBody>
      </p:sp>
    </p:spTree>
    <p:extLst>
      <p:ext uri="{BB962C8B-B14F-4D97-AF65-F5344CB8AC3E}">
        <p14:creationId xmlns:p14="http://schemas.microsoft.com/office/powerpoint/2010/main" val="13307151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smtClean="0">
                <a:sym typeface="Rockwell" charset="0"/>
              </a:rPr>
              <a:t>Exercise: </a:t>
            </a:r>
            <a:r>
              <a:rPr lang="en-US" sz="4400" dirty="0">
                <a:sym typeface="Rockwell" charset="0"/>
              </a:rPr>
              <a:t>A</a:t>
            </a:r>
            <a:r>
              <a:rPr lang="en-US" sz="4400" dirty="0" smtClean="0">
                <a:sym typeface="Rockwell" charset="0"/>
              </a:rPr>
              <a:t>dd </a:t>
            </a:r>
            <a:r>
              <a:rPr lang="en-US" sz="4400" dirty="0" err="1" smtClean="0">
                <a:sym typeface="Rockwell" charset="0"/>
              </a:rPr>
              <a:t>Default.htm.erb</a:t>
            </a:r>
            <a:r>
              <a:rPr lang="en-US" sz="4400" dirty="0" smtClean="0">
                <a:sym typeface="Rockwell" charset="0"/>
              </a:rPr>
              <a:t> to your templates directory </a:t>
            </a:r>
          </a:p>
        </p:txBody>
      </p:sp>
      <p:sp>
        <p:nvSpPr>
          <p:cNvPr id="284676" name="Rectangle 3"/>
          <p:cNvSpPr>
            <a:spLocks/>
          </p:cNvSpPr>
          <p:nvPr/>
        </p:nvSpPr>
        <p:spPr bwMode="auto">
          <a:xfrm>
            <a:off x="1374037" y="6451600"/>
            <a:ext cx="13118079"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b="1" dirty="0" smtClean="0">
                <a:solidFill>
                  <a:srgbClr val="222321"/>
                </a:solidFill>
                <a:latin typeface="Arial"/>
                <a:cs typeface="Arial"/>
                <a:sym typeface="Rockwell" pitchFamily="18" charset="0"/>
              </a:rPr>
              <a:t>Note</a:t>
            </a:r>
            <a:r>
              <a:rPr lang="en-US" dirty="0" smtClean="0">
                <a:solidFill>
                  <a:srgbClr val="222321"/>
                </a:solidFill>
                <a:latin typeface="Arial"/>
                <a:cs typeface="Arial"/>
                <a:sym typeface="Rockwell" pitchFamily="18" charset="0"/>
              </a:rPr>
              <a:t>: reference variables passed into the template by prefixing the variable with </a:t>
            </a:r>
            <a:r>
              <a:rPr lang="en-US" dirty="0">
                <a:solidFill>
                  <a:srgbClr val="222321"/>
                </a:solidFill>
                <a:latin typeface="Arial"/>
                <a:cs typeface="Arial"/>
                <a:sym typeface="Rockwell" pitchFamily="18" charset="0"/>
              </a:rPr>
              <a:t>an </a:t>
            </a:r>
            <a:r>
              <a:rPr lang="en-US" b="1" dirty="0">
                <a:solidFill>
                  <a:srgbClr val="222321"/>
                </a:solidFill>
                <a:latin typeface="Arial"/>
                <a:ea typeface="Inconsolata"/>
                <a:cs typeface="Arial"/>
                <a:sym typeface="Inconsolata"/>
              </a:rPr>
              <a:t>@ </a:t>
            </a:r>
            <a:r>
              <a:rPr lang="en-US" dirty="0" smtClean="0">
                <a:solidFill>
                  <a:srgbClr val="222321"/>
                </a:solidFill>
                <a:latin typeface="Arial"/>
                <a:cs typeface="Arial"/>
                <a:sym typeface="Rockwell" pitchFamily="18" charset="0"/>
              </a:rPr>
              <a:t>symbol</a:t>
            </a:r>
            <a:endParaRPr lang="en-US" dirty="0">
              <a:solidFill>
                <a:srgbClr val="222321"/>
              </a:solidFill>
              <a:latin typeface="Arial"/>
              <a:cs typeface="Arial"/>
              <a:sym typeface="Rockwell" pitchFamily="18" charset="0"/>
            </a:endParaRPr>
          </a:p>
        </p:txBody>
      </p:sp>
      <p:sp>
        <p:nvSpPr>
          <p:cNvPr id="2" name="Rectangle 1"/>
          <p:cNvSpPr/>
          <p:nvPr/>
        </p:nvSpPr>
        <p:spPr>
          <a:xfrm>
            <a:off x="813594" y="2743200"/>
            <a:ext cx="14097000" cy="2677656"/>
          </a:xfrm>
          <a:prstGeom prst="rect">
            <a:avLst/>
          </a:prstGeom>
          <a:ln>
            <a:solidFill>
              <a:schemeClr val="tx1"/>
            </a:solidFill>
            <a:prstDash val="dot"/>
          </a:ln>
        </p:spPr>
        <p:txBody>
          <a:bodyPr wrap="square">
            <a:spAutoFit/>
          </a:bodyPr>
          <a:lstStyle/>
          <a:p>
            <a:r>
              <a:rPr lang="en-US" dirty="0" smtClean="0">
                <a:solidFill>
                  <a:srgbClr val="000080"/>
                </a:solidFill>
                <a:latin typeface="Consolas" panose="020B0609020204030204" pitchFamily="49" charset="0"/>
                <a:cs typeface="Consolas" panose="020B0609020204030204" pitchFamily="49" charset="0"/>
              </a:rPr>
              <a:t>&lt;html&gt;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&lt;h2&gt;</a:t>
            </a:r>
            <a:r>
              <a:rPr lang="en-US" dirty="0" smtClean="0">
                <a:latin typeface="Consolas" panose="020B0609020204030204" pitchFamily="49" charset="0"/>
                <a:cs typeface="Consolas" panose="020B0609020204030204" pitchFamily="49" charset="0"/>
              </a:rPr>
              <a:t>We love </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a:t>
            </a:r>
            <a:r>
              <a:rPr lang="en-US" dirty="0" err="1" smtClean="0">
                <a:solidFill>
                  <a:srgbClr val="008080"/>
                </a:solidFill>
                <a:latin typeface="Consolas" panose="020B0609020204030204" pitchFamily="49" charset="0"/>
                <a:cs typeface="Consolas" panose="020B0609020204030204" pitchFamily="49" charset="0"/>
              </a:rPr>
              <a:t>site_name</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solidFill>
                  <a:srgbClr val="000080"/>
                </a:solidFill>
                <a:latin typeface="Consolas" panose="020B0609020204030204" pitchFamily="49" charset="0"/>
                <a:cs typeface="Consolas" panose="020B0609020204030204" pitchFamily="49" charset="0"/>
              </a:rPr>
              <a:t>&lt;/h2&gt;</a:t>
            </a:r>
            <a:endParaRPr lang="en-US" dirty="0" smtClean="0">
              <a:latin typeface="Consolas" panose="020B0609020204030204" pitchFamily="49" charset="0"/>
              <a:cs typeface="Consolas" panose="020B0609020204030204" pitchFamily="49" charset="0"/>
            </a:endParaRPr>
          </a:p>
          <a:p>
            <a:r>
              <a:rPr lang="en-US" b="1" dirty="0" smtClean="0">
                <a:solidFill>
                  <a:srgbClr val="999999"/>
                </a:solidFill>
                <a:latin typeface="Consolas" panose="020B0609020204030204" pitchFamily="49" charset="0"/>
                <a:cs typeface="Consolas" panose="020B0609020204030204" pitchFamily="49" charset="0"/>
              </a:rPr>
              <a:t>        &lt;%=</a:t>
            </a:r>
            <a:r>
              <a:rPr lang="en-US" dirty="0" smtClean="0">
                <a:latin typeface="Consolas" panose="020B0609020204030204" pitchFamily="49" charset="0"/>
                <a:cs typeface="Consolas" panose="020B0609020204030204" pitchFamily="49" charset="0"/>
              </a:rPr>
              <a:t> </a:t>
            </a:r>
            <a:r>
              <a:rPr lang="en-US" dirty="0" smtClean="0">
                <a:solidFill>
                  <a:srgbClr val="333333"/>
                </a:solidFill>
                <a:latin typeface="Consolas" panose="020B0609020204030204" pitchFamily="49" charset="0"/>
                <a:cs typeface="Consolas" panose="020B0609020204030204" pitchFamily="49" charset="0"/>
              </a:rPr>
              <a:t>node</a:t>
            </a:r>
            <a:r>
              <a:rPr lang="en-US" b="1" dirty="0" smtClean="0">
                <a:latin typeface="Consolas" panose="020B0609020204030204" pitchFamily="49" charset="0"/>
                <a:cs typeface="Consolas" panose="020B0609020204030204" pitchFamily="49" charset="0"/>
              </a:rPr>
              <a:t>[</a:t>
            </a:r>
            <a:r>
              <a:rPr lang="en-US" dirty="0">
                <a:solidFill>
                  <a:srgbClr val="DD1144"/>
                </a:solidFill>
                <a:latin typeface="Consolas" panose="020B0609020204030204" pitchFamily="49" charset="0"/>
                <a:cs typeface="Consolas" panose="020B0609020204030204" pitchFamily="49" charset="0"/>
              </a:rPr>
              <a:t>"</a:t>
            </a:r>
            <a:r>
              <a:rPr lang="en-US" dirty="0" err="1">
                <a:solidFill>
                  <a:srgbClr val="DD1144"/>
                </a:solidFill>
                <a:latin typeface="Consolas" panose="020B0609020204030204" pitchFamily="49" charset="0"/>
                <a:cs typeface="Consolas" panose="020B0609020204030204" pitchFamily="49" charset="0"/>
              </a:rPr>
              <a:t>ipaddress</a:t>
            </a:r>
            <a:r>
              <a:rPr lang="en-US" dirty="0" smtClean="0">
                <a:solidFill>
                  <a:srgbClr val="DD1144"/>
                </a:solidFill>
                <a:latin typeface="Consolas" panose="020B0609020204030204" pitchFamily="49" charset="0"/>
                <a:cs typeface="Consolas" panose="020B0609020204030204" pitchFamily="49" charset="0"/>
              </a:rPr>
              <a:t>"</a:t>
            </a:r>
            <a:r>
              <a:rPr lang="en-US" b="1" dirty="0" smtClean="0">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latin typeface="Consolas" panose="020B0609020204030204" pitchFamily="49" charset="0"/>
                <a:cs typeface="Consolas" panose="020B0609020204030204" pitchFamily="49" charset="0"/>
              </a:rPr>
              <a:t>:</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@port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&lt;/html&gt;</a:t>
            </a:r>
            <a:endParaRPr lang="en-US" dirty="0">
              <a:latin typeface="Consolas" panose="020B0609020204030204" pitchFamily="49" charset="0"/>
              <a:cs typeface="Consolas" panose="020B0609020204030204" pitchFamily="49" charset="0"/>
            </a:endParaRPr>
          </a:p>
        </p:txBody>
      </p:sp>
      <p:sp>
        <p:nvSpPr>
          <p:cNvPr id="6" name="Rectangle 2"/>
          <p:cNvSpPr>
            <a:spLocks/>
          </p:cNvSpPr>
          <p:nvPr/>
        </p:nvSpPr>
        <p:spPr bwMode="auto">
          <a:xfrm>
            <a:off x="813595" y="1689100"/>
            <a:ext cx="3352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7" name="Rectangle 3"/>
          <p:cNvSpPr>
            <a:spLocks/>
          </p:cNvSpPr>
          <p:nvPr/>
        </p:nvSpPr>
        <p:spPr bwMode="auto">
          <a:xfrm>
            <a:off x="4013994" y="1600200"/>
            <a:ext cx="1224359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000" dirty="0" smtClean="0">
                <a:latin typeface="Courier"/>
              </a:rPr>
              <a:t>cookbooks\</a:t>
            </a:r>
            <a:r>
              <a:rPr lang="en-US" sz="3000" dirty="0" err="1" smtClean="0">
                <a:latin typeface="Courier"/>
              </a:rPr>
              <a:t>iis_demo</a:t>
            </a:r>
            <a:r>
              <a:rPr lang="en-US" sz="3000" dirty="0" smtClean="0">
                <a:latin typeface="Courier"/>
              </a:rPr>
              <a:t>\templates\default\</a:t>
            </a:r>
            <a:r>
              <a:rPr lang="en-US" sz="3000" dirty="0" err="1" smtClean="0">
                <a:latin typeface="Courier"/>
              </a:rPr>
              <a:t>Default.htm.erb</a:t>
            </a:r>
            <a:endParaRPr lang="en-US" sz="3000" dirty="0">
              <a:latin typeface="Courier"/>
            </a:endParaRPr>
          </a:p>
        </p:txBody>
      </p:sp>
    </p:spTree>
    <p:extLst>
      <p:ext uri="{BB962C8B-B14F-4D97-AF65-F5344CB8AC3E}">
        <p14:creationId xmlns:p14="http://schemas.microsoft.com/office/powerpoint/2010/main" val="29921972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smtClean="0">
                <a:sym typeface="Rockwell" charset="0"/>
              </a:rPr>
              <a:t>Exercise: Converge and test your code</a:t>
            </a:r>
          </a:p>
        </p:txBody>
      </p:sp>
      <p:sp>
        <p:nvSpPr>
          <p:cNvPr id="2" name="Rectangle 1"/>
          <p:cNvSpPr/>
          <p:nvPr/>
        </p:nvSpPr>
        <p:spPr>
          <a:xfrm>
            <a:off x="508794" y="1589544"/>
            <a:ext cx="8991600" cy="2677656"/>
          </a:xfrm>
          <a:prstGeom prst="rect">
            <a:avLst/>
          </a:prstGeom>
          <a:ln>
            <a:solidFill>
              <a:schemeClr val="tx1"/>
            </a:solidFill>
            <a:prstDash val="dot"/>
          </a:ln>
        </p:spPr>
        <p:txBody>
          <a:bodyPr wrap="square">
            <a:spAutoFit/>
          </a:bodyPr>
          <a:lstStyle/>
          <a:p>
            <a:r>
              <a:rPr lang="en-US" dirty="0" smtClean="0">
                <a:solidFill>
                  <a:srgbClr val="000080"/>
                </a:solidFill>
                <a:latin typeface="Consolas" panose="020B0609020204030204" pitchFamily="49" charset="0"/>
                <a:cs typeface="Consolas" panose="020B0609020204030204" pitchFamily="49" charset="0"/>
              </a:rPr>
              <a:t>&lt;html&gt;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&lt;h2&gt;</a:t>
            </a:r>
            <a:r>
              <a:rPr lang="en-US" dirty="0" smtClean="0">
                <a:latin typeface="Consolas" panose="020B0609020204030204" pitchFamily="49" charset="0"/>
                <a:cs typeface="Consolas" panose="020B0609020204030204" pitchFamily="49" charset="0"/>
              </a:rPr>
              <a:t>We love </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a:t>
            </a:r>
            <a:r>
              <a:rPr lang="en-US" dirty="0" err="1" smtClean="0">
                <a:solidFill>
                  <a:srgbClr val="008080"/>
                </a:solidFill>
                <a:latin typeface="Consolas" panose="020B0609020204030204" pitchFamily="49" charset="0"/>
                <a:cs typeface="Consolas" panose="020B0609020204030204" pitchFamily="49" charset="0"/>
              </a:rPr>
              <a:t>site_name</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solidFill>
                  <a:srgbClr val="000080"/>
                </a:solidFill>
                <a:latin typeface="Consolas" panose="020B0609020204030204" pitchFamily="49" charset="0"/>
                <a:cs typeface="Consolas" panose="020B0609020204030204" pitchFamily="49" charset="0"/>
              </a:rPr>
              <a:t>&lt;/h2&gt;</a:t>
            </a:r>
            <a:endParaRPr lang="en-US" dirty="0" smtClean="0">
              <a:latin typeface="Consolas" panose="020B0609020204030204" pitchFamily="49" charset="0"/>
              <a:cs typeface="Consolas" panose="020B0609020204030204" pitchFamily="49" charset="0"/>
            </a:endParaRPr>
          </a:p>
          <a:p>
            <a:r>
              <a:rPr lang="en-US" b="1" dirty="0" smtClean="0">
                <a:solidFill>
                  <a:srgbClr val="999999"/>
                </a:solidFill>
                <a:latin typeface="Consolas" panose="020B0609020204030204" pitchFamily="49" charset="0"/>
                <a:cs typeface="Consolas" panose="020B0609020204030204" pitchFamily="49" charset="0"/>
              </a:rPr>
              <a:t>        &lt;%=</a:t>
            </a:r>
            <a:r>
              <a:rPr lang="en-US" dirty="0" smtClean="0">
                <a:latin typeface="Consolas" panose="020B0609020204030204" pitchFamily="49" charset="0"/>
                <a:cs typeface="Consolas" panose="020B0609020204030204" pitchFamily="49" charset="0"/>
              </a:rPr>
              <a:t> </a:t>
            </a:r>
            <a:r>
              <a:rPr lang="en-US" dirty="0" smtClean="0">
                <a:solidFill>
                  <a:srgbClr val="333333"/>
                </a:solidFill>
                <a:latin typeface="Consolas" panose="020B0609020204030204" pitchFamily="49" charset="0"/>
                <a:cs typeface="Consolas" panose="020B0609020204030204" pitchFamily="49" charset="0"/>
              </a:rPr>
              <a:t>node</a:t>
            </a:r>
            <a:r>
              <a:rPr lang="en-US" b="1" dirty="0" smtClean="0">
                <a:latin typeface="Consolas" panose="020B0609020204030204" pitchFamily="49" charset="0"/>
                <a:cs typeface="Consolas" panose="020B0609020204030204" pitchFamily="49" charset="0"/>
              </a:rPr>
              <a:t>["</a:t>
            </a:r>
            <a:r>
              <a:rPr lang="en-US" dirty="0" err="1" smtClean="0">
                <a:solidFill>
                  <a:srgbClr val="DD1144"/>
                </a:solidFill>
                <a:latin typeface="Consolas" panose="020B0609020204030204" pitchFamily="49" charset="0"/>
                <a:cs typeface="Consolas" panose="020B0609020204030204" pitchFamily="49" charset="0"/>
              </a:rPr>
              <a:t>ipaddress</a:t>
            </a:r>
            <a:r>
              <a:rPr lang="en-US" b="1" dirty="0" smtClean="0">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latin typeface="Consolas" panose="020B0609020204030204" pitchFamily="49" charset="0"/>
                <a:cs typeface="Consolas" panose="020B0609020204030204" pitchFamily="49" charset="0"/>
              </a:rPr>
              <a:t>:</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@port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&lt;/html&gt;</a:t>
            </a:r>
            <a:endParaRPr lang="en-US" dirty="0">
              <a:latin typeface="Consolas" panose="020B0609020204030204" pitchFamily="49" charset="0"/>
              <a:cs typeface="Consolas" panose="020B0609020204030204" pitchFamily="49"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3794" y="4572000"/>
            <a:ext cx="5582233" cy="2743200"/>
          </a:xfrm>
          <a:prstGeom prst="rect">
            <a:avLst/>
          </a:prstGeom>
        </p:spPr>
      </p:pic>
      <p:grpSp>
        <p:nvGrpSpPr>
          <p:cNvPr id="9" name="Group 8"/>
          <p:cNvGrpSpPr/>
          <p:nvPr/>
        </p:nvGrpSpPr>
        <p:grpSpPr>
          <a:xfrm>
            <a:off x="10033794" y="1600200"/>
            <a:ext cx="5537994" cy="2667000"/>
            <a:chOff x="2794794" y="2514600"/>
            <a:chExt cx="6400800" cy="311798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794" y="2514600"/>
              <a:ext cx="6400800" cy="311798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4494" y="3606800"/>
              <a:ext cx="2374900" cy="1422400"/>
            </a:xfrm>
            <a:prstGeom prst="rect">
              <a:avLst/>
            </a:prstGeom>
          </p:spPr>
        </p:pic>
      </p:grpSp>
      <p:sp>
        <p:nvSpPr>
          <p:cNvPr id="12" name="TextBox 11"/>
          <p:cNvSpPr txBox="1"/>
          <p:nvPr/>
        </p:nvSpPr>
        <p:spPr>
          <a:xfrm>
            <a:off x="508794" y="4495800"/>
            <a:ext cx="9753600" cy="3477875"/>
          </a:xfrm>
          <a:prstGeom prst="rect">
            <a:avLst/>
          </a:prstGeom>
          <a:noFill/>
        </p:spPr>
        <p:txBody>
          <a:bodyPr wrap="square" rtlCol="0">
            <a:spAutoFit/>
          </a:bodyPr>
          <a:lstStyle/>
          <a:p>
            <a:pPr marL="514350" indent="-514350">
              <a:buFont typeface="+mj-lt"/>
              <a:buAutoNum type="arabicPeriod"/>
            </a:pPr>
            <a:r>
              <a:rPr lang="en-US" sz="4400" b="1" dirty="0" smtClean="0"/>
              <a:t>Upload your cookbook</a:t>
            </a:r>
          </a:p>
          <a:p>
            <a:pPr marL="514350" indent="-514350">
              <a:buFont typeface="+mj-lt"/>
              <a:buAutoNum type="arabicPeriod"/>
            </a:pPr>
            <a:r>
              <a:rPr lang="en-US" sz="4400" b="1" dirty="0" smtClean="0"/>
              <a:t>Converge your node</a:t>
            </a:r>
          </a:p>
          <a:p>
            <a:pPr marL="514350" indent="-514350">
              <a:buFont typeface="+mj-lt"/>
              <a:buAutoNum type="arabicPeriod"/>
            </a:pPr>
            <a:r>
              <a:rPr lang="en-US" sz="4400" b="1" dirty="0" smtClean="0"/>
              <a:t>Verify the new websites are working on their </a:t>
            </a:r>
            <a:br>
              <a:rPr lang="en-US" sz="4400" b="1" dirty="0" smtClean="0"/>
            </a:br>
            <a:r>
              <a:rPr lang="en-US" sz="4400" b="1" dirty="0" smtClean="0"/>
              <a:t>respective port numbers</a:t>
            </a:r>
          </a:p>
        </p:txBody>
      </p:sp>
    </p:spTree>
    <p:extLst>
      <p:ext uri="{BB962C8B-B14F-4D97-AF65-F5344CB8AC3E}">
        <p14:creationId xmlns:p14="http://schemas.microsoft.com/office/powerpoint/2010/main" val="2498129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89" name="Rectangle 1"/>
          <p:cNvSpPr>
            <a:spLocks noGrp="1" noChangeArrowheads="1"/>
          </p:cNvSpPr>
          <p:nvPr>
            <p:ph type="title"/>
          </p:nvPr>
        </p:nvSpPr>
        <p:spPr/>
        <p:txBody>
          <a:bodyPr/>
          <a:lstStyle/>
          <a:p>
            <a:pPr eaLnBrk="1" hangingPunct="1">
              <a:defRPr/>
            </a:pPr>
            <a:r>
              <a:rPr lang="en-US" smtClean="0">
                <a:sym typeface="Rockwell" charset="0"/>
              </a:rPr>
              <a:t>The entire recipe</a:t>
            </a:r>
          </a:p>
        </p:txBody>
      </p:sp>
      <p:sp>
        <p:nvSpPr>
          <p:cNvPr id="3" name="Rectangle 2"/>
          <p:cNvSpPr/>
          <p:nvPr/>
        </p:nvSpPr>
        <p:spPr>
          <a:xfrm>
            <a:off x="1194594" y="3254514"/>
            <a:ext cx="12573000" cy="707886"/>
          </a:xfrm>
          <a:prstGeom prst="rect">
            <a:avLst/>
          </a:prstGeom>
        </p:spPr>
        <p:txBody>
          <a:bodyPr wrap="square">
            <a:spAutoFit/>
          </a:bodyPr>
          <a:lstStyle/>
          <a:p>
            <a:r>
              <a:rPr lang="en-US" sz="4000" dirty="0" smtClean="0">
                <a:solidFill>
                  <a:srgbClr val="BA2121"/>
                </a:solidFill>
                <a:latin typeface=""/>
                <a:hlinkClick r:id="rId3"/>
              </a:rPr>
              <a:t>https</a:t>
            </a:r>
            <a:r>
              <a:rPr lang="en-US" sz="4000" dirty="0">
                <a:solidFill>
                  <a:srgbClr val="BA2121"/>
                </a:solidFill>
                <a:latin typeface=""/>
                <a:hlinkClick r:id="rId3"/>
              </a:rPr>
              <a:t>://gist.github.com/johnfitzpatrick/</a:t>
            </a:r>
            <a:r>
              <a:rPr lang="en-US" sz="4000" dirty="0" smtClean="0">
                <a:solidFill>
                  <a:srgbClr val="BA2121"/>
                </a:solidFill>
                <a:latin typeface=""/>
                <a:hlinkClick r:id="rId3"/>
              </a:rPr>
              <a:t>9207666</a:t>
            </a:r>
            <a:r>
              <a:rPr lang="en-US" sz="4000" dirty="0" smtClean="0">
                <a:solidFill>
                  <a:srgbClr val="BA2121"/>
                </a:solidFill>
                <a:latin typeface=""/>
              </a:rPr>
              <a:t> </a:t>
            </a:r>
            <a:endParaRPr lang="en-US" sz="4000" dirty="0">
              <a:solidFill>
                <a:srgbClr val="BA2121"/>
              </a:solidFill>
              <a:latin typeface=""/>
            </a:endParaRPr>
          </a:p>
        </p:txBody>
      </p:sp>
      <p:sp>
        <p:nvSpPr>
          <p:cNvPr id="2" name="TextBox 1"/>
          <p:cNvSpPr txBox="1"/>
          <p:nvPr/>
        </p:nvSpPr>
        <p:spPr>
          <a:xfrm>
            <a:off x="889794" y="2209800"/>
            <a:ext cx="10704373" cy="1015663"/>
          </a:xfrm>
          <a:prstGeom prst="rect">
            <a:avLst/>
          </a:prstGeom>
          <a:noFill/>
        </p:spPr>
        <p:txBody>
          <a:bodyPr wrap="none" rtlCol="0">
            <a:spAutoFit/>
          </a:bodyPr>
          <a:lstStyle/>
          <a:p>
            <a:r>
              <a:rPr lang="en-US" sz="6000" dirty="0" smtClean="0"/>
              <a:t>Windows </a:t>
            </a:r>
            <a:r>
              <a:rPr lang="en-US" sz="6000" dirty="0" err="1" smtClean="0"/>
              <a:t>Powershell</a:t>
            </a:r>
            <a:r>
              <a:rPr lang="en-US" sz="6000" dirty="0" smtClean="0"/>
              <a:t> Example: </a:t>
            </a:r>
            <a:endParaRPr lang="en-US" sz="6000" dirty="0"/>
          </a:p>
        </p:txBody>
      </p:sp>
    </p:spTree>
    <p:extLst>
      <p:ext uri="{BB962C8B-B14F-4D97-AF65-F5344CB8AC3E}">
        <p14:creationId xmlns:p14="http://schemas.microsoft.com/office/powerpoint/2010/main" val="11861612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Rectangle 1"/>
          <p:cNvSpPr>
            <a:spLocks noGrp="1" noChangeArrowheads="1"/>
          </p:cNvSpPr>
          <p:nvPr>
            <p:ph type="title"/>
          </p:nvPr>
        </p:nvSpPr>
        <p:spPr/>
        <p:txBody>
          <a:bodyPr/>
          <a:lstStyle/>
          <a:p>
            <a:pPr eaLnBrk="1" hangingPunct="1">
              <a:defRPr/>
            </a:pPr>
            <a:r>
              <a:rPr lang="en-US" dirty="0" smtClean="0">
                <a:sym typeface="Rockwell" charset="0"/>
              </a:rPr>
              <a:t>Exercise: Add zebras!</a:t>
            </a:r>
          </a:p>
        </p:txBody>
      </p:sp>
      <p:sp>
        <p:nvSpPr>
          <p:cNvPr id="279555" name="Rectangle 2"/>
          <p:cNvSpPr>
            <a:spLocks noGrp="1" noChangeArrowheads="1"/>
          </p:cNvSpPr>
          <p:nvPr>
            <p:ph type="body" idx="1"/>
          </p:nvPr>
        </p:nvSpPr>
        <p:spPr/>
        <p:txBody>
          <a:bodyPr/>
          <a:lstStyle/>
          <a:p>
            <a:pPr marL="749300" eaLnBrk="1" hangingPunct="1"/>
            <a:r>
              <a:rPr lang="en-US" dirty="0" smtClean="0"/>
              <a:t>Modify your attributes file</a:t>
            </a:r>
          </a:p>
          <a:p>
            <a:pPr marL="749300" eaLnBrk="1" hangingPunct="1"/>
            <a:r>
              <a:rPr lang="en-US" dirty="0" smtClean="0"/>
              <a:t>Add </a:t>
            </a:r>
            <a:r>
              <a:rPr lang="en-US" dirty="0"/>
              <a:t>"zebras</a:t>
            </a:r>
            <a:r>
              <a:rPr lang="en-US" dirty="0" smtClean="0"/>
              <a:t>" </a:t>
            </a:r>
            <a:r>
              <a:rPr lang="en-US" dirty="0" smtClean="0"/>
              <a:t>on port </a:t>
            </a:r>
            <a:r>
              <a:rPr lang="en-US" dirty="0" smtClean="0"/>
              <a:t>"82"</a:t>
            </a:r>
            <a:endParaRPr lang="en-US" dirty="0" smtClean="0"/>
          </a:p>
          <a:p>
            <a:pPr marL="749300" eaLnBrk="1" hangingPunct="1"/>
            <a:r>
              <a:rPr lang="en-US" dirty="0" smtClean="0"/>
              <a:t>Upload, converge, and see if port 82 works</a:t>
            </a:r>
          </a:p>
        </p:txBody>
      </p:sp>
    </p:spTree>
    <p:extLst>
      <p:ext uri="{BB962C8B-B14F-4D97-AF65-F5344CB8AC3E}">
        <p14:creationId xmlns:p14="http://schemas.microsoft.com/office/powerpoint/2010/main" val="2678311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49" name="Rectangle 1"/>
          <p:cNvSpPr>
            <a:spLocks noGrp="1" noChangeArrowheads="1"/>
          </p:cNvSpPr>
          <p:nvPr>
            <p:ph type="title"/>
          </p:nvPr>
        </p:nvSpPr>
        <p:spPr/>
        <p:txBody>
          <a:bodyPr/>
          <a:lstStyle/>
          <a:p>
            <a:r>
              <a:rPr lang="en-US" smtClean="0">
                <a:sym typeface="Rockwell" charset="0"/>
              </a:rPr>
              <a:t>Chef resources on Windows</a:t>
            </a:r>
          </a:p>
        </p:txBody>
      </p:sp>
      <p:sp>
        <p:nvSpPr>
          <p:cNvPr id="3" name="Content Placeholder 2"/>
          <p:cNvSpPr>
            <a:spLocks noGrp="1"/>
          </p:cNvSpPr>
          <p:nvPr>
            <p:ph idx="1"/>
          </p:nvPr>
        </p:nvSpPr>
        <p:spPr>
          <a:xfrm>
            <a:off x="812880" y="1524000"/>
            <a:ext cx="14631830" cy="6567488"/>
          </a:xfrm>
        </p:spPr>
        <p:txBody>
          <a:bodyPr/>
          <a:lstStyle/>
          <a:p>
            <a:r>
              <a:rPr lang="en-US" sz="3600" dirty="0" smtClean="0">
                <a:sym typeface="Rockwell" pitchFamily="18" charset="0"/>
              </a:rPr>
              <a:t>Resources in Chef that work on Windows:</a:t>
            </a:r>
          </a:p>
          <a:p>
            <a:pPr lvl="1"/>
            <a:r>
              <a:rPr lang="en-US" sz="3600" dirty="0" smtClean="0">
                <a:latin typeface="Courier"/>
                <a:cs typeface="Courier"/>
                <a:sym typeface="Rockwell" pitchFamily="18" charset="0"/>
              </a:rPr>
              <a:t>file</a:t>
            </a:r>
            <a:r>
              <a:rPr lang="en-US" sz="3600" dirty="0" smtClean="0">
                <a:sym typeface="Rockwell" pitchFamily="18" charset="0"/>
              </a:rPr>
              <a:t>, </a:t>
            </a:r>
            <a:r>
              <a:rPr lang="en-US" sz="3600" dirty="0" err="1" smtClean="0">
                <a:latin typeface="Courier"/>
                <a:cs typeface="Courier"/>
                <a:sym typeface="Rockwell" pitchFamily="18" charset="0"/>
              </a:rPr>
              <a:t>remote_file</a:t>
            </a:r>
            <a:r>
              <a:rPr lang="en-US" sz="3600" dirty="0" smtClean="0">
                <a:sym typeface="Rockwell" pitchFamily="18" charset="0"/>
              </a:rPr>
              <a:t>, </a:t>
            </a:r>
            <a:r>
              <a:rPr lang="en-US" sz="3600" dirty="0" err="1" smtClean="0">
                <a:latin typeface="Courier"/>
                <a:cs typeface="Courier"/>
                <a:sym typeface="Rockwell" pitchFamily="18" charset="0"/>
              </a:rPr>
              <a:t>cookbook_file</a:t>
            </a:r>
            <a:r>
              <a:rPr lang="en-US" sz="3600" dirty="0" smtClean="0">
                <a:sym typeface="Rockwell" pitchFamily="18" charset="0"/>
              </a:rPr>
              <a:t>, </a:t>
            </a:r>
            <a:r>
              <a:rPr lang="en-US" sz="3600" dirty="0" smtClean="0">
                <a:latin typeface="Courier"/>
                <a:cs typeface="Courier"/>
                <a:sym typeface="Rockwell" pitchFamily="18" charset="0"/>
              </a:rPr>
              <a:t>template</a:t>
            </a:r>
          </a:p>
          <a:p>
            <a:pPr lvl="1"/>
            <a:r>
              <a:rPr lang="en-US" sz="3600" dirty="0" smtClean="0">
                <a:latin typeface="Courier"/>
                <a:cs typeface="Courier"/>
                <a:sym typeface="Rockwell" pitchFamily="18" charset="0"/>
              </a:rPr>
              <a:t>registry</a:t>
            </a:r>
          </a:p>
          <a:p>
            <a:pPr lvl="1"/>
            <a:r>
              <a:rPr lang="en-US" sz="3600" dirty="0" smtClean="0">
                <a:latin typeface="Courier"/>
                <a:cs typeface="Courier"/>
                <a:sym typeface="Rockwell" pitchFamily="18" charset="0"/>
              </a:rPr>
              <a:t>directory</a:t>
            </a:r>
            <a:r>
              <a:rPr lang="en-US" sz="3600" dirty="0" smtClean="0">
                <a:sym typeface="Rockwell" pitchFamily="18" charset="0"/>
              </a:rPr>
              <a:t>, </a:t>
            </a:r>
            <a:r>
              <a:rPr lang="en-US" sz="3600" dirty="0" err="1" smtClean="0">
                <a:latin typeface="Courier"/>
                <a:cs typeface="Courier"/>
                <a:sym typeface="Rockwell" pitchFamily="18" charset="0"/>
              </a:rPr>
              <a:t>remote_directory</a:t>
            </a:r>
            <a:endParaRPr lang="en-US" sz="3600" dirty="0" smtClean="0">
              <a:latin typeface="Courier"/>
              <a:cs typeface="Courier"/>
              <a:sym typeface="Rockwell" pitchFamily="18" charset="0"/>
            </a:endParaRPr>
          </a:p>
          <a:p>
            <a:pPr lvl="1"/>
            <a:r>
              <a:rPr lang="en-US" sz="3600" dirty="0" smtClean="0">
                <a:latin typeface="Courier"/>
                <a:cs typeface="Courier"/>
                <a:sym typeface="Rockwell" pitchFamily="18" charset="0"/>
              </a:rPr>
              <a:t>user</a:t>
            </a:r>
            <a:r>
              <a:rPr lang="en-US" sz="3600" dirty="0" smtClean="0">
                <a:sym typeface="Rockwell" pitchFamily="18" charset="0"/>
              </a:rPr>
              <a:t>, </a:t>
            </a:r>
            <a:r>
              <a:rPr lang="en-US" sz="3600" dirty="0" smtClean="0">
                <a:latin typeface="Courier"/>
                <a:cs typeface="Courier"/>
                <a:sym typeface="Rockwell" pitchFamily="18" charset="0"/>
              </a:rPr>
              <a:t>group</a:t>
            </a:r>
          </a:p>
          <a:p>
            <a:pPr lvl="1"/>
            <a:r>
              <a:rPr lang="en-US" sz="3600" dirty="0" smtClean="0">
                <a:latin typeface="Courier"/>
                <a:cs typeface="Courier"/>
                <a:sym typeface="Rockwell" pitchFamily="18" charset="0"/>
              </a:rPr>
              <a:t>mount</a:t>
            </a:r>
            <a:r>
              <a:rPr lang="en-US" sz="3600" dirty="0" smtClean="0">
                <a:sym typeface="Rockwell" pitchFamily="18" charset="0"/>
              </a:rPr>
              <a:t>, </a:t>
            </a:r>
            <a:r>
              <a:rPr lang="en-US" sz="3600" dirty="0" err="1" smtClean="0">
                <a:latin typeface="Courier"/>
                <a:cs typeface="Courier"/>
                <a:sym typeface="Rockwell" pitchFamily="18" charset="0"/>
              </a:rPr>
              <a:t>env</a:t>
            </a:r>
            <a:endParaRPr lang="en-US" sz="3600" dirty="0" smtClean="0">
              <a:latin typeface="Courier"/>
              <a:cs typeface="Courier"/>
              <a:sym typeface="Rockwell" pitchFamily="18" charset="0"/>
            </a:endParaRPr>
          </a:p>
          <a:p>
            <a:pPr lvl="1"/>
            <a:r>
              <a:rPr lang="en-US" sz="3600" dirty="0" smtClean="0">
                <a:latin typeface="Courier"/>
                <a:cs typeface="Courier"/>
                <a:sym typeface="Rockwell" pitchFamily="18" charset="0"/>
              </a:rPr>
              <a:t>service</a:t>
            </a:r>
          </a:p>
          <a:p>
            <a:pPr lvl="1"/>
            <a:r>
              <a:rPr lang="en-US" sz="3600" dirty="0" smtClean="0">
                <a:latin typeface="Courier"/>
                <a:cs typeface="Courier"/>
                <a:sym typeface="Rockwell" pitchFamily="18" charset="0"/>
              </a:rPr>
              <a:t>execute</a:t>
            </a:r>
          </a:p>
          <a:p>
            <a:pPr lvl="1"/>
            <a:r>
              <a:rPr lang="en-US" sz="3600" dirty="0" err="1" smtClean="0">
                <a:latin typeface="Courier"/>
                <a:cs typeface="Courier"/>
                <a:sym typeface="Rockwell" pitchFamily="18" charset="0"/>
              </a:rPr>
              <a:t>ruby_block</a:t>
            </a:r>
            <a:r>
              <a:rPr lang="en-US" sz="3600" dirty="0" smtClean="0">
                <a:sym typeface="Rockwell" pitchFamily="18" charset="0"/>
              </a:rPr>
              <a:t>, </a:t>
            </a:r>
            <a:r>
              <a:rPr lang="en-US" sz="3600" dirty="0" err="1" smtClean="0">
                <a:latin typeface="Courier"/>
                <a:cs typeface="Courier"/>
                <a:sym typeface="Rockwell" pitchFamily="18" charset="0"/>
              </a:rPr>
              <a:t>powershell_script</a:t>
            </a:r>
            <a:r>
              <a:rPr lang="en-US" sz="3600" dirty="0" smtClean="0">
                <a:sym typeface="Rockwell" pitchFamily="18" charset="0"/>
              </a:rPr>
              <a:t>,  </a:t>
            </a:r>
            <a:r>
              <a:rPr lang="en-US" sz="3600" dirty="0" smtClean="0">
                <a:latin typeface="Courier"/>
                <a:cs typeface="Courier"/>
                <a:sym typeface="Rockwell" pitchFamily="18" charset="0"/>
              </a:rPr>
              <a:t>batch</a:t>
            </a:r>
          </a:p>
          <a:p>
            <a:r>
              <a:rPr lang="en-US" sz="3600" dirty="0" smtClean="0">
                <a:sym typeface="Rockwell" pitchFamily="18" charset="0"/>
              </a:rPr>
              <a:t>Check the Docs…</a:t>
            </a:r>
            <a:endParaRPr lang="en-US" sz="3600" dirty="0">
              <a:sym typeface="Rockwell" pitchFamily="18" charset="0"/>
            </a:endParaRPr>
          </a:p>
        </p:txBody>
      </p:sp>
    </p:spTree>
    <p:extLst>
      <p:ext uri="{BB962C8B-B14F-4D97-AF65-F5344CB8AC3E}">
        <p14:creationId xmlns:p14="http://schemas.microsoft.com/office/powerpoint/2010/main" val="7668020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1"/>
          <p:cNvSpPr>
            <a:spLocks noGrp="1" noChangeArrowheads="1"/>
          </p:cNvSpPr>
          <p:nvPr>
            <p:ph type="title"/>
          </p:nvPr>
        </p:nvSpPr>
        <p:spPr/>
        <p:txBody>
          <a:bodyPr/>
          <a:lstStyle/>
          <a:p>
            <a:pPr eaLnBrk="1" hangingPunct="1">
              <a:defRPr/>
            </a:pPr>
            <a:r>
              <a:rPr lang="en-US" dirty="0" smtClean="0">
                <a:sym typeface="Arial Bold" charset="0"/>
              </a:rPr>
              <a:t>Questions</a:t>
            </a:r>
            <a:endParaRPr lang="en-US" dirty="0">
              <a:sym typeface="Arial Bold" charset="0"/>
            </a:endParaRPr>
          </a:p>
        </p:txBody>
      </p:sp>
      <p:sp>
        <p:nvSpPr>
          <p:cNvPr id="306179" name="Rectangle 2"/>
          <p:cNvSpPr>
            <a:spLocks noGrp="1" noChangeArrowheads="1"/>
          </p:cNvSpPr>
          <p:nvPr>
            <p:ph type="body" idx="1"/>
          </p:nvPr>
        </p:nvSpPr>
        <p:spPr>
          <a:xfrm>
            <a:off x="368409" y="1651000"/>
            <a:ext cx="15025567" cy="7239000"/>
          </a:xfrm>
        </p:spPr>
        <p:txBody>
          <a:bodyPr/>
          <a:lstStyle/>
          <a:p>
            <a:pPr marL="685800" indent="-685800" eaLnBrk="1" hangingPunct="1">
              <a:buFont typeface="Arial" pitchFamily="34" charset="0"/>
              <a:buChar char="•"/>
            </a:pPr>
            <a:r>
              <a:rPr lang="en-US" dirty="0" smtClean="0"/>
              <a:t>How do you control the idempotence of a</a:t>
            </a:r>
            <a:br>
              <a:rPr lang="en-US" dirty="0" smtClean="0"/>
            </a:br>
            <a:r>
              <a:rPr lang="en-US" b="1" dirty="0" err="1" smtClean="0">
                <a:latin typeface="Courier"/>
                <a:cs typeface="Courier"/>
              </a:rPr>
              <a:t>powershell_script</a:t>
            </a:r>
            <a:r>
              <a:rPr lang="en-US" b="1" dirty="0" smtClean="0">
                <a:latin typeface="Courier"/>
                <a:cs typeface="Courier"/>
              </a:rPr>
              <a:t> </a:t>
            </a:r>
            <a:r>
              <a:rPr lang="en-US" dirty="0" smtClean="0"/>
              <a:t>resource?</a:t>
            </a:r>
          </a:p>
          <a:p>
            <a:pPr marL="685800" indent="-685800" eaLnBrk="1" hangingPunct="1">
              <a:buFont typeface="Arial" pitchFamily="34" charset="0"/>
              <a:buChar char="•"/>
            </a:pPr>
            <a:r>
              <a:rPr lang="en-US" dirty="0" smtClean="0"/>
              <a:t>Where can you learn the details about all the core resources in Chef?</a:t>
            </a:r>
          </a:p>
          <a:p>
            <a:pPr marL="685800" indent="-685800" eaLnBrk="1" hangingPunct="1">
              <a:buFont typeface="Arial" pitchFamily="34" charset="0"/>
              <a:buChar char="•"/>
            </a:pPr>
            <a:r>
              <a:rPr lang="en-US" dirty="0" smtClean="0"/>
              <a:t>What is a notification?</a:t>
            </a:r>
          </a:p>
          <a:p>
            <a:pPr marL="685800" indent="-685800" eaLnBrk="1" hangingPunct="1">
              <a:buFont typeface="Arial" pitchFamily="34" charset="0"/>
              <a:buChar char="•"/>
            </a:pPr>
            <a:r>
              <a:rPr lang="en-US" dirty="0" smtClean="0"/>
              <a:t>What is a template variable?</a:t>
            </a:r>
          </a:p>
          <a:p>
            <a:pPr marL="685800" indent="-685800" eaLnBrk="1" hangingPunct="1">
              <a:buFont typeface="Arial" pitchFamily="34" charset="0"/>
              <a:buChar char="•"/>
            </a:pPr>
            <a:r>
              <a:rPr lang="en-US" dirty="0" smtClean="0"/>
              <a:t>What does </a:t>
            </a:r>
            <a:r>
              <a:rPr lang="en-US" dirty="0" smtClean="0">
                <a:latin typeface="Courier"/>
                <a:ea typeface="Courier"/>
                <a:cs typeface="Courier"/>
                <a:sym typeface="Courier"/>
              </a:rPr>
              <a:t>#{foo}</a:t>
            </a:r>
            <a:r>
              <a:rPr lang="en-US" dirty="0" smtClean="0"/>
              <a:t> do in a Ruby string?</a:t>
            </a:r>
          </a:p>
        </p:txBody>
      </p:sp>
    </p:spTree>
    <p:extLst>
      <p:ext uri="{BB962C8B-B14F-4D97-AF65-F5344CB8AC3E}">
        <p14:creationId xmlns:p14="http://schemas.microsoft.com/office/powerpoint/2010/main" val="33408223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sz="6600" dirty="0"/>
              <a:t>Template Variables, Notifications, and Controlling </a:t>
            </a:r>
            <a:r>
              <a:rPr lang="en-US" sz="6600" dirty="0" err="1"/>
              <a:t>Idempotency</a:t>
            </a:r>
            <a:endParaRPr lang="en-US" dirty="0">
              <a:sym typeface="Arial Bold" charset="0"/>
            </a:endParaRPr>
          </a:p>
        </p:txBody>
      </p:sp>
      <p:sp>
        <p:nvSpPr>
          <p:cNvPr id="3" name="TextBox 2"/>
          <p:cNvSpPr txBox="1"/>
          <p:nvPr/>
        </p:nvSpPr>
        <p:spPr>
          <a:xfrm>
            <a:off x="872709" y="4953000"/>
            <a:ext cx="9845263" cy="954107"/>
          </a:xfrm>
          <a:prstGeom prst="rect">
            <a:avLst/>
          </a:prstGeom>
          <a:noFill/>
        </p:spPr>
        <p:txBody>
          <a:bodyPr wrap="none" rtlCol="0">
            <a:spAutoFit/>
          </a:bodyPr>
          <a:lstStyle/>
          <a:p>
            <a:r>
              <a:rPr lang="en-US" dirty="0">
                <a:solidFill>
                  <a:schemeClr val="bg1"/>
                </a:solidFill>
                <a:sym typeface="Arial Bold" charset="0"/>
              </a:rPr>
              <a:t>Refactoring </a:t>
            </a:r>
            <a:r>
              <a:rPr lang="en-US" dirty="0" smtClean="0">
                <a:solidFill>
                  <a:schemeClr val="bg1"/>
                </a:solidFill>
                <a:sym typeface="Arial Bold" charset="0"/>
              </a:rPr>
              <a:t>the Linux apache cookbook for multiple websites</a:t>
            </a:r>
            <a:endParaRPr lang="en-US" dirty="0">
              <a:solidFill>
                <a:schemeClr val="bg1"/>
              </a:solidFill>
              <a:sym typeface="Arial" charset="0"/>
            </a:endParaRPr>
          </a:p>
          <a:p>
            <a:endParaRPr lang="en-US" dirty="0">
              <a:solidFill>
                <a:schemeClr val="bg1"/>
              </a:solidFill>
            </a:endParaRPr>
          </a:p>
        </p:txBody>
      </p:sp>
    </p:spTree>
    <p:extLst>
      <p:ext uri="{BB962C8B-B14F-4D97-AF65-F5344CB8AC3E}">
        <p14:creationId xmlns:p14="http://schemas.microsoft.com/office/powerpoint/2010/main" val="23031848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274435" name="Rectangle 2"/>
          <p:cNvSpPr>
            <a:spLocks noGrp="1" noChangeArrowheads="1"/>
          </p:cNvSpPr>
          <p:nvPr>
            <p:ph type="body" idx="1"/>
          </p:nvPr>
        </p:nvSpPr>
        <p:spPr>
          <a:xfrm>
            <a:off x="368336" y="1651000"/>
            <a:ext cx="15889252" cy="7239000"/>
          </a:xfrm>
        </p:spPr>
        <p:txBody>
          <a:bodyPr/>
          <a:lstStyle/>
          <a:p>
            <a:r>
              <a:rPr lang="en-US" sz="4500" dirty="0"/>
              <a:t>After completing the lesson, you will be able to</a:t>
            </a:r>
          </a:p>
          <a:p>
            <a:pPr lvl="1"/>
            <a:r>
              <a:rPr lang="en-US" sz="4500" dirty="0" smtClean="0"/>
              <a:t>Use the </a:t>
            </a:r>
            <a:r>
              <a:rPr lang="en-US" sz="4500" dirty="0" smtClean="0">
                <a:latin typeface="Courier"/>
                <a:ea typeface="Courier"/>
                <a:cs typeface="Courier"/>
                <a:sym typeface="Courier"/>
              </a:rPr>
              <a:t>execute </a:t>
            </a:r>
            <a:r>
              <a:rPr lang="en-US" sz="4500" dirty="0" smtClean="0"/>
              <a:t>resource</a:t>
            </a:r>
          </a:p>
          <a:p>
            <a:pPr lvl="1"/>
            <a:r>
              <a:rPr lang="en-US" sz="4500" dirty="0" smtClean="0"/>
              <a:t>Control idempotence manually with </a:t>
            </a:r>
            <a:r>
              <a:rPr lang="en-US" sz="4500" dirty="0" smtClean="0">
                <a:latin typeface="Courier"/>
                <a:ea typeface="Courier"/>
                <a:cs typeface="Courier"/>
                <a:sym typeface="Courier"/>
              </a:rPr>
              <a:t>not_if</a:t>
            </a:r>
            <a:r>
              <a:rPr lang="en-US" sz="4500" dirty="0" smtClean="0"/>
              <a:t> and </a:t>
            </a:r>
            <a:r>
              <a:rPr lang="en-US" sz="4500" dirty="0" smtClean="0">
                <a:latin typeface="Courier"/>
                <a:ea typeface="Courier"/>
                <a:cs typeface="Courier"/>
                <a:sym typeface="Courier"/>
              </a:rPr>
              <a:t>only_if</a:t>
            </a:r>
            <a:endParaRPr lang="en-US" sz="4500" dirty="0" smtClean="0"/>
          </a:p>
          <a:p>
            <a:pPr lvl="1">
              <a:spcBef>
                <a:spcPts val="1188"/>
              </a:spcBef>
            </a:pPr>
            <a:r>
              <a:rPr lang="en-US" sz="4500" dirty="0" smtClean="0"/>
              <a:t>Describe </a:t>
            </a:r>
            <a:r>
              <a:rPr lang="en-US" sz="4500" dirty="0"/>
              <a:t>the Directory resource</a:t>
            </a:r>
          </a:p>
          <a:p>
            <a:pPr lvl="1">
              <a:spcBef>
                <a:spcPts val="1188"/>
              </a:spcBef>
            </a:pPr>
            <a:r>
              <a:rPr lang="en-US" sz="4500" dirty="0"/>
              <a:t>Implement resource notifications</a:t>
            </a:r>
          </a:p>
          <a:p>
            <a:pPr lvl="1">
              <a:spcBef>
                <a:spcPts val="1188"/>
              </a:spcBef>
            </a:pPr>
            <a:r>
              <a:rPr lang="en-US" sz="4500" dirty="0"/>
              <a:t>Use Template Variables to dynamically generate web pages</a:t>
            </a:r>
          </a:p>
        </p:txBody>
      </p:sp>
    </p:spTree>
    <p:extLst>
      <p:ext uri="{BB962C8B-B14F-4D97-AF65-F5344CB8AC3E}">
        <p14:creationId xmlns:p14="http://schemas.microsoft.com/office/powerpoint/2010/main" val="11029137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Chef Server</a:t>
            </a:r>
            <a:endParaRPr lang="en-US" dirty="0"/>
          </a:p>
        </p:txBody>
      </p:sp>
      <p:sp>
        <p:nvSpPr>
          <p:cNvPr id="5" name="Content Placeholder 4"/>
          <p:cNvSpPr>
            <a:spLocks noGrp="1"/>
          </p:cNvSpPr>
          <p:nvPr>
            <p:ph sz="half" idx="1"/>
          </p:nvPr>
        </p:nvSpPr>
        <p:spPr>
          <a:xfrm>
            <a:off x="800204" y="1524000"/>
            <a:ext cx="13195990" cy="7239000"/>
          </a:xfrm>
        </p:spPr>
        <p:txBody>
          <a:bodyPr/>
          <a:lstStyle/>
          <a:p>
            <a:pPr lvl="1"/>
            <a:r>
              <a:rPr lang="en-US" sz="4300" dirty="0" smtClean="0"/>
              <a:t>Stores your system configuration</a:t>
            </a:r>
          </a:p>
          <a:p>
            <a:pPr lvl="1"/>
            <a:r>
              <a:rPr lang="en-US" sz="4300" dirty="0" smtClean="0"/>
              <a:t>Authenticates workstations and nodes </a:t>
            </a:r>
          </a:p>
          <a:p>
            <a:pPr lvl="3"/>
            <a:r>
              <a:rPr lang="en-US" sz="3700" dirty="0" smtClean="0"/>
              <a:t>(“nodes” == “servers”)</a:t>
            </a:r>
          </a:p>
          <a:p>
            <a:pPr lvl="1"/>
            <a:r>
              <a:rPr lang="en-US" sz="4300" dirty="0" smtClean="0"/>
              <a:t>Delivers system configuration to nodes</a:t>
            </a:r>
          </a:p>
          <a:p>
            <a:pPr lvl="1"/>
            <a:r>
              <a:rPr lang="en-US" sz="4300" dirty="0" smtClean="0"/>
              <a:t>Single code base for all versions of Chef Server (as of Chef 12)</a:t>
            </a:r>
          </a:p>
          <a:p>
            <a:pPr lvl="1"/>
            <a:r>
              <a:rPr lang="en-US" sz="4300" dirty="0" smtClean="0"/>
              <a:t>Scales by design to handle continuous configuration for thousands of nodes</a:t>
            </a:r>
          </a:p>
        </p:txBody>
      </p:sp>
    </p:spTree>
    <p:extLst>
      <p:ext uri="{BB962C8B-B14F-4D97-AF65-F5344CB8AC3E}">
        <p14:creationId xmlns:p14="http://schemas.microsoft.com/office/powerpoint/2010/main" val="31426143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z="5600" dirty="0" smtClean="0">
                <a:sym typeface="Arial Bold" charset="0"/>
              </a:rPr>
              <a:t>What we want to accomplish</a:t>
            </a:r>
            <a:endParaRPr lang="en-US" sz="5600" dirty="0">
              <a:sym typeface="Arial Bold"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394" y="2514600"/>
            <a:ext cx="6400800" cy="3145458"/>
          </a:xfrm>
          <a:prstGeom prst="rect">
            <a:avLst/>
          </a:prstGeom>
        </p:spPr>
      </p:pic>
      <p:grpSp>
        <p:nvGrpSpPr>
          <p:cNvPr id="11" name="Group 10"/>
          <p:cNvGrpSpPr/>
          <p:nvPr/>
        </p:nvGrpSpPr>
        <p:grpSpPr>
          <a:xfrm>
            <a:off x="965994" y="2514600"/>
            <a:ext cx="6400800" cy="3117986"/>
            <a:chOff x="2794794" y="2514600"/>
            <a:chExt cx="6400800" cy="311798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794" y="2514600"/>
              <a:ext cx="6400800" cy="311798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4494" y="3606800"/>
              <a:ext cx="2374900" cy="1422400"/>
            </a:xfrm>
            <a:prstGeom prst="rect">
              <a:avLst/>
            </a:prstGeom>
          </p:spPr>
        </p:pic>
      </p:grpSp>
    </p:spTree>
    <p:extLst>
      <p:ext uri="{BB962C8B-B14F-4D97-AF65-F5344CB8AC3E}">
        <p14:creationId xmlns:p14="http://schemas.microsoft.com/office/powerpoint/2010/main" val="3403340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1"/>
          <p:cNvSpPr>
            <a:spLocks/>
          </p:cNvSpPr>
          <p:nvPr/>
        </p:nvSpPr>
        <p:spPr bwMode="auto">
          <a:xfrm>
            <a:off x="838282" y="2381250"/>
            <a:ext cx="14631830" cy="2952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a:solidFill>
                  <a:srgbClr val="BA2121"/>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apache</a:t>
            </a:r>
            <a:r>
              <a:rPr lang="en-US" sz="2400" dirty="0" smtClean="0">
                <a:solidFill>
                  <a:srgbClr val="BA2121"/>
                </a:solidFill>
                <a:latin typeface="Consolas" panose="020B0609020204030204" pitchFamily="49" charset="0"/>
                <a:cs typeface="Consolas" panose="020B0609020204030204" pitchFamily="49" charset="0"/>
              </a:rPr>
              <a:t>'</a:t>
            </a:r>
            <a:endParaRPr lang="en-US" sz="2400" dirty="0">
              <a:solidFill>
                <a:srgbClr val="BA2121"/>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maintainer       </a:t>
            </a:r>
            <a:r>
              <a:rPr lang="en-US" sz="2400" dirty="0">
                <a:solidFill>
                  <a:srgbClr val="BA2121"/>
                </a:solidFill>
                <a:latin typeface="Consolas" panose="020B0609020204030204" pitchFamily="49" charset="0"/>
                <a:cs typeface="Consolas" panose="020B0609020204030204" pitchFamily="49" charset="0"/>
              </a:rPr>
              <a:t>'YOUR_COMPANY_NAME'</a:t>
            </a:r>
          </a:p>
          <a:p>
            <a:r>
              <a:rPr lang="en-US" sz="2400" dirty="0" err="1">
                <a:latin typeface="Consolas" panose="020B0609020204030204" pitchFamily="49" charset="0"/>
                <a:cs typeface="Consolas" panose="020B0609020204030204" pitchFamily="49" charset="0"/>
              </a:rPr>
              <a:t>maintainer_email</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'YOUR_EMAIL'</a:t>
            </a:r>
          </a:p>
          <a:p>
            <a:r>
              <a:rPr lang="en-US" sz="2400" dirty="0">
                <a:latin typeface="Consolas" panose="020B0609020204030204" pitchFamily="49" charset="0"/>
                <a:cs typeface="Consolas" panose="020B0609020204030204" pitchFamily="49" charset="0"/>
              </a:rPr>
              <a:t>license          </a:t>
            </a:r>
            <a:r>
              <a:rPr lang="en-US" sz="2400" dirty="0">
                <a:solidFill>
                  <a:srgbClr val="BA2121"/>
                </a:solidFill>
                <a:latin typeface="Consolas" panose="020B0609020204030204" pitchFamily="49" charset="0"/>
                <a:cs typeface="Consolas" panose="020B0609020204030204" pitchFamily="49" charset="0"/>
              </a:rPr>
              <a:t>'All rights reserved'</a:t>
            </a:r>
          </a:p>
          <a:p>
            <a:r>
              <a:rPr lang="en-US" sz="2400" dirty="0">
                <a:latin typeface="Consolas" panose="020B0609020204030204" pitchFamily="49" charset="0"/>
                <a:cs typeface="Consolas" panose="020B0609020204030204" pitchFamily="49" charset="0"/>
              </a:rPr>
              <a:t>description      </a:t>
            </a:r>
            <a:r>
              <a:rPr lang="en-US" sz="2400" dirty="0" smtClean="0">
                <a:solidFill>
                  <a:srgbClr val="BA2121"/>
                </a:solidFill>
                <a:latin typeface="Consolas" panose="020B0609020204030204" pitchFamily="49" charset="0"/>
                <a:cs typeface="Consolas" panose="020B0609020204030204" pitchFamily="49" charset="0"/>
              </a:rPr>
              <a:t>'Installs/Configures apache'</a:t>
            </a:r>
            <a:endParaRPr lang="en-US" sz="2400" dirty="0">
              <a:solidFill>
                <a:srgbClr val="BA2121"/>
              </a:solidFill>
              <a:latin typeface="Consolas" panose="020B0609020204030204" pitchFamily="49" charset="0"/>
              <a:cs typeface="Consolas" panose="020B0609020204030204" pitchFamily="49" charset="0"/>
            </a:endParaRPr>
          </a:p>
          <a:p>
            <a:r>
              <a:rPr lang="en-US" sz="2400" dirty="0" err="1" smtClean="0">
                <a:latin typeface="Consolas" panose="020B0609020204030204" pitchFamily="49" charset="0"/>
                <a:cs typeface="Consolas" panose="020B0609020204030204" pitchFamily="49" charset="0"/>
              </a:rPr>
              <a:t>long_description</a:t>
            </a:r>
            <a:r>
              <a:rPr lang="en-US" sz="2400" dirty="0" smtClean="0">
                <a:latin typeface="Consolas" panose="020B0609020204030204" pitchFamily="49" charset="0"/>
                <a:cs typeface="Consolas" panose="020B0609020204030204" pitchFamily="49" charset="0"/>
              </a:rPr>
              <a:t> </a:t>
            </a:r>
            <a:r>
              <a:rPr lang="en-US" sz="2400" dirty="0" err="1" smtClean="0">
                <a:solidFill>
                  <a:srgbClr val="880000"/>
                </a:solidFill>
                <a:latin typeface="Consolas" panose="020B0609020204030204" pitchFamily="49" charset="0"/>
                <a:cs typeface="Consolas" panose="020B0609020204030204" pitchFamily="49" charset="0"/>
              </a:rPr>
              <a:t>IO</a:t>
            </a:r>
            <a:r>
              <a:rPr lang="en-US" sz="2400" dirty="0" err="1" smtClean="0">
                <a:solidFill>
                  <a:srgbClr val="666666"/>
                </a:solidFill>
                <a:latin typeface="Consolas" panose="020B0609020204030204" pitchFamily="49" charset="0"/>
                <a:cs typeface="Consolas" panose="020B0609020204030204" pitchFamily="49" charset="0"/>
              </a:rPr>
              <a:t>.read</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.join</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.dirname</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008000"/>
                </a:solidFill>
                <a:latin typeface="Consolas" panose="020B0609020204030204" pitchFamily="49" charset="0"/>
                <a:cs typeface="Consolas" panose="020B0609020204030204" pitchFamily="49" charset="0"/>
              </a:rPr>
              <a:t>__FILE__), </a:t>
            </a:r>
            <a:r>
              <a:rPr lang="en-US" sz="2400" dirty="0">
                <a:solidFill>
                  <a:srgbClr val="BA2121"/>
                </a:solidFill>
                <a:latin typeface="Consolas" panose="020B0609020204030204" pitchFamily="49" charset="0"/>
                <a:cs typeface="Consolas" panose="020B0609020204030204" pitchFamily="49" charset="0"/>
              </a:rPr>
              <a:t>'README.md'))</a:t>
            </a:r>
          </a:p>
          <a:p>
            <a:r>
              <a:rPr lang="en-US" sz="2400" dirty="0">
                <a:latin typeface="Consolas" panose="020B0609020204030204" pitchFamily="49" charset="0"/>
                <a:cs typeface="Consolas" panose="020B0609020204030204" pitchFamily="49" charset="0"/>
              </a:rPr>
              <a:t>version          </a:t>
            </a:r>
            <a:r>
              <a:rPr lang="en-US" sz="2400" dirty="0">
                <a:solidFill>
                  <a:srgbClr val="BA2121"/>
                </a:solidFill>
                <a:latin typeface="Consolas" panose="020B0609020204030204" pitchFamily="49" charset="0"/>
                <a:cs typeface="Consolas" panose="020B0609020204030204" pitchFamily="49" charset="0"/>
              </a:rPr>
              <a:t>'0.2.0'</a:t>
            </a:r>
          </a:p>
        </p:txBody>
      </p:sp>
      <p:sp>
        <p:nvSpPr>
          <p:cNvPr id="27648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648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latin typeface="Courier"/>
                <a:cs typeface="Courier"/>
              </a:rPr>
              <a:t>/cookbooks/apache/</a:t>
            </a:r>
            <a:r>
              <a:rPr lang="en-US" dirty="0" err="1" smtClean="0">
                <a:latin typeface="Courier"/>
                <a:cs typeface="Courier"/>
              </a:rPr>
              <a:t>metadata.rb</a:t>
            </a:r>
            <a:endParaRPr lang="en-US" dirty="0">
              <a:solidFill>
                <a:schemeClr val="tx1"/>
              </a:solidFill>
              <a:latin typeface="Courier"/>
              <a:ea typeface="Courier"/>
              <a:cs typeface="Courier"/>
              <a:sym typeface="Courier"/>
            </a:endParaRPr>
          </a:p>
        </p:txBody>
      </p:sp>
      <p:sp>
        <p:nvSpPr>
          <p:cNvPr id="276485" name="Rectangle 4"/>
          <p:cNvSpPr>
            <a:spLocks/>
          </p:cNvSpPr>
          <p:nvPr/>
        </p:nvSpPr>
        <p:spPr bwMode="auto">
          <a:xfrm>
            <a:off x="6642749" y="5537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2677" name="Rectangle 5"/>
          <p:cNvSpPr>
            <a:spLocks noGrp="1" noChangeArrowheads="1"/>
          </p:cNvSpPr>
          <p:nvPr>
            <p:ph type="title"/>
          </p:nvPr>
        </p:nvSpPr>
        <p:spPr/>
        <p:txBody>
          <a:bodyPr/>
          <a:lstStyle/>
          <a:p>
            <a:pPr eaLnBrk="1" hangingPunct="1">
              <a:defRPr/>
            </a:pPr>
            <a:r>
              <a:rPr lang="en-US" sz="3600" dirty="0" smtClean="0">
                <a:sym typeface="Arial Bold" charset="0"/>
              </a:rPr>
              <a:t>Linux Exercise</a:t>
            </a:r>
            <a:r>
              <a:rPr lang="en-US" sz="3600" dirty="0">
                <a:sym typeface="Arial Bold" charset="0"/>
              </a:rPr>
              <a:t>: </a:t>
            </a:r>
            <a:r>
              <a:rPr lang="en-US" sz="3600" dirty="0" smtClean="0">
                <a:sym typeface="Arial Bold" charset="0"/>
              </a:rPr>
              <a:t/>
            </a:r>
            <a:br>
              <a:rPr lang="en-US" sz="3600" dirty="0" smtClean="0">
                <a:sym typeface="Arial Bold" charset="0"/>
              </a:rPr>
            </a:br>
            <a:r>
              <a:rPr lang="en-US" sz="3600" dirty="0" smtClean="0">
                <a:sym typeface="Arial Bold" charset="0"/>
              </a:rPr>
              <a:t>Change </a:t>
            </a:r>
            <a:r>
              <a:rPr lang="en-US" sz="3600" dirty="0">
                <a:sym typeface="Arial Bold" charset="0"/>
              </a:rPr>
              <a:t>the cookbook’s version number in the metadata</a:t>
            </a:r>
          </a:p>
        </p:txBody>
      </p:sp>
      <p:sp>
        <p:nvSpPr>
          <p:cNvPr id="276487" name="Rectangle 6"/>
          <p:cNvSpPr>
            <a:spLocks noGrp="1" noChangeArrowheads="1"/>
          </p:cNvSpPr>
          <p:nvPr>
            <p:ph type="body" idx="1"/>
          </p:nvPr>
        </p:nvSpPr>
        <p:spPr>
          <a:xfrm>
            <a:off x="800185" y="6197600"/>
            <a:ext cx="12944930" cy="2336800"/>
          </a:xfrm>
        </p:spPr>
        <p:txBody>
          <a:bodyPr/>
          <a:lstStyle/>
          <a:p>
            <a:pPr eaLnBrk="1" hangingPunct="1"/>
            <a:r>
              <a:rPr lang="en-US" dirty="0" smtClean="0"/>
              <a:t>Major, Minor, Patch</a:t>
            </a:r>
          </a:p>
          <a:p>
            <a:pPr eaLnBrk="1" hangingPunct="1"/>
            <a:r>
              <a:rPr lang="en-US" dirty="0" smtClean="0"/>
              <a:t>Semantic Versioning Policy: </a:t>
            </a:r>
            <a:r>
              <a:rPr lang="en-US" u="sng" dirty="0" smtClean="0">
                <a:hlinkClick r:id="rId3"/>
              </a:rPr>
              <a:t>http://semver.org</a:t>
            </a:r>
            <a:r>
              <a:rPr lang="en-US" dirty="0" smtClean="0"/>
              <a:t>/</a:t>
            </a:r>
          </a:p>
        </p:txBody>
      </p:sp>
      <p:sp>
        <p:nvSpPr>
          <p:cNvPr id="276488" name="Rectangle 7"/>
          <p:cNvSpPr>
            <a:spLocks/>
          </p:cNvSpPr>
          <p:nvPr/>
        </p:nvSpPr>
        <p:spPr bwMode="auto">
          <a:xfrm>
            <a:off x="842769" y="4745665"/>
            <a:ext cx="5016990" cy="431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6171159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1"/>
          <p:cNvSpPr>
            <a:spLocks/>
          </p:cNvSpPr>
          <p:nvPr/>
        </p:nvSpPr>
        <p:spPr bwMode="auto">
          <a:xfrm>
            <a:off x="520822" y="2533650"/>
            <a:ext cx="15203385" cy="3714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smtClean="0">
                <a:latin typeface="Consolas" panose="020B0609020204030204" pitchFamily="49" charset="0"/>
                <a:cs typeface="Consolas" panose="020B0609020204030204" pitchFamily="49" charset="0"/>
              </a:rPr>
              <a:t>default</a:t>
            </a:r>
            <a:r>
              <a:rPr lang="en-US" sz="3600" dirty="0" smtClean="0">
                <a:latin typeface="Consolas" panose="020B0609020204030204" pitchFamily="49" charset="0"/>
                <a:cs typeface="Consolas" panose="020B0609020204030204" pitchFamily="49" charset="0"/>
              </a:rPr>
              <a:t>[</a:t>
            </a:r>
            <a:r>
              <a:rPr lang="en-US" sz="3600" dirty="0">
                <a:latin typeface="Consolas" panose="020B0609020204030204" pitchFamily="49" charset="0"/>
                <a:cs typeface="Consolas" panose="020B0609020204030204" pitchFamily="49" charset="0"/>
              </a:rPr>
              <a:t>"apache"]["</a:t>
            </a:r>
            <a:r>
              <a:rPr lang="en-US" sz="3600" dirty="0" err="1" smtClean="0">
                <a:latin typeface="Consolas" panose="020B0609020204030204" pitchFamily="49" charset="0"/>
                <a:cs typeface="Consolas" panose="020B0609020204030204" pitchFamily="49" charset="0"/>
              </a:rPr>
              <a:t>indexfile</a:t>
            </a:r>
            <a:r>
              <a:rPr lang="en-US" sz="3600" dirty="0">
                <a:latin typeface="Consolas" panose="020B0609020204030204" pitchFamily="49" charset="0"/>
                <a:cs typeface="Consolas" panose="020B0609020204030204" pitchFamily="49" charset="0"/>
              </a:rPr>
              <a:t>"] </a:t>
            </a:r>
            <a:r>
              <a:rPr lang="en-US" sz="3600" dirty="0" smtClean="0">
                <a:latin typeface="Consolas" panose="020B0609020204030204" pitchFamily="49" charset="0"/>
                <a:cs typeface="Consolas" panose="020B0609020204030204" pitchFamily="49" charset="0"/>
              </a:rPr>
              <a:t>= </a:t>
            </a:r>
            <a:r>
              <a:rPr lang="en-US" sz="3600" dirty="0">
                <a:latin typeface="Consolas" panose="020B0609020204030204" pitchFamily="49" charset="0"/>
                <a:cs typeface="Consolas" panose="020B0609020204030204" pitchFamily="49" charset="0"/>
              </a:rPr>
              <a:t>"</a:t>
            </a:r>
            <a:r>
              <a:rPr lang="en-US" sz="3600" dirty="0" err="1" smtClean="0">
                <a:latin typeface="Consolas" panose="020B0609020204030204" pitchFamily="49" charset="0"/>
                <a:cs typeface="Consolas" panose="020B0609020204030204" pitchFamily="49" charset="0"/>
              </a:rPr>
              <a:t>index.html</a:t>
            </a:r>
            <a:r>
              <a:rPr lang="en-US" sz="3600" dirty="0" smtClean="0">
                <a:latin typeface="Consolas" panose="020B0609020204030204" pitchFamily="49" charset="0"/>
                <a:cs typeface="Consolas" panose="020B0609020204030204" pitchFamily="49" charset="0"/>
              </a:rPr>
              <a:t>"</a:t>
            </a:r>
            <a:endParaRPr lang="en-US" sz="3600" dirty="0" smtClean="0">
              <a:latin typeface="Consolas" panose="020B0609020204030204" pitchFamily="49" charset="0"/>
              <a:cs typeface="Consolas" panose="020B0609020204030204" pitchFamily="49" charset="0"/>
            </a:endParaRPr>
          </a:p>
          <a:p>
            <a:endParaRPr lang="en-US" sz="3600" dirty="0">
              <a:latin typeface="Consolas" panose="020B0609020204030204" pitchFamily="49" charset="0"/>
              <a:cs typeface="Consolas" panose="020B0609020204030204" pitchFamily="49" charset="0"/>
            </a:endParaRPr>
          </a:p>
          <a:p>
            <a:r>
              <a:rPr lang="en-US" sz="3600" dirty="0" smtClean="0">
                <a:latin typeface="Consolas" panose="020B0609020204030204" pitchFamily="49" charset="0"/>
                <a:cs typeface="Consolas" panose="020B0609020204030204" pitchFamily="49" charset="0"/>
              </a:rPr>
              <a:t>default</a:t>
            </a:r>
            <a:r>
              <a:rPr lang="en-US" sz="3600" dirty="0" smtClean="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"apache</a:t>
            </a:r>
            <a:r>
              <a:rPr lang="en-US" sz="3600" dirty="0" smtClean="0">
                <a:solidFill>
                  <a:srgbClr val="BA2121"/>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"sites"</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"clowns"</a:t>
            </a:r>
            <a:r>
              <a:rPr lang="en-US" sz="3600" dirty="0" smtClean="0">
                <a:solidFill>
                  <a:srgbClr val="666666"/>
                </a:solidFill>
                <a:latin typeface="Consolas" panose="020B0609020204030204" pitchFamily="49" charset="0"/>
                <a:cs typeface="Consolas" panose="020B0609020204030204" pitchFamily="49" charset="0"/>
              </a:rPr>
              <a:t>] </a:t>
            </a:r>
            <a:r>
              <a:rPr lang="en-US" sz="3600" dirty="0">
                <a:solidFill>
                  <a:srgbClr val="666666"/>
                </a:solidFill>
                <a:latin typeface="Consolas" panose="020B0609020204030204" pitchFamily="49" charset="0"/>
                <a:cs typeface="Consolas" panose="020B0609020204030204" pitchFamily="49" charset="0"/>
              </a:rPr>
              <a:t>= </a:t>
            </a:r>
            <a:r>
              <a:rPr lang="en-US" sz="3600" dirty="0" smtClean="0">
                <a:solidFill>
                  <a:srgbClr val="666666"/>
                </a:solidFill>
                <a:latin typeface="Consolas" panose="020B0609020204030204" pitchFamily="49" charset="0"/>
                <a:cs typeface="Consolas" panose="020B0609020204030204" pitchFamily="49" charset="0"/>
              </a:rPr>
              <a:t>{ </a:t>
            </a:r>
            <a:r>
              <a:rPr lang="en-US" sz="3600" dirty="0" smtClean="0">
                <a:solidFill>
                  <a:srgbClr val="BA2121"/>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a:t>
            </a:r>
            <a:r>
              <a:rPr lang="en-US" sz="3600" dirty="0" smtClean="0">
                <a:solidFill>
                  <a:srgbClr val="666666"/>
                </a:solidFill>
                <a:latin typeface="Consolas" panose="020B0609020204030204" pitchFamily="49" charset="0"/>
                <a:cs typeface="Consolas" panose="020B0609020204030204" pitchFamily="49" charset="0"/>
              </a:rPr>
              <a:t>80, </a:t>
            </a:r>
            <a:r>
              <a:rPr lang="en-US" sz="3600" dirty="0">
                <a:solidFill>
                  <a:srgbClr val="666666"/>
                </a:solidFill>
                <a:latin typeface="Consolas" panose="020B0609020204030204" pitchFamily="49" charset="0"/>
                <a:cs typeface="Consolas" panose="020B0609020204030204" pitchFamily="49" charset="0"/>
              </a:rPr>
              <a:t>"nose" </a:t>
            </a:r>
            <a:r>
              <a:rPr lang="en-US" sz="3600" dirty="0" smtClean="0">
                <a:solidFill>
                  <a:srgbClr val="666666"/>
                </a:solidFill>
                <a:latin typeface="Consolas" panose="020B0609020204030204" pitchFamily="49" charset="0"/>
                <a:cs typeface="Consolas" panose="020B0609020204030204" pitchFamily="49" charset="0"/>
              </a:rPr>
              <a:t>=&gt; </a:t>
            </a:r>
            <a:r>
              <a:rPr lang="en-US" sz="3600" dirty="0">
                <a:solidFill>
                  <a:srgbClr val="666666"/>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red</a:t>
            </a:r>
            <a:r>
              <a:rPr lang="en-US" sz="3600" dirty="0">
                <a:solidFill>
                  <a:srgbClr val="666666"/>
                </a:solidFill>
                <a:latin typeface="Consolas" panose="020B0609020204030204" pitchFamily="49" charset="0"/>
                <a:cs typeface="Consolas" panose="020B0609020204030204" pitchFamily="49" charset="0"/>
              </a:rPr>
              <a:t>" </a:t>
            </a:r>
            <a:r>
              <a:rPr lang="en-US" sz="3600" dirty="0" smtClean="0">
                <a:solidFill>
                  <a:srgbClr val="666666"/>
                </a:solidFill>
                <a:latin typeface="Consolas" panose="020B0609020204030204" pitchFamily="49" charset="0"/>
                <a:cs typeface="Consolas" panose="020B0609020204030204" pitchFamily="49" charset="0"/>
              </a:rPr>
              <a:t>}</a:t>
            </a:r>
            <a:endParaRPr lang="en-US" sz="3600" dirty="0">
              <a:solidFill>
                <a:srgbClr val="666666"/>
              </a:solidFill>
              <a:latin typeface="Consolas" panose="020B0609020204030204" pitchFamily="49" charset="0"/>
              <a:cs typeface="Consolas" panose="020B0609020204030204" pitchFamily="49" charset="0"/>
            </a:endParaRPr>
          </a:p>
          <a:p>
            <a:r>
              <a:rPr lang="en-US" sz="3600" dirty="0">
                <a:latin typeface="Consolas" panose="020B0609020204030204" pitchFamily="49" charset="0"/>
                <a:cs typeface="Consolas" panose="020B0609020204030204" pitchFamily="49" charset="0"/>
              </a:rPr>
              <a:t>d</a:t>
            </a:r>
            <a:r>
              <a:rPr lang="en-US" sz="3600" dirty="0" smtClean="0">
                <a:latin typeface="Consolas" panose="020B0609020204030204" pitchFamily="49" charset="0"/>
                <a:cs typeface="Consolas" panose="020B0609020204030204" pitchFamily="49" charset="0"/>
              </a:rPr>
              <a:t>efault</a:t>
            </a:r>
            <a:r>
              <a:rPr lang="en-US" sz="3600" dirty="0" smtClean="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"apache</a:t>
            </a:r>
            <a:r>
              <a:rPr lang="en-US" sz="3600" dirty="0" smtClean="0">
                <a:solidFill>
                  <a:srgbClr val="BA2121"/>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"sites"</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"bears"</a:t>
            </a:r>
            <a:r>
              <a:rPr lang="en-US" sz="3600" dirty="0" smtClean="0">
                <a:solidFill>
                  <a:srgbClr val="666666"/>
                </a:solidFill>
                <a:latin typeface="Consolas" panose="020B0609020204030204" pitchFamily="49" charset="0"/>
                <a:cs typeface="Consolas" panose="020B0609020204030204" pitchFamily="49" charset="0"/>
              </a:rPr>
              <a:t>] </a:t>
            </a:r>
            <a:r>
              <a:rPr lang="en-US" sz="3600" dirty="0">
                <a:solidFill>
                  <a:srgbClr val="666666"/>
                </a:solidFill>
                <a:latin typeface="Consolas" panose="020B0609020204030204" pitchFamily="49" charset="0"/>
                <a:cs typeface="Consolas" panose="020B0609020204030204" pitchFamily="49" charset="0"/>
              </a:rPr>
              <a:t>= { </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a:t>
            </a:r>
            <a:r>
              <a:rPr lang="en-US" sz="3600" dirty="0" smtClean="0">
                <a:solidFill>
                  <a:srgbClr val="666666"/>
                </a:solidFill>
                <a:latin typeface="Consolas" panose="020B0609020204030204" pitchFamily="49" charset="0"/>
                <a:cs typeface="Consolas" panose="020B0609020204030204" pitchFamily="49" charset="0"/>
              </a:rPr>
              <a:t>81, </a:t>
            </a:r>
            <a:r>
              <a:rPr lang="en-US" sz="3600" dirty="0">
                <a:solidFill>
                  <a:srgbClr val="666666"/>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nose</a:t>
            </a:r>
            <a:r>
              <a:rPr lang="en-US" sz="3600" dirty="0">
                <a:solidFill>
                  <a:srgbClr val="666666"/>
                </a:solidFill>
                <a:latin typeface="Consolas" panose="020B0609020204030204" pitchFamily="49" charset="0"/>
                <a:cs typeface="Consolas" panose="020B0609020204030204" pitchFamily="49" charset="0"/>
              </a:rPr>
              <a:t>" </a:t>
            </a:r>
            <a:r>
              <a:rPr lang="en-US" sz="3600" dirty="0" smtClean="0">
                <a:solidFill>
                  <a:srgbClr val="666666"/>
                </a:solidFill>
                <a:latin typeface="Consolas" panose="020B0609020204030204" pitchFamily="49" charset="0"/>
                <a:cs typeface="Consolas" panose="020B0609020204030204" pitchFamily="49" charset="0"/>
              </a:rPr>
              <a:t>=&gt; </a:t>
            </a:r>
            <a:r>
              <a:rPr lang="en-US" sz="3600" dirty="0">
                <a:solidFill>
                  <a:srgbClr val="666666"/>
                </a:solidFill>
                <a:latin typeface="Consolas" panose="020B0609020204030204" pitchFamily="49" charset="0"/>
                <a:cs typeface="Consolas" panose="020B0609020204030204" pitchFamily="49" charset="0"/>
              </a:rPr>
              <a:t>"black" </a:t>
            </a:r>
            <a:r>
              <a:rPr lang="en-US" sz="3600" dirty="0">
                <a:solidFill>
                  <a:srgbClr val="666666"/>
                </a:solidFill>
                <a:latin typeface="Consolas" panose="020B0609020204030204" pitchFamily="49" charset="0"/>
                <a:cs typeface="Consolas" panose="020B0609020204030204" pitchFamily="49" charset="0"/>
              </a:rPr>
              <a:t>}</a:t>
            </a:r>
          </a:p>
        </p:txBody>
      </p:sp>
      <p:sp>
        <p:nvSpPr>
          <p:cNvPr id="277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7508"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/cookbooks/apache/attributes/default.rb</a:t>
            </a:r>
            <a:endParaRPr lang="en-US" sz="3300" dirty="0">
              <a:solidFill>
                <a:schemeClr val="tx1"/>
              </a:solidFill>
              <a:latin typeface="Courier"/>
              <a:ea typeface="Courier"/>
              <a:cs typeface="Courier"/>
              <a:sym typeface="Courier"/>
            </a:endParaRPr>
          </a:p>
        </p:txBody>
      </p:sp>
      <p:sp>
        <p:nvSpPr>
          <p:cNvPr id="414725" name="Rectangle 5"/>
          <p:cNvSpPr>
            <a:spLocks noGrp="1" noChangeArrowheads="1"/>
          </p:cNvSpPr>
          <p:nvPr>
            <p:ph type="title"/>
          </p:nvPr>
        </p:nvSpPr>
        <p:spPr/>
        <p:txBody>
          <a:bodyPr/>
          <a:lstStyle/>
          <a:p>
            <a:pPr eaLnBrk="1" hangingPunct="1">
              <a:defRPr/>
            </a:pPr>
            <a:r>
              <a:rPr lang="en-US" sz="4000" dirty="0" smtClean="0">
                <a:sym typeface="Arial Bold" charset="0"/>
              </a:rPr>
              <a:t>Linux Exercise</a:t>
            </a:r>
            <a:r>
              <a:rPr lang="en-US" sz="4000" dirty="0">
                <a:sym typeface="Arial Bold" charset="0"/>
              </a:rPr>
              <a:t>: </a:t>
            </a:r>
            <a:r>
              <a:rPr lang="en-US" sz="4000" dirty="0" smtClean="0">
                <a:sym typeface="Arial Bold" charset="0"/>
              </a:rPr>
              <a:t/>
            </a:r>
            <a:br>
              <a:rPr lang="en-US" sz="4000" dirty="0" smtClean="0">
                <a:sym typeface="Arial Bold" charset="0"/>
              </a:rPr>
            </a:br>
            <a:r>
              <a:rPr lang="en-US" sz="4000" dirty="0" smtClean="0">
                <a:sym typeface="Arial Bold" charset="0"/>
              </a:rPr>
              <a:t>Create </a:t>
            </a:r>
            <a:r>
              <a:rPr lang="en-US" sz="4000" dirty="0">
                <a:sym typeface="Arial Bold" charset="0"/>
              </a:rPr>
              <a:t>a default.rb attribute file in the </a:t>
            </a:r>
            <a:r>
              <a:rPr lang="en-US" sz="4000" dirty="0" smtClean="0">
                <a:sym typeface="Arial Bold" charset="0"/>
              </a:rPr>
              <a:t>apache cookbook</a:t>
            </a:r>
            <a:endParaRPr lang="en-US" sz="4000" dirty="0">
              <a:sym typeface="Arial Bold" charset="0"/>
            </a:endParaRPr>
          </a:p>
        </p:txBody>
      </p:sp>
      <p:sp>
        <p:nvSpPr>
          <p:cNvPr id="277511" name="Rectangle 6"/>
          <p:cNvSpPr>
            <a:spLocks noGrp="1" noChangeArrowheads="1"/>
          </p:cNvSpPr>
          <p:nvPr>
            <p:ph type="body" idx="1"/>
          </p:nvPr>
        </p:nvSpPr>
        <p:spPr>
          <a:xfrm>
            <a:off x="787548" y="6311900"/>
            <a:ext cx="14669933" cy="3289300"/>
          </a:xfrm>
        </p:spPr>
        <p:txBody>
          <a:bodyPr/>
          <a:lstStyle/>
          <a:p>
            <a:pPr eaLnBrk="1" hangingPunct="1"/>
            <a:r>
              <a:rPr lang="en-US" sz="3600" dirty="0" smtClean="0"/>
              <a:t>We add information about the sites we need to deploy</a:t>
            </a:r>
          </a:p>
          <a:p>
            <a:pPr lvl="2"/>
            <a:r>
              <a:rPr lang="en-US" sz="3600" dirty="0" smtClean="0"/>
              <a:t>One about Clowns, running on port 80</a:t>
            </a:r>
          </a:p>
          <a:p>
            <a:pPr lvl="2"/>
            <a:r>
              <a:rPr lang="en-US" sz="3600" dirty="0" smtClean="0"/>
              <a:t>One about Bears, running on port 81</a:t>
            </a:r>
          </a:p>
          <a:p>
            <a:pPr lvl="2"/>
            <a:r>
              <a:rPr lang="en-US" sz="3600" dirty="0" smtClean="0"/>
              <a:t>You can ignore the </a:t>
            </a:r>
            <a:r>
              <a:rPr lang="en-US" sz="3600" b="1" dirty="0" err="1" smtClean="0"/>
              <a:t>indexfile</a:t>
            </a:r>
            <a:r>
              <a:rPr lang="en-US" sz="3600" b="1" dirty="0" smtClean="0"/>
              <a:t> </a:t>
            </a:r>
            <a:r>
              <a:rPr lang="en-US" sz="3600" dirty="0" smtClean="0"/>
              <a:t>attribute</a:t>
            </a:r>
          </a:p>
        </p:txBody>
      </p:sp>
      <p:sp>
        <p:nvSpPr>
          <p:cNvPr id="8" name="Rectangle 9"/>
          <p:cNvSpPr>
            <a:spLocks/>
          </p:cNvSpPr>
          <p:nvPr/>
        </p:nvSpPr>
        <p:spPr bwMode="auto">
          <a:xfrm>
            <a:off x="661194" y="2667000"/>
            <a:ext cx="12877799" cy="990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1667489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513911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200" dirty="0">
                <a:latin typeface="Courier"/>
                <a:cs typeface="Courier"/>
              </a:rPr>
              <a:t>service </a:t>
            </a:r>
            <a:r>
              <a:rPr lang="en-US" sz="2200" dirty="0" smtClean="0">
                <a:solidFill>
                  <a:srgbClr val="BA2121"/>
                </a:solidFill>
                <a:latin typeface="Courier"/>
                <a:cs typeface="Courier"/>
              </a:rPr>
              <a:t>”</a:t>
            </a:r>
            <a:r>
              <a:rPr lang="en-US" sz="2200" dirty="0" err="1" smtClean="0">
                <a:solidFill>
                  <a:srgbClr val="BA2121"/>
                </a:solidFill>
                <a:latin typeface="Courier"/>
                <a:cs typeface="Courier"/>
              </a:rPr>
              <a:t>httpd</a:t>
            </a:r>
            <a:r>
              <a:rPr lang="en-US" sz="2200" dirty="0" smtClean="0">
                <a:solidFill>
                  <a:srgbClr val="BA2121"/>
                </a:solidFill>
                <a:latin typeface="Courier"/>
                <a:cs typeface="Courier"/>
              </a:rPr>
              <a:t>" </a:t>
            </a:r>
            <a:r>
              <a:rPr lang="en-US" sz="2200" b="1" dirty="0">
                <a:solidFill>
                  <a:srgbClr val="008000"/>
                </a:solidFill>
                <a:latin typeface="Courier"/>
                <a:cs typeface="Courier"/>
              </a:rPr>
              <a:t>do</a:t>
            </a:r>
          </a:p>
          <a:p>
            <a:r>
              <a:rPr lang="en-US" sz="2200" dirty="0">
                <a:latin typeface="Courier"/>
                <a:cs typeface="Courier"/>
              </a:rPr>
              <a:t>  action </a:t>
            </a:r>
            <a:r>
              <a:rPr lang="en-US" sz="2200" dirty="0">
                <a:solidFill>
                  <a:srgbClr val="666666"/>
                </a:solidFill>
                <a:latin typeface="Courier"/>
                <a:cs typeface="Courier"/>
              </a:rPr>
              <a:t>[</a:t>
            </a:r>
            <a:r>
              <a:rPr lang="en-US" sz="2200" dirty="0">
                <a:solidFill>
                  <a:srgbClr val="19177C"/>
                </a:solidFill>
                <a:latin typeface="Courier"/>
                <a:cs typeface="Courier"/>
              </a:rPr>
              <a:t>:enable, :start </a:t>
            </a:r>
            <a:r>
              <a:rPr lang="en-US" sz="2200" dirty="0">
                <a:solidFill>
                  <a:srgbClr val="666666"/>
                </a:solidFill>
                <a:latin typeface="Courier"/>
                <a:cs typeface="Courier"/>
              </a:rPr>
              <a:t>]</a:t>
            </a:r>
          </a:p>
          <a:p>
            <a:r>
              <a:rPr lang="en-US" sz="2200" b="1" dirty="0">
                <a:solidFill>
                  <a:srgbClr val="008000"/>
                </a:solidFill>
                <a:latin typeface="Courier"/>
                <a:cs typeface="Courier"/>
              </a:rPr>
              <a:t>end</a:t>
            </a:r>
          </a:p>
          <a:p>
            <a:endParaRPr lang="en-US" sz="2200" dirty="0">
              <a:latin typeface="Courier"/>
              <a:cs typeface="Courier"/>
            </a:endParaRPr>
          </a:p>
          <a:p>
            <a:r>
              <a:rPr lang="en-US" sz="2400" dirty="0" smtClean="0">
                <a:solidFill>
                  <a:srgbClr val="000000"/>
                </a:solidFill>
                <a:latin typeface="Courier"/>
              </a:rPr>
              <a:t>#</a:t>
            </a:r>
            <a:r>
              <a:rPr lang="en-US" sz="2400" dirty="0" err="1" smtClean="0">
                <a:solidFill>
                  <a:srgbClr val="000000"/>
                </a:solidFill>
                <a:latin typeface="Courier"/>
              </a:rPr>
              <a:t>cookbook_file</a:t>
            </a:r>
            <a:r>
              <a:rPr lang="en-US" sz="2400" dirty="0" smtClean="0">
                <a:solidFill>
                  <a:srgbClr val="000000"/>
                </a:solidFill>
                <a:latin typeface="Courier"/>
              </a:rPr>
              <a:t> </a:t>
            </a:r>
            <a:r>
              <a:rPr lang="en-US" sz="2400" dirty="0" smtClean="0">
                <a:solidFill>
                  <a:srgbClr val="000000"/>
                </a:solidFill>
                <a:latin typeface="Courier"/>
              </a:rPr>
              <a:t>"/</a:t>
            </a:r>
            <a:r>
              <a:rPr lang="en-US" sz="2400" dirty="0" smtClean="0">
                <a:solidFill>
                  <a:srgbClr val="000000"/>
                </a:solidFill>
                <a:latin typeface="Courier"/>
              </a:rPr>
              <a:t>var/www/html/</a:t>
            </a:r>
            <a:r>
              <a:rPr lang="en-US" sz="2400" dirty="0" err="1" smtClean="0">
                <a:solidFill>
                  <a:srgbClr val="000000"/>
                </a:solidFill>
                <a:latin typeface="Courier"/>
              </a:rPr>
              <a:t>index.html</a:t>
            </a:r>
            <a:r>
              <a:rPr lang="en-US" sz="2400" dirty="0" smtClean="0">
                <a:solidFill>
                  <a:srgbClr val="000000"/>
                </a:solidFill>
                <a:latin typeface="Courier"/>
              </a:rPr>
              <a:t>" </a:t>
            </a:r>
            <a:r>
              <a:rPr lang="en-US" sz="2400" dirty="0">
                <a:solidFill>
                  <a:srgbClr val="000000"/>
                </a:solidFill>
                <a:latin typeface="Courier"/>
              </a:rPr>
              <a:t>do</a:t>
            </a:r>
          </a:p>
          <a:p>
            <a:r>
              <a:rPr lang="en-US" sz="2400" dirty="0" smtClean="0">
                <a:solidFill>
                  <a:srgbClr val="000000"/>
                </a:solidFill>
                <a:latin typeface="Courier"/>
              </a:rPr>
              <a:t>#  </a:t>
            </a:r>
            <a:r>
              <a:rPr lang="en-US" sz="2400" dirty="0">
                <a:solidFill>
                  <a:srgbClr val="000000"/>
                </a:solidFill>
                <a:latin typeface="Courier"/>
              </a:rPr>
              <a:t>source </a:t>
            </a:r>
            <a:r>
              <a:rPr lang="en-US" sz="2400" dirty="0">
                <a:solidFill>
                  <a:srgbClr val="000000"/>
                </a:solidFill>
                <a:latin typeface="Courier" charset="0"/>
                <a:ea typeface="ＭＳ Ｐゴシック" charset="0"/>
                <a:cs typeface="Courier" charset="0"/>
                <a:sym typeface="Courier" charset="0"/>
              </a:rPr>
              <a:t>node</a:t>
            </a:r>
            <a:r>
              <a:rPr lang="en-US" sz="2400" dirty="0" smtClean="0">
                <a:solidFill>
                  <a:srgbClr val="000000"/>
                </a:solidFill>
                <a:latin typeface="Courier" charset="0"/>
                <a:ea typeface="ＭＳ Ｐゴシック" charset="0"/>
                <a:cs typeface="Courier" charset="0"/>
                <a:sym typeface="Courier" charset="0"/>
              </a:rPr>
              <a:t>[</a:t>
            </a:r>
            <a:r>
              <a:rPr lang="en-US" sz="2400" dirty="0">
                <a:solidFill>
                  <a:srgbClr val="000000"/>
                </a:solidFill>
                <a:latin typeface="Courier"/>
              </a:rPr>
              <a:t>"</a:t>
            </a:r>
            <a:r>
              <a:rPr lang="en-US" sz="2400" dirty="0" smtClean="0">
                <a:solidFill>
                  <a:srgbClr val="000000"/>
                </a:solidFill>
                <a:latin typeface="Courier"/>
                <a:ea typeface="Courier"/>
                <a:cs typeface="Courier"/>
                <a:sym typeface="Courier"/>
              </a:rPr>
              <a:t>apache</a:t>
            </a:r>
            <a:r>
              <a:rPr lang="en-US" sz="2400" dirty="0" smtClean="0">
                <a:solidFill>
                  <a:srgbClr val="000000"/>
                </a:solidFill>
                <a:latin typeface="Courier" charset="0"/>
                <a:ea typeface="ＭＳ Ｐゴシック" charset="0"/>
                <a:cs typeface="Courier" charset="0"/>
                <a:sym typeface="Courier" charset="0"/>
              </a:rPr>
              <a:t>"</a:t>
            </a:r>
            <a:r>
              <a:rPr lang="en-US" sz="2400" dirty="0">
                <a:solidFill>
                  <a:srgbClr val="000000"/>
                </a:solidFill>
                <a:latin typeface="Courier"/>
                <a:ea typeface="Courier"/>
                <a:cs typeface="Courier"/>
                <a:sym typeface="Courier"/>
              </a:rPr>
              <a:t>][</a:t>
            </a:r>
            <a:r>
              <a:rPr lang="en-US" sz="2400" dirty="0">
                <a:solidFill>
                  <a:srgbClr val="000000"/>
                </a:solidFill>
                <a:latin typeface="Courier" charset="0"/>
                <a:ea typeface="ＭＳ Ｐゴシック" charset="0"/>
                <a:cs typeface="Courier" charset="0"/>
                <a:sym typeface="Courier" charset="0"/>
              </a:rPr>
              <a:t>"</a:t>
            </a:r>
            <a:r>
              <a:rPr lang="en-US" sz="2400" dirty="0" err="1">
                <a:solidFill>
                  <a:srgbClr val="000000"/>
                </a:solidFill>
                <a:latin typeface="Courier"/>
                <a:ea typeface="Courier"/>
                <a:cs typeface="Courier"/>
                <a:sym typeface="Courier"/>
              </a:rPr>
              <a:t>indexfile</a:t>
            </a:r>
            <a:r>
              <a:rPr lang="en-US" sz="2400" dirty="0">
                <a:solidFill>
                  <a:srgbClr val="000000"/>
                </a:solidFill>
                <a:latin typeface="Courier" charset="0"/>
                <a:ea typeface="ＭＳ Ｐゴシック" charset="0"/>
                <a:cs typeface="Courier" charset="0"/>
                <a:sym typeface="Courier" charset="0"/>
              </a:rPr>
              <a:t>"]</a:t>
            </a:r>
            <a:endParaRPr lang="en-US" sz="2400" dirty="0">
              <a:solidFill>
                <a:srgbClr val="000000"/>
              </a:solidFill>
              <a:latin typeface="Courier"/>
            </a:endParaRPr>
          </a:p>
          <a:p>
            <a:r>
              <a:rPr lang="en-US" sz="2400" dirty="0" smtClean="0">
                <a:solidFill>
                  <a:srgbClr val="000000"/>
                </a:solidFill>
                <a:latin typeface="Courier"/>
              </a:rPr>
              <a:t>#  mode </a:t>
            </a:r>
            <a:r>
              <a:rPr lang="en-US" sz="2400" dirty="0" smtClean="0">
                <a:solidFill>
                  <a:srgbClr val="000000"/>
                </a:solidFill>
                <a:latin typeface="Courier"/>
              </a:rPr>
              <a:t>"0644"</a:t>
            </a:r>
            <a:endParaRPr lang="en-US" sz="2400" dirty="0">
              <a:solidFill>
                <a:srgbClr val="000000"/>
              </a:solidFill>
              <a:latin typeface="Courier"/>
            </a:endParaRPr>
          </a:p>
          <a:p>
            <a:r>
              <a:rPr lang="en-US" sz="2400" dirty="0" smtClean="0">
                <a:solidFill>
                  <a:srgbClr val="000000"/>
                </a:solidFill>
                <a:latin typeface="Courier"/>
              </a:rPr>
              <a:t>#end</a:t>
            </a: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/cookbooks/apache/recipes/default.rb</a:t>
            </a:r>
            <a:endParaRPr lang="en-US" sz="3300" dirty="0">
              <a:latin typeface="Courier"/>
              <a:ea typeface="Courier"/>
              <a:cs typeface="Courier"/>
              <a:sym typeface="Courier"/>
            </a:endParaRPr>
          </a:p>
        </p:txBody>
      </p:sp>
      <p:sp>
        <p:nvSpPr>
          <p:cNvPr id="279557" name="Rectangle 4"/>
          <p:cNvSpPr>
            <a:spLocks/>
          </p:cNvSpPr>
          <p:nvPr/>
        </p:nvSpPr>
        <p:spPr bwMode="auto">
          <a:xfrm>
            <a:off x="6604794" y="723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eaLnBrk="1" hangingPunct="1">
              <a:defRPr/>
            </a:pPr>
            <a:r>
              <a:rPr lang="en-US" sz="3500" dirty="0" smtClean="0">
                <a:sym typeface="Arial Bold" charset="0"/>
              </a:rPr>
              <a:t>Linux Exercise</a:t>
            </a:r>
            <a:r>
              <a:rPr lang="en-US" sz="3500" dirty="0">
                <a:sym typeface="Arial Bold" charset="0"/>
              </a:rPr>
              <a:t>: </a:t>
            </a:r>
            <a:r>
              <a:rPr lang="en-US" sz="3500" dirty="0" smtClean="0">
                <a:sym typeface="Arial Bold" charset="0"/>
              </a:rPr>
              <a:t>Comment out the ‘cookbook_file’ resource</a:t>
            </a:r>
            <a:endParaRPr lang="en-US" sz="3500" dirty="0">
              <a:sym typeface="Arial Bold" charset="0"/>
            </a:endParaRPr>
          </a:p>
        </p:txBody>
      </p:sp>
      <p:sp>
        <p:nvSpPr>
          <p:cNvPr id="279559" name="Rectangle 6"/>
          <p:cNvSpPr>
            <a:spLocks noGrp="1" noChangeArrowheads="1"/>
          </p:cNvSpPr>
          <p:nvPr>
            <p:ph type="body" idx="1"/>
          </p:nvPr>
        </p:nvSpPr>
        <p:spPr>
          <a:xfrm>
            <a:off x="800179" y="7620000"/>
            <a:ext cx="14669933" cy="1498600"/>
          </a:xfrm>
        </p:spPr>
        <p:txBody>
          <a:bodyPr/>
          <a:lstStyle/>
          <a:p>
            <a:pPr marL="571500" indent="-571500">
              <a:buFont typeface="Arial" pitchFamily="34" charset="0"/>
              <a:buChar char="•"/>
            </a:pPr>
            <a:r>
              <a:rPr lang="en-US" sz="3600" dirty="0" smtClean="0">
                <a:latin typeface="Lucida Grande"/>
                <a:ea typeface="Lucida Grande"/>
                <a:cs typeface="Lucida Grande"/>
                <a:sym typeface="Lucida Grande"/>
              </a:rPr>
              <a:t>Comment out the </a:t>
            </a:r>
            <a:r>
              <a:rPr lang="en-US" sz="3600" dirty="0" smtClean="0">
                <a:latin typeface="Courier"/>
                <a:ea typeface="Lucida Grande"/>
                <a:cs typeface="Courier"/>
                <a:sym typeface="Lucida Grande"/>
              </a:rPr>
              <a:t>cookbook_file</a:t>
            </a:r>
            <a:r>
              <a:rPr lang="en-US" sz="3600" dirty="0" smtClean="0">
                <a:latin typeface="Lucida Grande"/>
                <a:ea typeface="Lucida Grande"/>
                <a:cs typeface="Lucida Grande"/>
                <a:sym typeface="Lucida Grande"/>
              </a:rPr>
              <a:t> resource from recipe</a:t>
            </a:r>
          </a:p>
        </p:txBody>
      </p:sp>
      <p:sp>
        <p:nvSpPr>
          <p:cNvPr id="279562" name="Rectangle 9"/>
          <p:cNvSpPr>
            <a:spLocks/>
          </p:cNvSpPr>
          <p:nvPr/>
        </p:nvSpPr>
        <p:spPr bwMode="auto">
          <a:xfrm>
            <a:off x="965994" y="2590800"/>
            <a:ext cx="10618237" cy="1211943"/>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1" name="Rectangle 7"/>
          <p:cNvSpPr>
            <a:spLocks/>
          </p:cNvSpPr>
          <p:nvPr/>
        </p:nvSpPr>
        <p:spPr bwMode="auto">
          <a:xfrm>
            <a:off x="127794" y="3505200"/>
            <a:ext cx="14954092" cy="2362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8635627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127250"/>
            <a:ext cx="1513911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200" dirty="0">
                <a:latin typeface="Courier"/>
                <a:cs typeface="Courier"/>
              </a:rPr>
              <a:t>service </a:t>
            </a:r>
            <a:r>
              <a:rPr lang="en-US" sz="2200" dirty="0" smtClean="0">
                <a:solidFill>
                  <a:srgbClr val="BA2121"/>
                </a:solidFill>
                <a:latin typeface="Courier"/>
                <a:cs typeface="Courier"/>
              </a:rPr>
              <a:t>"</a:t>
            </a:r>
            <a:r>
              <a:rPr lang="en-US" sz="2200" dirty="0" err="1" smtClean="0">
                <a:solidFill>
                  <a:srgbClr val="BA2121"/>
                </a:solidFill>
                <a:latin typeface="Courier"/>
                <a:cs typeface="Courier"/>
              </a:rPr>
              <a:t>httpd</a:t>
            </a:r>
            <a:r>
              <a:rPr lang="en-US" sz="2200" dirty="0" smtClean="0">
                <a:solidFill>
                  <a:srgbClr val="BA2121"/>
                </a:solidFill>
                <a:latin typeface="Courier"/>
                <a:cs typeface="Courier"/>
              </a:rPr>
              <a:t>" </a:t>
            </a:r>
            <a:r>
              <a:rPr lang="en-US" sz="2200" b="1" dirty="0">
                <a:solidFill>
                  <a:srgbClr val="008000"/>
                </a:solidFill>
                <a:latin typeface="Courier"/>
                <a:cs typeface="Courier"/>
              </a:rPr>
              <a:t>do</a:t>
            </a:r>
          </a:p>
          <a:p>
            <a:r>
              <a:rPr lang="en-US" sz="2200" dirty="0">
                <a:latin typeface="Courier"/>
                <a:cs typeface="Courier"/>
              </a:rPr>
              <a:t>  action </a:t>
            </a:r>
            <a:r>
              <a:rPr lang="en-US" sz="2200" dirty="0">
                <a:solidFill>
                  <a:srgbClr val="666666"/>
                </a:solidFill>
                <a:latin typeface="Courier"/>
                <a:cs typeface="Courier"/>
              </a:rPr>
              <a:t>[</a:t>
            </a:r>
            <a:r>
              <a:rPr lang="en-US" sz="2200" dirty="0">
                <a:solidFill>
                  <a:srgbClr val="19177C"/>
                </a:solidFill>
                <a:latin typeface="Courier"/>
                <a:cs typeface="Courier"/>
              </a:rPr>
              <a:t>:enable, :start </a:t>
            </a:r>
            <a:r>
              <a:rPr lang="en-US" sz="2200" dirty="0">
                <a:solidFill>
                  <a:srgbClr val="666666"/>
                </a:solidFill>
                <a:latin typeface="Courier"/>
                <a:cs typeface="Courier"/>
              </a:rPr>
              <a:t>]</a:t>
            </a:r>
          </a:p>
          <a:p>
            <a:r>
              <a:rPr lang="en-US" sz="2200" b="1" dirty="0" smtClean="0">
                <a:solidFill>
                  <a:srgbClr val="008000"/>
                </a:solidFill>
                <a:latin typeface="Courier"/>
                <a:cs typeface="Courier"/>
              </a:rPr>
              <a:t>end</a:t>
            </a:r>
            <a:endParaRPr lang="en-US" sz="2200" dirty="0">
              <a:latin typeface="Courier"/>
              <a:cs typeface="Courier"/>
            </a:endParaRPr>
          </a:p>
          <a:p>
            <a:r>
              <a:rPr lang="en-US" sz="2400" dirty="0" smtClean="0">
                <a:solidFill>
                  <a:schemeClr val="bg1">
                    <a:lumMod val="85000"/>
                  </a:schemeClr>
                </a:solidFill>
                <a:latin typeface="Courier"/>
              </a:rPr>
              <a:t>#</a:t>
            </a:r>
            <a:r>
              <a:rPr lang="en-US" sz="2400" dirty="0" err="1" smtClean="0">
                <a:solidFill>
                  <a:schemeClr val="bg1">
                    <a:lumMod val="85000"/>
                  </a:schemeClr>
                </a:solidFill>
                <a:latin typeface="Courier"/>
              </a:rPr>
              <a:t>cookbook_file</a:t>
            </a:r>
            <a:r>
              <a:rPr lang="en-US" sz="2400" dirty="0" smtClean="0">
                <a:solidFill>
                  <a:schemeClr val="bg1">
                    <a:lumMod val="85000"/>
                  </a:schemeClr>
                </a:solidFill>
                <a:latin typeface="Courier"/>
              </a:rPr>
              <a:t> </a:t>
            </a:r>
            <a:r>
              <a:rPr lang="en-US" sz="2400" dirty="0" smtClean="0">
                <a:solidFill>
                  <a:schemeClr val="bg1">
                    <a:lumMod val="85000"/>
                  </a:schemeClr>
                </a:solidFill>
                <a:latin typeface="Courier"/>
              </a:rPr>
              <a:t>"/</a:t>
            </a:r>
            <a:r>
              <a:rPr lang="en-US" sz="2400" dirty="0" smtClean="0">
                <a:solidFill>
                  <a:schemeClr val="bg1">
                    <a:lumMod val="85000"/>
                  </a:schemeClr>
                </a:solidFill>
                <a:latin typeface="Courier"/>
              </a:rPr>
              <a:t>var/www/html/</a:t>
            </a:r>
            <a:r>
              <a:rPr lang="en-US" sz="2400" dirty="0" err="1" smtClean="0">
                <a:solidFill>
                  <a:schemeClr val="bg1">
                    <a:lumMod val="85000"/>
                  </a:schemeClr>
                </a:solidFill>
                <a:latin typeface="Courier"/>
              </a:rPr>
              <a:t>index.html</a:t>
            </a:r>
            <a:r>
              <a:rPr lang="en-US" sz="2400" dirty="0" smtClean="0">
                <a:solidFill>
                  <a:schemeClr val="bg1">
                    <a:lumMod val="85000"/>
                  </a:schemeClr>
                </a:solidFill>
                <a:latin typeface="Courier"/>
              </a:rPr>
              <a:t>" </a:t>
            </a:r>
            <a:r>
              <a:rPr lang="en-US" sz="2400" dirty="0">
                <a:solidFill>
                  <a:schemeClr val="bg1">
                    <a:lumMod val="85000"/>
                  </a:schemeClr>
                </a:solidFill>
                <a:latin typeface="Courier"/>
              </a:rPr>
              <a:t>do</a:t>
            </a:r>
          </a:p>
          <a:p>
            <a:r>
              <a:rPr lang="en-US" sz="2400" dirty="0" smtClean="0">
                <a:solidFill>
                  <a:schemeClr val="bg1">
                    <a:lumMod val="85000"/>
                  </a:schemeClr>
                </a:solidFill>
                <a:latin typeface="Courier"/>
              </a:rPr>
              <a:t>#  </a:t>
            </a:r>
            <a:r>
              <a:rPr lang="en-US" sz="2400" dirty="0">
                <a:solidFill>
                  <a:schemeClr val="bg1">
                    <a:lumMod val="85000"/>
                  </a:schemeClr>
                </a:solidFill>
                <a:latin typeface="Courier"/>
              </a:rPr>
              <a:t>source </a:t>
            </a:r>
            <a:r>
              <a:rPr lang="en-US" sz="2400" dirty="0">
                <a:solidFill>
                  <a:schemeClr val="bg1">
                    <a:lumMod val="85000"/>
                  </a:schemeClr>
                </a:solidFill>
                <a:latin typeface="Courier" charset="0"/>
                <a:ea typeface="ＭＳ Ｐゴシック" charset="0"/>
                <a:cs typeface="Courier" charset="0"/>
                <a:sym typeface="Courier" charset="0"/>
              </a:rPr>
              <a:t>node</a:t>
            </a:r>
            <a:r>
              <a:rPr lang="en-US" sz="2400" dirty="0" smtClean="0">
                <a:solidFill>
                  <a:schemeClr val="bg1">
                    <a:lumMod val="85000"/>
                  </a:schemeClr>
                </a:solidFill>
                <a:latin typeface="Courier" charset="0"/>
                <a:ea typeface="ＭＳ Ｐゴシック" charset="0"/>
                <a:cs typeface="Courier" charset="0"/>
                <a:sym typeface="Courier" charset="0"/>
              </a:rPr>
              <a:t>["</a:t>
            </a:r>
            <a:r>
              <a:rPr lang="en-US" sz="2400" dirty="0" smtClean="0">
                <a:solidFill>
                  <a:schemeClr val="bg1">
                    <a:lumMod val="85000"/>
                  </a:schemeClr>
                </a:solidFill>
                <a:latin typeface="Courier"/>
                <a:ea typeface="Courier"/>
                <a:cs typeface="Courier"/>
                <a:sym typeface="Courier"/>
              </a:rPr>
              <a:t>apache</a:t>
            </a:r>
            <a:r>
              <a:rPr lang="en-US" sz="2400" dirty="0" smtClean="0">
                <a:solidFill>
                  <a:schemeClr val="bg1">
                    <a:lumMod val="85000"/>
                  </a:schemeClr>
                </a:solidFill>
                <a:latin typeface="Courier" charset="0"/>
                <a:ea typeface="ＭＳ Ｐゴシック" charset="0"/>
                <a:cs typeface="Courier" charset="0"/>
                <a:sym typeface="Courier" charset="0"/>
              </a:rPr>
              <a:t>"</a:t>
            </a:r>
            <a:r>
              <a:rPr lang="en-US" sz="2400" dirty="0">
                <a:solidFill>
                  <a:schemeClr val="bg1">
                    <a:lumMod val="85000"/>
                  </a:schemeClr>
                </a:solidFill>
                <a:latin typeface="Courier"/>
                <a:ea typeface="Courier"/>
                <a:cs typeface="Courier"/>
                <a:sym typeface="Courier"/>
              </a:rPr>
              <a: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indexfile</a:t>
            </a:r>
            <a:r>
              <a:rPr lang="en-US" sz="2400" dirty="0">
                <a:solidFill>
                  <a:schemeClr val="bg1">
                    <a:lumMod val="85000"/>
                  </a:schemeClr>
                </a:solidFill>
                <a:latin typeface="Courier" charset="0"/>
                <a:ea typeface="ＭＳ Ｐゴシック" charset="0"/>
                <a:cs typeface="Courier" charset="0"/>
                <a:sym typeface="Courier" charset="0"/>
              </a:rPr>
              <a:t>"]</a:t>
            </a:r>
            <a:endParaRPr lang="en-US" sz="2400" dirty="0">
              <a:solidFill>
                <a:schemeClr val="bg1">
                  <a:lumMod val="85000"/>
                </a:schemeClr>
              </a:solidFill>
              <a:latin typeface="Courier"/>
            </a:endParaRPr>
          </a:p>
          <a:p>
            <a:r>
              <a:rPr lang="en-US" sz="2400" dirty="0" smtClean="0">
                <a:solidFill>
                  <a:schemeClr val="bg1">
                    <a:lumMod val="85000"/>
                  </a:schemeClr>
                </a:solidFill>
                <a:latin typeface="Courier"/>
              </a:rPr>
              <a:t>#  mode </a:t>
            </a:r>
            <a:r>
              <a:rPr lang="en-US" sz="2400" dirty="0" smtClean="0">
                <a:solidFill>
                  <a:schemeClr val="bg1">
                    <a:lumMod val="85000"/>
                  </a:schemeClr>
                </a:solidFill>
                <a:latin typeface="Courier"/>
              </a:rPr>
              <a:t>"0644"</a:t>
            </a:r>
            <a:endParaRPr lang="en-US" sz="2400" dirty="0">
              <a:solidFill>
                <a:schemeClr val="bg1">
                  <a:lumMod val="85000"/>
                </a:schemeClr>
              </a:solidFill>
              <a:latin typeface="Courier"/>
            </a:endParaRPr>
          </a:p>
          <a:p>
            <a:r>
              <a:rPr lang="en-US" sz="2400" dirty="0" smtClean="0">
                <a:solidFill>
                  <a:schemeClr val="bg1">
                    <a:lumMod val="85000"/>
                  </a:schemeClr>
                </a:solidFill>
                <a:latin typeface="Courier"/>
              </a:rPr>
              <a:t>#end</a:t>
            </a:r>
          </a:p>
          <a:p>
            <a:r>
              <a:rPr lang="en-US" sz="2200" dirty="0" smtClean="0">
                <a:latin typeface="Courier"/>
                <a:cs typeface="Courier"/>
              </a:rPr>
              <a:t>execute </a:t>
            </a:r>
            <a:r>
              <a:rPr lang="en-US" sz="2200" dirty="0">
                <a:solidFill>
                  <a:srgbClr val="BA2121"/>
                </a:solidFill>
                <a:latin typeface="Courier"/>
                <a:cs typeface="Courier"/>
              </a:rPr>
              <a:t>"mv /etc/</a:t>
            </a:r>
            <a:r>
              <a:rPr lang="en-US" sz="2200" dirty="0" err="1">
                <a:solidFill>
                  <a:srgbClr val="BA2121"/>
                </a:solidFill>
                <a:latin typeface="Courier"/>
                <a:cs typeface="Courier"/>
              </a:rPr>
              <a:t>httpd</a:t>
            </a:r>
            <a:r>
              <a:rPr lang="en-US" sz="2200" dirty="0">
                <a:solidFill>
                  <a:srgbClr val="BA2121"/>
                </a:solidFill>
                <a:latin typeface="Courier"/>
                <a:cs typeface="Courier"/>
              </a:rPr>
              <a:t>/</a:t>
            </a:r>
            <a:r>
              <a:rPr lang="en-US" sz="2200" dirty="0" err="1">
                <a:solidFill>
                  <a:srgbClr val="BA2121"/>
                </a:solidFill>
                <a:latin typeface="Courier"/>
                <a:cs typeface="Courier"/>
              </a:rPr>
              <a:t>conf.d</a:t>
            </a:r>
            <a:r>
              <a:rPr lang="en-US" sz="2200" dirty="0">
                <a:solidFill>
                  <a:srgbClr val="BA2121"/>
                </a:solidFill>
                <a:latin typeface="Courier"/>
                <a:cs typeface="Courier"/>
              </a:rPr>
              <a:t>/</a:t>
            </a:r>
            <a:r>
              <a:rPr lang="en-US" sz="2200" dirty="0" err="1">
                <a:solidFill>
                  <a:srgbClr val="BA2121"/>
                </a:solidFill>
                <a:latin typeface="Courier"/>
                <a:cs typeface="Courier"/>
              </a:rPr>
              <a:t>welcome.conf</a:t>
            </a:r>
            <a:r>
              <a:rPr lang="en-US" sz="2200" dirty="0">
                <a:solidFill>
                  <a:srgbClr val="BA2121"/>
                </a:solidFill>
                <a:latin typeface="Courier"/>
                <a:cs typeface="Courier"/>
              </a:rPr>
              <a:t> /etc/</a:t>
            </a:r>
            <a:r>
              <a:rPr lang="en-US" sz="2200" dirty="0" err="1">
                <a:solidFill>
                  <a:srgbClr val="BA2121"/>
                </a:solidFill>
                <a:latin typeface="Courier"/>
                <a:cs typeface="Courier"/>
              </a:rPr>
              <a:t>httpd</a:t>
            </a:r>
            <a:r>
              <a:rPr lang="en-US" sz="2200" dirty="0">
                <a:solidFill>
                  <a:srgbClr val="BA2121"/>
                </a:solidFill>
                <a:latin typeface="Courier"/>
                <a:cs typeface="Courier"/>
              </a:rPr>
              <a:t>/</a:t>
            </a:r>
            <a:r>
              <a:rPr lang="en-US" sz="2200" dirty="0" err="1">
                <a:solidFill>
                  <a:srgbClr val="BA2121"/>
                </a:solidFill>
                <a:latin typeface="Courier"/>
                <a:cs typeface="Courier"/>
              </a:rPr>
              <a:t>conf.d</a:t>
            </a:r>
            <a:r>
              <a:rPr lang="en-US" sz="2200" dirty="0">
                <a:solidFill>
                  <a:srgbClr val="BA2121"/>
                </a:solidFill>
                <a:latin typeface="Courier"/>
                <a:cs typeface="Courier"/>
              </a:rPr>
              <a:t>/</a:t>
            </a:r>
            <a:r>
              <a:rPr lang="en-US" sz="2200" dirty="0" err="1">
                <a:solidFill>
                  <a:srgbClr val="BA2121"/>
                </a:solidFill>
                <a:latin typeface="Courier"/>
                <a:cs typeface="Courier"/>
              </a:rPr>
              <a:t>welcome.conf.disabled</a:t>
            </a:r>
            <a:r>
              <a:rPr lang="en-US" sz="2200" dirty="0">
                <a:solidFill>
                  <a:srgbClr val="BA2121"/>
                </a:solidFill>
                <a:latin typeface="Courier"/>
                <a:cs typeface="Courier"/>
              </a:rPr>
              <a:t>"</a:t>
            </a:r>
            <a:r>
              <a:rPr lang="en-US" sz="2200" dirty="0">
                <a:solidFill>
                  <a:srgbClr val="FF0000"/>
                </a:solidFill>
                <a:latin typeface="Courier"/>
                <a:cs typeface="Courier"/>
              </a:rPr>
              <a:t> </a:t>
            </a:r>
            <a:r>
              <a:rPr lang="en-US" sz="2200" dirty="0">
                <a:solidFill>
                  <a:srgbClr val="008000"/>
                </a:solidFill>
                <a:latin typeface="Courier"/>
                <a:cs typeface="Courier"/>
              </a:rPr>
              <a:t>do</a:t>
            </a:r>
            <a:r>
              <a:rPr lang="en-US" sz="2200" dirty="0">
                <a:latin typeface="Courier"/>
                <a:cs typeface="Courier"/>
              </a:rPr>
              <a:t> </a:t>
            </a:r>
          </a:p>
          <a:p>
            <a:r>
              <a:rPr lang="en-US" sz="2200" dirty="0">
                <a:latin typeface="Courier"/>
                <a:cs typeface="Courier"/>
              </a:rPr>
              <a:t>  only_if </a:t>
            </a:r>
            <a:r>
              <a:rPr lang="en-US" sz="2200" dirty="0">
                <a:solidFill>
                  <a:srgbClr val="008000"/>
                </a:solidFill>
                <a:latin typeface="Courier"/>
                <a:cs typeface="Courier"/>
              </a:rPr>
              <a:t>do</a:t>
            </a:r>
          </a:p>
          <a:p>
            <a:r>
              <a:rPr lang="en-US" sz="2200" dirty="0">
                <a:latin typeface="Courier"/>
                <a:cs typeface="Courier"/>
              </a:rPr>
              <a:t>    </a:t>
            </a:r>
            <a:r>
              <a:rPr lang="en-US" sz="2200" dirty="0" err="1">
                <a:solidFill>
                  <a:srgbClr val="008000"/>
                </a:solidFill>
                <a:latin typeface="Courier"/>
                <a:cs typeface="Courier"/>
              </a:rPr>
              <a:t>File</a:t>
            </a:r>
            <a:r>
              <a:rPr lang="en-US" sz="2200" dirty="0" err="1">
                <a:latin typeface="Courier"/>
                <a:cs typeface="Courier"/>
              </a:rPr>
              <a:t>.exist</a:t>
            </a:r>
            <a:r>
              <a:rPr lang="en-US" sz="2200" dirty="0">
                <a:latin typeface="Courier"/>
                <a:cs typeface="Courier"/>
              </a:rPr>
              <a:t>?("</a:t>
            </a:r>
            <a:r>
              <a:rPr lang="en-US" sz="2200" dirty="0">
                <a:solidFill>
                  <a:srgbClr val="BA2121"/>
                </a:solidFill>
                <a:latin typeface="Courier"/>
                <a:cs typeface="Courier"/>
              </a:rPr>
              <a:t>/etc/</a:t>
            </a:r>
            <a:r>
              <a:rPr lang="en-US" sz="2200" dirty="0" err="1">
                <a:solidFill>
                  <a:srgbClr val="BA2121"/>
                </a:solidFill>
                <a:latin typeface="Courier"/>
                <a:cs typeface="Courier"/>
              </a:rPr>
              <a:t>httpd</a:t>
            </a:r>
            <a:r>
              <a:rPr lang="en-US" sz="2200" dirty="0">
                <a:solidFill>
                  <a:srgbClr val="BA2121"/>
                </a:solidFill>
                <a:latin typeface="Courier"/>
                <a:cs typeface="Courier"/>
              </a:rPr>
              <a:t>/</a:t>
            </a:r>
            <a:r>
              <a:rPr lang="en-US" sz="2200" dirty="0" err="1">
                <a:solidFill>
                  <a:srgbClr val="BA2121"/>
                </a:solidFill>
                <a:latin typeface="Courier"/>
                <a:cs typeface="Courier"/>
              </a:rPr>
              <a:t>conf.d</a:t>
            </a:r>
            <a:r>
              <a:rPr lang="en-US" sz="2200" dirty="0">
                <a:solidFill>
                  <a:srgbClr val="BA2121"/>
                </a:solidFill>
                <a:latin typeface="Courier"/>
                <a:cs typeface="Courier"/>
              </a:rPr>
              <a:t>/</a:t>
            </a:r>
            <a:r>
              <a:rPr lang="en-US" sz="2200" dirty="0" err="1">
                <a:solidFill>
                  <a:srgbClr val="BA2121"/>
                </a:solidFill>
                <a:latin typeface="Courier"/>
                <a:cs typeface="Courier"/>
              </a:rPr>
              <a:t>welcome.conf</a:t>
            </a:r>
            <a:r>
              <a:rPr lang="en-US" sz="2200" dirty="0">
                <a:latin typeface="Courier"/>
                <a:cs typeface="Courier"/>
              </a:rPr>
              <a:t>")</a:t>
            </a:r>
          </a:p>
          <a:p>
            <a:r>
              <a:rPr lang="en-US" sz="2200" dirty="0">
                <a:latin typeface="Courier"/>
                <a:cs typeface="Courier"/>
              </a:rPr>
              <a:t>  </a:t>
            </a:r>
            <a:r>
              <a:rPr lang="en-US" sz="2200" dirty="0">
                <a:solidFill>
                  <a:srgbClr val="008000"/>
                </a:solidFill>
                <a:latin typeface="Courier"/>
                <a:cs typeface="Courier"/>
              </a:rPr>
              <a:t>end</a:t>
            </a:r>
          </a:p>
          <a:p>
            <a:r>
              <a:rPr lang="en-US" sz="2200" dirty="0">
                <a:latin typeface="Courier"/>
                <a:cs typeface="Courier"/>
              </a:rPr>
              <a:t>  notifies </a:t>
            </a:r>
            <a:r>
              <a:rPr lang="en-US" sz="2200" dirty="0">
                <a:solidFill>
                  <a:srgbClr val="BA2121"/>
                </a:solidFill>
                <a:latin typeface="Courier"/>
                <a:cs typeface="Courier"/>
              </a:rPr>
              <a:t>:restart, "service[</a:t>
            </a:r>
            <a:r>
              <a:rPr lang="en-US" sz="2200" dirty="0" err="1">
                <a:solidFill>
                  <a:srgbClr val="BA2121"/>
                </a:solidFill>
                <a:latin typeface="Courier"/>
                <a:cs typeface="Courier"/>
              </a:rPr>
              <a:t>httpd</a:t>
            </a:r>
            <a:r>
              <a:rPr lang="en-US" sz="2200" dirty="0">
                <a:solidFill>
                  <a:srgbClr val="BA2121"/>
                </a:solidFill>
                <a:latin typeface="Courier"/>
                <a:cs typeface="Courier"/>
              </a:rPr>
              <a:t>]"</a:t>
            </a:r>
          </a:p>
          <a:p>
            <a:r>
              <a:rPr lang="en-US" sz="2200" dirty="0">
                <a:latin typeface="Courier"/>
                <a:cs typeface="Courier"/>
              </a:rPr>
              <a:t>end</a:t>
            </a:r>
          </a:p>
        </p:txBody>
      </p:sp>
      <p:sp>
        <p:nvSpPr>
          <p:cNvPr id="279555" name="Rectangle 2"/>
          <p:cNvSpPr>
            <a:spLocks/>
          </p:cNvSpPr>
          <p:nvPr/>
        </p:nvSpPr>
        <p:spPr bwMode="auto">
          <a:xfrm>
            <a:off x="1357446" y="1447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3716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/cookbooks/apache/recipes/default.rb</a:t>
            </a:r>
            <a:endParaRPr lang="en-US" sz="3300" dirty="0">
              <a:latin typeface="Courier"/>
              <a:ea typeface="Courier"/>
              <a:cs typeface="Courier"/>
              <a:sym typeface="Courier"/>
            </a:endParaRPr>
          </a:p>
        </p:txBody>
      </p:sp>
      <p:sp>
        <p:nvSpPr>
          <p:cNvPr id="279557" name="Rectangle 4"/>
          <p:cNvSpPr>
            <a:spLocks/>
          </p:cNvSpPr>
          <p:nvPr/>
        </p:nvSpPr>
        <p:spPr bwMode="auto">
          <a:xfrm>
            <a:off x="6604794" y="6985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eaLnBrk="1" hangingPunct="1">
              <a:defRPr/>
            </a:pPr>
            <a:r>
              <a:rPr lang="en-US" sz="3500" dirty="0" smtClean="0">
                <a:sym typeface="Arial Bold" charset="0"/>
              </a:rPr>
              <a:t>Linux Exercise</a:t>
            </a:r>
            <a:r>
              <a:rPr lang="en-US" sz="3500" dirty="0">
                <a:sym typeface="Arial Bold" charset="0"/>
              </a:rPr>
              <a:t>: </a:t>
            </a:r>
            <a:r>
              <a:rPr lang="en-US" sz="3500" dirty="0" smtClean="0">
                <a:sym typeface="Arial Bold" charset="0"/>
              </a:rPr>
              <a:t>Stop the Default Web Site with </a:t>
            </a:r>
            <a:r>
              <a:rPr lang="en-US" sz="3500" dirty="0" smtClean="0"/>
              <a:t>‘execute’ </a:t>
            </a:r>
            <a:r>
              <a:rPr lang="en-US" sz="3500" dirty="0" smtClean="0">
                <a:sym typeface="Arial Bold" charset="0"/>
              </a:rPr>
              <a:t>resource</a:t>
            </a:r>
            <a:endParaRPr lang="en-US" sz="3500" dirty="0">
              <a:sym typeface="Arial Bold" charset="0"/>
            </a:endParaRPr>
          </a:p>
        </p:txBody>
      </p:sp>
      <p:sp>
        <p:nvSpPr>
          <p:cNvPr id="279559" name="Rectangle 6"/>
          <p:cNvSpPr>
            <a:spLocks noGrp="1" noChangeArrowheads="1"/>
          </p:cNvSpPr>
          <p:nvPr>
            <p:ph type="body" idx="1"/>
          </p:nvPr>
        </p:nvSpPr>
        <p:spPr>
          <a:xfrm>
            <a:off x="800179" y="7620000"/>
            <a:ext cx="14669933" cy="1498600"/>
          </a:xfrm>
        </p:spPr>
        <p:txBody>
          <a:bodyPr/>
          <a:lstStyle/>
          <a:p>
            <a:pPr marL="571500" indent="-571500">
              <a:buFont typeface="Arial" pitchFamily="34" charset="0"/>
              <a:buChar char="•"/>
            </a:pPr>
            <a:r>
              <a:rPr lang="en-US" sz="3600" dirty="0" smtClean="0">
                <a:latin typeface="Lucida Grande"/>
                <a:ea typeface="Lucida Grande"/>
                <a:cs typeface="Lucida Grande"/>
                <a:sym typeface="Lucida Grande"/>
              </a:rPr>
              <a:t>Comment out the </a:t>
            </a:r>
            <a:r>
              <a:rPr lang="en-US" sz="3600" dirty="0" err="1" smtClean="0">
                <a:latin typeface="Courier"/>
                <a:ea typeface="Lucida Grande"/>
                <a:cs typeface="Courier"/>
                <a:sym typeface="Lucida Grande"/>
              </a:rPr>
              <a:t>cookbook_file</a:t>
            </a:r>
            <a:r>
              <a:rPr lang="en-US" sz="3600" dirty="0" smtClean="0">
                <a:latin typeface="Lucida Grande"/>
                <a:ea typeface="Lucida Grande"/>
                <a:cs typeface="Lucida Grande"/>
                <a:sym typeface="Lucida Grande"/>
              </a:rPr>
              <a:t> resource from recipe</a:t>
            </a:r>
          </a:p>
          <a:p>
            <a:pPr marL="571500" indent="-571500">
              <a:buFont typeface="Arial" pitchFamily="34" charset="0"/>
              <a:buChar char="•"/>
            </a:pPr>
            <a:r>
              <a:rPr lang="en-US" sz="3600" dirty="0" smtClean="0">
                <a:latin typeface="Lucida Grande"/>
                <a:ea typeface="Lucida Grande"/>
                <a:cs typeface="Lucida Grande"/>
                <a:sym typeface="Lucida Grande"/>
              </a:rPr>
              <a:t>Use </a:t>
            </a:r>
            <a:r>
              <a:rPr lang="en-US" sz="3600" dirty="0" smtClean="0">
                <a:latin typeface="Courier"/>
                <a:ea typeface="Lucida Grande"/>
                <a:cs typeface="Courier"/>
                <a:sym typeface="Lucida Grande"/>
              </a:rPr>
              <a:t>execute</a:t>
            </a:r>
            <a:r>
              <a:rPr lang="en-US" sz="3600" dirty="0" smtClean="0">
                <a:latin typeface="Lucida Grande"/>
                <a:ea typeface="Lucida Grande"/>
                <a:cs typeface="Lucida Grande"/>
                <a:sym typeface="Lucida Grande"/>
              </a:rPr>
              <a:t> resource </a:t>
            </a:r>
            <a:r>
              <a:rPr lang="en-US" sz="3600" dirty="0">
                <a:latin typeface="Lucida Grande"/>
                <a:ea typeface="Lucida Grande"/>
                <a:cs typeface="Lucida Grande"/>
                <a:sym typeface="Lucida Grande"/>
              </a:rPr>
              <a:t>to </a:t>
            </a:r>
            <a:r>
              <a:rPr lang="en-US" sz="3600" dirty="0" smtClean="0">
                <a:latin typeface="Lucida Grande"/>
                <a:ea typeface="Lucida Grande"/>
                <a:cs typeface="Lucida Grande"/>
                <a:sym typeface="Lucida Grande"/>
              </a:rPr>
              <a:t>stop Default </a:t>
            </a:r>
            <a:r>
              <a:rPr lang="en-US" sz="3600" dirty="0">
                <a:latin typeface="Lucida Grande"/>
                <a:ea typeface="Lucida Grande"/>
                <a:cs typeface="Lucida Grande"/>
                <a:sym typeface="Lucida Grande"/>
              </a:rPr>
              <a:t>Web </a:t>
            </a:r>
            <a:r>
              <a:rPr lang="en-US" sz="3600" dirty="0" smtClean="0">
                <a:latin typeface="Lucida Grande"/>
                <a:ea typeface="Lucida Grande"/>
                <a:cs typeface="Lucida Grande"/>
                <a:sym typeface="Lucida Grande"/>
              </a:rPr>
              <a:t>Site</a:t>
            </a:r>
            <a:r>
              <a:rPr lang="en-US" sz="3400" dirty="0" smtClean="0"/>
              <a:t> </a:t>
            </a:r>
            <a:r>
              <a:rPr lang="en-US" sz="3400" u="sng" dirty="0" smtClean="0"/>
              <a:t>if running</a:t>
            </a:r>
            <a:r>
              <a:rPr lang="en-US" sz="3400" dirty="0" smtClean="0"/>
              <a:t>.</a:t>
            </a:r>
          </a:p>
        </p:txBody>
      </p:sp>
      <p:sp>
        <p:nvSpPr>
          <p:cNvPr id="279562" name="Rectangle 9"/>
          <p:cNvSpPr>
            <a:spLocks/>
          </p:cNvSpPr>
          <p:nvPr/>
        </p:nvSpPr>
        <p:spPr bwMode="auto">
          <a:xfrm>
            <a:off x="965994" y="2209800"/>
            <a:ext cx="10618237" cy="1211943"/>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1" name="Rectangle 7"/>
          <p:cNvSpPr>
            <a:spLocks/>
          </p:cNvSpPr>
          <p:nvPr/>
        </p:nvSpPr>
        <p:spPr bwMode="auto">
          <a:xfrm>
            <a:off x="889794" y="4800600"/>
            <a:ext cx="14954092" cy="207984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878030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4631830" cy="47815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latin typeface="Courier"/>
                <a:cs typeface="Courier"/>
              </a:rPr>
              <a:t>execute </a:t>
            </a:r>
            <a:r>
              <a:rPr lang="en-US" sz="2400" dirty="0">
                <a:solidFill>
                  <a:srgbClr val="BA2121"/>
                </a:solidFill>
                <a:latin typeface="Courier"/>
                <a:cs typeface="Courier"/>
              </a:rPr>
              <a:t>"mv /etc/</a:t>
            </a:r>
            <a:r>
              <a:rPr lang="en-US" sz="2400" dirty="0" err="1">
                <a:solidFill>
                  <a:srgbClr val="BA2121"/>
                </a:solidFill>
                <a:latin typeface="Courier"/>
                <a:cs typeface="Courier"/>
              </a:rPr>
              <a:t>httpd</a:t>
            </a:r>
            <a:r>
              <a:rPr lang="en-US" sz="2400" dirty="0">
                <a:solidFill>
                  <a:srgbClr val="BA2121"/>
                </a:solidFill>
                <a:latin typeface="Courier"/>
                <a:cs typeface="Courier"/>
              </a:rPr>
              <a:t>/</a:t>
            </a:r>
            <a:r>
              <a:rPr lang="en-US" sz="2400" dirty="0" err="1">
                <a:solidFill>
                  <a:srgbClr val="BA2121"/>
                </a:solidFill>
                <a:latin typeface="Courier"/>
                <a:cs typeface="Courier"/>
              </a:rPr>
              <a:t>conf.d</a:t>
            </a:r>
            <a:r>
              <a:rPr lang="en-US" sz="2400" dirty="0">
                <a:solidFill>
                  <a:srgbClr val="BA2121"/>
                </a:solidFill>
                <a:latin typeface="Courier"/>
                <a:cs typeface="Courier"/>
              </a:rPr>
              <a:t>/</a:t>
            </a:r>
            <a:r>
              <a:rPr lang="en-US" sz="2400" dirty="0" err="1">
                <a:solidFill>
                  <a:srgbClr val="BA2121"/>
                </a:solidFill>
                <a:latin typeface="Courier"/>
                <a:cs typeface="Courier"/>
              </a:rPr>
              <a:t>welcome.conf</a:t>
            </a:r>
            <a:r>
              <a:rPr lang="en-US" sz="2400" dirty="0">
                <a:solidFill>
                  <a:srgbClr val="BA2121"/>
                </a:solidFill>
                <a:latin typeface="Courier"/>
                <a:cs typeface="Courier"/>
              </a:rPr>
              <a:t> /etc/</a:t>
            </a:r>
            <a:r>
              <a:rPr lang="en-US" sz="2400" dirty="0" err="1">
                <a:solidFill>
                  <a:srgbClr val="BA2121"/>
                </a:solidFill>
                <a:latin typeface="Courier"/>
                <a:cs typeface="Courier"/>
              </a:rPr>
              <a:t>httpd</a:t>
            </a:r>
            <a:r>
              <a:rPr lang="en-US" sz="2400" dirty="0">
                <a:solidFill>
                  <a:srgbClr val="BA2121"/>
                </a:solidFill>
                <a:latin typeface="Courier"/>
                <a:cs typeface="Courier"/>
              </a:rPr>
              <a:t>/</a:t>
            </a:r>
            <a:r>
              <a:rPr lang="en-US" sz="2400" dirty="0" err="1">
                <a:solidFill>
                  <a:srgbClr val="BA2121"/>
                </a:solidFill>
                <a:latin typeface="Courier"/>
                <a:cs typeface="Courier"/>
              </a:rPr>
              <a:t>conf.d</a:t>
            </a:r>
            <a:r>
              <a:rPr lang="en-US" sz="2400" dirty="0">
                <a:solidFill>
                  <a:srgbClr val="BA2121"/>
                </a:solidFill>
                <a:latin typeface="Courier"/>
                <a:cs typeface="Courier"/>
              </a:rPr>
              <a:t>/</a:t>
            </a:r>
            <a:r>
              <a:rPr lang="en-US" sz="2400" dirty="0" err="1">
                <a:solidFill>
                  <a:srgbClr val="BA2121"/>
                </a:solidFill>
                <a:latin typeface="Courier"/>
                <a:cs typeface="Courier"/>
              </a:rPr>
              <a:t>welcome.conf.disabled</a:t>
            </a:r>
            <a:r>
              <a:rPr lang="en-US" sz="2400" dirty="0">
                <a:solidFill>
                  <a:srgbClr val="BA2121"/>
                </a:solidFill>
                <a:latin typeface="Courier"/>
                <a:cs typeface="Courier"/>
              </a:rPr>
              <a:t>"</a:t>
            </a:r>
            <a:r>
              <a:rPr lang="en-US" sz="2400" dirty="0">
                <a:solidFill>
                  <a:srgbClr val="FF0000"/>
                </a:solidFill>
                <a:latin typeface="Courier"/>
                <a:cs typeface="Courier"/>
              </a:rPr>
              <a:t> </a:t>
            </a:r>
            <a:r>
              <a:rPr lang="en-US" sz="2400" dirty="0">
                <a:solidFill>
                  <a:srgbClr val="008000"/>
                </a:solidFill>
                <a:latin typeface="Courier"/>
                <a:cs typeface="Courier"/>
              </a:rPr>
              <a:t>do</a:t>
            </a:r>
            <a:r>
              <a:rPr lang="en-US" sz="2400" dirty="0">
                <a:latin typeface="Courier"/>
                <a:cs typeface="Courier"/>
              </a:rPr>
              <a:t> </a:t>
            </a:r>
          </a:p>
          <a:p>
            <a:r>
              <a:rPr lang="en-US" sz="2400" dirty="0">
                <a:latin typeface="Courier"/>
                <a:cs typeface="Courier"/>
              </a:rPr>
              <a:t>  only_if </a:t>
            </a:r>
            <a:r>
              <a:rPr lang="en-US" sz="2400" dirty="0">
                <a:solidFill>
                  <a:srgbClr val="008000"/>
                </a:solidFill>
                <a:latin typeface="Courier"/>
                <a:cs typeface="Courier"/>
              </a:rPr>
              <a:t>do</a:t>
            </a:r>
          </a:p>
          <a:p>
            <a:r>
              <a:rPr lang="en-US" sz="2400" dirty="0">
                <a:latin typeface="Courier"/>
                <a:cs typeface="Courier"/>
              </a:rPr>
              <a:t>    </a:t>
            </a:r>
            <a:r>
              <a:rPr lang="en-US" sz="2400" dirty="0" err="1">
                <a:solidFill>
                  <a:srgbClr val="008000"/>
                </a:solidFill>
                <a:latin typeface="Courier"/>
                <a:cs typeface="Courier"/>
              </a:rPr>
              <a:t>File</a:t>
            </a:r>
            <a:r>
              <a:rPr lang="en-US" sz="2400" dirty="0" err="1">
                <a:latin typeface="Courier"/>
                <a:cs typeface="Courier"/>
              </a:rPr>
              <a:t>.exist</a:t>
            </a:r>
            <a:r>
              <a:rPr lang="en-US" sz="2400" dirty="0">
                <a:latin typeface="Courier"/>
                <a:cs typeface="Courier"/>
              </a:rPr>
              <a:t>?("</a:t>
            </a:r>
            <a:r>
              <a:rPr lang="en-US" sz="2400" dirty="0">
                <a:solidFill>
                  <a:srgbClr val="BA2121"/>
                </a:solidFill>
                <a:latin typeface="Courier"/>
                <a:cs typeface="Courier"/>
              </a:rPr>
              <a:t>/etc/</a:t>
            </a:r>
            <a:r>
              <a:rPr lang="en-US" sz="2400" dirty="0" err="1">
                <a:solidFill>
                  <a:srgbClr val="BA2121"/>
                </a:solidFill>
                <a:latin typeface="Courier"/>
                <a:cs typeface="Courier"/>
              </a:rPr>
              <a:t>httpd</a:t>
            </a:r>
            <a:r>
              <a:rPr lang="en-US" sz="2400" dirty="0">
                <a:solidFill>
                  <a:srgbClr val="BA2121"/>
                </a:solidFill>
                <a:latin typeface="Courier"/>
                <a:cs typeface="Courier"/>
              </a:rPr>
              <a:t>/</a:t>
            </a:r>
            <a:r>
              <a:rPr lang="en-US" sz="2400" dirty="0" err="1">
                <a:solidFill>
                  <a:srgbClr val="BA2121"/>
                </a:solidFill>
                <a:latin typeface="Courier"/>
                <a:cs typeface="Courier"/>
              </a:rPr>
              <a:t>conf.d</a:t>
            </a:r>
            <a:r>
              <a:rPr lang="en-US" sz="2400" dirty="0">
                <a:solidFill>
                  <a:srgbClr val="BA2121"/>
                </a:solidFill>
                <a:latin typeface="Courier"/>
                <a:cs typeface="Courier"/>
              </a:rPr>
              <a:t>/</a:t>
            </a:r>
            <a:r>
              <a:rPr lang="en-US" sz="2400" dirty="0" err="1">
                <a:solidFill>
                  <a:srgbClr val="BA2121"/>
                </a:solidFill>
                <a:latin typeface="Courier"/>
                <a:cs typeface="Courier"/>
              </a:rPr>
              <a:t>welcome.conf</a:t>
            </a:r>
            <a:r>
              <a:rPr lang="en-US" sz="2400" dirty="0">
                <a:latin typeface="Courier"/>
                <a:cs typeface="Courier"/>
              </a:rPr>
              <a:t>")</a:t>
            </a:r>
          </a:p>
          <a:p>
            <a:r>
              <a:rPr lang="en-US" sz="2400" dirty="0">
                <a:latin typeface="Courier"/>
                <a:cs typeface="Courier"/>
              </a:rPr>
              <a:t>  </a:t>
            </a:r>
            <a:r>
              <a:rPr lang="en-US" sz="2400" dirty="0">
                <a:solidFill>
                  <a:srgbClr val="008000"/>
                </a:solidFill>
                <a:latin typeface="Courier"/>
                <a:cs typeface="Courier"/>
              </a:rPr>
              <a:t>end</a:t>
            </a:r>
          </a:p>
          <a:p>
            <a:r>
              <a:rPr lang="en-US" sz="2400" dirty="0">
                <a:latin typeface="Courier"/>
                <a:cs typeface="Courier"/>
              </a:rPr>
              <a:t>  notifies </a:t>
            </a:r>
            <a:r>
              <a:rPr lang="en-US" sz="2400" dirty="0">
                <a:solidFill>
                  <a:srgbClr val="BA2121"/>
                </a:solidFill>
                <a:latin typeface="Courier"/>
                <a:cs typeface="Courier"/>
              </a:rPr>
              <a:t>:restart, "service[</a:t>
            </a:r>
            <a:r>
              <a:rPr lang="en-US" sz="2400" dirty="0" err="1">
                <a:solidFill>
                  <a:srgbClr val="BA2121"/>
                </a:solidFill>
                <a:latin typeface="Courier"/>
                <a:cs typeface="Courier"/>
              </a:rPr>
              <a:t>httpd</a:t>
            </a:r>
            <a:r>
              <a:rPr lang="en-US" sz="2400" dirty="0">
                <a:solidFill>
                  <a:srgbClr val="BA2121"/>
                </a:solidFill>
                <a:latin typeface="Courier"/>
                <a:cs typeface="Courier"/>
              </a:rPr>
              <a:t>]"</a:t>
            </a:r>
          </a:p>
          <a:p>
            <a:r>
              <a:rPr lang="en-US" sz="2400" dirty="0">
                <a:latin typeface="Courier"/>
                <a:cs typeface="Courier"/>
              </a:rPr>
              <a:t>end</a:t>
            </a:r>
          </a:p>
          <a:p>
            <a:endParaRPr lang="en-US" sz="2400" dirty="0" smtClean="0">
              <a:latin typeface="Courier"/>
              <a:ea typeface="Courier"/>
              <a:cs typeface="Courier"/>
              <a:sym typeface="Courier"/>
            </a:endParaRPr>
          </a:p>
          <a:p>
            <a:r>
              <a:rPr lang="en-US" sz="2400" dirty="0">
                <a:latin typeface="Courier"/>
                <a:cs typeface="Courier"/>
              </a:rPr>
              <a:t>node</a:t>
            </a:r>
            <a:r>
              <a:rPr lang="en-US" sz="2400" dirty="0" smtClean="0">
                <a:solidFill>
                  <a:srgbClr val="666666"/>
                </a:solidFill>
                <a:latin typeface="Courier"/>
                <a:cs typeface="Courier"/>
              </a:rPr>
              <a:t>[</a:t>
            </a:r>
            <a:r>
              <a:rPr lang="en-US" sz="2400" dirty="0">
                <a:solidFill>
                  <a:srgbClr val="BA2121"/>
                </a:solidFill>
                <a:latin typeface="Courier"/>
                <a:cs typeface="Courier"/>
              </a:rPr>
              <a:t>"</a:t>
            </a:r>
            <a:r>
              <a:rPr lang="en-US" sz="2400" dirty="0" smtClean="0">
                <a:solidFill>
                  <a:srgbClr val="BA2121"/>
                </a:solidFill>
                <a:latin typeface="Courier"/>
                <a:cs typeface="Courier"/>
              </a:rPr>
              <a:t>apache</a:t>
            </a:r>
            <a:r>
              <a:rPr lang="en-US" sz="2400" dirty="0" smtClean="0">
                <a:solidFill>
                  <a:srgbClr val="BA2121"/>
                </a:solidFill>
                <a:latin typeface="Courier"/>
                <a:cs typeface="Courier"/>
              </a:rPr>
              <a:t>"</a:t>
            </a:r>
            <a:r>
              <a:rPr lang="en-US" sz="2400" dirty="0" smtClean="0">
                <a:solidFill>
                  <a:srgbClr val="666666"/>
                </a:solidFill>
                <a:latin typeface="Courier"/>
                <a:cs typeface="Courier"/>
              </a:rPr>
              <a:t>][</a:t>
            </a:r>
            <a:r>
              <a:rPr lang="en-US" sz="2400" dirty="0" smtClean="0">
                <a:solidFill>
                  <a:srgbClr val="BA2121"/>
                </a:solidFill>
                <a:latin typeface="Courier"/>
                <a:cs typeface="Courier"/>
              </a:rPr>
              <a:t>"sites"</a:t>
            </a:r>
            <a:r>
              <a:rPr lang="en-US" sz="2400" dirty="0" smtClean="0">
                <a:solidFill>
                  <a:srgbClr val="666666"/>
                </a:solidFill>
                <a:latin typeface="Courier"/>
                <a:cs typeface="Courier"/>
              </a:rPr>
              <a:t>]</a:t>
            </a:r>
            <a:r>
              <a:rPr lang="en-US" sz="2400" dirty="0">
                <a:solidFill>
                  <a:srgbClr val="666666"/>
                </a:solidFill>
                <a:latin typeface="Courier"/>
                <a:cs typeface="Courier"/>
              </a:rPr>
              <a:t>.each </a:t>
            </a:r>
            <a:r>
              <a:rPr lang="en-US" sz="2400" b="1" dirty="0">
                <a:solidFill>
                  <a:srgbClr val="008000"/>
                </a:solidFill>
                <a:latin typeface="Courier"/>
                <a:cs typeface="Courier"/>
              </a:rPr>
              <a:t>do </a:t>
            </a:r>
            <a:r>
              <a:rPr lang="en-US" sz="2400" b="1" dirty="0">
                <a:solidFill>
                  <a:srgbClr val="666666"/>
                </a:solidFill>
                <a:latin typeface="Courier"/>
                <a:cs typeface="Courier"/>
              </a:rPr>
              <a:t>|</a:t>
            </a:r>
            <a:r>
              <a:rPr lang="en-US" sz="2400" b="1" dirty="0" err="1">
                <a:solidFill>
                  <a:srgbClr val="666666"/>
                </a:solidFill>
                <a:latin typeface="Courier"/>
                <a:cs typeface="Courier"/>
              </a:rPr>
              <a:t>site_name</a:t>
            </a:r>
            <a:r>
              <a:rPr lang="en-US" sz="2400" b="1" dirty="0">
                <a:solidFill>
                  <a:srgbClr val="666666"/>
                </a:solidFill>
                <a:latin typeface="Courier"/>
                <a:cs typeface="Courier"/>
              </a:rPr>
              <a:t>, </a:t>
            </a:r>
            <a:r>
              <a:rPr lang="en-US" sz="2400" b="1" dirty="0" err="1">
                <a:solidFill>
                  <a:srgbClr val="666666"/>
                </a:solidFill>
                <a:latin typeface="Courier"/>
                <a:cs typeface="Courier"/>
              </a:rPr>
              <a:t>site_data</a:t>
            </a:r>
            <a:r>
              <a:rPr lang="en-US" sz="2400" b="1" dirty="0">
                <a:solidFill>
                  <a:srgbClr val="666666"/>
                </a:solidFill>
                <a:latin typeface="Courier"/>
                <a:cs typeface="Courier"/>
              </a:rPr>
              <a:t>|</a:t>
            </a:r>
          </a:p>
          <a:p>
            <a:r>
              <a:rPr lang="pt-BR" sz="2400" dirty="0" smtClean="0">
                <a:latin typeface="Courier"/>
                <a:cs typeface="Courier"/>
              </a:rPr>
              <a:t>    </a:t>
            </a:r>
            <a:endParaRPr lang="pt-BR" sz="2400" b="1" dirty="0">
              <a:solidFill>
                <a:srgbClr val="BA2121"/>
              </a:solidFill>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/cookbooks/apache/recipes/default.rb</a:t>
            </a:r>
            <a:endParaRPr lang="en-US" sz="3300" dirty="0">
              <a:latin typeface="Courier"/>
              <a:ea typeface="Courier"/>
              <a:cs typeface="Courier"/>
              <a:sym typeface="Courier"/>
            </a:endParaRPr>
          </a:p>
        </p:txBody>
      </p:sp>
      <p:sp>
        <p:nvSpPr>
          <p:cNvPr id="279557" name="Rectangle 4"/>
          <p:cNvSpPr>
            <a:spLocks/>
          </p:cNvSpPr>
          <p:nvPr/>
        </p:nvSpPr>
        <p:spPr bwMode="auto">
          <a:xfrm>
            <a:off x="6642749" y="7061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a:xfrm>
            <a:off x="800273" y="330200"/>
            <a:ext cx="14657233" cy="1117600"/>
          </a:xfrm>
        </p:spPr>
        <p:txBody>
          <a:bodyPr/>
          <a:lstStyle/>
          <a:p>
            <a:pPr>
              <a:defRPr/>
            </a:pPr>
            <a:r>
              <a:rPr lang="en-US" sz="5200" dirty="0" smtClean="0">
                <a:sym typeface="Rockwell" charset="0"/>
              </a:rPr>
              <a:t>Linux Exercise</a:t>
            </a:r>
            <a:r>
              <a:rPr lang="en-US" sz="5200" dirty="0">
                <a:sym typeface="Rockwell" charset="0"/>
              </a:rPr>
              <a:t>: </a:t>
            </a:r>
            <a:r>
              <a:rPr lang="en-US" sz="5200" dirty="0" smtClean="0">
                <a:sym typeface="Rockwell" charset="0"/>
              </a:rPr>
              <a:t/>
            </a:r>
            <a:br>
              <a:rPr lang="en-US" sz="5200" dirty="0" smtClean="0">
                <a:sym typeface="Rockwell" charset="0"/>
              </a:rPr>
            </a:br>
            <a:r>
              <a:rPr lang="en-US" sz="5200" dirty="0" smtClean="0">
                <a:sym typeface="Rockwell" charset="0"/>
              </a:rPr>
              <a:t>Iterate </a:t>
            </a:r>
            <a:r>
              <a:rPr lang="en-US" sz="5200" dirty="0">
                <a:sym typeface="Rockwell" charset="0"/>
              </a:rPr>
              <a:t>over each </a:t>
            </a:r>
            <a:r>
              <a:rPr lang="en-US" sz="5200" dirty="0" smtClean="0">
                <a:sym typeface="Rockwell" charset="0"/>
              </a:rPr>
              <a:t>Apache site </a:t>
            </a:r>
            <a:endParaRPr lang="en-US" sz="5200" dirty="0">
              <a:sym typeface="Arial Bold" charset="0"/>
            </a:endParaRPr>
          </a:p>
        </p:txBody>
      </p:sp>
      <p:sp>
        <p:nvSpPr>
          <p:cNvPr id="279559" name="Rectangle 6"/>
          <p:cNvSpPr>
            <a:spLocks noGrp="1" noChangeArrowheads="1"/>
          </p:cNvSpPr>
          <p:nvPr>
            <p:ph type="body" idx="1"/>
          </p:nvPr>
        </p:nvSpPr>
        <p:spPr>
          <a:xfrm>
            <a:off x="800179" y="7772400"/>
            <a:ext cx="14669933" cy="1143000"/>
          </a:xfrm>
        </p:spPr>
        <p:txBody>
          <a:bodyPr/>
          <a:lstStyle/>
          <a:p>
            <a:r>
              <a:rPr lang="en-US" sz="3600" dirty="0">
                <a:latin typeface="Courier"/>
                <a:cs typeface="Courier"/>
              </a:rPr>
              <a:t>node</a:t>
            </a:r>
            <a:r>
              <a:rPr lang="en-US" sz="3600" dirty="0" smtClean="0">
                <a:solidFill>
                  <a:srgbClr val="666666"/>
                </a:solidFill>
                <a:latin typeface="Courier"/>
                <a:cs typeface="Courier"/>
              </a:rPr>
              <a:t>[</a:t>
            </a:r>
            <a:r>
              <a:rPr lang="en-US" sz="3600" dirty="0" smtClean="0">
                <a:solidFill>
                  <a:srgbClr val="BA2121"/>
                </a:solidFill>
                <a:latin typeface="Courier"/>
                <a:cs typeface="Courier"/>
              </a:rPr>
              <a:t>”apache"</a:t>
            </a:r>
            <a:r>
              <a:rPr lang="en-US" sz="3600" dirty="0" smtClean="0">
                <a:solidFill>
                  <a:srgbClr val="666666"/>
                </a:solidFill>
                <a:latin typeface="Courier"/>
                <a:cs typeface="Courier"/>
              </a:rPr>
              <a:t>][</a:t>
            </a:r>
            <a:r>
              <a:rPr lang="en-US" sz="3600" dirty="0" smtClean="0">
                <a:solidFill>
                  <a:srgbClr val="BA2121"/>
                </a:solidFill>
                <a:latin typeface="Courier"/>
                <a:cs typeface="Courier"/>
              </a:rPr>
              <a:t>"sites"</a:t>
            </a:r>
            <a:r>
              <a:rPr lang="en-US" sz="3600" dirty="0" smtClean="0">
                <a:solidFill>
                  <a:srgbClr val="666666"/>
                </a:solidFill>
                <a:latin typeface="Courier"/>
                <a:cs typeface="Courier"/>
              </a:rPr>
              <a:t>]</a:t>
            </a:r>
            <a:r>
              <a:rPr lang="en-US" sz="3600" dirty="0" smtClean="0">
                <a:solidFill>
                  <a:srgbClr val="222321"/>
                </a:solidFill>
                <a:latin typeface="Courier"/>
                <a:cs typeface="Courier"/>
                <a:sym typeface="Rockwell" pitchFamily="18" charset="0"/>
              </a:rPr>
              <a:t> </a:t>
            </a:r>
            <a:r>
              <a:rPr lang="en-US" sz="3600" dirty="0">
                <a:solidFill>
                  <a:srgbClr val="222321"/>
                </a:solidFill>
                <a:latin typeface="Arial"/>
                <a:cs typeface="Arial"/>
                <a:sym typeface="Rockwell" pitchFamily="18" charset="0"/>
              </a:rPr>
              <a:t>is the </a:t>
            </a:r>
            <a:r>
              <a:rPr lang="en-US" sz="3600" dirty="0" smtClean="0">
                <a:solidFill>
                  <a:srgbClr val="222321"/>
                </a:solidFill>
                <a:latin typeface="Arial"/>
                <a:cs typeface="Arial"/>
                <a:sym typeface="Rockwell" pitchFamily="18" charset="0"/>
              </a:rPr>
              <a:t>Ruby </a:t>
            </a:r>
            <a:r>
              <a:rPr lang="en-US" sz="3600" dirty="0">
                <a:solidFill>
                  <a:srgbClr val="222321"/>
                </a:solidFill>
                <a:latin typeface="Arial"/>
                <a:cs typeface="Arial"/>
                <a:sym typeface="Rockwell" pitchFamily="18" charset="0"/>
              </a:rPr>
              <a:t>hash, with keys and values we defined in our default attributes</a:t>
            </a:r>
          </a:p>
        </p:txBody>
      </p:sp>
      <p:sp>
        <p:nvSpPr>
          <p:cNvPr id="279560" name="Rectangle 7"/>
          <p:cNvSpPr>
            <a:spLocks/>
          </p:cNvSpPr>
          <p:nvPr/>
        </p:nvSpPr>
        <p:spPr bwMode="auto">
          <a:xfrm>
            <a:off x="889794" y="5486400"/>
            <a:ext cx="14137150" cy="838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dirty="0"/>
          </a:p>
        </p:txBody>
      </p:sp>
      <p:sp>
        <p:nvSpPr>
          <p:cNvPr id="279562" name="Rectangle 9"/>
          <p:cNvSpPr>
            <a:spLocks/>
          </p:cNvSpPr>
          <p:nvPr/>
        </p:nvSpPr>
        <p:spPr bwMode="auto">
          <a:xfrm>
            <a:off x="889794" y="2438400"/>
            <a:ext cx="14123109" cy="26670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9094467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1" name="Rectangle 1"/>
          <p:cNvSpPr>
            <a:spLocks noGrp="1" noChangeArrowheads="1"/>
          </p:cNvSpPr>
          <p:nvPr>
            <p:ph type="title"/>
          </p:nvPr>
        </p:nvSpPr>
        <p:spPr/>
        <p:txBody>
          <a:bodyPr/>
          <a:lstStyle/>
          <a:p>
            <a:pPr eaLnBrk="1" hangingPunct="1">
              <a:defRPr/>
            </a:pPr>
            <a:r>
              <a:rPr lang="en-US" sz="5200" dirty="0" smtClean="0">
                <a:sym typeface="Rockwell" charset="0"/>
              </a:rPr>
              <a:t>Linux Exercise: Iterate over each IIS site </a:t>
            </a:r>
          </a:p>
        </p:txBody>
      </p:sp>
      <p:sp>
        <p:nvSpPr>
          <p:cNvPr id="267267" name="Rectangle 2"/>
          <p:cNvSpPr>
            <a:spLocks/>
          </p:cNvSpPr>
          <p:nvPr/>
        </p:nvSpPr>
        <p:spPr bwMode="auto">
          <a:xfrm>
            <a:off x="914490" y="2781300"/>
            <a:ext cx="990696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Calling </a:t>
            </a:r>
            <a:r>
              <a:rPr lang="en-US" b="1" dirty="0">
                <a:solidFill>
                  <a:srgbClr val="222321"/>
                </a:solidFill>
                <a:latin typeface="Arial"/>
                <a:ea typeface="Inconsolata"/>
                <a:cs typeface="Arial"/>
                <a:sym typeface="Inconsolata"/>
              </a:rPr>
              <a:t>.each</a:t>
            </a:r>
            <a:r>
              <a:rPr lang="en-US" dirty="0">
                <a:solidFill>
                  <a:srgbClr val="222321"/>
                </a:solidFill>
                <a:latin typeface="Arial"/>
                <a:ea typeface="Inconsolata"/>
                <a:cs typeface="Arial"/>
                <a:sym typeface="Inconsolata"/>
              </a:rPr>
              <a:t> </a:t>
            </a:r>
            <a:r>
              <a:rPr lang="en-US" dirty="0">
                <a:solidFill>
                  <a:srgbClr val="222321"/>
                </a:solidFill>
                <a:latin typeface="Arial"/>
                <a:cs typeface="Arial"/>
                <a:sym typeface="Rockwell" pitchFamily="18" charset="0"/>
              </a:rPr>
              <a:t>loops over each site</a:t>
            </a:r>
          </a:p>
        </p:txBody>
      </p:sp>
      <p:sp>
        <p:nvSpPr>
          <p:cNvPr id="267268" name="Rectangle 3"/>
          <p:cNvSpPr>
            <a:spLocks/>
          </p:cNvSpPr>
          <p:nvPr/>
        </p:nvSpPr>
        <p:spPr bwMode="auto">
          <a:xfrm>
            <a:off x="889794" y="6172200"/>
            <a:ext cx="675706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600"/>
              </a:spcBef>
              <a:buClr>
                <a:srgbClr val="C15332"/>
              </a:buClr>
              <a:buSzPct val="171000"/>
              <a:buFont typeface="Rockwell" pitchFamily="18" charset="0"/>
              <a:buChar char="•"/>
            </a:pPr>
            <a:r>
              <a:rPr lang="en-US" sz="3600" b="1" dirty="0" smtClean="0">
                <a:solidFill>
                  <a:srgbClr val="222321"/>
                </a:solidFill>
                <a:latin typeface="Arial"/>
                <a:cs typeface="Arial"/>
                <a:sym typeface="Rockwell" pitchFamily="18" charset="0"/>
              </a:rPr>
              <a:t>First pass</a:t>
            </a:r>
          </a:p>
          <a:p>
            <a:pPr marL="533400" indent="-533400">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site_name</a:t>
            </a:r>
            <a:r>
              <a:rPr lang="en-US" dirty="0" smtClean="0">
                <a:solidFill>
                  <a:srgbClr val="222321"/>
                </a:solidFill>
                <a:latin typeface="Courier"/>
                <a:sym typeface="Rockwell" pitchFamily="18" charset="0"/>
              </a:rPr>
              <a:t> = "clowns"</a:t>
            </a:r>
          </a:p>
          <a:p>
            <a:pPr marL="533400" indent="-533400">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site_data</a:t>
            </a:r>
            <a:r>
              <a:rPr lang="en-US" dirty="0" smtClean="0">
                <a:solidFill>
                  <a:srgbClr val="222321"/>
                </a:solidFill>
                <a:latin typeface="Courier"/>
                <a:sym typeface="Rockwell" pitchFamily="18" charset="0"/>
              </a:rPr>
              <a:t> </a:t>
            </a:r>
            <a:r>
              <a:rPr lang="en-US" dirty="0">
                <a:solidFill>
                  <a:srgbClr val="222321"/>
                </a:solidFill>
                <a:latin typeface="Courier"/>
                <a:sym typeface="Rockwell" pitchFamily="18" charset="0"/>
              </a:rPr>
              <a:t>= { </a:t>
            </a:r>
            <a:r>
              <a:rPr lang="en-US" dirty="0">
                <a:solidFill>
                  <a:srgbClr val="222321"/>
                </a:solidFill>
                <a:latin typeface="Courier"/>
                <a:sym typeface="Rockwell" pitchFamily="18" charset="0"/>
              </a:rPr>
              <a:t>"port" </a:t>
            </a:r>
            <a:r>
              <a:rPr lang="en-US" dirty="0">
                <a:solidFill>
                  <a:srgbClr val="222321"/>
                </a:solidFill>
                <a:latin typeface="Courier"/>
                <a:sym typeface="Rockwell" pitchFamily="18" charset="0"/>
              </a:rPr>
              <a:t>=&gt; </a:t>
            </a:r>
            <a:r>
              <a:rPr lang="en-US" dirty="0" smtClean="0">
                <a:solidFill>
                  <a:srgbClr val="222321"/>
                </a:solidFill>
                <a:latin typeface="Courier"/>
                <a:sym typeface="Rockwell" pitchFamily="18" charset="0"/>
              </a:rPr>
              <a:t>80, </a:t>
            </a:r>
            <a:r>
              <a:rPr lang="en-US" dirty="0">
                <a:solidFill>
                  <a:srgbClr val="222321"/>
                </a:solidFill>
                <a:latin typeface="Courier"/>
                <a:sym typeface="Rockwell" pitchFamily="18" charset="0"/>
              </a:rPr>
              <a:t>"</a:t>
            </a:r>
            <a:r>
              <a:rPr lang="en-US" dirty="0" smtClean="0">
                <a:solidFill>
                  <a:srgbClr val="222321"/>
                </a:solidFill>
                <a:latin typeface="Courier"/>
                <a:sym typeface="Rockwell" pitchFamily="18" charset="0"/>
              </a:rPr>
              <a:t>nose</a:t>
            </a:r>
            <a:r>
              <a:rPr lang="en-US" dirty="0">
                <a:solidFill>
                  <a:srgbClr val="222321"/>
                </a:solidFill>
                <a:latin typeface="Courier"/>
                <a:sym typeface="Rockwell" pitchFamily="18" charset="0"/>
              </a:rPr>
              <a:t>" </a:t>
            </a:r>
            <a:r>
              <a:rPr lang="en-US" dirty="0" smtClean="0">
                <a:solidFill>
                  <a:srgbClr val="222321"/>
                </a:solidFill>
                <a:latin typeface="Courier"/>
                <a:sym typeface="Rockwell" pitchFamily="18" charset="0"/>
              </a:rPr>
              <a:t>=&gt; </a:t>
            </a:r>
            <a:r>
              <a:rPr lang="en-US" dirty="0">
                <a:solidFill>
                  <a:srgbClr val="222321"/>
                </a:solidFill>
                <a:latin typeface="Courier"/>
                <a:sym typeface="Rockwell" pitchFamily="18" charset="0"/>
              </a:rPr>
              <a:t>"</a:t>
            </a:r>
            <a:r>
              <a:rPr lang="en-US" dirty="0" smtClean="0">
                <a:solidFill>
                  <a:srgbClr val="222321"/>
                </a:solidFill>
                <a:latin typeface="Courier"/>
                <a:sym typeface="Rockwell" pitchFamily="18" charset="0"/>
              </a:rPr>
              <a:t>red</a:t>
            </a:r>
            <a:r>
              <a:rPr lang="en-US" dirty="0">
                <a:solidFill>
                  <a:srgbClr val="222321"/>
                </a:solidFill>
                <a:latin typeface="Courier"/>
                <a:sym typeface="Rockwell" pitchFamily="18" charset="0"/>
              </a:rPr>
              <a:t>" </a:t>
            </a:r>
            <a:r>
              <a:rPr lang="en-US" dirty="0">
                <a:solidFill>
                  <a:srgbClr val="222321"/>
                </a:solidFill>
                <a:latin typeface="Courier"/>
                <a:sym typeface="Rockwell" pitchFamily="18" charset="0"/>
              </a:rPr>
              <a:t>}</a:t>
            </a:r>
          </a:p>
        </p:txBody>
      </p:sp>
      <p:sp>
        <p:nvSpPr>
          <p:cNvPr id="267269" name="Rectangle 4"/>
          <p:cNvSpPr>
            <a:spLocks/>
          </p:cNvSpPr>
          <p:nvPr/>
        </p:nvSpPr>
        <p:spPr bwMode="auto">
          <a:xfrm>
            <a:off x="8128794" y="6096000"/>
            <a:ext cx="7989081"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600"/>
              </a:spcBef>
              <a:buClr>
                <a:srgbClr val="C15332"/>
              </a:buClr>
              <a:buSzPct val="171000"/>
              <a:buFont typeface="Rockwell" pitchFamily="18" charset="0"/>
              <a:buChar char="•"/>
            </a:pPr>
            <a:r>
              <a:rPr lang="en-US" sz="3600" b="1" dirty="0">
                <a:solidFill>
                  <a:srgbClr val="222321"/>
                </a:solidFill>
                <a:latin typeface="Arial"/>
                <a:cs typeface="Arial"/>
                <a:sym typeface="Rockwell" pitchFamily="18" charset="0"/>
              </a:rPr>
              <a:t>Second pass</a:t>
            </a:r>
          </a:p>
          <a:p>
            <a:pPr marL="533400" indent="-533400">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site_name</a:t>
            </a:r>
            <a:r>
              <a:rPr lang="en-US" dirty="0">
                <a:solidFill>
                  <a:srgbClr val="222321"/>
                </a:solidFill>
                <a:latin typeface="Courier"/>
                <a:sym typeface="Rockwell" pitchFamily="18" charset="0"/>
              </a:rPr>
              <a:t> = </a:t>
            </a:r>
            <a:r>
              <a:rPr lang="en-US" dirty="0" smtClean="0">
                <a:solidFill>
                  <a:srgbClr val="222321"/>
                </a:solidFill>
                <a:latin typeface="Courier"/>
                <a:sym typeface="Rockwell" pitchFamily="18" charset="0"/>
              </a:rPr>
              <a:t>"bears"</a:t>
            </a:r>
            <a:endParaRPr lang="en-US" dirty="0">
              <a:solidFill>
                <a:srgbClr val="222321"/>
              </a:solidFill>
              <a:latin typeface="Courier"/>
              <a:sym typeface="Rockwell" pitchFamily="18" charset="0"/>
            </a:endParaRPr>
          </a:p>
          <a:p>
            <a:pPr marL="533400" indent="-533400">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site_data</a:t>
            </a:r>
            <a:r>
              <a:rPr lang="en-US" dirty="0">
                <a:solidFill>
                  <a:srgbClr val="222321"/>
                </a:solidFill>
                <a:latin typeface="Courier"/>
                <a:sym typeface="Rockwell" pitchFamily="18" charset="0"/>
              </a:rPr>
              <a:t> = </a:t>
            </a:r>
            <a:r>
              <a:rPr lang="en-US" dirty="0">
                <a:solidFill>
                  <a:srgbClr val="222321"/>
                </a:solidFill>
                <a:latin typeface="Courier"/>
                <a:sym typeface="Rockwell" pitchFamily="18" charset="0"/>
              </a:rPr>
              <a:t>{"</a:t>
            </a:r>
            <a:r>
              <a:rPr lang="en-US" dirty="0" smtClean="0">
                <a:solidFill>
                  <a:srgbClr val="222321"/>
                </a:solidFill>
                <a:latin typeface="Courier"/>
                <a:sym typeface="Rockwell" pitchFamily="18" charset="0"/>
              </a:rPr>
              <a:t>port</a:t>
            </a:r>
            <a:r>
              <a:rPr lang="en-US" dirty="0">
                <a:solidFill>
                  <a:srgbClr val="222321"/>
                </a:solidFill>
                <a:latin typeface="Courier"/>
                <a:sym typeface="Rockwell" pitchFamily="18" charset="0"/>
              </a:rPr>
              <a:t>" </a:t>
            </a:r>
            <a:r>
              <a:rPr lang="en-US" dirty="0">
                <a:solidFill>
                  <a:srgbClr val="222321"/>
                </a:solidFill>
                <a:latin typeface="Courier"/>
                <a:sym typeface="Rockwell" pitchFamily="18" charset="0"/>
              </a:rPr>
              <a:t>=&gt; </a:t>
            </a:r>
            <a:r>
              <a:rPr lang="en-US" dirty="0" smtClean="0">
                <a:solidFill>
                  <a:srgbClr val="222321"/>
                </a:solidFill>
                <a:latin typeface="Courier"/>
                <a:sym typeface="Rockwell" pitchFamily="18" charset="0"/>
              </a:rPr>
              <a:t>81, </a:t>
            </a:r>
            <a:r>
              <a:rPr lang="en-US" dirty="0">
                <a:solidFill>
                  <a:srgbClr val="222321"/>
                </a:solidFill>
                <a:latin typeface="Courier"/>
                <a:sym typeface="Rockwell" pitchFamily="18" charset="0"/>
              </a:rPr>
              <a:t>"</a:t>
            </a:r>
            <a:r>
              <a:rPr lang="en-US" dirty="0" smtClean="0">
                <a:solidFill>
                  <a:srgbClr val="222321"/>
                </a:solidFill>
                <a:latin typeface="Courier"/>
                <a:sym typeface="Rockwell" pitchFamily="18" charset="0"/>
              </a:rPr>
              <a:t>nose</a:t>
            </a:r>
            <a:r>
              <a:rPr lang="en-US" dirty="0">
                <a:solidFill>
                  <a:srgbClr val="222321"/>
                </a:solidFill>
                <a:latin typeface="Courier"/>
                <a:sym typeface="Rockwell" pitchFamily="18" charset="0"/>
              </a:rPr>
              <a:t>" </a:t>
            </a:r>
            <a:r>
              <a:rPr lang="en-US" dirty="0" smtClean="0">
                <a:solidFill>
                  <a:srgbClr val="222321"/>
                </a:solidFill>
                <a:latin typeface="Courier"/>
                <a:sym typeface="Rockwell" pitchFamily="18" charset="0"/>
              </a:rPr>
              <a:t>=&gt; </a:t>
            </a:r>
            <a:r>
              <a:rPr lang="en-US" dirty="0">
                <a:solidFill>
                  <a:srgbClr val="222321"/>
                </a:solidFill>
                <a:latin typeface="Courier"/>
                <a:sym typeface="Rockwell" pitchFamily="18" charset="0"/>
              </a:rPr>
              <a:t>"</a:t>
            </a:r>
            <a:r>
              <a:rPr lang="en-US" dirty="0" smtClean="0">
                <a:solidFill>
                  <a:srgbClr val="222321"/>
                </a:solidFill>
                <a:latin typeface="Courier"/>
                <a:sym typeface="Rockwell" pitchFamily="18" charset="0"/>
              </a:rPr>
              <a:t>black</a:t>
            </a:r>
            <a:r>
              <a:rPr lang="en-US" dirty="0">
                <a:solidFill>
                  <a:srgbClr val="222321"/>
                </a:solidFill>
                <a:latin typeface="Courier"/>
                <a:sym typeface="Rockwell" pitchFamily="18" charset="0"/>
              </a:rPr>
              <a:t>" </a:t>
            </a:r>
            <a:r>
              <a:rPr lang="en-US" dirty="0">
                <a:solidFill>
                  <a:srgbClr val="222321"/>
                </a:solidFill>
                <a:latin typeface="Courier"/>
                <a:sym typeface="Rockwell" pitchFamily="18" charset="0"/>
              </a:rPr>
              <a:t>}</a:t>
            </a:r>
          </a:p>
        </p:txBody>
      </p:sp>
      <p:sp>
        <p:nvSpPr>
          <p:cNvPr id="8" name="Rectangle 7"/>
          <p:cNvSpPr/>
          <p:nvPr/>
        </p:nvSpPr>
        <p:spPr>
          <a:xfrm>
            <a:off x="889866" y="2017693"/>
            <a:ext cx="12420600" cy="523220"/>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"apache</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p:txBody>
      </p:sp>
      <p:sp>
        <p:nvSpPr>
          <p:cNvPr id="5" name="Rectangle 4"/>
          <p:cNvSpPr/>
          <p:nvPr/>
        </p:nvSpPr>
        <p:spPr>
          <a:xfrm>
            <a:off x="889794" y="3810000"/>
            <a:ext cx="14249400" cy="2062103"/>
          </a:xfrm>
          <a:prstGeom prst="rect">
            <a:avLst/>
          </a:prstGeom>
        </p:spPr>
        <p:txBody>
          <a:bodyPr wrap="square">
            <a:spAutoFit/>
          </a:bodyPr>
          <a:lstStyle/>
          <a:p>
            <a:r>
              <a:rPr lang="en-US" sz="3200" dirty="0" smtClean="0">
                <a:latin typeface="Courier"/>
                <a:cs typeface="Courier"/>
              </a:rPr>
              <a:t>default</a:t>
            </a:r>
            <a:r>
              <a:rPr lang="en-US" sz="3200" dirty="0" smtClean="0">
                <a:solidFill>
                  <a:srgbClr val="666666"/>
                </a:solidFill>
                <a:latin typeface="Courier"/>
                <a:cs typeface="Courier"/>
              </a:rPr>
              <a:t>[</a:t>
            </a:r>
            <a:r>
              <a:rPr lang="en-US" sz="3200" dirty="0">
                <a:solidFill>
                  <a:srgbClr val="BA2121"/>
                </a:solidFill>
                <a:latin typeface="Courier"/>
                <a:cs typeface="Courier"/>
              </a:rPr>
              <a:t>"</a:t>
            </a:r>
            <a:r>
              <a:rPr lang="en-US" sz="3200" dirty="0" smtClean="0">
                <a:solidFill>
                  <a:srgbClr val="BA2121"/>
                </a:solidFill>
                <a:latin typeface="Courier"/>
                <a:cs typeface="Courier"/>
              </a:rPr>
              <a:t>apache</a:t>
            </a:r>
            <a:r>
              <a:rPr lang="en-US" sz="3200" dirty="0" smtClean="0">
                <a:solidFill>
                  <a:srgbClr val="BA2121"/>
                </a:solidFill>
                <a:latin typeface="Courier"/>
                <a:cs typeface="Courier"/>
              </a:rPr>
              <a:t>"</a:t>
            </a:r>
            <a:r>
              <a:rPr lang="en-US" sz="3200" dirty="0" smtClean="0">
                <a:solidFill>
                  <a:srgbClr val="666666"/>
                </a:solidFill>
                <a:latin typeface="Courier"/>
                <a:cs typeface="Courier"/>
              </a:rPr>
              <a:t>][</a:t>
            </a:r>
            <a:r>
              <a:rPr lang="en-US" sz="3200" dirty="0" smtClean="0">
                <a:solidFill>
                  <a:srgbClr val="BA2121"/>
                </a:solidFill>
                <a:latin typeface="Courier"/>
                <a:cs typeface="Courier"/>
              </a:rPr>
              <a:t>"sites"</a:t>
            </a:r>
            <a:r>
              <a:rPr lang="en-US" sz="3200" dirty="0" smtClean="0">
                <a:solidFill>
                  <a:srgbClr val="666666"/>
                </a:solidFill>
                <a:latin typeface="Courier"/>
                <a:cs typeface="Courier"/>
              </a:rPr>
              <a:t>][</a:t>
            </a:r>
            <a:r>
              <a:rPr lang="en-US" sz="3200" dirty="0" smtClean="0">
                <a:solidFill>
                  <a:srgbClr val="BA2121"/>
                </a:solidFill>
                <a:latin typeface="Courier"/>
                <a:cs typeface="Courier"/>
              </a:rPr>
              <a:t>"clowns"</a:t>
            </a:r>
            <a:r>
              <a:rPr lang="en-US" sz="3200" dirty="0" smtClean="0">
                <a:solidFill>
                  <a:srgbClr val="666666"/>
                </a:solidFill>
                <a:latin typeface="Courier"/>
                <a:cs typeface="Courier"/>
              </a:rPr>
              <a:t>]</a:t>
            </a:r>
            <a:r>
              <a:rPr lang="en-US" sz="3200" dirty="0" smtClean="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smtClean="0">
                <a:solidFill>
                  <a:srgbClr val="666666"/>
                </a:solidFill>
                <a:latin typeface="Courier"/>
                <a:cs typeface="Courier"/>
              </a:rPr>
              <a:t>80, </a:t>
            </a:r>
            <a:r>
              <a:rPr lang="en-US" sz="3200" dirty="0">
                <a:solidFill>
                  <a:srgbClr val="666666"/>
                </a:solidFill>
                <a:latin typeface="Courier"/>
                <a:cs typeface="Courier"/>
              </a:rPr>
              <a:t>"</a:t>
            </a:r>
            <a:r>
              <a:rPr lang="en-US" sz="3200" dirty="0" smtClean="0">
                <a:solidFill>
                  <a:srgbClr val="666666"/>
                </a:solidFill>
                <a:latin typeface="Courier"/>
                <a:cs typeface="Courier"/>
              </a:rPr>
              <a:t>nose</a:t>
            </a:r>
            <a:r>
              <a:rPr lang="en-US" sz="3200" dirty="0">
                <a:solidFill>
                  <a:srgbClr val="666666"/>
                </a:solidFill>
                <a:latin typeface="Courier"/>
                <a:cs typeface="Courier"/>
              </a:rPr>
              <a:t>" </a:t>
            </a:r>
            <a:r>
              <a:rPr lang="en-US" sz="3200" dirty="0" smtClean="0">
                <a:solidFill>
                  <a:srgbClr val="666666"/>
                </a:solidFill>
                <a:latin typeface="Courier"/>
                <a:cs typeface="Courier"/>
              </a:rPr>
              <a:t>=&gt; </a:t>
            </a:r>
            <a:r>
              <a:rPr lang="en-US" sz="3200" dirty="0">
                <a:solidFill>
                  <a:srgbClr val="666666"/>
                </a:solidFill>
                <a:latin typeface="Courier"/>
                <a:cs typeface="Courier"/>
              </a:rPr>
              <a:t>"</a:t>
            </a:r>
            <a:r>
              <a:rPr lang="en-US" sz="3200" dirty="0" smtClean="0">
                <a:solidFill>
                  <a:srgbClr val="666666"/>
                </a:solidFill>
                <a:latin typeface="Courier"/>
                <a:cs typeface="Courier"/>
              </a:rPr>
              <a:t>red</a:t>
            </a:r>
            <a:r>
              <a:rPr lang="en-US" sz="3200" dirty="0">
                <a:solidFill>
                  <a:srgbClr val="666666"/>
                </a:solidFill>
                <a:latin typeface="Courier"/>
                <a:cs typeface="Courier"/>
              </a:rPr>
              <a:t>"</a:t>
            </a:r>
            <a:r>
              <a:rPr lang="en-US" sz="3200" dirty="0" smtClean="0">
                <a:latin typeface="Courier"/>
                <a:cs typeface="Courier"/>
              </a:rPr>
              <a:t> </a:t>
            </a:r>
            <a:r>
              <a:rPr lang="en-US" sz="3200" dirty="0" smtClean="0">
                <a:latin typeface="Courier"/>
                <a:cs typeface="Courier"/>
              </a:rPr>
              <a:t>}</a:t>
            </a:r>
          </a:p>
          <a:p>
            <a:r>
              <a:rPr lang="en-US" sz="3200" dirty="0" smtClean="0">
                <a:latin typeface="Courier"/>
                <a:cs typeface="Courier"/>
              </a:rPr>
              <a:t>default</a:t>
            </a:r>
            <a:r>
              <a:rPr lang="en-US" sz="3200" dirty="0" smtClean="0">
                <a:solidFill>
                  <a:srgbClr val="666666"/>
                </a:solidFill>
                <a:latin typeface="Courier"/>
                <a:cs typeface="Courier"/>
              </a:rPr>
              <a:t>[</a:t>
            </a:r>
            <a:r>
              <a:rPr lang="en-US" sz="3200" dirty="0">
                <a:solidFill>
                  <a:srgbClr val="BA2121"/>
                </a:solidFill>
                <a:latin typeface="Courier"/>
                <a:cs typeface="Courier"/>
              </a:rPr>
              <a:t>"</a:t>
            </a:r>
            <a:r>
              <a:rPr lang="en-US" sz="3200" dirty="0" smtClean="0">
                <a:solidFill>
                  <a:srgbClr val="BA2121"/>
                </a:solidFill>
                <a:latin typeface="Courier"/>
                <a:cs typeface="Courier"/>
              </a:rPr>
              <a:t>apache</a:t>
            </a:r>
            <a:r>
              <a:rPr lang="en-US" sz="3200" dirty="0" smtClean="0">
                <a:solidFill>
                  <a:srgbClr val="BA2121"/>
                </a:solidFill>
                <a:latin typeface="Courier"/>
                <a:cs typeface="Courier"/>
              </a:rPr>
              <a:t>"</a:t>
            </a:r>
            <a:r>
              <a:rPr lang="en-US" sz="3200" dirty="0" smtClean="0">
                <a:solidFill>
                  <a:srgbClr val="666666"/>
                </a:solidFill>
                <a:latin typeface="Courier"/>
                <a:cs typeface="Courier"/>
              </a:rPr>
              <a:t>][</a:t>
            </a:r>
            <a:r>
              <a:rPr lang="en-US" sz="3200" dirty="0" smtClean="0">
                <a:solidFill>
                  <a:srgbClr val="BA2121"/>
                </a:solidFill>
                <a:latin typeface="Courier"/>
                <a:cs typeface="Courier"/>
              </a:rPr>
              <a:t>"sites"</a:t>
            </a:r>
            <a:r>
              <a:rPr lang="en-US" sz="3200" dirty="0" smtClean="0">
                <a:solidFill>
                  <a:srgbClr val="666666"/>
                </a:solidFill>
                <a:latin typeface="Courier"/>
                <a:cs typeface="Courier"/>
              </a:rPr>
              <a:t>][</a:t>
            </a:r>
            <a:r>
              <a:rPr lang="en-US" sz="3200" dirty="0" smtClean="0">
                <a:solidFill>
                  <a:srgbClr val="BA2121"/>
                </a:solidFill>
                <a:latin typeface="Courier"/>
                <a:cs typeface="Courier"/>
              </a:rPr>
              <a:t>"bears"</a:t>
            </a:r>
            <a:r>
              <a:rPr lang="en-US" sz="3200" dirty="0" smtClean="0">
                <a:solidFill>
                  <a:srgbClr val="666666"/>
                </a:solidFill>
                <a:latin typeface="Courier"/>
                <a:cs typeface="Courier"/>
              </a:rPr>
              <a:t>]</a:t>
            </a:r>
            <a:r>
              <a:rPr lang="en-US" sz="3200" dirty="0" smtClean="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smtClean="0">
                <a:solidFill>
                  <a:srgbClr val="666666"/>
                </a:solidFill>
                <a:latin typeface="Courier"/>
                <a:cs typeface="Courier"/>
              </a:rPr>
              <a:t>81, </a:t>
            </a:r>
            <a:r>
              <a:rPr lang="en-US" sz="3200" dirty="0" smtClean="0">
                <a:solidFill>
                  <a:srgbClr val="666666"/>
                </a:solidFill>
                <a:latin typeface="Courier"/>
                <a:cs typeface="Courier"/>
              </a:rPr>
              <a:t>"nose</a:t>
            </a:r>
            <a:r>
              <a:rPr lang="en-US" sz="3200" dirty="0">
                <a:solidFill>
                  <a:srgbClr val="666666"/>
                </a:solidFill>
                <a:latin typeface="Courier"/>
                <a:cs typeface="Courier"/>
              </a:rPr>
              <a:t>" </a:t>
            </a:r>
            <a:r>
              <a:rPr lang="en-US" sz="3200" dirty="0" smtClean="0">
                <a:solidFill>
                  <a:srgbClr val="666666"/>
                </a:solidFill>
                <a:latin typeface="Courier"/>
                <a:cs typeface="Courier"/>
              </a:rPr>
              <a:t>=&gt; </a:t>
            </a:r>
            <a:r>
              <a:rPr lang="en-US" sz="3200" dirty="0">
                <a:solidFill>
                  <a:srgbClr val="666666"/>
                </a:solidFill>
                <a:latin typeface="Courier"/>
                <a:cs typeface="Courier"/>
              </a:rPr>
              <a:t>"black</a:t>
            </a:r>
            <a:r>
              <a:rPr lang="en-US" sz="3200" dirty="0" smtClean="0">
                <a:solidFill>
                  <a:srgbClr val="666666"/>
                </a:solidFill>
                <a:latin typeface="Courier"/>
                <a:cs typeface="Courier"/>
              </a:rPr>
              <a:t>"</a:t>
            </a:r>
            <a:r>
              <a:rPr lang="en-US" sz="3200" dirty="0" smtClean="0">
                <a:latin typeface="Courier"/>
                <a:cs typeface="Courier"/>
              </a:rPr>
              <a:t> </a:t>
            </a:r>
            <a:r>
              <a:rPr lang="en-US" sz="3200" dirty="0">
                <a:latin typeface="Courier"/>
                <a:cs typeface="Courier"/>
              </a:rPr>
              <a:t>} </a:t>
            </a:r>
            <a:endParaRPr lang="en-US" sz="3200" dirty="0">
              <a:effectLst/>
              <a:latin typeface="Courier"/>
              <a:cs typeface="Courier"/>
            </a:endParaRPr>
          </a:p>
        </p:txBody>
      </p:sp>
      <p:sp>
        <p:nvSpPr>
          <p:cNvPr id="9" name="Rectangle 7"/>
          <p:cNvSpPr>
            <a:spLocks/>
          </p:cNvSpPr>
          <p:nvPr/>
        </p:nvSpPr>
        <p:spPr bwMode="auto">
          <a:xfrm>
            <a:off x="594900" y="1956712"/>
            <a:ext cx="11801094" cy="77287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5384962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5" name="Rectangle 1"/>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4800">
                <a:solidFill>
                  <a:srgbClr val="A40800"/>
                </a:solidFill>
                <a:latin typeface="Courier" charset="0"/>
                <a:ea typeface="ＭＳ Ｐゴシック" charset="0"/>
                <a:cs typeface="Courier" charset="0"/>
                <a:sym typeface="Courier" charset="0"/>
              </a:rPr>
              <a:t>   </a:t>
            </a:r>
          </a:p>
        </p:txBody>
      </p:sp>
      <p:sp>
        <p:nvSpPr>
          <p:cNvPr id="748546" name="Rectangle 2"/>
          <p:cNvSpPr>
            <a:spLocks noGrp="1" noChangeArrowheads="1"/>
          </p:cNvSpPr>
          <p:nvPr>
            <p:ph type="title"/>
          </p:nvPr>
        </p:nvSpPr>
        <p:spPr>
          <a:ln/>
        </p:spPr>
        <p:txBody>
          <a:bodyPr/>
          <a:lstStyle/>
          <a:p>
            <a:r>
              <a:rPr lang="en-US" dirty="0" smtClean="0"/>
              <a:t>Windows: Variables </a:t>
            </a:r>
            <a:r>
              <a:rPr lang="en-US" dirty="0"/>
              <a:t>and interpolation </a:t>
            </a:r>
          </a:p>
        </p:txBody>
      </p:sp>
      <p:sp>
        <p:nvSpPr>
          <p:cNvPr id="748547" name="Rectangle 3"/>
          <p:cNvSpPr>
            <a:spLocks noGrp="1" noChangeArrowheads="1"/>
          </p:cNvSpPr>
          <p:nvPr>
            <p:ph type="body" idx="1"/>
          </p:nvPr>
        </p:nvSpPr>
        <p:spPr>
          <a:xfrm>
            <a:off x="838282" y="4191000"/>
            <a:ext cx="15266891" cy="1117600"/>
          </a:xfrm>
          <a:ln/>
        </p:spPr>
        <p:txBody>
          <a:bodyPr/>
          <a:lstStyle/>
          <a:p>
            <a:r>
              <a:rPr lang="en-US"/>
              <a:t>What directory will be created in each of the following?</a:t>
            </a:r>
          </a:p>
        </p:txBody>
      </p:sp>
      <p:sp>
        <p:nvSpPr>
          <p:cNvPr id="748548" name="Rectangle 4"/>
          <p:cNvSpPr>
            <a:spLocks/>
          </p:cNvSpPr>
          <p:nvPr/>
        </p:nvSpPr>
        <p:spPr bwMode="auto">
          <a:xfrm>
            <a:off x="596958" y="5283200"/>
            <a:ext cx="9818059"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err="1" smtClean="0">
                <a:solidFill>
                  <a:srgbClr val="A40800"/>
                </a:solidFill>
                <a:latin typeface="Courier" charset="0"/>
                <a:ea typeface="ＭＳ Ｐゴシック" charset="0"/>
                <a:cs typeface="Courier" charset="0"/>
                <a:sym typeface="Courier" charset="0"/>
              </a:rPr>
              <a:t>document_root</a:t>
            </a:r>
            <a:r>
              <a:rPr lang="en-US" sz="3200" dirty="0" smtClean="0">
                <a:solidFill>
                  <a:srgbClr val="A40800"/>
                </a:solidFill>
                <a:latin typeface="Courier" charset="0"/>
                <a:ea typeface="ＭＳ Ｐゴシック" charset="0"/>
                <a:cs typeface="Courier" charset="0"/>
                <a:sym typeface="Courier" charset="0"/>
              </a:rPr>
              <a:t> </a:t>
            </a:r>
            <a:r>
              <a:rPr lang="en-US" sz="3200" dirty="0" smtClean="0">
                <a:solidFill>
                  <a:srgbClr val="3F691E"/>
                </a:solidFill>
                <a:latin typeface="Courier" charset="0"/>
                <a:ea typeface="ＭＳ Ｐゴシック" charset="0"/>
                <a:cs typeface="Courier" charset="0"/>
                <a:sym typeface="Courier" charset="0"/>
              </a:rPr>
              <a:t>do</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lgn="l"/>
            <a:endParaRPr lang="en-US" sz="3200" dirty="0" smtClean="0">
              <a:solidFill>
                <a:schemeClr val="tx1"/>
              </a:solidFill>
              <a:latin typeface="Courier" charset="0"/>
              <a:ea typeface="ＭＳ Ｐゴシック" charset="0"/>
              <a:cs typeface="Courier" charset="0"/>
              <a:sym typeface="Courier" charset="0"/>
            </a:endParaRPr>
          </a:p>
          <a:p>
            <a:pPr marL="0" lvl="4"/>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rgbClr val="A40800"/>
                </a:solidFill>
                <a:latin typeface="Courier" charset="0"/>
                <a:ea typeface="ＭＳ Ｐゴシック" charset="0"/>
                <a:cs typeface="Courier" charset="0"/>
                <a:sym typeface="Courier" charset="0"/>
              </a:rPr>
              <a:t>"</a:t>
            </a:r>
            <a:r>
              <a:rPr lang="en-US" sz="3200" dirty="0" err="1">
                <a:solidFill>
                  <a:srgbClr val="A40800"/>
                </a:solidFill>
                <a:latin typeface="Courier" charset="0"/>
                <a:ea typeface="ＭＳ Ｐゴシック" charset="0"/>
                <a:cs typeface="Courier" charset="0"/>
                <a:sym typeface="Courier" charset="0"/>
              </a:rPr>
              <a:t>document_root</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lgn="l"/>
            <a:endParaRPr lang="en-US" sz="3200" dirty="0" smtClean="0">
              <a:solidFill>
                <a:schemeClr val="tx1"/>
              </a:solidFill>
              <a:latin typeface="Courier" charset="0"/>
              <a:ea typeface="ＭＳ Ｐゴシック" charset="0"/>
              <a:cs typeface="Courier" charset="0"/>
              <a:sym typeface="Courier" charset="0"/>
            </a:endParaRPr>
          </a:p>
          <a:p>
            <a:pPr marL="0" lvl="4"/>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rgbClr val="A40800"/>
                </a:solidFill>
                <a:latin typeface="Courier" charset="0"/>
                <a:ea typeface="ＭＳ Ｐゴシック" charset="0"/>
                <a:cs typeface="Courier" charset="0"/>
                <a:sym typeface="Courier" charset="0"/>
              </a:rPr>
              <a:t>"#{</a:t>
            </a:r>
            <a:r>
              <a:rPr lang="en-US" sz="3200" dirty="0" err="1">
                <a:solidFill>
                  <a:srgbClr val="A40800"/>
                </a:solidFill>
                <a:latin typeface="Courier" charset="0"/>
                <a:ea typeface="ＭＳ Ｐゴシック" charset="0"/>
                <a:cs typeface="Courier" charset="0"/>
                <a:sym typeface="Courier" charset="0"/>
              </a:rPr>
              <a:t>document_root</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p>
        </p:txBody>
      </p:sp>
      <p:sp>
        <p:nvSpPr>
          <p:cNvPr id="748549" name="Rectangle 5"/>
          <p:cNvSpPr>
            <a:spLocks/>
          </p:cNvSpPr>
          <p:nvPr/>
        </p:nvSpPr>
        <p:spPr bwMode="auto">
          <a:xfrm>
            <a:off x="622361" y="2832100"/>
            <a:ext cx="11151689"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err="1" smtClean="0">
                <a:solidFill>
                  <a:schemeClr val="tx1"/>
                </a:solidFill>
                <a:latin typeface="Courier" charset="0"/>
                <a:ea typeface="ＭＳ Ｐゴシック" charset="0"/>
                <a:cs typeface="Courier" charset="0"/>
                <a:sym typeface="Courier" charset="0"/>
              </a:rPr>
              <a:t>document_root</a:t>
            </a:r>
            <a:r>
              <a:rPr lang="en-US" sz="3200" dirty="0" smtClean="0">
                <a:solidFill>
                  <a:schemeClr val="tx1"/>
                </a:solidFill>
                <a:latin typeface="Courier" charset="0"/>
                <a:ea typeface="ＭＳ Ｐゴシック" charset="0"/>
                <a:cs typeface="Courier" charset="0"/>
                <a:sym typeface="Courier" charset="0"/>
              </a:rPr>
              <a:t> = </a:t>
            </a:r>
            <a:r>
              <a:rPr lang="en-US" sz="3200" dirty="0" smtClean="0">
                <a:solidFill>
                  <a:srgbClr val="BA2121"/>
                </a:solidFill>
                <a:latin typeface="Courier" charset="0"/>
                <a:ea typeface="ＭＳ Ｐゴシック" charset="0"/>
                <a:cs typeface="Courier" charset="0"/>
                <a:sym typeface="Courier" charset="0"/>
              </a:rPr>
              <a:t>"/</a:t>
            </a:r>
            <a:r>
              <a:rPr lang="en-US" sz="3200" dirty="0" smtClean="0">
                <a:solidFill>
                  <a:srgbClr val="BA2121"/>
                </a:solidFill>
                <a:latin typeface="Courier" charset="0"/>
                <a:ea typeface="ＭＳ Ｐゴシック" charset="0"/>
                <a:cs typeface="Courier" charset="0"/>
                <a:sym typeface="Courier" charset="0"/>
              </a:rPr>
              <a:t>foo/</a:t>
            </a:r>
            <a:r>
              <a:rPr lang="en-US" sz="3200" dirty="0" err="1" smtClean="0">
                <a:solidFill>
                  <a:srgbClr val="BA2121"/>
                </a:solidFill>
                <a:latin typeface="Courier" charset="0"/>
                <a:ea typeface="ＭＳ Ｐゴシック" charset="0"/>
                <a:cs typeface="Courier" charset="0"/>
                <a:sym typeface="Courier" charset="0"/>
              </a:rPr>
              <a:t>foobar</a:t>
            </a:r>
            <a:r>
              <a:rPr lang="en-US" sz="3200" dirty="0">
                <a:solidFill>
                  <a:srgbClr val="BA2121"/>
                </a:solidFill>
                <a:latin typeface="Courier" charset="0"/>
                <a:ea typeface="ＭＳ Ｐゴシック" charset="0"/>
                <a:cs typeface="Courier" charset="0"/>
                <a:sym typeface="Courier" charset="0"/>
              </a:rPr>
              <a:t>"</a:t>
            </a:r>
          </a:p>
        </p:txBody>
      </p:sp>
      <p:sp>
        <p:nvSpPr>
          <p:cNvPr id="748550" name="Rectangle 6"/>
          <p:cNvSpPr>
            <a:spLocks/>
          </p:cNvSpPr>
          <p:nvPr/>
        </p:nvSpPr>
        <p:spPr bwMode="auto">
          <a:xfrm>
            <a:off x="838282" y="1892300"/>
            <a:ext cx="15266891"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Given the following variable for '</a:t>
            </a:r>
            <a:r>
              <a:rPr lang="en-US" sz="4800" dirty="0" err="1">
                <a:solidFill>
                  <a:schemeClr val="tx1"/>
                </a:solidFill>
                <a:latin typeface="Courier" charset="0"/>
                <a:ea typeface="ＭＳ Ｐゴシック" charset="0"/>
                <a:cs typeface="Courier" charset="0"/>
                <a:sym typeface="Courier" charset="0"/>
              </a:rPr>
              <a:t>document_root</a:t>
            </a:r>
            <a:r>
              <a:rPr lang="en-US" sz="4800" dirty="0">
                <a:solidFill>
                  <a:schemeClr val="tx1"/>
                </a:solidFill>
                <a:latin typeface="Arial" charset="0"/>
                <a:ea typeface="ＭＳ Ｐゴシック" charset="0"/>
                <a:cs typeface="Arial" charset="0"/>
                <a:sym typeface="Arial" charset="0"/>
              </a:rPr>
              <a:t>'</a:t>
            </a:r>
          </a:p>
        </p:txBody>
      </p:sp>
      <p:sp>
        <p:nvSpPr>
          <p:cNvPr id="748551" name="Rectangle 7"/>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smtClean="0">
                <a:solidFill>
                  <a:srgbClr val="A40800"/>
                </a:solidFill>
                <a:latin typeface="Courier" charset="0"/>
                <a:ea typeface="ＭＳ Ｐゴシック" charset="0"/>
                <a:cs typeface="Courier" charset="0"/>
                <a:sym typeface="Courier" charset="0"/>
              </a:rPr>
              <a:t>/foo/</a:t>
            </a:r>
            <a:r>
              <a:rPr lang="en-US" sz="3200" dirty="0" err="1" smtClean="0">
                <a:solidFill>
                  <a:srgbClr val="A40800"/>
                </a:solidFill>
                <a:latin typeface="Courier" charset="0"/>
                <a:ea typeface="ＭＳ Ｐゴシック" charset="0"/>
                <a:cs typeface="Courier" charset="0"/>
                <a:sym typeface="Courier" charset="0"/>
              </a:rPr>
              <a:t>foobar</a:t>
            </a:r>
            <a:endParaRPr lang="en-US" sz="3200" dirty="0" smtClean="0">
              <a:solidFill>
                <a:srgbClr val="A40800"/>
              </a:solidFill>
              <a:latin typeface="Courier" charset="0"/>
              <a:ea typeface="ＭＳ Ｐゴシック" charset="0"/>
              <a:cs typeface="Courier" charset="0"/>
              <a:sym typeface="Courier" charset="0"/>
            </a:endParaRPr>
          </a:p>
          <a:p>
            <a:pPr marL="0" lvl="4" algn="l"/>
            <a:endParaRPr lang="en-US" sz="3200" dirty="0" smtClean="0">
              <a:solidFill>
                <a:srgbClr val="A40800"/>
              </a:solidFill>
              <a:latin typeface="Courier" charset="0"/>
              <a:ea typeface="ＭＳ Ｐゴシック" charset="0"/>
              <a:cs typeface="Courier" charset="0"/>
              <a:sym typeface="Courier" charset="0"/>
            </a:endParaRPr>
          </a:p>
          <a:p>
            <a:pPr marL="0" lvl="4" algn="l"/>
            <a:r>
              <a:rPr lang="en-US" sz="3200" dirty="0" err="1" smtClean="0">
                <a:solidFill>
                  <a:srgbClr val="A40800"/>
                </a:solidFill>
                <a:latin typeface="Courier" charset="0"/>
                <a:ea typeface="ＭＳ Ｐゴシック" charset="0"/>
                <a:cs typeface="Courier" charset="0"/>
                <a:sym typeface="Courier" charset="0"/>
              </a:rPr>
              <a:t>document_root</a:t>
            </a:r>
            <a:endParaRPr lang="en-US" sz="3200" dirty="0" smtClean="0">
              <a:solidFill>
                <a:srgbClr val="A40800"/>
              </a:solidFill>
              <a:latin typeface="Courier" charset="0"/>
              <a:ea typeface="ＭＳ Ｐゴシック" charset="0"/>
              <a:cs typeface="Courier" charset="0"/>
              <a:sym typeface="Courier" charset="0"/>
            </a:endParaRPr>
          </a:p>
          <a:p>
            <a:pPr marL="0" lvl="4" algn="l"/>
            <a:endParaRPr lang="en-US" sz="3200" dirty="0" smtClean="0">
              <a:solidFill>
                <a:srgbClr val="A40800"/>
              </a:solidFill>
              <a:latin typeface="Courier" charset="0"/>
              <a:ea typeface="ＭＳ Ｐゴシック" charset="0"/>
              <a:cs typeface="Courier" charset="0"/>
              <a:sym typeface="Courier" charset="0"/>
            </a:endParaRPr>
          </a:p>
          <a:p>
            <a:pPr marL="0" lvl="4" algn="l"/>
            <a:r>
              <a:rPr lang="en-US" sz="3200" dirty="0" smtClean="0">
                <a:solidFill>
                  <a:srgbClr val="A40800"/>
                </a:solidFill>
                <a:latin typeface="Courier" charset="0"/>
                <a:ea typeface="ＭＳ Ｐゴシック" charset="0"/>
                <a:cs typeface="Courier" charset="0"/>
                <a:sym typeface="Courier" charset="0"/>
              </a:rPr>
              <a:t>/foo/</a:t>
            </a:r>
            <a:r>
              <a:rPr lang="en-US" sz="3200" dirty="0" err="1" smtClean="0">
                <a:solidFill>
                  <a:srgbClr val="A40800"/>
                </a:solidFill>
                <a:latin typeface="Courier" charset="0"/>
                <a:ea typeface="ＭＳ Ｐゴシック" charset="0"/>
                <a:cs typeface="Courier" charset="0"/>
                <a:sym typeface="Courier" charset="0"/>
              </a:rPr>
              <a:t>foobar</a:t>
            </a:r>
            <a:endParaRPr lang="en-US" sz="3200" dirty="0">
              <a:solidFill>
                <a:srgbClr val="A40800"/>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5059689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85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85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85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4631830" cy="47815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latin typeface="Courier"/>
                <a:cs typeface="Courier"/>
              </a:rPr>
              <a:t>execute </a:t>
            </a:r>
            <a:r>
              <a:rPr lang="en-US" sz="2400" dirty="0">
                <a:solidFill>
                  <a:srgbClr val="BA2121"/>
                </a:solidFill>
                <a:latin typeface="Courier"/>
                <a:cs typeface="Courier"/>
              </a:rPr>
              <a:t>"mv /etc/</a:t>
            </a:r>
            <a:r>
              <a:rPr lang="en-US" sz="2400" dirty="0" err="1">
                <a:solidFill>
                  <a:srgbClr val="BA2121"/>
                </a:solidFill>
                <a:latin typeface="Courier"/>
                <a:cs typeface="Courier"/>
              </a:rPr>
              <a:t>httpd</a:t>
            </a:r>
            <a:r>
              <a:rPr lang="en-US" sz="2400" dirty="0">
                <a:solidFill>
                  <a:srgbClr val="BA2121"/>
                </a:solidFill>
                <a:latin typeface="Courier"/>
                <a:cs typeface="Courier"/>
              </a:rPr>
              <a:t>/</a:t>
            </a:r>
            <a:r>
              <a:rPr lang="en-US" sz="2400" dirty="0" err="1">
                <a:solidFill>
                  <a:srgbClr val="BA2121"/>
                </a:solidFill>
                <a:latin typeface="Courier"/>
                <a:cs typeface="Courier"/>
              </a:rPr>
              <a:t>conf.d</a:t>
            </a:r>
            <a:r>
              <a:rPr lang="en-US" sz="2400" dirty="0">
                <a:solidFill>
                  <a:srgbClr val="BA2121"/>
                </a:solidFill>
                <a:latin typeface="Courier"/>
                <a:cs typeface="Courier"/>
              </a:rPr>
              <a:t>/</a:t>
            </a:r>
            <a:r>
              <a:rPr lang="en-US" sz="2400" dirty="0" err="1">
                <a:solidFill>
                  <a:srgbClr val="BA2121"/>
                </a:solidFill>
                <a:latin typeface="Courier"/>
                <a:cs typeface="Courier"/>
              </a:rPr>
              <a:t>welcome.conf</a:t>
            </a:r>
            <a:r>
              <a:rPr lang="en-US" sz="2400" dirty="0">
                <a:solidFill>
                  <a:srgbClr val="BA2121"/>
                </a:solidFill>
                <a:latin typeface="Courier"/>
                <a:cs typeface="Courier"/>
              </a:rPr>
              <a:t> /etc/</a:t>
            </a:r>
            <a:r>
              <a:rPr lang="en-US" sz="2400" dirty="0" err="1">
                <a:solidFill>
                  <a:srgbClr val="BA2121"/>
                </a:solidFill>
                <a:latin typeface="Courier"/>
                <a:cs typeface="Courier"/>
              </a:rPr>
              <a:t>httpd</a:t>
            </a:r>
            <a:r>
              <a:rPr lang="en-US" sz="2400" dirty="0">
                <a:solidFill>
                  <a:srgbClr val="BA2121"/>
                </a:solidFill>
                <a:latin typeface="Courier"/>
                <a:cs typeface="Courier"/>
              </a:rPr>
              <a:t>/</a:t>
            </a:r>
            <a:r>
              <a:rPr lang="en-US" sz="2400" dirty="0" err="1">
                <a:solidFill>
                  <a:srgbClr val="BA2121"/>
                </a:solidFill>
                <a:latin typeface="Courier"/>
                <a:cs typeface="Courier"/>
              </a:rPr>
              <a:t>conf.d</a:t>
            </a:r>
            <a:r>
              <a:rPr lang="en-US" sz="2400" dirty="0">
                <a:solidFill>
                  <a:srgbClr val="BA2121"/>
                </a:solidFill>
                <a:latin typeface="Courier"/>
                <a:cs typeface="Courier"/>
              </a:rPr>
              <a:t>/</a:t>
            </a:r>
            <a:r>
              <a:rPr lang="en-US" sz="2400" dirty="0" err="1">
                <a:solidFill>
                  <a:srgbClr val="BA2121"/>
                </a:solidFill>
                <a:latin typeface="Courier"/>
                <a:cs typeface="Courier"/>
              </a:rPr>
              <a:t>welcome.conf.disabled</a:t>
            </a:r>
            <a:r>
              <a:rPr lang="en-US" sz="2400" dirty="0">
                <a:solidFill>
                  <a:srgbClr val="BA2121"/>
                </a:solidFill>
                <a:latin typeface="Courier"/>
                <a:cs typeface="Courier"/>
              </a:rPr>
              <a:t>"</a:t>
            </a:r>
            <a:r>
              <a:rPr lang="en-US" sz="2400" dirty="0">
                <a:solidFill>
                  <a:srgbClr val="FF0000"/>
                </a:solidFill>
                <a:latin typeface="Courier"/>
                <a:cs typeface="Courier"/>
              </a:rPr>
              <a:t> </a:t>
            </a:r>
            <a:r>
              <a:rPr lang="en-US" sz="2400" dirty="0">
                <a:solidFill>
                  <a:srgbClr val="008000"/>
                </a:solidFill>
                <a:latin typeface="Courier"/>
                <a:cs typeface="Courier"/>
              </a:rPr>
              <a:t>do</a:t>
            </a:r>
            <a:r>
              <a:rPr lang="en-US" sz="2400" dirty="0">
                <a:latin typeface="Courier"/>
                <a:cs typeface="Courier"/>
              </a:rPr>
              <a:t> </a:t>
            </a:r>
          </a:p>
          <a:p>
            <a:r>
              <a:rPr lang="en-US" sz="2400" dirty="0">
                <a:latin typeface="Courier"/>
                <a:cs typeface="Courier"/>
              </a:rPr>
              <a:t>  only_if </a:t>
            </a:r>
            <a:r>
              <a:rPr lang="en-US" sz="2400" dirty="0">
                <a:solidFill>
                  <a:srgbClr val="008000"/>
                </a:solidFill>
                <a:latin typeface="Courier"/>
                <a:cs typeface="Courier"/>
              </a:rPr>
              <a:t>do</a:t>
            </a:r>
          </a:p>
          <a:p>
            <a:r>
              <a:rPr lang="en-US" sz="2400" dirty="0">
                <a:latin typeface="Courier"/>
                <a:cs typeface="Courier"/>
              </a:rPr>
              <a:t>    </a:t>
            </a:r>
            <a:r>
              <a:rPr lang="en-US" sz="2400" dirty="0" err="1">
                <a:solidFill>
                  <a:srgbClr val="008000"/>
                </a:solidFill>
                <a:latin typeface="Courier"/>
                <a:cs typeface="Courier"/>
              </a:rPr>
              <a:t>File</a:t>
            </a:r>
            <a:r>
              <a:rPr lang="en-US" sz="2400" dirty="0" err="1">
                <a:latin typeface="Courier"/>
                <a:cs typeface="Courier"/>
              </a:rPr>
              <a:t>.exist</a:t>
            </a:r>
            <a:r>
              <a:rPr lang="en-US" sz="2400" dirty="0">
                <a:latin typeface="Courier"/>
                <a:cs typeface="Courier"/>
              </a:rPr>
              <a:t>?("</a:t>
            </a:r>
            <a:r>
              <a:rPr lang="en-US" sz="2400" dirty="0">
                <a:solidFill>
                  <a:srgbClr val="BA2121"/>
                </a:solidFill>
                <a:latin typeface="Courier"/>
                <a:cs typeface="Courier"/>
              </a:rPr>
              <a:t>/etc/</a:t>
            </a:r>
            <a:r>
              <a:rPr lang="en-US" sz="2400" dirty="0" err="1">
                <a:solidFill>
                  <a:srgbClr val="BA2121"/>
                </a:solidFill>
                <a:latin typeface="Courier"/>
                <a:cs typeface="Courier"/>
              </a:rPr>
              <a:t>httpd</a:t>
            </a:r>
            <a:r>
              <a:rPr lang="en-US" sz="2400" dirty="0">
                <a:solidFill>
                  <a:srgbClr val="BA2121"/>
                </a:solidFill>
                <a:latin typeface="Courier"/>
                <a:cs typeface="Courier"/>
              </a:rPr>
              <a:t>/</a:t>
            </a:r>
            <a:r>
              <a:rPr lang="en-US" sz="2400" dirty="0" err="1">
                <a:solidFill>
                  <a:srgbClr val="BA2121"/>
                </a:solidFill>
                <a:latin typeface="Courier"/>
                <a:cs typeface="Courier"/>
              </a:rPr>
              <a:t>conf.d</a:t>
            </a:r>
            <a:r>
              <a:rPr lang="en-US" sz="2400" dirty="0">
                <a:solidFill>
                  <a:srgbClr val="BA2121"/>
                </a:solidFill>
                <a:latin typeface="Courier"/>
                <a:cs typeface="Courier"/>
              </a:rPr>
              <a:t>/</a:t>
            </a:r>
            <a:r>
              <a:rPr lang="en-US" sz="2400" dirty="0" err="1">
                <a:solidFill>
                  <a:srgbClr val="BA2121"/>
                </a:solidFill>
                <a:latin typeface="Courier"/>
                <a:cs typeface="Courier"/>
              </a:rPr>
              <a:t>welcome.conf</a:t>
            </a:r>
            <a:r>
              <a:rPr lang="en-US" sz="2400" dirty="0">
                <a:latin typeface="Courier"/>
                <a:cs typeface="Courier"/>
              </a:rPr>
              <a:t>")</a:t>
            </a:r>
          </a:p>
          <a:p>
            <a:r>
              <a:rPr lang="en-US" sz="2400" dirty="0">
                <a:latin typeface="Courier"/>
                <a:cs typeface="Courier"/>
              </a:rPr>
              <a:t>  </a:t>
            </a:r>
            <a:r>
              <a:rPr lang="en-US" sz="2400" dirty="0">
                <a:solidFill>
                  <a:srgbClr val="008000"/>
                </a:solidFill>
                <a:latin typeface="Courier"/>
                <a:cs typeface="Courier"/>
              </a:rPr>
              <a:t>end</a:t>
            </a:r>
          </a:p>
          <a:p>
            <a:r>
              <a:rPr lang="en-US" sz="2400" dirty="0">
                <a:latin typeface="Courier"/>
                <a:cs typeface="Courier"/>
              </a:rPr>
              <a:t>  notifies </a:t>
            </a:r>
            <a:r>
              <a:rPr lang="en-US" sz="2400" dirty="0">
                <a:solidFill>
                  <a:srgbClr val="BA2121"/>
                </a:solidFill>
                <a:latin typeface="Courier"/>
                <a:cs typeface="Courier"/>
              </a:rPr>
              <a:t>:restart, "service[</a:t>
            </a:r>
            <a:r>
              <a:rPr lang="en-US" sz="2400" dirty="0" err="1">
                <a:solidFill>
                  <a:srgbClr val="BA2121"/>
                </a:solidFill>
                <a:latin typeface="Courier"/>
                <a:cs typeface="Courier"/>
              </a:rPr>
              <a:t>httpd</a:t>
            </a:r>
            <a:r>
              <a:rPr lang="en-US" sz="2400" dirty="0">
                <a:solidFill>
                  <a:srgbClr val="BA2121"/>
                </a:solidFill>
                <a:latin typeface="Courier"/>
                <a:cs typeface="Courier"/>
              </a:rPr>
              <a:t>]"</a:t>
            </a:r>
          </a:p>
          <a:p>
            <a:r>
              <a:rPr lang="en-US" sz="2400" dirty="0">
                <a:latin typeface="Courier"/>
                <a:cs typeface="Courier"/>
              </a:rPr>
              <a:t>end</a:t>
            </a:r>
          </a:p>
          <a:p>
            <a:endParaRPr lang="en-US" sz="2400" dirty="0" smtClean="0">
              <a:latin typeface="Courier"/>
              <a:ea typeface="Courier"/>
              <a:cs typeface="Courier"/>
              <a:sym typeface="Courier"/>
            </a:endParaRPr>
          </a:p>
          <a:p>
            <a:r>
              <a:rPr lang="en-US" sz="2400" dirty="0">
                <a:latin typeface="Courier"/>
                <a:cs typeface="Courier"/>
              </a:rPr>
              <a:t>node</a:t>
            </a:r>
            <a:r>
              <a:rPr lang="en-US" sz="2400" dirty="0" smtClean="0">
                <a:solidFill>
                  <a:srgbClr val="666666"/>
                </a:solidFill>
                <a:latin typeface="Courier"/>
                <a:cs typeface="Courier"/>
              </a:rPr>
              <a:t>[</a:t>
            </a:r>
            <a:r>
              <a:rPr lang="en-US" sz="2400" dirty="0" smtClean="0">
                <a:solidFill>
                  <a:srgbClr val="BA2121"/>
                </a:solidFill>
                <a:latin typeface="Courier"/>
                <a:cs typeface="Courier"/>
              </a:rPr>
              <a:t>”apache"</a:t>
            </a:r>
            <a:r>
              <a:rPr lang="en-US" sz="2400" dirty="0" smtClean="0">
                <a:solidFill>
                  <a:srgbClr val="666666"/>
                </a:solidFill>
                <a:latin typeface="Courier"/>
                <a:cs typeface="Courier"/>
              </a:rPr>
              <a:t>][</a:t>
            </a:r>
            <a:r>
              <a:rPr lang="en-US" sz="2400" dirty="0" smtClean="0">
                <a:solidFill>
                  <a:srgbClr val="BA2121"/>
                </a:solidFill>
                <a:latin typeface="Courier"/>
                <a:cs typeface="Courier"/>
              </a:rPr>
              <a:t>"sites"</a:t>
            </a:r>
            <a:r>
              <a:rPr lang="en-US" sz="2400" dirty="0" smtClean="0">
                <a:solidFill>
                  <a:srgbClr val="666666"/>
                </a:solidFill>
                <a:latin typeface="Courier"/>
                <a:cs typeface="Courier"/>
              </a:rPr>
              <a:t>]</a:t>
            </a:r>
            <a:r>
              <a:rPr lang="en-US" sz="2400" dirty="0">
                <a:solidFill>
                  <a:srgbClr val="666666"/>
                </a:solidFill>
                <a:latin typeface="Courier"/>
                <a:cs typeface="Courier"/>
              </a:rPr>
              <a:t>.each </a:t>
            </a:r>
            <a:r>
              <a:rPr lang="en-US" sz="2400" b="1" dirty="0">
                <a:solidFill>
                  <a:srgbClr val="008000"/>
                </a:solidFill>
                <a:latin typeface="Courier"/>
                <a:cs typeface="Courier"/>
              </a:rPr>
              <a:t>do </a:t>
            </a:r>
            <a:r>
              <a:rPr lang="en-US" sz="2400" b="1" dirty="0">
                <a:solidFill>
                  <a:srgbClr val="666666"/>
                </a:solidFill>
                <a:latin typeface="Courier"/>
                <a:cs typeface="Courier"/>
              </a:rPr>
              <a:t>|</a:t>
            </a:r>
            <a:r>
              <a:rPr lang="en-US" sz="2400" b="1" dirty="0" err="1">
                <a:solidFill>
                  <a:srgbClr val="666666"/>
                </a:solidFill>
                <a:latin typeface="Courier"/>
                <a:cs typeface="Courier"/>
              </a:rPr>
              <a:t>site_name</a:t>
            </a:r>
            <a:r>
              <a:rPr lang="en-US" sz="2400" b="1" dirty="0">
                <a:solidFill>
                  <a:srgbClr val="666666"/>
                </a:solidFill>
                <a:latin typeface="Courier"/>
                <a:cs typeface="Courier"/>
              </a:rPr>
              <a:t>, </a:t>
            </a:r>
            <a:r>
              <a:rPr lang="en-US" sz="2400" b="1" dirty="0" err="1">
                <a:solidFill>
                  <a:srgbClr val="666666"/>
                </a:solidFill>
                <a:latin typeface="Courier"/>
                <a:cs typeface="Courier"/>
              </a:rPr>
              <a:t>site_data</a:t>
            </a:r>
            <a:r>
              <a:rPr lang="en-US" sz="2400" b="1" dirty="0">
                <a:solidFill>
                  <a:srgbClr val="666666"/>
                </a:solidFill>
                <a:latin typeface="Courier"/>
                <a:cs typeface="Courier"/>
              </a:rPr>
              <a:t>|</a:t>
            </a:r>
          </a:p>
          <a:p>
            <a:r>
              <a:rPr lang="pt-BR" sz="2400" dirty="0" smtClean="0">
                <a:latin typeface="Courier"/>
                <a:cs typeface="Courier"/>
              </a:rPr>
              <a:t>    </a:t>
            </a:r>
            <a:r>
              <a:rPr lang="pt-BR" sz="2400" dirty="0" err="1" smtClean="0">
                <a:latin typeface="Courier"/>
                <a:cs typeface="Courier"/>
              </a:rPr>
              <a:t>document_root</a:t>
            </a:r>
            <a:r>
              <a:rPr lang="pt-BR" sz="2400" dirty="0" smtClean="0">
                <a:latin typeface="Courier"/>
                <a:cs typeface="Courier"/>
              </a:rPr>
              <a:t> </a:t>
            </a:r>
            <a:r>
              <a:rPr lang="pt-BR" sz="2400" dirty="0" smtClean="0">
                <a:solidFill>
                  <a:srgbClr val="666666"/>
                </a:solidFill>
                <a:latin typeface="Courier"/>
                <a:cs typeface="Courier"/>
              </a:rPr>
              <a:t>= </a:t>
            </a:r>
            <a:r>
              <a:rPr lang="pt-BR" sz="2400" b="1" dirty="0">
                <a:solidFill>
                  <a:srgbClr val="BA2121"/>
                </a:solidFill>
                <a:latin typeface="Courier"/>
                <a:cs typeface="Courier"/>
              </a:rPr>
              <a:t>"</a:t>
            </a:r>
            <a:r>
              <a:rPr lang="pt-BR" sz="2400" b="1" dirty="0" smtClean="0">
                <a:solidFill>
                  <a:srgbClr val="BA2121"/>
                </a:solidFill>
                <a:latin typeface="Courier"/>
                <a:cs typeface="Courier"/>
              </a:rPr>
              <a:t>/</a:t>
            </a:r>
            <a:r>
              <a:rPr lang="pt-BR" sz="2400" b="1" dirty="0" err="1">
                <a:solidFill>
                  <a:srgbClr val="BA2121"/>
                </a:solidFill>
                <a:latin typeface="Courier"/>
                <a:cs typeface="Courier"/>
              </a:rPr>
              <a:t>srv</a:t>
            </a:r>
            <a:r>
              <a:rPr lang="pt-BR" sz="2400" b="1" dirty="0">
                <a:solidFill>
                  <a:srgbClr val="BA2121"/>
                </a:solidFill>
                <a:latin typeface="Courier"/>
                <a:cs typeface="Courier"/>
              </a:rPr>
              <a:t>/apache/#{</a:t>
            </a:r>
            <a:r>
              <a:rPr lang="pt-BR" sz="2400" b="1" dirty="0" err="1">
                <a:solidFill>
                  <a:srgbClr val="BA2121"/>
                </a:solidFill>
                <a:latin typeface="Courier"/>
                <a:cs typeface="Courier"/>
              </a:rPr>
              <a:t>site_name</a:t>
            </a:r>
            <a:r>
              <a:rPr lang="pt-BR" sz="2400" b="1" dirty="0" smtClean="0">
                <a:solidFill>
                  <a:srgbClr val="BA2121"/>
                </a:solidFill>
                <a:latin typeface="Courier"/>
                <a:cs typeface="Courier"/>
              </a:rPr>
              <a:t>}</a:t>
            </a:r>
            <a:r>
              <a:rPr lang="pt-BR" sz="2400" b="1" dirty="0">
                <a:solidFill>
                  <a:srgbClr val="BA2121"/>
                </a:solidFill>
                <a:latin typeface="Courier"/>
                <a:cs typeface="Courier"/>
              </a:rPr>
              <a:t>"</a:t>
            </a:r>
            <a:endParaRPr lang="pt-BR" sz="2400" b="1" dirty="0">
              <a:solidFill>
                <a:srgbClr val="BA2121"/>
              </a:solidFill>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/cookbooks/apache/recipes/default.rb</a:t>
            </a:r>
            <a:endParaRPr lang="en-US" sz="3300" dirty="0">
              <a:latin typeface="Courier"/>
              <a:ea typeface="Courier"/>
              <a:cs typeface="Courier"/>
              <a:sym typeface="Courier"/>
            </a:endParaRPr>
          </a:p>
        </p:txBody>
      </p:sp>
      <p:sp>
        <p:nvSpPr>
          <p:cNvPr id="279557" name="Rectangle 4"/>
          <p:cNvSpPr>
            <a:spLocks/>
          </p:cNvSpPr>
          <p:nvPr/>
        </p:nvSpPr>
        <p:spPr bwMode="auto">
          <a:xfrm>
            <a:off x="6642749" y="7061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a:xfrm>
            <a:off x="800273" y="330200"/>
            <a:ext cx="14657233" cy="1117600"/>
          </a:xfrm>
        </p:spPr>
        <p:txBody>
          <a:bodyPr/>
          <a:lstStyle/>
          <a:p>
            <a:pPr>
              <a:defRPr/>
            </a:pPr>
            <a:r>
              <a:rPr lang="en-US" sz="5200" dirty="0" smtClean="0">
                <a:sym typeface="Rockwell" charset="0"/>
              </a:rPr>
              <a:t>Linux Exercise</a:t>
            </a:r>
            <a:r>
              <a:rPr lang="en-US" sz="5200" dirty="0">
                <a:sym typeface="Rockwell" charset="0"/>
              </a:rPr>
              <a:t>: </a:t>
            </a:r>
            <a:r>
              <a:rPr lang="en-US" sz="5200" dirty="0" smtClean="0">
                <a:sym typeface="Rockwell" charset="0"/>
              </a:rPr>
              <a:t/>
            </a:r>
            <a:br>
              <a:rPr lang="en-US" sz="5200" dirty="0" smtClean="0">
                <a:sym typeface="Rockwell" charset="0"/>
              </a:rPr>
            </a:br>
            <a:r>
              <a:rPr lang="en-US" sz="5200" dirty="0" smtClean="0">
                <a:sym typeface="Rockwell" charset="0"/>
              </a:rPr>
              <a:t>Iterate </a:t>
            </a:r>
            <a:r>
              <a:rPr lang="en-US" sz="5200" dirty="0">
                <a:sym typeface="Rockwell" charset="0"/>
              </a:rPr>
              <a:t>over each </a:t>
            </a:r>
            <a:r>
              <a:rPr lang="en-US" sz="5200" dirty="0" smtClean="0">
                <a:sym typeface="Rockwell" charset="0"/>
              </a:rPr>
              <a:t>Apache site </a:t>
            </a:r>
            <a:endParaRPr lang="en-US" sz="5200" dirty="0">
              <a:sym typeface="Arial Bold" charset="0"/>
            </a:endParaRPr>
          </a:p>
        </p:txBody>
      </p:sp>
      <p:sp>
        <p:nvSpPr>
          <p:cNvPr id="279559" name="Rectangle 6"/>
          <p:cNvSpPr>
            <a:spLocks noGrp="1" noChangeArrowheads="1"/>
          </p:cNvSpPr>
          <p:nvPr>
            <p:ph type="body" idx="1"/>
          </p:nvPr>
        </p:nvSpPr>
        <p:spPr>
          <a:xfrm>
            <a:off x="800179" y="7772400"/>
            <a:ext cx="14669933" cy="1143000"/>
          </a:xfrm>
        </p:spPr>
        <p:txBody>
          <a:bodyPr/>
          <a:lstStyle/>
          <a:p>
            <a:r>
              <a:rPr lang="en-US" sz="3600" dirty="0">
                <a:latin typeface="Courier"/>
                <a:cs typeface="Courier"/>
              </a:rPr>
              <a:t>node</a:t>
            </a:r>
            <a:r>
              <a:rPr lang="en-US" sz="3600" dirty="0" smtClean="0">
                <a:solidFill>
                  <a:srgbClr val="666666"/>
                </a:solidFill>
                <a:latin typeface="Courier"/>
                <a:cs typeface="Courier"/>
              </a:rPr>
              <a:t>[</a:t>
            </a:r>
            <a:r>
              <a:rPr lang="en-US" sz="3600" dirty="0">
                <a:solidFill>
                  <a:srgbClr val="BA2121"/>
                </a:solidFill>
                <a:latin typeface="Courier"/>
                <a:cs typeface="Courier"/>
              </a:rPr>
              <a:t>"</a:t>
            </a:r>
            <a:r>
              <a:rPr lang="en-US" sz="3600" dirty="0" smtClean="0">
                <a:solidFill>
                  <a:srgbClr val="BA2121"/>
                </a:solidFill>
                <a:latin typeface="Courier"/>
                <a:cs typeface="Courier"/>
              </a:rPr>
              <a:t>apache</a:t>
            </a:r>
            <a:r>
              <a:rPr lang="en-US" sz="3600" dirty="0" smtClean="0">
                <a:solidFill>
                  <a:srgbClr val="BA2121"/>
                </a:solidFill>
                <a:latin typeface="Courier"/>
                <a:cs typeface="Courier"/>
              </a:rPr>
              <a:t>"</a:t>
            </a:r>
            <a:r>
              <a:rPr lang="en-US" sz="3600" dirty="0" smtClean="0">
                <a:solidFill>
                  <a:srgbClr val="666666"/>
                </a:solidFill>
                <a:latin typeface="Courier"/>
                <a:cs typeface="Courier"/>
              </a:rPr>
              <a:t>][</a:t>
            </a:r>
            <a:r>
              <a:rPr lang="en-US" sz="3600" dirty="0" smtClean="0">
                <a:solidFill>
                  <a:srgbClr val="BA2121"/>
                </a:solidFill>
                <a:latin typeface="Courier"/>
                <a:cs typeface="Courier"/>
              </a:rPr>
              <a:t>"sites"</a:t>
            </a:r>
            <a:r>
              <a:rPr lang="en-US" sz="3600" dirty="0" smtClean="0">
                <a:solidFill>
                  <a:srgbClr val="666666"/>
                </a:solidFill>
                <a:latin typeface="Courier"/>
                <a:cs typeface="Courier"/>
              </a:rPr>
              <a:t>]</a:t>
            </a:r>
            <a:r>
              <a:rPr lang="en-US" sz="3600" dirty="0" smtClean="0">
                <a:solidFill>
                  <a:srgbClr val="222321"/>
                </a:solidFill>
                <a:latin typeface="Courier"/>
                <a:cs typeface="Courier"/>
                <a:sym typeface="Rockwell" pitchFamily="18" charset="0"/>
              </a:rPr>
              <a:t> </a:t>
            </a:r>
            <a:r>
              <a:rPr lang="en-US" sz="3600" dirty="0">
                <a:solidFill>
                  <a:srgbClr val="222321"/>
                </a:solidFill>
                <a:latin typeface="Arial"/>
                <a:cs typeface="Arial"/>
                <a:sym typeface="Rockwell" pitchFamily="18" charset="0"/>
              </a:rPr>
              <a:t>is the </a:t>
            </a:r>
            <a:r>
              <a:rPr lang="en-US" sz="3600" dirty="0" smtClean="0">
                <a:solidFill>
                  <a:srgbClr val="222321"/>
                </a:solidFill>
                <a:latin typeface="Arial"/>
                <a:cs typeface="Arial"/>
                <a:sym typeface="Rockwell" pitchFamily="18" charset="0"/>
              </a:rPr>
              <a:t>Ruby </a:t>
            </a:r>
            <a:r>
              <a:rPr lang="en-US" sz="3600" dirty="0">
                <a:solidFill>
                  <a:srgbClr val="222321"/>
                </a:solidFill>
                <a:latin typeface="Arial"/>
                <a:cs typeface="Arial"/>
                <a:sym typeface="Rockwell" pitchFamily="18" charset="0"/>
              </a:rPr>
              <a:t>hash, with keys and values we defined in our default attributes</a:t>
            </a:r>
          </a:p>
        </p:txBody>
      </p:sp>
      <p:sp>
        <p:nvSpPr>
          <p:cNvPr id="279560" name="Rectangle 7"/>
          <p:cNvSpPr>
            <a:spLocks/>
          </p:cNvSpPr>
          <p:nvPr/>
        </p:nvSpPr>
        <p:spPr bwMode="auto">
          <a:xfrm>
            <a:off x="889794" y="5334000"/>
            <a:ext cx="14137150" cy="1752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dirty="0"/>
          </a:p>
        </p:txBody>
      </p:sp>
      <p:sp>
        <p:nvSpPr>
          <p:cNvPr id="279562" name="Rectangle 9"/>
          <p:cNvSpPr>
            <a:spLocks/>
          </p:cNvSpPr>
          <p:nvPr/>
        </p:nvSpPr>
        <p:spPr bwMode="auto">
          <a:xfrm>
            <a:off x="889794" y="2438400"/>
            <a:ext cx="14123109" cy="26670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0" name="Rectangle 9"/>
          <p:cNvSpPr>
            <a:spLocks/>
          </p:cNvSpPr>
          <p:nvPr/>
        </p:nvSpPr>
        <p:spPr bwMode="auto">
          <a:xfrm>
            <a:off x="1042195" y="5486400"/>
            <a:ext cx="13335000" cy="4572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9906741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1"/>
          <p:cNvSpPr>
            <a:spLocks noGrp="1" noChangeArrowheads="1"/>
          </p:cNvSpPr>
          <p:nvPr>
            <p:ph type="title"/>
          </p:nvPr>
        </p:nvSpPr>
        <p:spPr/>
        <p:txBody>
          <a:bodyPr/>
          <a:lstStyle/>
          <a:p>
            <a:pPr eaLnBrk="1" hangingPunct="1">
              <a:defRPr/>
            </a:pPr>
            <a:r>
              <a:rPr lang="en-US" dirty="0" smtClean="0">
                <a:sym typeface="Rockwell" charset="0"/>
              </a:rPr>
              <a:t>Exercise: Add the Directory resource</a:t>
            </a:r>
          </a:p>
        </p:txBody>
      </p:sp>
      <p:sp>
        <p:nvSpPr>
          <p:cNvPr id="268291" name="Rectangle 2"/>
          <p:cNvSpPr>
            <a:spLocks/>
          </p:cNvSpPr>
          <p:nvPr/>
        </p:nvSpPr>
        <p:spPr bwMode="auto">
          <a:xfrm>
            <a:off x="889794" y="4572000"/>
            <a:ext cx="12496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endParaRPr lang="en-US" dirty="0">
              <a:solidFill>
                <a:srgbClr val="222321"/>
              </a:solidFill>
              <a:latin typeface="Helvetica"/>
              <a:cs typeface="Helvetica"/>
              <a:sym typeface="Rockwell" pitchFamily="18" charset="0"/>
            </a:endParaRPr>
          </a:p>
        </p:txBody>
      </p:sp>
      <p:sp>
        <p:nvSpPr>
          <p:cNvPr id="2" name="Rectangle 1"/>
          <p:cNvSpPr/>
          <p:nvPr/>
        </p:nvSpPr>
        <p:spPr>
          <a:xfrm>
            <a:off x="813594" y="1981200"/>
            <a:ext cx="14630400" cy="95410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BA2121"/>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apache</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a:p>
            <a:r>
              <a:rPr lang="pt-BR" dirty="0" smtClean="0">
                <a:latin typeface="Consolas" panose="020B0609020204030204" pitchFamily="49" charset="0"/>
                <a:cs typeface="Consolas" panose="020B0609020204030204" pitchFamily="49" charset="0"/>
              </a:rPr>
              <a:t>    </a:t>
            </a:r>
            <a:r>
              <a:rPr lang="pt-BR" dirty="0" err="1" smtClean="0">
                <a:latin typeface="Consolas" panose="020B0609020204030204" pitchFamily="49" charset="0"/>
                <a:cs typeface="Consolas" panose="020B0609020204030204" pitchFamily="49" charset="0"/>
              </a:rPr>
              <a:t>document_root</a:t>
            </a:r>
            <a:r>
              <a:rPr lang="pt-BR" dirty="0" smtClean="0">
                <a:latin typeface="Consolas" panose="020B0609020204030204" pitchFamily="49" charset="0"/>
                <a:cs typeface="Consolas" panose="020B0609020204030204" pitchFamily="49" charset="0"/>
              </a:rPr>
              <a:t> </a:t>
            </a:r>
            <a:r>
              <a:rPr lang="pt-BR" dirty="0" smtClean="0">
                <a:solidFill>
                  <a:srgbClr val="666666"/>
                </a:solidFill>
                <a:latin typeface="Consolas" panose="020B0609020204030204" pitchFamily="49" charset="0"/>
                <a:cs typeface="Consolas" panose="020B0609020204030204" pitchFamily="49" charset="0"/>
              </a:rPr>
              <a:t>= </a:t>
            </a:r>
            <a:r>
              <a:rPr lang="pt-BR" dirty="0">
                <a:solidFill>
                  <a:srgbClr val="BA2121"/>
                </a:solidFill>
                <a:latin typeface="Consolas" panose="020B0609020204030204" pitchFamily="49" charset="0"/>
                <a:cs typeface="Consolas" panose="020B0609020204030204" pitchFamily="49" charset="0"/>
              </a:rPr>
              <a:t>"</a:t>
            </a:r>
            <a:r>
              <a:rPr lang="pt-BR" b="1" dirty="0" smtClean="0">
                <a:solidFill>
                  <a:srgbClr val="BB6688"/>
                </a:solidFill>
                <a:latin typeface="Consolas" panose="020B0609020204030204" pitchFamily="49" charset="0"/>
                <a:cs typeface="Consolas" panose="020B0609020204030204" pitchFamily="49" charset="0"/>
              </a:rPr>
              <a:t>/</a:t>
            </a:r>
            <a:r>
              <a:rPr lang="pt-BR" b="1" dirty="0" err="1" smtClean="0">
                <a:solidFill>
                  <a:srgbClr val="BB6688"/>
                </a:solidFill>
                <a:latin typeface="Consolas" panose="020B0609020204030204" pitchFamily="49" charset="0"/>
                <a:cs typeface="Consolas" panose="020B0609020204030204" pitchFamily="49" charset="0"/>
              </a:rPr>
              <a:t>srv</a:t>
            </a:r>
            <a:r>
              <a:rPr lang="pt-BR" b="1" dirty="0" smtClean="0">
                <a:solidFill>
                  <a:srgbClr val="BB6688"/>
                </a:solidFill>
                <a:latin typeface="Consolas" panose="020B0609020204030204" pitchFamily="49" charset="0"/>
                <a:cs typeface="Consolas" panose="020B0609020204030204" pitchFamily="49" charset="0"/>
              </a:rPr>
              <a:t>/apache/#{</a:t>
            </a:r>
            <a:r>
              <a:rPr lang="pt-BR" b="1" dirty="0" err="1" smtClean="0">
                <a:solidFill>
                  <a:srgbClr val="BB6688"/>
                </a:solidFill>
                <a:latin typeface="Consolas" panose="020B0609020204030204" pitchFamily="49" charset="0"/>
                <a:cs typeface="Consolas" panose="020B0609020204030204" pitchFamily="49" charset="0"/>
              </a:rPr>
              <a:t>site_name</a:t>
            </a:r>
            <a:r>
              <a:rPr lang="pt-BR" b="1" dirty="0" smtClean="0">
                <a:solidFill>
                  <a:srgbClr val="BB6688"/>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a:t>
            </a:r>
            <a:endParaRPr lang="pt-BR" b="1" dirty="0" smtClean="0">
              <a:solidFill>
                <a:srgbClr val="BA2121"/>
              </a:solidFill>
              <a:latin typeface="Consolas" panose="020B0609020204030204" pitchFamily="49" charset="0"/>
              <a:cs typeface="Consolas" panose="020B0609020204030204" pitchFamily="49" charset="0"/>
            </a:endParaRPr>
          </a:p>
        </p:txBody>
      </p:sp>
      <p:sp>
        <p:nvSpPr>
          <p:cNvPr id="5" name="Rectangle 4"/>
          <p:cNvSpPr/>
          <p:nvPr/>
        </p:nvSpPr>
        <p:spPr>
          <a:xfrm>
            <a:off x="1575594" y="3541693"/>
            <a:ext cx="14630400" cy="1815882"/>
          </a:xfrm>
          <a:prstGeom prst="rect">
            <a:avLst/>
          </a:prstGeom>
        </p:spPr>
        <p:txBody>
          <a:bodyPr wrap="square">
            <a:spAutoFit/>
          </a:bodyPr>
          <a:lstStyle/>
          <a:p>
            <a:r>
              <a:rPr lang="en-US" dirty="0" smtClean="0">
                <a:latin typeface="Consolas" panose="020B0609020204030204" pitchFamily="49" charset="0"/>
                <a:cs typeface="Consolas" panose="020B0609020204030204" pitchFamily="49" charset="0"/>
              </a:rPr>
              <a:t>directory </a:t>
            </a:r>
            <a:r>
              <a:rPr lang="en-US" dirty="0" err="1" smtClean="0">
                <a:latin typeface="Consolas" panose="020B0609020204030204" pitchFamily="49" charset="0"/>
                <a:cs typeface="Consolas" panose="020B0609020204030204" pitchFamily="49" charset="0"/>
              </a:rPr>
              <a:t>document_root</a:t>
            </a:r>
            <a:r>
              <a:rPr lang="en-US" dirty="0" smtClean="0">
                <a:latin typeface="Consolas" panose="020B0609020204030204" pitchFamily="49" charset="0"/>
                <a:cs typeface="Consolas" panose="020B0609020204030204" pitchFamily="49" charset="0"/>
              </a:rPr>
              <a:t> </a:t>
            </a:r>
            <a:r>
              <a:rPr lang="en-US" dirty="0">
                <a:solidFill>
                  <a:srgbClr val="666666"/>
                </a:solidFill>
                <a:latin typeface="Consolas" panose="020B0609020204030204" pitchFamily="49" charset="0"/>
                <a:cs typeface="Consolas" panose="020B0609020204030204" pitchFamily="49" charset="0"/>
              </a:rPr>
              <a:t>do</a:t>
            </a:r>
          </a:p>
          <a:p>
            <a:r>
              <a:rPr lang="en-US" b="1" dirty="0">
                <a:solidFill>
                  <a:srgbClr val="BA2121"/>
                </a:solidFill>
                <a:latin typeface="Consolas" panose="020B0609020204030204" pitchFamily="49" charset="0"/>
                <a:cs typeface="Consolas" panose="020B0609020204030204" pitchFamily="49" charset="0"/>
              </a:rPr>
              <a:t> </a:t>
            </a:r>
            <a:r>
              <a:rPr lang="en-US" b="1" dirty="0" smtClean="0">
                <a:solidFill>
                  <a:srgbClr val="BA2121"/>
                </a:solidFill>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mode</a:t>
            </a:r>
            <a:r>
              <a:rPr lang="en-US" b="1" dirty="0" smtClean="0">
                <a:solidFill>
                  <a:srgbClr val="BA2121"/>
                </a:solidFill>
                <a:latin typeface="Consolas" panose="020B0609020204030204" pitchFamily="49" charset="0"/>
                <a:cs typeface="Consolas" panose="020B0609020204030204" pitchFamily="49" charset="0"/>
              </a:rPr>
              <a:t> </a:t>
            </a:r>
            <a:r>
              <a:rPr lang="en-US" b="1" dirty="0" smtClean="0">
                <a:solidFill>
                  <a:srgbClr val="BA2121"/>
                </a:solidFill>
                <a:latin typeface="Consolas" panose="020B0609020204030204" pitchFamily="49" charset="0"/>
                <a:cs typeface="Consolas" panose="020B0609020204030204" pitchFamily="49" charset="0"/>
              </a:rPr>
              <a:t>"0755"</a:t>
            </a:r>
            <a:endParaRPr lang="en-US" b="1" dirty="0" smtClean="0">
              <a:solidFill>
                <a:srgbClr val="BA2121"/>
              </a:solidFill>
              <a:latin typeface="Consolas" panose="020B0609020204030204" pitchFamily="49" charset="0"/>
              <a:cs typeface="Consolas" panose="020B0609020204030204" pitchFamily="49" charset="0"/>
            </a:endParaRPr>
          </a:p>
          <a:p>
            <a:r>
              <a:rPr lang="en-US" b="1" dirty="0">
                <a:solidFill>
                  <a:srgbClr val="BA2121"/>
                </a:solidFill>
                <a:latin typeface="Consolas" panose="020B0609020204030204" pitchFamily="49" charset="0"/>
                <a:cs typeface="Consolas" panose="020B0609020204030204" pitchFamily="49" charset="0"/>
              </a:rPr>
              <a:t> </a:t>
            </a:r>
            <a:r>
              <a:rPr lang="en-US" b="1" dirty="0" smtClean="0">
                <a:solidFill>
                  <a:srgbClr val="BA2121"/>
                </a:solidFill>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recursive</a:t>
            </a:r>
            <a:r>
              <a:rPr lang="en-US" b="1" dirty="0" smtClean="0">
                <a:solidFill>
                  <a:srgbClr val="BA2121"/>
                </a:solidFill>
                <a:latin typeface="Consolas" panose="020B0609020204030204" pitchFamily="49" charset="0"/>
                <a:cs typeface="Consolas" panose="020B0609020204030204" pitchFamily="49" charset="0"/>
              </a:rPr>
              <a:t> true</a:t>
            </a:r>
            <a:endParaRPr lang="pt-BR" b="1" dirty="0">
              <a:solidFill>
                <a:srgbClr val="BA2121"/>
              </a:solidFill>
              <a:latin typeface="Consolas" panose="020B0609020204030204" pitchFamily="49" charset="0"/>
              <a:cs typeface="Consolas" panose="020B0609020204030204" pitchFamily="49" charset="0"/>
            </a:endParaRPr>
          </a:p>
          <a:p>
            <a:r>
              <a:rPr lang="pt-BR" dirty="0" err="1">
                <a:solidFill>
                  <a:srgbClr val="666666"/>
                </a:solidFill>
                <a:latin typeface="Consolas" panose="020B0609020204030204" pitchFamily="49" charset="0"/>
                <a:cs typeface="Consolas" panose="020B0609020204030204" pitchFamily="49" charset="0"/>
              </a:rPr>
              <a:t>end</a:t>
            </a:r>
            <a:endParaRPr lang="en-US" dirty="0">
              <a:solidFill>
                <a:srgbClr val="666666"/>
              </a:solidFill>
              <a:latin typeface="Consolas" panose="020B0609020204030204" pitchFamily="49" charset="0"/>
              <a:cs typeface="Consolas" panose="020B0609020204030204" pitchFamily="49" charset="0"/>
            </a:endParaRPr>
          </a:p>
        </p:txBody>
      </p:sp>
      <p:sp>
        <p:nvSpPr>
          <p:cNvPr id="6" name="Rectangle 7"/>
          <p:cNvSpPr>
            <a:spLocks/>
          </p:cNvSpPr>
          <p:nvPr/>
        </p:nvSpPr>
        <p:spPr bwMode="auto">
          <a:xfrm>
            <a:off x="1356900" y="3429000"/>
            <a:ext cx="6162294" cy="2133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9751042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Scalability</a:t>
            </a:r>
            <a:endParaRPr lang="en-US" dirty="0"/>
          </a:p>
        </p:txBody>
      </p:sp>
      <p:sp>
        <p:nvSpPr>
          <p:cNvPr id="6" name="AutoShape 3"/>
          <p:cNvSpPr>
            <a:spLocks/>
          </p:cNvSpPr>
          <p:nvPr/>
        </p:nvSpPr>
        <p:spPr bwMode="auto">
          <a:xfrm>
            <a:off x="394494" y="3292404"/>
            <a:ext cx="2514600" cy="1828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Enterprise </a:t>
            </a:r>
            <a:r>
              <a:rPr lang="en-US" sz="3600" b="1" dirty="0">
                <a:solidFill>
                  <a:srgbClr val="FFFFFF"/>
                </a:solidFill>
                <a:effectLst>
                  <a:outerShdw blurRad="38100" dist="38100" dir="2700000" algn="tl">
                    <a:srgbClr val="000000"/>
                  </a:outerShdw>
                </a:effectLst>
                <a:ea typeface="ＭＳ Ｐゴシック" charset="0"/>
                <a:cs typeface="Gill Sans" charset="0"/>
              </a:rPr>
              <a:t>Chef</a:t>
            </a:r>
          </a:p>
          <a:p>
            <a:pPr algn="ctr"/>
            <a:r>
              <a:rPr lang="en-US" sz="3600" b="1" dirty="0">
                <a:solidFill>
                  <a:srgbClr val="FFFFFF"/>
                </a:solidFill>
                <a:effectLst>
                  <a:outerShdw blurRad="38100" dist="38100" dir="2700000" algn="tl">
                    <a:srgbClr val="000000"/>
                  </a:outerShdw>
                </a:effectLst>
                <a:ea typeface="ＭＳ Ｐゴシック" charset="0"/>
                <a:cs typeface="Gill Sans" charset="0"/>
              </a:rPr>
              <a:t>Server</a:t>
            </a:r>
          </a:p>
        </p:txBody>
      </p:sp>
      <p:cxnSp>
        <p:nvCxnSpPr>
          <p:cNvPr id="10" name="Straight Connector 9"/>
          <p:cNvCxnSpPr/>
          <p:nvPr/>
        </p:nvCxnSpPr>
        <p:spPr bwMode="auto">
          <a:xfrm flipV="1">
            <a:off x="2947194" y="4114800"/>
            <a:ext cx="9982200" cy="46284"/>
          </a:xfrm>
          <a:prstGeom prst="line">
            <a:avLst/>
          </a:prstGeom>
          <a:blipFill dpi="0" rotWithShape="0">
            <a:blip r:embed="rId3"/>
            <a:srcRect/>
            <a:tile tx="0" ty="0" sx="100000" sy="100000" flip="none" algn="tl"/>
          </a:blipFill>
          <a:ln w="152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flipV="1">
            <a:off x="2947194" y="2819400"/>
            <a:ext cx="1562100" cy="1279596"/>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3"/>
          <p:cNvSpPr>
            <a:spLocks/>
          </p:cNvSpPr>
          <p:nvPr/>
        </p:nvSpPr>
        <p:spPr bwMode="auto">
          <a:xfrm>
            <a:off x="3918743" y="1570284"/>
            <a:ext cx="1823085" cy="118872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a:solidFill>
                  <a:srgbClr val="FFFFFF"/>
                </a:solidFill>
                <a:effectLst>
                  <a:outerShdw blurRad="38100" dist="38100" dir="2700000" algn="tl">
                    <a:srgbClr val="000000"/>
                  </a:outerShdw>
                </a:effectLst>
                <a:ea typeface="ＭＳ Ｐゴシック" charset="0"/>
                <a:cs typeface="Gill Sans" charset="0"/>
              </a:rPr>
              <a:t>1</a:t>
            </a:r>
          </a:p>
        </p:txBody>
      </p:sp>
      <p:sp>
        <p:nvSpPr>
          <p:cNvPr id="26" name="AutoShape 3"/>
          <p:cNvSpPr>
            <a:spLocks/>
          </p:cNvSpPr>
          <p:nvPr/>
        </p:nvSpPr>
        <p:spPr bwMode="auto">
          <a:xfrm>
            <a:off x="6509543" y="1570284"/>
            <a:ext cx="1823085" cy="118872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2</a:t>
            </a: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27" name="AutoShape 3"/>
          <p:cNvSpPr>
            <a:spLocks/>
          </p:cNvSpPr>
          <p:nvPr/>
        </p:nvSpPr>
        <p:spPr bwMode="auto">
          <a:xfrm>
            <a:off x="9100343" y="1570284"/>
            <a:ext cx="1823085" cy="118872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3</a:t>
            </a: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28" name="AutoShape 3"/>
          <p:cNvSpPr>
            <a:spLocks/>
          </p:cNvSpPr>
          <p:nvPr/>
        </p:nvSpPr>
        <p:spPr bwMode="auto">
          <a:xfrm>
            <a:off x="13824743" y="1570284"/>
            <a:ext cx="1823085" cy="118872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a:t>
            </a:r>
          </a:p>
        </p:txBody>
      </p:sp>
      <p:cxnSp>
        <p:nvCxnSpPr>
          <p:cNvPr id="31" name="Straight Arrow Connector 30"/>
          <p:cNvCxnSpPr/>
          <p:nvPr/>
        </p:nvCxnSpPr>
        <p:spPr bwMode="auto">
          <a:xfrm flipV="1">
            <a:off x="5385594" y="2835204"/>
            <a:ext cx="1638300" cy="1279596"/>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p:cNvCxnSpPr/>
          <p:nvPr/>
        </p:nvCxnSpPr>
        <p:spPr bwMode="auto">
          <a:xfrm flipV="1">
            <a:off x="7900194" y="2835204"/>
            <a:ext cx="1638300" cy="1279596"/>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p:cNvCxnSpPr/>
          <p:nvPr/>
        </p:nvCxnSpPr>
        <p:spPr bwMode="auto">
          <a:xfrm flipV="1">
            <a:off x="12891294" y="2835204"/>
            <a:ext cx="1638300" cy="1279596"/>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p:nvPr/>
        </p:nvCxnSpPr>
        <p:spPr bwMode="auto">
          <a:xfrm>
            <a:off x="12986544" y="4968804"/>
            <a:ext cx="62865" cy="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p:cNvSpPr txBox="1"/>
          <p:nvPr/>
        </p:nvSpPr>
        <p:spPr>
          <a:xfrm>
            <a:off x="584995" y="5257800"/>
            <a:ext cx="15468600" cy="3570208"/>
          </a:xfrm>
          <a:prstGeom prst="rect">
            <a:avLst/>
          </a:prstGeom>
          <a:noFill/>
        </p:spPr>
        <p:txBody>
          <a:bodyPr wrap="square" rtlCol="0">
            <a:spAutoFit/>
          </a:bodyPr>
          <a:lstStyle/>
          <a:p>
            <a:r>
              <a:rPr lang="en-US" sz="3600" dirty="0" smtClean="0"/>
              <a:t>Chef Server </a:t>
            </a:r>
            <a:r>
              <a:rPr lang="en-US" sz="3600" b="1" dirty="0" smtClean="0"/>
              <a:t>delivers </a:t>
            </a:r>
            <a:r>
              <a:rPr lang="en-US" sz="3600" dirty="0" smtClean="0"/>
              <a:t>the configuration to </a:t>
            </a:r>
            <a:r>
              <a:rPr lang="en-US" sz="3600" dirty="0"/>
              <a:t>the </a:t>
            </a:r>
            <a:r>
              <a:rPr lang="en-US" sz="3600" b="1" dirty="0" smtClean="0"/>
              <a:t>nodes </a:t>
            </a:r>
          </a:p>
          <a:p>
            <a:r>
              <a:rPr lang="en-US" sz="3600" dirty="0" smtClean="0"/>
              <a:t>(i.e. “Apache needs to be Installed”)</a:t>
            </a:r>
            <a:endParaRPr lang="en-US" sz="3600" b="1" dirty="0" smtClean="0"/>
          </a:p>
          <a:p>
            <a:r>
              <a:rPr lang="en-US" sz="3600" dirty="0" smtClean="0"/>
              <a:t>but all </a:t>
            </a:r>
            <a:r>
              <a:rPr lang="en-US" sz="3600" b="1" dirty="0" smtClean="0"/>
              <a:t>processing </a:t>
            </a:r>
            <a:r>
              <a:rPr lang="en-US" sz="3600" dirty="0" smtClean="0"/>
              <a:t>of that configuration </a:t>
            </a:r>
          </a:p>
          <a:p>
            <a:r>
              <a:rPr lang="en-US" sz="3600" dirty="0" smtClean="0"/>
              <a:t>(i.e. Actually installing Apache) happens </a:t>
            </a:r>
            <a:r>
              <a:rPr lang="en-US" sz="3600" b="1" dirty="0" smtClean="0"/>
              <a:t>on</a:t>
            </a:r>
            <a:r>
              <a:rPr lang="en-US" sz="3600" dirty="0" smtClean="0"/>
              <a:t> the nodes. </a:t>
            </a:r>
          </a:p>
          <a:p>
            <a:endParaRPr lang="en-US" sz="1000" dirty="0" smtClean="0"/>
          </a:p>
          <a:p>
            <a:r>
              <a:rPr lang="en-US" sz="3600" dirty="0" smtClean="0"/>
              <a:t>These configuration packages (known </a:t>
            </a:r>
            <a:r>
              <a:rPr lang="en-US" sz="3600" dirty="0"/>
              <a:t>as </a:t>
            </a:r>
            <a:r>
              <a:rPr lang="en-US" sz="3600" b="1" dirty="0" smtClean="0"/>
              <a:t>Cookbooks) </a:t>
            </a:r>
            <a:r>
              <a:rPr lang="en-US" sz="3600" dirty="0" smtClean="0"/>
              <a:t>might be as </a:t>
            </a:r>
            <a:r>
              <a:rPr lang="en-US" sz="3600" dirty="0"/>
              <a:t>small as 50Kb </a:t>
            </a:r>
            <a:r>
              <a:rPr lang="en-US" sz="3600" dirty="0" smtClean="0"/>
              <a:t>each.</a:t>
            </a:r>
            <a:endParaRPr lang="en-US" sz="3600" dirty="0"/>
          </a:p>
        </p:txBody>
      </p:sp>
      <p:sp>
        <p:nvSpPr>
          <p:cNvPr id="43" name="AutoShape 3"/>
          <p:cNvSpPr>
            <a:spLocks/>
          </p:cNvSpPr>
          <p:nvPr/>
        </p:nvSpPr>
        <p:spPr bwMode="auto">
          <a:xfrm>
            <a:off x="11176794" y="1905564"/>
            <a:ext cx="377190" cy="32004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44" name="AutoShape 3"/>
          <p:cNvSpPr>
            <a:spLocks/>
          </p:cNvSpPr>
          <p:nvPr/>
        </p:nvSpPr>
        <p:spPr bwMode="auto">
          <a:xfrm>
            <a:off x="11862594" y="1905564"/>
            <a:ext cx="377190" cy="32004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45" name="AutoShape 3"/>
          <p:cNvSpPr>
            <a:spLocks/>
          </p:cNvSpPr>
          <p:nvPr/>
        </p:nvSpPr>
        <p:spPr bwMode="auto">
          <a:xfrm>
            <a:off x="12548394" y="1905564"/>
            <a:ext cx="377190" cy="32004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Tree>
    <p:extLst>
      <p:ext uri="{BB962C8B-B14F-4D97-AF65-F5344CB8AC3E}">
        <p14:creationId xmlns:p14="http://schemas.microsoft.com/office/powerpoint/2010/main" val="5223409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smtClean="0">
                <a:sym typeface="Rockwell" charset="0"/>
              </a:rPr>
              <a:t>Linux Exercise: </a:t>
            </a:r>
            <a:br>
              <a:rPr lang="en-US" sz="4400" dirty="0" smtClean="0">
                <a:sym typeface="Rockwell" charset="0"/>
              </a:rPr>
            </a:br>
            <a:r>
              <a:rPr lang="en-US" sz="4800" dirty="0" smtClean="0">
                <a:sym typeface="Rockwell" charset="0"/>
              </a:rPr>
              <a:t>Add an apache resource to configure the new sites</a:t>
            </a:r>
          </a:p>
        </p:txBody>
      </p:sp>
      <p:sp>
        <p:nvSpPr>
          <p:cNvPr id="269316" name="Rectangle 3"/>
          <p:cNvSpPr>
            <a:spLocks/>
          </p:cNvSpPr>
          <p:nvPr/>
        </p:nvSpPr>
        <p:spPr bwMode="auto">
          <a:xfrm>
            <a:off x="737394" y="4876800"/>
            <a:ext cx="14630400" cy="3962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813594" y="1828800"/>
            <a:ext cx="15621774" cy="698652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node</a:t>
            </a:r>
            <a:r>
              <a:rPr lang="en-US" sz="2400" dirty="0" smtClean="0">
                <a:solidFill>
                  <a:srgbClr val="666666"/>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apache</a:t>
            </a:r>
            <a:r>
              <a:rPr lang="en-US" sz="2400" dirty="0" smtClean="0">
                <a:solidFill>
                  <a:srgbClr val="BA2121"/>
                </a:solidFill>
                <a:latin typeface="Consolas" panose="020B0609020204030204" pitchFamily="49" charset="0"/>
                <a:cs typeface="Consolas" panose="020B0609020204030204" pitchFamily="49" charset="0"/>
              </a:rPr>
              <a:t>"</a:t>
            </a:r>
            <a:r>
              <a:rPr lang="en-US" sz="2400" dirty="0" smtClean="0">
                <a:solidFill>
                  <a:srgbClr val="666666"/>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"sites"</a:t>
            </a:r>
            <a:r>
              <a:rPr lang="en-US" sz="2400" dirty="0" smtClean="0">
                <a:solidFill>
                  <a:srgbClr val="666666"/>
                </a:solidFill>
                <a:latin typeface="Consolas" panose="020B0609020204030204" pitchFamily="49" charset="0"/>
                <a:cs typeface="Consolas" panose="020B0609020204030204" pitchFamily="49" charset="0"/>
              </a:rPr>
              <a:t>]</a:t>
            </a:r>
            <a:r>
              <a:rPr lang="en-US" sz="2400" dirty="0">
                <a:solidFill>
                  <a:srgbClr val="666666"/>
                </a:solidFill>
                <a:latin typeface="Consolas" panose="020B0609020204030204" pitchFamily="49" charset="0"/>
                <a:cs typeface="Consolas" panose="020B0609020204030204" pitchFamily="49" charset="0"/>
              </a:rPr>
              <a:t>.each </a:t>
            </a:r>
            <a:r>
              <a:rPr lang="en-US" sz="2400" b="1" dirty="0">
                <a:solidFill>
                  <a:srgbClr val="008000"/>
                </a:solidFill>
                <a:latin typeface="Consolas" panose="020B0609020204030204" pitchFamily="49" charset="0"/>
                <a:cs typeface="Consolas" panose="020B0609020204030204" pitchFamily="49" charset="0"/>
              </a:rPr>
              <a:t>do </a:t>
            </a:r>
            <a:r>
              <a:rPr lang="en-US" sz="2400" b="1" dirty="0">
                <a:solidFill>
                  <a:srgbClr val="666666"/>
                </a:solidFill>
                <a:latin typeface="Consolas" panose="020B0609020204030204" pitchFamily="49" charset="0"/>
                <a:cs typeface="Consolas" panose="020B0609020204030204" pitchFamily="49" charset="0"/>
              </a:rPr>
              <a:t>|</a:t>
            </a:r>
            <a:r>
              <a:rPr lang="en-US" sz="2400" b="1" dirty="0" err="1">
                <a:solidFill>
                  <a:srgbClr val="666666"/>
                </a:solidFill>
                <a:latin typeface="Consolas" panose="020B0609020204030204" pitchFamily="49" charset="0"/>
                <a:cs typeface="Consolas" panose="020B0609020204030204" pitchFamily="49" charset="0"/>
              </a:rPr>
              <a:t>site_name</a:t>
            </a:r>
            <a:r>
              <a:rPr lang="en-US" sz="2400" b="1" dirty="0">
                <a:solidFill>
                  <a:srgbClr val="666666"/>
                </a:solidFill>
                <a:latin typeface="Consolas" panose="020B0609020204030204" pitchFamily="49" charset="0"/>
                <a:cs typeface="Consolas" panose="020B0609020204030204" pitchFamily="49" charset="0"/>
              </a:rPr>
              <a:t>, </a:t>
            </a:r>
            <a:r>
              <a:rPr lang="en-US" sz="2400" b="1" dirty="0" err="1">
                <a:solidFill>
                  <a:srgbClr val="666666"/>
                </a:solidFill>
                <a:latin typeface="Consolas" panose="020B0609020204030204" pitchFamily="49" charset="0"/>
                <a:cs typeface="Consolas" panose="020B0609020204030204" pitchFamily="49" charset="0"/>
              </a:rPr>
              <a:t>site_data</a:t>
            </a:r>
            <a:r>
              <a:rPr lang="en-US" sz="2400" b="1" dirty="0">
                <a:solidFill>
                  <a:srgbClr val="666666"/>
                </a:solidFill>
                <a:latin typeface="Consolas" panose="020B0609020204030204" pitchFamily="49" charset="0"/>
                <a:cs typeface="Consolas" panose="020B0609020204030204" pitchFamily="49" charset="0"/>
              </a:rPr>
              <a:t>|</a:t>
            </a:r>
          </a:p>
          <a:p>
            <a:r>
              <a:rPr lang="pt-BR" sz="2400" dirty="0">
                <a:latin typeface="Consolas" panose="020B0609020204030204" pitchFamily="49" charset="0"/>
                <a:cs typeface="Consolas" panose="020B0609020204030204" pitchFamily="49" charset="0"/>
              </a:rPr>
              <a:t>    </a:t>
            </a:r>
            <a:r>
              <a:rPr lang="pt-BR" sz="2400" dirty="0" err="1" smtClean="0">
                <a:latin typeface="Consolas" panose="020B0609020204030204" pitchFamily="49" charset="0"/>
                <a:cs typeface="Consolas" panose="020B0609020204030204" pitchFamily="49" charset="0"/>
              </a:rPr>
              <a:t>document_root</a:t>
            </a:r>
            <a:r>
              <a:rPr lang="pt-BR" sz="2400" dirty="0" smtClean="0">
                <a:latin typeface="Consolas" panose="020B0609020204030204" pitchFamily="49" charset="0"/>
                <a:cs typeface="Consolas" panose="020B0609020204030204" pitchFamily="49" charset="0"/>
              </a:rPr>
              <a:t> </a:t>
            </a:r>
            <a:r>
              <a:rPr lang="pt-BR" sz="2400" dirty="0">
                <a:solidFill>
                  <a:srgbClr val="666666"/>
                </a:solidFill>
                <a:latin typeface="Consolas" panose="020B0609020204030204" pitchFamily="49" charset="0"/>
                <a:cs typeface="Consolas" panose="020B0609020204030204" pitchFamily="49" charset="0"/>
              </a:rPr>
              <a:t>= </a:t>
            </a:r>
            <a:r>
              <a:rPr lang="pt-BR" sz="2400" dirty="0">
                <a:solidFill>
                  <a:srgbClr val="BA2121"/>
                </a:solidFill>
                <a:latin typeface="Consolas" panose="020B0609020204030204" pitchFamily="49" charset="0"/>
                <a:cs typeface="Consolas" panose="020B0609020204030204" pitchFamily="49" charset="0"/>
              </a:rPr>
              <a:t>"</a:t>
            </a:r>
            <a:r>
              <a:rPr lang="pt-BR" sz="2400" b="1" dirty="0" smtClean="0">
                <a:solidFill>
                  <a:srgbClr val="BB6688"/>
                </a:solidFill>
                <a:latin typeface="Consolas" panose="020B0609020204030204" pitchFamily="49" charset="0"/>
                <a:cs typeface="Consolas" panose="020B0609020204030204" pitchFamily="49" charset="0"/>
              </a:rPr>
              <a:t>/</a:t>
            </a:r>
            <a:r>
              <a:rPr lang="pt-BR" sz="2400" b="1" dirty="0" err="1" smtClean="0">
                <a:solidFill>
                  <a:srgbClr val="BB6688"/>
                </a:solidFill>
                <a:latin typeface="Consolas" panose="020B0609020204030204" pitchFamily="49" charset="0"/>
                <a:cs typeface="Consolas" panose="020B0609020204030204" pitchFamily="49" charset="0"/>
              </a:rPr>
              <a:t>srv</a:t>
            </a:r>
            <a:r>
              <a:rPr lang="pt-BR" sz="2400" b="1" dirty="0" smtClean="0">
                <a:solidFill>
                  <a:srgbClr val="BB6688"/>
                </a:solidFill>
                <a:latin typeface="Consolas" panose="020B0609020204030204" pitchFamily="49" charset="0"/>
                <a:cs typeface="Consolas" panose="020B0609020204030204" pitchFamily="49" charset="0"/>
              </a:rPr>
              <a:t>/apache/#</a:t>
            </a:r>
            <a:r>
              <a:rPr lang="pt-BR" sz="2400" b="1" dirty="0">
                <a:solidFill>
                  <a:srgbClr val="BB6688"/>
                </a:solidFill>
                <a:latin typeface="Consolas" panose="020B0609020204030204" pitchFamily="49" charset="0"/>
                <a:cs typeface="Consolas" panose="020B0609020204030204" pitchFamily="49" charset="0"/>
              </a:rPr>
              <a:t>{</a:t>
            </a:r>
            <a:r>
              <a:rPr lang="pt-BR" sz="2400" b="1" dirty="0" err="1">
                <a:solidFill>
                  <a:srgbClr val="BB6688"/>
                </a:solidFill>
                <a:latin typeface="Consolas" panose="020B0609020204030204" pitchFamily="49" charset="0"/>
                <a:cs typeface="Consolas" panose="020B0609020204030204" pitchFamily="49" charset="0"/>
              </a:rPr>
              <a:t>site_name</a:t>
            </a:r>
            <a:r>
              <a:rPr lang="pt-BR" sz="2400" b="1" dirty="0" smtClean="0">
                <a:solidFill>
                  <a:srgbClr val="BB6688"/>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a:t>
            </a:r>
            <a:endParaRPr lang="pt-BR" sz="2400" b="1" dirty="0" smtClean="0">
              <a:solidFill>
                <a:srgbClr val="BA2121"/>
              </a:solidFill>
              <a:latin typeface="Consolas" panose="020B0609020204030204" pitchFamily="49" charset="0"/>
              <a:cs typeface="Consolas" panose="020B0609020204030204" pitchFamily="49" charset="0"/>
            </a:endParaRPr>
          </a:p>
          <a:p>
            <a:endParaRPr lang="pt-BR" sz="2400" b="1" dirty="0">
              <a:solidFill>
                <a:srgbClr val="BA2121"/>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directory </a:t>
            </a:r>
            <a:r>
              <a:rPr lang="en-US" sz="2400" dirty="0" err="1" smtClean="0">
                <a:latin typeface="Consolas" panose="020B0609020204030204" pitchFamily="49" charset="0"/>
                <a:cs typeface="Consolas" panose="020B0609020204030204" pitchFamily="49" charset="0"/>
              </a:rPr>
              <a:t>document_root</a:t>
            </a:r>
            <a:r>
              <a:rPr lang="en-US" sz="2400" dirty="0" smtClean="0">
                <a:latin typeface="Consolas" panose="020B0609020204030204" pitchFamily="49" charset="0"/>
                <a:cs typeface="Consolas" panose="020B0609020204030204" pitchFamily="49" charset="0"/>
              </a:rPr>
              <a:t> do</a:t>
            </a:r>
            <a:endParaRPr lang="en-US" sz="2400" b="1" dirty="0">
              <a:solidFill>
                <a:srgbClr val="BA2121"/>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mode</a:t>
            </a:r>
            <a:r>
              <a:rPr lang="en-US" sz="2400" b="1" dirty="0" smtClean="0">
                <a:solidFill>
                  <a:srgbClr val="BA2121"/>
                </a:solidFill>
                <a:latin typeface="Consolas" panose="020B0609020204030204" pitchFamily="49" charset="0"/>
                <a:cs typeface="Consolas" panose="020B0609020204030204" pitchFamily="49" charset="0"/>
              </a:rPr>
              <a:t> </a:t>
            </a:r>
            <a:r>
              <a:rPr lang="en-US" sz="2400" b="1" dirty="0">
                <a:solidFill>
                  <a:srgbClr val="BA2121"/>
                </a:solidFill>
                <a:latin typeface="Consolas" panose="020B0609020204030204" pitchFamily="49" charset="0"/>
                <a:cs typeface="Consolas" panose="020B0609020204030204" pitchFamily="49" charset="0"/>
              </a:rPr>
              <a:t>"</a:t>
            </a:r>
            <a:r>
              <a:rPr lang="en-US" sz="2400" b="1" dirty="0" smtClean="0">
                <a:solidFill>
                  <a:srgbClr val="BA2121"/>
                </a:solidFill>
                <a:latin typeface="Consolas" panose="020B0609020204030204" pitchFamily="49" charset="0"/>
                <a:cs typeface="Consolas" panose="020B0609020204030204" pitchFamily="49" charset="0"/>
              </a:rPr>
              <a:t>0755</a:t>
            </a:r>
            <a:r>
              <a:rPr lang="en-US" sz="2400" b="1" dirty="0">
                <a:solidFill>
                  <a:srgbClr val="BA2121"/>
                </a:solidFill>
                <a:latin typeface="Consolas" panose="020B0609020204030204" pitchFamily="49" charset="0"/>
                <a:cs typeface="Consolas" panose="020B0609020204030204" pitchFamily="49" charset="0"/>
              </a:rPr>
              <a:t>"</a:t>
            </a:r>
            <a:endParaRPr lang="en-US" sz="2400" b="1" dirty="0">
              <a:solidFill>
                <a:srgbClr val="BA2121"/>
              </a:solidFill>
              <a:latin typeface="Consolas" panose="020B0609020204030204" pitchFamily="49" charset="0"/>
              <a:cs typeface="Consolas" panose="020B0609020204030204" pitchFamily="49" charset="0"/>
            </a:endParaRPr>
          </a:p>
          <a:p>
            <a:r>
              <a:rPr lang="en-US" sz="2400" b="1" dirty="0">
                <a:solidFill>
                  <a:srgbClr val="BA2121"/>
                </a:solidFill>
                <a:latin typeface="Consolas" panose="020B0609020204030204" pitchFamily="49" charset="0"/>
                <a:cs typeface="Consolas" panose="020B0609020204030204" pitchFamily="49" charset="0"/>
              </a:rPr>
              <a:t> </a:t>
            </a:r>
            <a:r>
              <a:rPr lang="en-US" sz="2400" b="1" dirty="0" smtClean="0">
                <a:solidFill>
                  <a:srgbClr val="BA2121"/>
                </a:solidFill>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recursive</a:t>
            </a:r>
            <a:r>
              <a:rPr lang="en-US" sz="2400" b="1" dirty="0" smtClean="0">
                <a:solidFill>
                  <a:srgbClr val="BA2121"/>
                </a:solidFill>
                <a:latin typeface="Consolas" panose="020B0609020204030204" pitchFamily="49" charset="0"/>
                <a:cs typeface="Consolas" panose="020B0609020204030204" pitchFamily="49" charset="0"/>
              </a:rPr>
              <a:t> </a:t>
            </a:r>
            <a:r>
              <a:rPr lang="en-US" sz="2400" b="1" dirty="0">
                <a:solidFill>
                  <a:srgbClr val="BA2121"/>
                </a:solidFill>
                <a:latin typeface="Consolas" panose="020B0609020204030204" pitchFamily="49" charset="0"/>
                <a:cs typeface="Consolas" panose="020B0609020204030204" pitchFamily="49" charset="0"/>
              </a:rPr>
              <a:t>tru</a:t>
            </a:r>
            <a:r>
              <a:rPr lang="en-US" b="1" dirty="0">
                <a:solidFill>
                  <a:srgbClr val="BA2121"/>
                </a:solidFill>
                <a:latin typeface="Consolas" panose="020B0609020204030204" pitchFamily="49" charset="0"/>
                <a:cs typeface="Consolas" panose="020B0609020204030204" pitchFamily="49" charset="0"/>
              </a:rPr>
              <a:t>e</a:t>
            </a:r>
            <a:endParaRPr lang="pt-BR" b="1" dirty="0">
              <a:solidFill>
                <a:srgbClr val="BA2121"/>
              </a:solidFill>
              <a:latin typeface="Consolas" panose="020B0609020204030204" pitchFamily="49" charset="0"/>
              <a:cs typeface="Consolas" panose="020B0609020204030204" pitchFamily="49" charset="0"/>
            </a:endParaRPr>
          </a:p>
          <a:p>
            <a:r>
              <a:rPr lang="pt-BR" dirty="0">
                <a:solidFill>
                  <a:srgbClr val="666666"/>
                </a:solidFill>
                <a:latin typeface="Consolas" panose="020B0609020204030204" pitchFamily="49" charset="0"/>
                <a:cs typeface="Consolas" panose="020B0609020204030204" pitchFamily="49" charset="0"/>
              </a:rPr>
              <a:t> </a:t>
            </a:r>
            <a:r>
              <a:rPr lang="pt-BR" dirty="0" smtClean="0">
                <a:solidFill>
                  <a:srgbClr val="666666"/>
                </a:solidFill>
                <a:latin typeface="Consolas" panose="020B0609020204030204" pitchFamily="49" charset="0"/>
                <a:cs typeface="Consolas" panose="020B0609020204030204" pitchFamily="49" charset="0"/>
              </a:rPr>
              <a:t> </a:t>
            </a:r>
            <a:r>
              <a:rPr lang="pt-BR" sz="2400" dirty="0">
                <a:latin typeface="Consolas" panose="020B0609020204030204" pitchFamily="49" charset="0"/>
                <a:cs typeface="Consolas" panose="020B0609020204030204" pitchFamily="49" charset="0"/>
              </a:rPr>
              <a:t> </a:t>
            </a:r>
            <a:r>
              <a:rPr lang="pt-BR" sz="2400" dirty="0" smtClean="0">
                <a:latin typeface="Consolas" panose="020B0609020204030204" pitchFamily="49" charset="0"/>
                <a:cs typeface="Consolas" panose="020B0609020204030204" pitchFamily="49" charset="0"/>
              </a:rPr>
              <a:t> </a:t>
            </a:r>
            <a:r>
              <a:rPr lang="pt-BR" sz="2400" dirty="0" err="1" smtClean="0">
                <a:latin typeface="Consolas" panose="020B0609020204030204" pitchFamily="49" charset="0"/>
                <a:cs typeface="Consolas" panose="020B0609020204030204" pitchFamily="49" charset="0"/>
              </a:rPr>
              <a:t>end</a:t>
            </a:r>
            <a:endParaRPr lang="en-US" sz="2400" dirty="0">
              <a:latin typeface="Consolas" panose="020B0609020204030204" pitchFamily="49" charset="0"/>
              <a:cs typeface="Consolas" panose="020B0609020204030204" pitchFamily="49" charset="0"/>
            </a:endParaRPr>
          </a:p>
          <a:p>
            <a:endParaRPr lang="en-US" dirty="0" smtClean="0">
              <a:latin typeface=""/>
            </a:endParaRPr>
          </a:p>
          <a:p>
            <a:r>
              <a:rPr lang="en-US" sz="2400" dirty="0" smtClean="0">
                <a:latin typeface="Consolas" panose="020B0609020204030204" pitchFamily="49" charset="0"/>
                <a:cs typeface="Consolas" panose="020B0609020204030204" pitchFamily="49" charset="0"/>
              </a:rPr>
              <a:t>    </a:t>
            </a:r>
            <a:r>
              <a:rPr lang="en-US" sz="2400" dirty="0" smtClean="0">
                <a:solidFill>
                  <a:schemeClr val="bg1">
                    <a:lumMod val="65000"/>
                  </a:schemeClr>
                </a:solidFill>
                <a:latin typeface="Consolas" panose="020B0609020204030204" pitchFamily="49" charset="0"/>
                <a:cs typeface="Consolas" panose="020B0609020204030204" pitchFamily="49" charset="0"/>
              </a:rPr>
              <a:t># </a:t>
            </a:r>
            <a:r>
              <a:rPr lang="en-US" sz="2400" dirty="0">
                <a:solidFill>
                  <a:schemeClr val="bg1">
                    <a:lumMod val="65000"/>
                  </a:schemeClr>
                </a:solidFill>
                <a:latin typeface="Consolas" panose="020B0609020204030204" pitchFamily="49" charset="0"/>
                <a:cs typeface="Consolas" panose="020B0609020204030204" pitchFamily="49" charset="0"/>
              </a:rPr>
              <a:t>Add a template for Apache virtual host configuration</a:t>
            </a: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template </a:t>
            </a:r>
            <a:r>
              <a:rPr lang="en-US" sz="2400" dirty="0">
                <a:solidFill>
                  <a:srgbClr val="BA2121"/>
                </a:solidFill>
                <a:latin typeface="Consolas" panose="020B0609020204030204" pitchFamily="49" charset="0"/>
                <a:cs typeface="Consolas" panose="020B0609020204030204" pitchFamily="49" charset="0"/>
              </a:rPr>
              <a:t>"/etc/</a:t>
            </a:r>
            <a:r>
              <a:rPr lang="en-US" sz="2400" dirty="0" err="1">
                <a:solidFill>
                  <a:srgbClr val="BA2121"/>
                </a:solidFill>
                <a:latin typeface="Consolas" panose="020B0609020204030204" pitchFamily="49" charset="0"/>
                <a:cs typeface="Consolas" panose="020B0609020204030204" pitchFamily="49" charset="0"/>
              </a:rPr>
              <a:t>httpd</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conf.d</a:t>
            </a:r>
            <a:r>
              <a:rPr lang="en-US" sz="2400" dirty="0">
                <a:solidFill>
                  <a:srgbClr val="BA2121"/>
                </a:solidFill>
                <a:latin typeface="Consolas" panose="020B0609020204030204" pitchFamily="49" charset="0"/>
                <a:cs typeface="Consolas" panose="020B0609020204030204" pitchFamily="49" charset="0"/>
              </a:rPr>
              <a:t>/</a:t>
            </a:r>
            <a:r>
              <a:rPr lang="en-US" sz="2400" dirty="0">
                <a:solidFill>
                  <a:srgbClr val="FF8000"/>
                </a:solidFill>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site_name</a:t>
            </a:r>
            <a:r>
              <a:rPr lang="en-US" sz="2400" dirty="0">
                <a:solidFill>
                  <a:srgbClr val="FF8000"/>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conf</a:t>
            </a:r>
            <a:r>
              <a:rPr lang="en-US" sz="2400" dirty="0">
                <a:solidFill>
                  <a:srgbClr val="BA2121"/>
                </a:solidFill>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source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custom.erb</a:t>
            </a:r>
            <a:r>
              <a:rPr lang="en-US" sz="2400"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mode </a:t>
            </a:r>
            <a:r>
              <a:rPr lang="en-US" sz="2400" dirty="0">
                <a:solidFill>
                  <a:srgbClr val="BA2121"/>
                </a:solidFill>
                <a:latin typeface="Consolas" panose="020B0609020204030204" pitchFamily="49" charset="0"/>
                <a:cs typeface="Consolas" panose="020B0609020204030204" pitchFamily="49" charset="0"/>
              </a:rPr>
              <a:t>"0644"</a:t>
            </a: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variables</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a:t>
            </a:r>
            <a:r>
              <a:rPr lang="en-US" sz="2400" dirty="0" smtClean="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document_root</a:t>
            </a:r>
            <a:r>
              <a:rPr lang="en-US" sz="2400" dirty="0">
                <a:solidFill>
                  <a:srgbClr val="BA2121"/>
                </a:solidFill>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=&gt; </a:t>
            </a:r>
            <a:r>
              <a:rPr lang="en-US" sz="2400" dirty="0" err="1" smtClean="0">
                <a:latin typeface="Consolas" panose="020B0609020204030204" pitchFamily="49" charset="0"/>
                <a:cs typeface="Consolas" panose="020B0609020204030204" pitchFamily="49" charset="0"/>
              </a:rPr>
              <a:t>document_root</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a:t>
            </a:r>
            <a:r>
              <a:rPr lang="en-US" sz="2400" dirty="0" smtClean="0">
                <a:solidFill>
                  <a:srgbClr val="BA2121"/>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port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site_data</a:t>
            </a:r>
            <a:r>
              <a:rPr lang="en-US" sz="2400" dirty="0">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"port"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a:t>
            </a:r>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notifies </a:t>
            </a:r>
            <a:r>
              <a:rPr lang="en-US" sz="2400" dirty="0">
                <a:solidFill>
                  <a:srgbClr val="BA2121"/>
                </a:solidFill>
                <a:latin typeface="Consolas" panose="020B0609020204030204" pitchFamily="49" charset="0"/>
                <a:cs typeface="Consolas" panose="020B0609020204030204" pitchFamily="49" charset="0"/>
              </a:rPr>
              <a:t>:restart, "service[</a:t>
            </a:r>
            <a:r>
              <a:rPr lang="en-US" sz="2400" dirty="0" err="1">
                <a:solidFill>
                  <a:srgbClr val="BA2121"/>
                </a:solidFill>
                <a:latin typeface="Consolas" panose="020B0609020204030204" pitchFamily="49" charset="0"/>
                <a:cs typeface="Consolas" panose="020B0609020204030204" pitchFamily="49" charset="0"/>
              </a:rPr>
              <a:t>httpd</a:t>
            </a:r>
            <a:r>
              <a:rPr lang="en-US" sz="2400" dirty="0">
                <a:solidFill>
                  <a:srgbClr val="BA2121"/>
                </a:solidFill>
                <a:latin typeface="Consolas" panose="020B0609020204030204" pitchFamily="49" charset="0"/>
                <a:cs typeface="Consolas" panose="020B0609020204030204" pitchFamily="49" charset="0"/>
              </a:rPr>
              <a:t>]"</a:t>
            </a:r>
          </a:p>
          <a:p>
            <a:r>
              <a:rPr lang="en-US" sz="2400" dirty="0">
                <a:solidFill>
                  <a:srgbClr val="BA2121"/>
                </a:solidFill>
                <a:latin typeface="Consolas" panose="020B0609020204030204" pitchFamily="49" charset="0"/>
                <a:cs typeface="Consolas" panose="020B0609020204030204" pitchFamily="49" charset="0"/>
              </a:rPr>
              <a:t>  </a:t>
            </a:r>
            <a:r>
              <a:rPr lang="en-US" sz="2400" dirty="0" smtClean="0">
                <a:solidFill>
                  <a:srgbClr val="BA2121"/>
                </a:solidFill>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end</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49518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smtClean="0">
                <a:sym typeface="Rockwell" charset="0"/>
              </a:rPr>
              <a:t>Linux Exercise</a:t>
            </a:r>
            <a:r>
              <a:rPr lang="en-US" sz="4400" dirty="0">
                <a:sym typeface="Rockwell" charset="0"/>
              </a:rPr>
              <a:t>: </a:t>
            </a:r>
            <a:r>
              <a:rPr lang="en-US" sz="4400" dirty="0" smtClean="0">
                <a:sym typeface="Rockwell" charset="0"/>
              </a:rPr>
              <a:t/>
            </a:r>
            <a:br>
              <a:rPr lang="en-US" sz="4400" dirty="0" smtClean="0">
                <a:sym typeface="Rockwell" charset="0"/>
              </a:rPr>
            </a:br>
            <a:r>
              <a:rPr lang="en-US" sz="4400" dirty="0" smtClean="0">
                <a:sym typeface="Rockwell" charset="0"/>
              </a:rPr>
              <a:t>Use </a:t>
            </a:r>
            <a:r>
              <a:rPr lang="en-US" sz="4400" dirty="0">
                <a:sym typeface="Rockwell" charset="0"/>
              </a:rPr>
              <a:t>a template to create </a:t>
            </a:r>
            <a:r>
              <a:rPr lang="en-US" sz="4400" dirty="0" err="1" smtClean="0">
                <a:sym typeface="Rockwell" charset="0"/>
              </a:rPr>
              <a:t>index.html</a:t>
            </a:r>
            <a:r>
              <a:rPr lang="en-US" sz="4400" dirty="0" smtClean="0">
                <a:sym typeface="Rockwell" charset="0"/>
              </a:rPr>
              <a:t> </a:t>
            </a:r>
            <a:r>
              <a:rPr lang="en-US" sz="4400" dirty="0">
                <a:sym typeface="Rockwell" charset="0"/>
              </a:rPr>
              <a:t>for each site</a:t>
            </a:r>
            <a:endParaRPr lang="en-US" sz="4800" dirty="0" smtClean="0">
              <a:sym typeface="Rockwell" charset="0"/>
            </a:endParaRPr>
          </a:p>
        </p:txBody>
      </p:sp>
      <p:sp>
        <p:nvSpPr>
          <p:cNvPr id="269316" name="Rectangle 3"/>
          <p:cNvSpPr>
            <a:spLocks/>
          </p:cNvSpPr>
          <p:nvPr/>
        </p:nvSpPr>
        <p:spPr bwMode="auto">
          <a:xfrm>
            <a:off x="203220" y="3657600"/>
            <a:ext cx="15851148" cy="4800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20" y="1542158"/>
            <a:ext cx="15621774" cy="6370974"/>
          </a:xfrm>
          <a:prstGeom prst="rect">
            <a:avLst/>
          </a:prstGeom>
        </p:spPr>
        <p:txBody>
          <a:bodyPr wrap="square">
            <a:spAutoFit/>
          </a:bodyPr>
          <a:lstStyle/>
          <a:p>
            <a:r>
              <a:rPr lang="en-US" sz="2400" dirty="0" smtClean="0">
                <a:solidFill>
                  <a:srgbClr val="BA2121"/>
                </a:solidFill>
                <a:latin typeface="Consolas" panose="020B0609020204030204" pitchFamily="49" charset="0"/>
                <a:cs typeface="Consolas" panose="020B0609020204030204" pitchFamily="49" charset="0"/>
              </a:rPr>
              <a:t>      :</a:t>
            </a:r>
            <a:r>
              <a:rPr lang="en-US" sz="2400" dirty="0" err="1">
                <a:solidFill>
                  <a:srgbClr val="BA2121"/>
                </a:solidFill>
                <a:latin typeface="Consolas" panose="020B0609020204030204" pitchFamily="49" charset="0"/>
                <a:cs typeface="Consolas" panose="020B0609020204030204" pitchFamily="49" charset="0"/>
              </a:rPr>
              <a:t>document_root</a:t>
            </a:r>
            <a:r>
              <a:rPr lang="en-US" sz="2400" dirty="0">
                <a:solidFill>
                  <a:srgbClr val="BA2121"/>
                </a:solidFill>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document_root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:port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site_data</a:t>
            </a:r>
            <a:r>
              <a:rPr lang="en-US" sz="2400" dirty="0">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"port"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notifies </a:t>
            </a:r>
            <a:r>
              <a:rPr lang="en-US" sz="2400" dirty="0">
                <a:solidFill>
                  <a:srgbClr val="BA2121"/>
                </a:solidFill>
                <a:latin typeface="Consolas" panose="020B0609020204030204" pitchFamily="49" charset="0"/>
                <a:cs typeface="Consolas" panose="020B0609020204030204" pitchFamily="49" charset="0"/>
              </a:rPr>
              <a:t>:restart, "service[</a:t>
            </a:r>
            <a:r>
              <a:rPr lang="en-US" sz="2400" dirty="0" err="1">
                <a:solidFill>
                  <a:srgbClr val="BA2121"/>
                </a:solidFill>
                <a:latin typeface="Consolas" panose="020B0609020204030204" pitchFamily="49" charset="0"/>
                <a:cs typeface="Consolas" panose="020B0609020204030204" pitchFamily="49" charset="0"/>
              </a:rPr>
              <a:t>httpd</a:t>
            </a:r>
            <a:r>
              <a:rPr lang="en-US" sz="2400" dirty="0">
                <a:solidFill>
                  <a:srgbClr val="BA2121"/>
                </a:solidFill>
                <a:latin typeface="Consolas" panose="020B0609020204030204" pitchFamily="49" charset="0"/>
                <a:cs typeface="Consolas" panose="020B0609020204030204" pitchFamily="49" charset="0"/>
              </a:rPr>
              <a:t>]"</a:t>
            </a:r>
          </a:p>
          <a:p>
            <a:r>
              <a:rPr lang="en-US" sz="2400" dirty="0">
                <a:solidFill>
                  <a:srgbClr val="BA2121"/>
                </a:solidFill>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end</a:t>
            </a:r>
            <a:endParaRPr lang="en-US" sz="2400" dirty="0">
              <a:latin typeface="Courier"/>
              <a:cs typeface="Courier"/>
            </a:endParaRPr>
          </a:p>
          <a:p>
            <a:r>
              <a:rPr lang="en-US" sz="2400" dirty="0" smtClean="0">
                <a:latin typeface="Courier"/>
                <a:cs typeface="Courier"/>
              </a:rPr>
              <a:t>  </a:t>
            </a:r>
          </a:p>
          <a:p>
            <a:r>
              <a:rPr lang="en-US" sz="2400" dirty="0">
                <a:solidFill>
                  <a:srgbClr val="A6A6A6"/>
                </a:solidFill>
                <a:latin typeface="Consolas" panose="020B0609020204030204" pitchFamily="49" charset="0"/>
                <a:cs typeface="Consolas" panose="020B0609020204030204" pitchFamily="49" charset="0"/>
              </a:rPr>
              <a:t># Add a template resource for the virtual host's </a:t>
            </a:r>
            <a:r>
              <a:rPr lang="en-US" sz="2400" dirty="0" err="1">
                <a:solidFill>
                  <a:srgbClr val="A6A6A6"/>
                </a:solidFill>
                <a:latin typeface="Consolas" panose="020B0609020204030204" pitchFamily="49" charset="0"/>
                <a:cs typeface="Consolas" panose="020B0609020204030204" pitchFamily="49" charset="0"/>
              </a:rPr>
              <a:t>index.html</a:t>
            </a:r>
            <a:endParaRPr lang="en-US" sz="2400" dirty="0">
              <a:solidFill>
                <a:srgbClr val="A6A6A6"/>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template </a:t>
            </a:r>
            <a:r>
              <a:rPr lang="en-US" sz="2400" dirty="0">
                <a:solidFill>
                  <a:srgbClr val="BA2121"/>
                </a:solidFill>
                <a:latin typeface="Consolas" panose="020B0609020204030204" pitchFamily="49" charset="0"/>
                <a:cs typeface="Consolas" panose="020B0609020204030204" pitchFamily="49" charset="0"/>
              </a:rPr>
              <a:t>"</a:t>
            </a:r>
            <a:r>
              <a:rPr lang="en-US" sz="2400" dirty="0">
                <a:solidFill>
                  <a:srgbClr val="FF6600"/>
                </a:solidFill>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document_root</a:t>
            </a:r>
            <a:r>
              <a:rPr lang="en-US" sz="2400" dirty="0">
                <a:solidFill>
                  <a:srgbClr val="FF6600"/>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index.html</a:t>
            </a:r>
            <a:r>
              <a:rPr lang="en-US" sz="2400" dirty="0">
                <a:solidFill>
                  <a:srgbClr val="BA2121"/>
                </a:solidFill>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source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index.html.erb</a:t>
            </a:r>
            <a:r>
              <a:rPr lang="en-US" sz="2400"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mode </a:t>
            </a:r>
            <a:r>
              <a:rPr lang="en-US" sz="2400" dirty="0">
                <a:solidFill>
                  <a:srgbClr val="BA2121"/>
                </a:solidFill>
                <a:latin typeface="Consolas" panose="020B0609020204030204" pitchFamily="49" charset="0"/>
                <a:cs typeface="Consolas" panose="020B0609020204030204" pitchFamily="49" charset="0"/>
              </a:rPr>
              <a:t>"0644"</a:t>
            </a:r>
          </a:p>
          <a:p>
            <a:r>
              <a:rPr lang="en-US" sz="2400" dirty="0">
                <a:latin typeface="Consolas" panose="020B0609020204030204" pitchFamily="49" charset="0"/>
                <a:cs typeface="Consolas" panose="020B0609020204030204" pitchFamily="49" charset="0"/>
              </a:rPr>
              <a:t>    variables(</a:t>
            </a:r>
          </a:p>
          <a:p>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site_name</a:t>
            </a:r>
            <a:r>
              <a:rPr lang="en-US" sz="2400" dirty="0">
                <a:solidFill>
                  <a:srgbClr val="BA2121"/>
                </a:solidFill>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=&gt; </a:t>
            </a:r>
            <a:r>
              <a:rPr lang="en-US" sz="2400" dirty="0" err="1" smtClean="0">
                <a:latin typeface="Consolas" panose="020B0609020204030204" pitchFamily="49" charset="0"/>
                <a:cs typeface="Consolas" panose="020B0609020204030204" pitchFamily="49" charset="0"/>
              </a:rPr>
              <a:t>site_name</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:port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site_data</a:t>
            </a:r>
            <a:r>
              <a:rPr lang="en-US" sz="2400" dirty="0">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"port"</a:t>
            </a:r>
            <a:r>
              <a:rPr lang="en-US" sz="2400" dirty="0" smtClean="0">
                <a:latin typeface="Consolas" panose="020B0609020204030204" pitchFamily="49" charset="0"/>
                <a:cs typeface="Consolas" panose="020B0609020204030204" pitchFamily="49" charset="0"/>
              </a:rPr>
              <a:t>], </a:t>
            </a:r>
          </a:p>
          <a:p>
            <a:r>
              <a:rPr lang="en-US" sz="2400" dirty="0" smtClean="0">
                <a:latin typeface="Consolas" panose="020B0609020204030204" pitchFamily="49" charset="0"/>
                <a:cs typeface="Consolas" panose="020B0609020204030204" pitchFamily="49" charset="0"/>
              </a:rPr>
              <a:t>      :nose =&gt; </a:t>
            </a:r>
            <a:r>
              <a:rPr lang="en-US" sz="2400" dirty="0" err="1" smtClean="0">
                <a:latin typeface="Consolas" panose="020B0609020204030204" pitchFamily="49" charset="0"/>
                <a:cs typeface="Consolas" panose="020B0609020204030204" pitchFamily="49" charset="0"/>
              </a:rPr>
              <a:t>site_data</a:t>
            </a:r>
            <a:r>
              <a:rPr lang="en-US" sz="2400" dirty="0" smtClean="0">
                <a:latin typeface="Consolas" panose="020B0609020204030204" pitchFamily="49" charset="0"/>
                <a:cs typeface="Consolas" panose="020B0609020204030204" pitchFamily="49" charset="0"/>
              </a:rPr>
              <a:t>["nose</a:t>
            </a:r>
            <a:r>
              <a:rPr lang="en-US" sz="2400" dirty="0">
                <a:latin typeface="Consolas" panose="020B0609020204030204" pitchFamily="49" charset="0"/>
                <a:cs typeface="Consolas" panose="020B0609020204030204" pitchFamily="49" charset="0"/>
              </a:rPr>
              <a:t>"</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end</a:t>
            </a:r>
          </a:p>
          <a:p>
            <a:r>
              <a:rPr lang="en-US" sz="2400" dirty="0">
                <a:solidFill>
                  <a:srgbClr val="008000"/>
                </a:solidFill>
                <a:latin typeface="Consolas" panose="020B0609020204030204" pitchFamily="49" charset="0"/>
                <a:cs typeface="Consolas" panose="020B0609020204030204" pitchFamily="49" charset="0"/>
              </a:rPr>
              <a:t>end</a:t>
            </a:r>
          </a:p>
        </p:txBody>
      </p:sp>
      <p:sp>
        <p:nvSpPr>
          <p:cNvPr id="7" name="Rectangle 4"/>
          <p:cNvSpPr>
            <a:spLocks/>
          </p:cNvSpPr>
          <p:nvPr/>
        </p:nvSpPr>
        <p:spPr bwMode="auto">
          <a:xfrm>
            <a:off x="6223794" y="83566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8" name="Rectangle 9"/>
          <p:cNvSpPr>
            <a:spLocks/>
          </p:cNvSpPr>
          <p:nvPr/>
        </p:nvSpPr>
        <p:spPr bwMode="auto">
          <a:xfrm>
            <a:off x="280194" y="1600200"/>
            <a:ext cx="15215321" cy="18034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23457474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smtClean="0">
                <a:sym typeface="Rockwell" charset="0"/>
              </a:rPr>
              <a:t>Linux Exercise</a:t>
            </a:r>
            <a:r>
              <a:rPr lang="en-US" sz="4400" dirty="0">
                <a:sym typeface="Rockwell" charset="0"/>
              </a:rPr>
              <a:t>: </a:t>
            </a:r>
            <a:r>
              <a:rPr lang="en-US" sz="4400" dirty="0" smtClean="0">
                <a:sym typeface="Rockwell" charset="0"/>
              </a:rPr>
              <a:t/>
            </a:r>
            <a:br>
              <a:rPr lang="en-US" sz="4400" dirty="0" smtClean="0">
                <a:sym typeface="Rockwell" charset="0"/>
              </a:rPr>
            </a:br>
            <a:r>
              <a:rPr lang="en-US" sz="4400" dirty="0" smtClean="0">
                <a:sym typeface="Rockwell" charset="0"/>
              </a:rPr>
              <a:t>Move Service block to the END of the Recipe</a:t>
            </a:r>
            <a:endParaRPr lang="en-US" sz="4800" dirty="0" smtClean="0">
              <a:sym typeface="Rockwell" charset="0"/>
            </a:endParaRPr>
          </a:p>
        </p:txBody>
      </p:sp>
      <p:sp>
        <p:nvSpPr>
          <p:cNvPr id="269316" name="Rectangle 3"/>
          <p:cNvSpPr>
            <a:spLocks/>
          </p:cNvSpPr>
          <p:nvPr/>
        </p:nvSpPr>
        <p:spPr bwMode="auto">
          <a:xfrm>
            <a:off x="203220" y="5334000"/>
            <a:ext cx="6477774" cy="1981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20" y="1542158"/>
            <a:ext cx="15621774" cy="5632310"/>
          </a:xfrm>
          <a:prstGeom prst="rect">
            <a:avLst/>
          </a:prstGeom>
        </p:spPr>
        <p:txBody>
          <a:bodyPr wrap="square">
            <a:spAutoFit/>
          </a:bodyPr>
          <a:lstStyle/>
          <a:p>
            <a:r>
              <a:rPr lang="en-US" sz="2400" dirty="0" smtClean="0">
                <a:solidFill>
                  <a:srgbClr val="A6A6A6"/>
                </a:solidFill>
                <a:latin typeface="Consolas" panose="020B0609020204030204" pitchFamily="49" charset="0"/>
                <a:cs typeface="Consolas" panose="020B0609020204030204" pitchFamily="49" charset="0"/>
              </a:rPr>
              <a:t># </a:t>
            </a:r>
            <a:r>
              <a:rPr lang="en-US" sz="2400" dirty="0">
                <a:solidFill>
                  <a:srgbClr val="A6A6A6"/>
                </a:solidFill>
                <a:latin typeface="Consolas" panose="020B0609020204030204" pitchFamily="49" charset="0"/>
                <a:cs typeface="Consolas" panose="020B0609020204030204" pitchFamily="49" charset="0"/>
              </a:rPr>
              <a:t>Add a template resource for the virtual host's </a:t>
            </a:r>
            <a:r>
              <a:rPr lang="en-US" sz="2400" dirty="0" err="1">
                <a:solidFill>
                  <a:srgbClr val="A6A6A6"/>
                </a:solidFill>
                <a:latin typeface="Consolas" panose="020B0609020204030204" pitchFamily="49" charset="0"/>
                <a:cs typeface="Consolas" panose="020B0609020204030204" pitchFamily="49" charset="0"/>
              </a:rPr>
              <a:t>index.html</a:t>
            </a:r>
            <a:endParaRPr lang="en-US" sz="2400" dirty="0">
              <a:solidFill>
                <a:srgbClr val="A6A6A6"/>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template </a:t>
            </a:r>
            <a:r>
              <a:rPr lang="en-US" sz="2400" dirty="0">
                <a:solidFill>
                  <a:srgbClr val="BA2121"/>
                </a:solidFill>
                <a:latin typeface="Consolas" panose="020B0609020204030204" pitchFamily="49" charset="0"/>
                <a:cs typeface="Consolas" panose="020B0609020204030204" pitchFamily="49" charset="0"/>
              </a:rPr>
              <a:t>"</a:t>
            </a:r>
            <a:r>
              <a:rPr lang="en-US" sz="2400" dirty="0">
                <a:solidFill>
                  <a:srgbClr val="FF6600"/>
                </a:solidFill>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document_root</a:t>
            </a:r>
            <a:r>
              <a:rPr lang="en-US" sz="2400" dirty="0">
                <a:solidFill>
                  <a:srgbClr val="FF6600"/>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index.html</a:t>
            </a:r>
            <a:r>
              <a:rPr lang="en-US" sz="2400" dirty="0">
                <a:solidFill>
                  <a:srgbClr val="BA2121"/>
                </a:solidFill>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source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index.html.erb</a:t>
            </a:r>
            <a:r>
              <a:rPr lang="en-US" sz="2400"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mode </a:t>
            </a:r>
            <a:r>
              <a:rPr lang="en-US" sz="2400" dirty="0">
                <a:solidFill>
                  <a:srgbClr val="BA2121"/>
                </a:solidFill>
                <a:latin typeface="Consolas" panose="020B0609020204030204" pitchFamily="49" charset="0"/>
                <a:cs typeface="Consolas" panose="020B0609020204030204" pitchFamily="49" charset="0"/>
              </a:rPr>
              <a:t>"0644"</a:t>
            </a:r>
          </a:p>
          <a:p>
            <a:r>
              <a:rPr lang="en-US" sz="2400" dirty="0">
                <a:latin typeface="Consolas" panose="020B0609020204030204" pitchFamily="49" charset="0"/>
                <a:cs typeface="Consolas" panose="020B0609020204030204" pitchFamily="49" charset="0"/>
              </a:rPr>
              <a:t>    variables(</a:t>
            </a:r>
          </a:p>
          <a:p>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site_name</a:t>
            </a:r>
            <a:r>
              <a:rPr lang="en-US" sz="2400" dirty="0">
                <a:solidFill>
                  <a:srgbClr val="BA2121"/>
                </a:solidFill>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site_name</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:port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site_data</a:t>
            </a:r>
            <a:r>
              <a:rPr lang="en-US" sz="2400" dirty="0">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"port"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end</a:t>
            </a:r>
          </a:p>
          <a:p>
            <a:r>
              <a:rPr lang="en-US" sz="2400" dirty="0" smtClean="0">
                <a:solidFill>
                  <a:srgbClr val="008000"/>
                </a:solidFill>
                <a:latin typeface="Consolas" panose="020B0609020204030204" pitchFamily="49" charset="0"/>
                <a:cs typeface="Consolas" panose="020B0609020204030204" pitchFamily="49" charset="0"/>
              </a:rPr>
              <a:t>end</a:t>
            </a:r>
          </a:p>
          <a:p>
            <a:endParaRPr lang="en-US" sz="2400" dirty="0">
              <a:solidFill>
                <a:srgbClr val="008000"/>
              </a:solidFill>
              <a:latin typeface="Consolas" panose="020B0609020204030204" pitchFamily="49" charset="0"/>
              <a:cs typeface="Consolas" panose="020B0609020204030204" pitchFamily="49" charset="0"/>
            </a:endParaRPr>
          </a:p>
          <a:p>
            <a:r>
              <a:rPr lang="en-US" sz="2400" dirty="0">
                <a:latin typeface="Courier"/>
                <a:cs typeface="Courier"/>
              </a:rPr>
              <a:t>service </a:t>
            </a:r>
            <a:r>
              <a:rPr lang="en-US" sz="2400" dirty="0" smtClean="0">
                <a:solidFill>
                  <a:srgbClr val="BA2121"/>
                </a:solidFill>
                <a:latin typeface="Courier"/>
                <a:cs typeface="Courier"/>
              </a:rPr>
              <a:t>"</a:t>
            </a:r>
            <a:r>
              <a:rPr lang="en-US" sz="2400" dirty="0" err="1" smtClean="0">
                <a:solidFill>
                  <a:srgbClr val="BA2121"/>
                </a:solidFill>
                <a:latin typeface="Courier"/>
                <a:cs typeface="Courier"/>
              </a:rPr>
              <a:t>httpd</a:t>
            </a:r>
            <a:r>
              <a:rPr lang="en-US" sz="2400" dirty="0">
                <a:solidFill>
                  <a:srgbClr val="BA2121"/>
                </a:solidFill>
                <a:latin typeface="Courier"/>
                <a:cs typeface="Courier"/>
              </a:rPr>
              <a:t>" </a:t>
            </a:r>
            <a:r>
              <a:rPr lang="en-US" sz="2400" b="1" dirty="0">
                <a:solidFill>
                  <a:srgbClr val="008000"/>
                </a:solidFill>
                <a:latin typeface="Courier"/>
                <a:cs typeface="Courier"/>
              </a:rPr>
              <a:t>do</a:t>
            </a:r>
          </a:p>
          <a:p>
            <a:r>
              <a:rPr lang="en-US" sz="2400" dirty="0">
                <a:latin typeface="Courier"/>
                <a:cs typeface="Courier"/>
              </a:rPr>
              <a:t>  action </a:t>
            </a:r>
            <a:r>
              <a:rPr lang="en-US" sz="2400" dirty="0">
                <a:solidFill>
                  <a:srgbClr val="666666"/>
                </a:solidFill>
                <a:latin typeface="Courier"/>
                <a:cs typeface="Courier"/>
              </a:rPr>
              <a:t>[</a:t>
            </a:r>
            <a:r>
              <a:rPr lang="en-US" sz="2400" dirty="0">
                <a:solidFill>
                  <a:srgbClr val="19177C"/>
                </a:solidFill>
                <a:latin typeface="Courier"/>
                <a:cs typeface="Courier"/>
              </a:rPr>
              <a:t>:enable, :start </a:t>
            </a:r>
            <a:r>
              <a:rPr lang="en-US" sz="2400" dirty="0">
                <a:solidFill>
                  <a:srgbClr val="666666"/>
                </a:solidFill>
                <a:latin typeface="Courier"/>
                <a:cs typeface="Courier"/>
              </a:rPr>
              <a:t>]</a:t>
            </a:r>
          </a:p>
          <a:p>
            <a:r>
              <a:rPr lang="en-US" sz="2400" b="1" dirty="0">
                <a:solidFill>
                  <a:srgbClr val="008000"/>
                </a:solidFill>
                <a:latin typeface="Courier"/>
                <a:cs typeface="Courier"/>
              </a:rPr>
              <a:t>end</a:t>
            </a:r>
          </a:p>
          <a:p>
            <a:endParaRPr lang="en-US" sz="2400" dirty="0">
              <a:solidFill>
                <a:srgbClr val="008000"/>
              </a:solidFill>
              <a:latin typeface="Consolas" panose="020B0609020204030204" pitchFamily="49" charset="0"/>
              <a:cs typeface="Consolas" panose="020B0609020204030204" pitchFamily="49" charset="0"/>
            </a:endParaRPr>
          </a:p>
        </p:txBody>
      </p:sp>
      <p:sp>
        <p:nvSpPr>
          <p:cNvPr id="7" name="Rectangle 4"/>
          <p:cNvSpPr>
            <a:spLocks/>
          </p:cNvSpPr>
          <p:nvPr/>
        </p:nvSpPr>
        <p:spPr bwMode="auto">
          <a:xfrm>
            <a:off x="6223794" y="83566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8" name="Rectangle 9"/>
          <p:cNvSpPr>
            <a:spLocks/>
          </p:cNvSpPr>
          <p:nvPr/>
        </p:nvSpPr>
        <p:spPr bwMode="auto">
          <a:xfrm>
            <a:off x="0" y="1524000"/>
            <a:ext cx="15215321" cy="3657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20752114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89" name="Rectangle 1"/>
          <p:cNvSpPr>
            <a:spLocks noGrp="1" noChangeArrowheads="1"/>
          </p:cNvSpPr>
          <p:nvPr>
            <p:ph type="title"/>
          </p:nvPr>
        </p:nvSpPr>
        <p:spPr/>
        <p:txBody>
          <a:bodyPr/>
          <a:lstStyle/>
          <a:p>
            <a:pPr eaLnBrk="1" hangingPunct="1">
              <a:defRPr/>
            </a:pPr>
            <a:r>
              <a:rPr lang="en-US" smtClean="0">
                <a:sym typeface="Rockwell" charset="0"/>
              </a:rPr>
              <a:t>The entire recipe</a:t>
            </a:r>
          </a:p>
        </p:txBody>
      </p:sp>
      <p:sp>
        <p:nvSpPr>
          <p:cNvPr id="8" name="TextBox 7"/>
          <p:cNvSpPr txBox="1"/>
          <p:nvPr/>
        </p:nvSpPr>
        <p:spPr>
          <a:xfrm>
            <a:off x="889794" y="2241828"/>
            <a:ext cx="5445271" cy="1015663"/>
          </a:xfrm>
          <a:prstGeom prst="rect">
            <a:avLst/>
          </a:prstGeom>
          <a:noFill/>
        </p:spPr>
        <p:txBody>
          <a:bodyPr wrap="none" rtlCol="0">
            <a:spAutoFit/>
          </a:bodyPr>
          <a:lstStyle/>
          <a:p>
            <a:r>
              <a:rPr lang="en-US" sz="6000" dirty="0"/>
              <a:t>Linux Example:</a:t>
            </a:r>
          </a:p>
        </p:txBody>
      </p:sp>
      <p:sp>
        <p:nvSpPr>
          <p:cNvPr id="9" name="Rectangle 8"/>
          <p:cNvSpPr/>
          <p:nvPr/>
        </p:nvSpPr>
        <p:spPr>
          <a:xfrm>
            <a:off x="1194594" y="3330714"/>
            <a:ext cx="12573000" cy="707886"/>
          </a:xfrm>
          <a:prstGeom prst="rect">
            <a:avLst/>
          </a:prstGeom>
        </p:spPr>
        <p:txBody>
          <a:bodyPr wrap="square">
            <a:spAutoFit/>
          </a:bodyPr>
          <a:lstStyle/>
          <a:p>
            <a:r>
              <a:rPr lang="en-US" sz="4000" dirty="0" smtClean="0">
                <a:solidFill>
                  <a:srgbClr val="BA2121"/>
                </a:solidFill>
                <a:latin typeface=""/>
                <a:hlinkClick r:id="rId3"/>
              </a:rPr>
              <a:t>https</a:t>
            </a:r>
            <a:r>
              <a:rPr lang="en-US" sz="4000" dirty="0">
                <a:solidFill>
                  <a:srgbClr val="BA2121"/>
                </a:solidFill>
                <a:latin typeface=""/>
                <a:hlinkClick r:id="rId3"/>
              </a:rPr>
              <a:t>://gist.github.com/</a:t>
            </a:r>
            <a:r>
              <a:rPr lang="en-US" sz="4000" dirty="0" smtClean="0">
                <a:solidFill>
                  <a:srgbClr val="BA2121"/>
                </a:solidFill>
                <a:latin typeface=""/>
                <a:hlinkClick r:id="rId3"/>
              </a:rPr>
              <a:t>johnfitzpatrick/8954699</a:t>
            </a:r>
            <a:endParaRPr lang="en-US" sz="4000" dirty="0">
              <a:solidFill>
                <a:srgbClr val="BA2121"/>
              </a:solidFill>
              <a:latin typeface=""/>
            </a:endParaRPr>
          </a:p>
        </p:txBody>
      </p:sp>
    </p:spTree>
    <p:extLst>
      <p:ext uri="{BB962C8B-B14F-4D97-AF65-F5344CB8AC3E}">
        <p14:creationId xmlns:p14="http://schemas.microsoft.com/office/powerpoint/2010/main" val="4014138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smtClean="0">
                <a:sym typeface="Rockwell" charset="0"/>
              </a:rPr>
              <a:t>Exercise: </a:t>
            </a:r>
            <a:r>
              <a:rPr lang="en-US" sz="4400" dirty="0">
                <a:sym typeface="Rockwell" charset="0"/>
              </a:rPr>
              <a:t>A</a:t>
            </a:r>
            <a:r>
              <a:rPr lang="en-US" sz="4400" dirty="0" smtClean="0">
                <a:sym typeface="Rockwell" charset="0"/>
              </a:rPr>
              <a:t>dd </a:t>
            </a:r>
            <a:r>
              <a:rPr lang="en-US" sz="4400" dirty="0" err="1" smtClean="0">
                <a:sym typeface="Rockwell" charset="0"/>
              </a:rPr>
              <a:t>index.html.erb</a:t>
            </a:r>
            <a:r>
              <a:rPr lang="en-US" sz="4400" dirty="0" smtClean="0">
                <a:sym typeface="Rockwell" charset="0"/>
              </a:rPr>
              <a:t> to your templates directory </a:t>
            </a:r>
          </a:p>
        </p:txBody>
      </p:sp>
      <p:sp>
        <p:nvSpPr>
          <p:cNvPr id="284676" name="Rectangle 3"/>
          <p:cNvSpPr>
            <a:spLocks/>
          </p:cNvSpPr>
          <p:nvPr/>
        </p:nvSpPr>
        <p:spPr bwMode="auto">
          <a:xfrm>
            <a:off x="1374037" y="6451600"/>
            <a:ext cx="13118079"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b="1" dirty="0">
                <a:solidFill>
                  <a:srgbClr val="222321"/>
                </a:solidFill>
                <a:cs typeface="Arial"/>
                <a:sym typeface="Rockwell" pitchFamily="18" charset="0"/>
              </a:rPr>
              <a:t>Note</a:t>
            </a:r>
            <a:r>
              <a:rPr lang="en-US" dirty="0">
                <a:solidFill>
                  <a:srgbClr val="222321"/>
                </a:solidFill>
                <a:cs typeface="Arial"/>
                <a:sym typeface="Rockwell" pitchFamily="18" charset="0"/>
              </a:rPr>
              <a:t>: reference variables passed into the template by prefixing the variable with an </a:t>
            </a:r>
            <a:r>
              <a:rPr lang="en-US" b="1" dirty="0">
                <a:solidFill>
                  <a:srgbClr val="222321"/>
                </a:solidFill>
                <a:ea typeface="Inconsolata"/>
                <a:cs typeface="Arial"/>
                <a:sym typeface="Inconsolata"/>
              </a:rPr>
              <a:t>@ </a:t>
            </a:r>
            <a:r>
              <a:rPr lang="en-US" dirty="0">
                <a:solidFill>
                  <a:srgbClr val="222321"/>
                </a:solidFill>
                <a:cs typeface="Arial"/>
                <a:sym typeface="Rockwell" pitchFamily="18" charset="0"/>
              </a:rPr>
              <a:t>symbol</a:t>
            </a:r>
          </a:p>
        </p:txBody>
      </p:sp>
      <p:sp>
        <p:nvSpPr>
          <p:cNvPr id="2" name="Rectangle 1"/>
          <p:cNvSpPr/>
          <p:nvPr/>
        </p:nvSpPr>
        <p:spPr>
          <a:xfrm>
            <a:off x="813594" y="2743200"/>
            <a:ext cx="14097000" cy="2677656"/>
          </a:xfrm>
          <a:prstGeom prst="rect">
            <a:avLst/>
          </a:prstGeom>
          <a:ln>
            <a:solidFill>
              <a:schemeClr val="tx1"/>
            </a:solidFill>
            <a:prstDash val="dot"/>
          </a:ln>
        </p:spPr>
        <p:txBody>
          <a:bodyPr wrap="square">
            <a:spAutoFit/>
          </a:bodyPr>
          <a:lstStyle/>
          <a:p>
            <a:r>
              <a:rPr lang="en-US" dirty="0" smtClean="0">
                <a:solidFill>
                  <a:srgbClr val="000080"/>
                </a:solidFill>
                <a:latin typeface="Consolas" panose="020B0609020204030204" pitchFamily="49" charset="0"/>
                <a:cs typeface="Consolas" panose="020B0609020204030204" pitchFamily="49" charset="0"/>
              </a:rPr>
              <a:t>&lt;html&gt;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&lt;h2&gt;</a:t>
            </a:r>
            <a:r>
              <a:rPr lang="en-US" dirty="0" smtClean="0">
                <a:latin typeface="Consolas" panose="020B0609020204030204" pitchFamily="49" charset="0"/>
                <a:cs typeface="Consolas" panose="020B0609020204030204" pitchFamily="49" charset="0"/>
              </a:rPr>
              <a:t>We love </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a:t>
            </a:r>
            <a:r>
              <a:rPr lang="en-US" dirty="0" err="1" smtClean="0">
                <a:solidFill>
                  <a:srgbClr val="008080"/>
                </a:solidFill>
                <a:latin typeface="Consolas" panose="020B0609020204030204" pitchFamily="49" charset="0"/>
                <a:cs typeface="Consolas" panose="020B0609020204030204" pitchFamily="49" charset="0"/>
              </a:rPr>
              <a:t>site_name</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rPr>
              <a:t>with</a:t>
            </a:r>
            <a:r>
              <a:rPr lang="en-US" b="1" dirty="0" smtClean="0">
                <a:solidFill>
                  <a:srgbClr val="999999"/>
                </a:solidFill>
                <a:latin typeface="Consolas" panose="020B0609020204030204" pitchFamily="49" charset="0"/>
                <a:cs typeface="Consolas" panose="020B0609020204030204" pitchFamily="49" charset="0"/>
              </a:rPr>
              <a:t> &lt;%= </a:t>
            </a:r>
            <a:r>
              <a:rPr lang="en-US" dirty="0">
                <a:solidFill>
                  <a:srgbClr val="008080"/>
                </a:solidFill>
                <a:latin typeface="Consolas" panose="020B0609020204030204" pitchFamily="49" charset="0"/>
                <a:cs typeface="Consolas" panose="020B0609020204030204" pitchFamily="49" charset="0"/>
              </a:rPr>
              <a:t>@nose </a:t>
            </a:r>
            <a:r>
              <a:rPr lang="en-US" b="1" dirty="0" smtClean="0">
                <a:solidFill>
                  <a:srgbClr val="999999"/>
                </a:solidFill>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rPr>
              <a:t>noses</a:t>
            </a:r>
            <a:r>
              <a:rPr lang="en-US" dirty="0" smtClean="0">
                <a:solidFill>
                  <a:srgbClr val="000080"/>
                </a:solidFill>
                <a:latin typeface="Consolas" panose="020B0609020204030204" pitchFamily="49" charset="0"/>
                <a:cs typeface="Consolas" panose="020B0609020204030204" pitchFamily="49" charset="0"/>
              </a:rPr>
              <a:t>&lt;/h2&gt;</a:t>
            </a:r>
            <a:endParaRPr lang="en-US" dirty="0" smtClean="0">
              <a:latin typeface="Consolas" panose="020B0609020204030204" pitchFamily="49" charset="0"/>
              <a:cs typeface="Consolas" panose="020B0609020204030204" pitchFamily="49" charset="0"/>
            </a:endParaRPr>
          </a:p>
          <a:p>
            <a:r>
              <a:rPr lang="en-US" b="1" dirty="0" smtClean="0">
                <a:solidFill>
                  <a:srgbClr val="999999"/>
                </a:solidFill>
                <a:latin typeface="Consolas" panose="020B0609020204030204" pitchFamily="49" charset="0"/>
                <a:cs typeface="Consolas" panose="020B0609020204030204" pitchFamily="49" charset="0"/>
              </a:rPr>
              <a:t>        &lt;%=</a:t>
            </a:r>
            <a:r>
              <a:rPr lang="en-US" dirty="0" smtClean="0">
                <a:latin typeface="Consolas" panose="020B0609020204030204" pitchFamily="49" charset="0"/>
                <a:cs typeface="Consolas" panose="020B0609020204030204" pitchFamily="49" charset="0"/>
              </a:rPr>
              <a:t> </a:t>
            </a:r>
            <a:r>
              <a:rPr lang="en-US" dirty="0" smtClean="0">
                <a:solidFill>
                  <a:srgbClr val="333333"/>
                </a:solidFill>
                <a:latin typeface="Consolas" panose="020B0609020204030204" pitchFamily="49" charset="0"/>
                <a:cs typeface="Consolas" panose="020B0609020204030204" pitchFamily="49" charset="0"/>
              </a:rPr>
              <a:t>node</a:t>
            </a:r>
            <a:r>
              <a:rPr lang="en-US" b="1" dirty="0" smtClean="0">
                <a:latin typeface="Consolas" panose="020B0609020204030204" pitchFamily="49" charset="0"/>
                <a:cs typeface="Consolas" panose="020B0609020204030204" pitchFamily="49" charset="0"/>
              </a:rPr>
              <a:t>[</a:t>
            </a:r>
            <a:r>
              <a:rPr lang="en-US" b="1" dirty="0" smtClean="0">
                <a:latin typeface="Consolas" panose="020B0609020204030204" pitchFamily="49" charset="0"/>
                <a:cs typeface="Consolas" panose="020B0609020204030204" pitchFamily="49" charset="0"/>
              </a:rPr>
              <a:t>"</a:t>
            </a:r>
            <a:r>
              <a:rPr lang="en-US" dirty="0" smtClean="0">
                <a:solidFill>
                  <a:srgbClr val="DD1144"/>
                </a:solidFill>
                <a:latin typeface="Consolas" panose="020B0609020204030204" pitchFamily="49" charset="0"/>
                <a:cs typeface="Consolas" panose="020B0609020204030204" pitchFamily="49" charset="0"/>
              </a:rPr>
              <a:t>"</a:t>
            </a:r>
            <a:r>
              <a:rPr lang="en-US" dirty="0" err="1" smtClean="0">
                <a:solidFill>
                  <a:srgbClr val="DD1144"/>
                </a:solidFill>
                <a:latin typeface="Consolas" panose="020B0609020204030204" pitchFamily="49" charset="0"/>
                <a:cs typeface="Consolas" panose="020B0609020204030204" pitchFamily="49" charset="0"/>
              </a:rPr>
              <a:t>ipaddress</a:t>
            </a:r>
            <a:r>
              <a:rPr lang="en-US" dirty="0" smtClean="0">
                <a:solidFill>
                  <a:srgbClr val="DD1144"/>
                </a:solidFill>
                <a:latin typeface="Consolas" panose="020B0609020204030204" pitchFamily="49" charset="0"/>
                <a:cs typeface="Consolas" panose="020B0609020204030204" pitchFamily="49" charset="0"/>
              </a:rPr>
              <a:t>"</a:t>
            </a:r>
            <a:r>
              <a:rPr lang="en-US" b="1" dirty="0" smtClean="0">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latin typeface="Consolas" panose="020B0609020204030204" pitchFamily="49" charset="0"/>
                <a:cs typeface="Consolas" panose="020B0609020204030204" pitchFamily="49" charset="0"/>
              </a:rPr>
              <a:t>:</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@port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&lt;/html&gt;</a:t>
            </a:r>
            <a:endParaRPr lang="en-US" dirty="0">
              <a:latin typeface="Consolas" panose="020B0609020204030204" pitchFamily="49" charset="0"/>
              <a:cs typeface="Consolas" panose="020B0609020204030204" pitchFamily="49" charset="0"/>
            </a:endParaRPr>
          </a:p>
        </p:txBody>
      </p:sp>
      <p:sp>
        <p:nvSpPr>
          <p:cNvPr id="6" name="Rectangle 2"/>
          <p:cNvSpPr>
            <a:spLocks/>
          </p:cNvSpPr>
          <p:nvPr/>
        </p:nvSpPr>
        <p:spPr bwMode="auto">
          <a:xfrm>
            <a:off x="813595" y="1689100"/>
            <a:ext cx="3352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7" name="Rectangle 3"/>
          <p:cNvSpPr>
            <a:spLocks/>
          </p:cNvSpPr>
          <p:nvPr/>
        </p:nvSpPr>
        <p:spPr bwMode="auto">
          <a:xfrm>
            <a:off x="4013994" y="1600200"/>
            <a:ext cx="1224359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000" dirty="0">
                <a:latin typeface="Courier"/>
              </a:rPr>
              <a:t>c</a:t>
            </a:r>
            <a:r>
              <a:rPr lang="en-US" sz="3000" dirty="0" smtClean="0">
                <a:latin typeface="Courier"/>
              </a:rPr>
              <a:t>ookbooks/apache/templates/default/</a:t>
            </a:r>
            <a:r>
              <a:rPr lang="en-US" sz="3000" dirty="0" err="1" smtClean="0">
                <a:latin typeface="Courier"/>
              </a:rPr>
              <a:t>index.html.erb</a:t>
            </a:r>
            <a:endParaRPr lang="en-US" sz="3000" dirty="0">
              <a:latin typeface="Courier"/>
            </a:endParaRPr>
          </a:p>
        </p:txBody>
      </p:sp>
    </p:spTree>
    <p:extLst>
      <p:ext uri="{BB962C8B-B14F-4D97-AF65-F5344CB8AC3E}">
        <p14:creationId xmlns:p14="http://schemas.microsoft.com/office/powerpoint/2010/main" val="28324299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smtClean="0">
                <a:sym typeface="Rockwell" charset="0"/>
              </a:rPr>
              <a:t>Exercise: </a:t>
            </a:r>
            <a:r>
              <a:rPr lang="en-US" sz="4400" dirty="0">
                <a:sym typeface="Rockwell" charset="0"/>
              </a:rPr>
              <a:t>A</a:t>
            </a:r>
            <a:r>
              <a:rPr lang="en-US" sz="4400" dirty="0" smtClean="0">
                <a:sym typeface="Rockwell" charset="0"/>
              </a:rPr>
              <a:t>dd </a:t>
            </a:r>
            <a:r>
              <a:rPr lang="en-US" sz="4400" dirty="0" err="1" smtClean="0">
                <a:sym typeface="Rockwell" charset="0"/>
              </a:rPr>
              <a:t>custom.erb</a:t>
            </a:r>
            <a:r>
              <a:rPr lang="en-US" sz="4400" dirty="0" smtClean="0">
                <a:sym typeface="Rockwell" charset="0"/>
              </a:rPr>
              <a:t> to your templates directory </a:t>
            </a:r>
          </a:p>
        </p:txBody>
      </p:sp>
      <p:sp>
        <p:nvSpPr>
          <p:cNvPr id="6" name="Rectangle 2"/>
          <p:cNvSpPr>
            <a:spLocks/>
          </p:cNvSpPr>
          <p:nvPr/>
        </p:nvSpPr>
        <p:spPr bwMode="auto">
          <a:xfrm>
            <a:off x="813595" y="1689100"/>
            <a:ext cx="3352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7" name="Rectangle 3"/>
          <p:cNvSpPr>
            <a:spLocks/>
          </p:cNvSpPr>
          <p:nvPr/>
        </p:nvSpPr>
        <p:spPr bwMode="auto">
          <a:xfrm>
            <a:off x="4013994" y="1600200"/>
            <a:ext cx="1224359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000" dirty="0">
                <a:latin typeface="Courier"/>
              </a:rPr>
              <a:t>c</a:t>
            </a:r>
            <a:r>
              <a:rPr lang="en-US" sz="3000" dirty="0" smtClean="0">
                <a:latin typeface="Courier"/>
              </a:rPr>
              <a:t>ookbooks/apache/templates/default/</a:t>
            </a:r>
            <a:r>
              <a:rPr lang="en-US" sz="3000" dirty="0" err="1" smtClean="0">
                <a:latin typeface="Courier"/>
              </a:rPr>
              <a:t>custom.erb</a:t>
            </a:r>
            <a:endParaRPr lang="en-US" sz="3000" dirty="0">
              <a:latin typeface="Courier"/>
            </a:endParaRPr>
          </a:p>
        </p:txBody>
      </p:sp>
      <p:sp>
        <p:nvSpPr>
          <p:cNvPr id="8" name="Rectangle 2"/>
          <p:cNvSpPr txBox="1">
            <a:spLocks noChangeArrowheads="1"/>
          </p:cNvSpPr>
          <p:nvPr/>
        </p:nvSpPr>
        <p:spPr bwMode="auto">
          <a:xfrm>
            <a:off x="813594" y="2743200"/>
            <a:ext cx="136398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sz="3600" dirty="0" smtClean="0"/>
              <a:t>Copy the following </a:t>
            </a:r>
            <a:r>
              <a:rPr lang="en-US" sz="3600" dirty="0"/>
              <a:t>file: </a:t>
            </a:r>
            <a:r>
              <a:rPr lang="en-US" sz="3600" dirty="0" smtClean="0"/>
              <a:t/>
            </a:r>
            <a:br>
              <a:rPr lang="en-US" sz="3600" dirty="0" smtClean="0"/>
            </a:br>
            <a:r>
              <a:rPr lang="en-US" sz="3600" b="1" dirty="0" smtClean="0">
                <a:hlinkClick r:id="rId3"/>
              </a:rPr>
              <a:t>http://</a:t>
            </a:r>
            <a:r>
              <a:rPr lang="en-US" sz="3600" b="1" dirty="0" err="1" smtClean="0">
                <a:hlinkClick r:id="rId3"/>
              </a:rPr>
              <a:t>tinyurl.com</a:t>
            </a:r>
            <a:r>
              <a:rPr lang="en-US" sz="3600" b="1" dirty="0" smtClean="0">
                <a:hlinkClick r:id="rId3"/>
              </a:rPr>
              <a:t>/n4ggmh8</a:t>
            </a:r>
            <a:r>
              <a:rPr lang="en-US" sz="3600" b="1" dirty="0" smtClean="0"/>
              <a:t/>
            </a:r>
            <a:br>
              <a:rPr lang="en-US" sz="3600" b="1" dirty="0" smtClean="0"/>
            </a:br>
            <a:r>
              <a:rPr lang="en-US" sz="3600" dirty="0" smtClean="0"/>
              <a:t>Follow the instructions to create your </a:t>
            </a:r>
            <a:r>
              <a:rPr lang="en-US" sz="3600" dirty="0" err="1" smtClean="0"/>
              <a:t>custom.erb</a:t>
            </a:r>
            <a:r>
              <a:rPr lang="en-US" sz="3600" dirty="0" smtClean="0"/>
              <a:t> file.</a:t>
            </a:r>
          </a:p>
          <a:p>
            <a:endParaRPr lang="en-US" sz="3600" dirty="0" smtClean="0"/>
          </a:p>
          <a:p>
            <a:r>
              <a:rPr lang="en-US" sz="3600" dirty="0" smtClean="0"/>
              <a:t>Note the two </a:t>
            </a:r>
            <a:r>
              <a:rPr lang="en-US" sz="3600" b="1" dirty="0" smtClean="0"/>
              <a:t>template</a:t>
            </a:r>
            <a:r>
              <a:rPr lang="en-US" sz="3600" dirty="0" smtClean="0"/>
              <a:t> </a:t>
            </a:r>
            <a:r>
              <a:rPr lang="en-US" sz="3600" b="1" dirty="0" smtClean="0"/>
              <a:t>variables</a:t>
            </a:r>
            <a:r>
              <a:rPr lang="en-US" sz="3600" dirty="0" smtClean="0"/>
              <a:t> are prefixed with an @ symbol</a:t>
            </a:r>
          </a:p>
          <a:p>
            <a:r>
              <a:rPr lang="en-US" sz="3600" dirty="0" smtClean="0"/>
              <a:t>We are using a conditional if here</a:t>
            </a:r>
          </a:p>
        </p:txBody>
      </p:sp>
    </p:spTree>
    <p:extLst>
      <p:ext uri="{BB962C8B-B14F-4D97-AF65-F5344CB8AC3E}">
        <p14:creationId xmlns:p14="http://schemas.microsoft.com/office/powerpoint/2010/main" val="30514705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err="1" smtClean="0">
                <a:sym typeface="Rockwell" charset="0"/>
              </a:rPr>
              <a:t>Custom.erb</a:t>
            </a:r>
            <a:r>
              <a:rPr lang="en-US" sz="4400" dirty="0" smtClean="0">
                <a:sym typeface="Rockwell" charset="0"/>
              </a:rPr>
              <a:t> solution</a:t>
            </a:r>
          </a:p>
        </p:txBody>
      </p:sp>
      <p:sp>
        <p:nvSpPr>
          <p:cNvPr id="8" name="Rectangle 2"/>
          <p:cNvSpPr txBox="1">
            <a:spLocks noChangeArrowheads="1"/>
          </p:cNvSpPr>
          <p:nvPr/>
        </p:nvSpPr>
        <p:spPr bwMode="auto">
          <a:xfrm>
            <a:off x="813594" y="1981200"/>
            <a:ext cx="136398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sz="3600" dirty="0" smtClean="0"/>
              <a:t>Solution to the </a:t>
            </a:r>
            <a:r>
              <a:rPr lang="en-US" sz="3600" dirty="0" err="1" smtClean="0"/>
              <a:t>custom.erb</a:t>
            </a:r>
            <a:r>
              <a:rPr lang="en-US" sz="3600" dirty="0" smtClean="0"/>
              <a:t> re-write</a:t>
            </a:r>
            <a:endParaRPr lang="en-US" sz="3600" dirty="0"/>
          </a:p>
          <a:p>
            <a:pPr lvl="2"/>
            <a:r>
              <a:rPr lang="en-US" sz="3600" b="1" dirty="0">
                <a:hlinkClick r:id="rId3"/>
              </a:rPr>
              <a:t>http://tinyurl.com/</a:t>
            </a:r>
            <a:r>
              <a:rPr lang="en-US" sz="3600" b="1" dirty="0" smtClean="0">
                <a:hlinkClick r:id="rId3"/>
              </a:rPr>
              <a:t>mfw9xln</a:t>
            </a:r>
            <a:endParaRPr lang="en-US" sz="3600" b="1" dirty="0" smtClean="0"/>
          </a:p>
          <a:p>
            <a:pPr lvl="2"/>
            <a:endParaRPr lang="en-US" sz="3600" b="1" dirty="0"/>
          </a:p>
          <a:p>
            <a:r>
              <a:rPr lang="en-US" sz="3600" dirty="0" smtClean="0"/>
              <a:t>What apache sees</a:t>
            </a:r>
            <a:endParaRPr lang="en-US" sz="3600" dirty="0"/>
          </a:p>
          <a:p>
            <a:pPr lvl="2"/>
            <a:r>
              <a:rPr lang="en-US" sz="3600" b="1" dirty="0">
                <a:hlinkClick r:id="rId4"/>
              </a:rPr>
              <a:t>http://tinyurl.com/</a:t>
            </a:r>
            <a:r>
              <a:rPr lang="en-US" sz="3600" b="1" dirty="0" smtClean="0">
                <a:hlinkClick r:id="rId4"/>
              </a:rPr>
              <a:t>loakgdz</a:t>
            </a:r>
            <a:endParaRPr lang="en-US" sz="3600" dirty="0"/>
          </a:p>
          <a:p>
            <a:pPr lvl="2"/>
            <a:endParaRPr lang="en-US" sz="3600" dirty="0" smtClean="0"/>
          </a:p>
          <a:p>
            <a:pPr marL="0" indent="0">
              <a:buNone/>
            </a:pPr>
            <a:r>
              <a:rPr lang="en-US" sz="3600" dirty="0" smtClean="0"/>
              <a:t/>
            </a:r>
            <a:br>
              <a:rPr lang="en-US" sz="3600" dirty="0" smtClean="0"/>
            </a:br>
            <a:endParaRPr lang="en-US" sz="3600" dirty="0" smtClean="0"/>
          </a:p>
        </p:txBody>
      </p:sp>
    </p:spTree>
    <p:extLst>
      <p:ext uri="{BB962C8B-B14F-4D97-AF65-F5344CB8AC3E}">
        <p14:creationId xmlns:p14="http://schemas.microsoft.com/office/powerpoint/2010/main" val="14453055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smtClean="0">
                <a:sym typeface="Rockwell" charset="0"/>
              </a:rPr>
              <a:t>Exercise: Converge and test your code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3794" y="4572000"/>
            <a:ext cx="5582233" cy="2743200"/>
          </a:xfrm>
          <a:prstGeom prst="rect">
            <a:avLst/>
          </a:prstGeom>
        </p:spPr>
      </p:pic>
      <p:grpSp>
        <p:nvGrpSpPr>
          <p:cNvPr id="9" name="Group 8"/>
          <p:cNvGrpSpPr/>
          <p:nvPr/>
        </p:nvGrpSpPr>
        <p:grpSpPr>
          <a:xfrm>
            <a:off x="10033794" y="1600200"/>
            <a:ext cx="5537994" cy="2667000"/>
            <a:chOff x="2794794" y="2514600"/>
            <a:chExt cx="6400800" cy="311798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794" y="2514600"/>
              <a:ext cx="6400800" cy="311798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4494" y="3606800"/>
              <a:ext cx="2374900" cy="1422400"/>
            </a:xfrm>
            <a:prstGeom prst="rect">
              <a:avLst/>
            </a:prstGeom>
          </p:spPr>
        </p:pic>
      </p:grpSp>
      <p:sp>
        <p:nvSpPr>
          <p:cNvPr id="12" name="TextBox 11"/>
          <p:cNvSpPr txBox="1"/>
          <p:nvPr/>
        </p:nvSpPr>
        <p:spPr>
          <a:xfrm>
            <a:off x="432594" y="1752600"/>
            <a:ext cx="9753600" cy="4832092"/>
          </a:xfrm>
          <a:prstGeom prst="rect">
            <a:avLst/>
          </a:prstGeom>
          <a:noFill/>
        </p:spPr>
        <p:txBody>
          <a:bodyPr wrap="square" rtlCol="0">
            <a:spAutoFit/>
          </a:bodyPr>
          <a:lstStyle/>
          <a:p>
            <a:pPr marL="514350" indent="-514350">
              <a:buFont typeface="+mj-lt"/>
              <a:buAutoNum type="arabicPeriod"/>
            </a:pPr>
            <a:r>
              <a:rPr lang="en-US" sz="4400" b="1" dirty="0" smtClean="0"/>
              <a:t>Upload your cookbook</a:t>
            </a:r>
            <a:br>
              <a:rPr lang="en-US" sz="4400" b="1" dirty="0" smtClean="0"/>
            </a:br>
            <a:endParaRPr lang="en-US" sz="4400" b="1" dirty="0" smtClean="0"/>
          </a:p>
          <a:p>
            <a:pPr marL="514350" indent="-514350">
              <a:buFont typeface="+mj-lt"/>
              <a:buAutoNum type="arabicPeriod"/>
            </a:pPr>
            <a:r>
              <a:rPr lang="en-US" sz="4400" b="1" dirty="0" smtClean="0"/>
              <a:t>Converge your node</a:t>
            </a:r>
            <a:br>
              <a:rPr lang="en-US" sz="4400" b="1" dirty="0" smtClean="0"/>
            </a:br>
            <a:endParaRPr lang="en-US" sz="4400" b="1" dirty="0" smtClean="0"/>
          </a:p>
          <a:p>
            <a:pPr marL="514350" indent="-514350">
              <a:buFont typeface="+mj-lt"/>
              <a:buAutoNum type="arabicPeriod"/>
            </a:pPr>
            <a:r>
              <a:rPr lang="en-US" sz="4400" b="1" dirty="0" smtClean="0"/>
              <a:t>Verify the new websites are working on their </a:t>
            </a:r>
            <a:br>
              <a:rPr lang="en-US" sz="4400" b="1" dirty="0" smtClean="0"/>
            </a:br>
            <a:r>
              <a:rPr lang="en-US" sz="4400" b="1" dirty="0" smtClean="0"/>
              <a:t>respective port numbers</a:t>
            </a:r>
          </a:p>
        </p:txBody>
      </p:sp>
    </p:spTree>
    <p:extLst>
      <p:ext uri="{BB962C8B-B14F-4D97-AF65-F5344CB8AC3E}">
        <p14:creationId xmlns:p14="http://schemas.microsoft.com/office/powerpoint/2010/main" val="19577959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Rectangle 1"/>
          <p:cNvSpPr>
            <a:spLocks noGrp="1" noChangeArrowheads="1"/>
          </p:cNvSpPr>
          <p:nvPr>
            <p:ph type="title"/>
          </p:nvPr>
        </p:nvSpPr>
        <p:spPr/>
        <p:txBody>
          <a:bodyPr/>
          <a:lstStyle/>
          <a:p>
            <a:pPr eaLnBrk="1" hangingPunct="1">
              <a:defRPr/>
            </a:pPr>
            <a:r>
              <a:rPr lang="en-US" dirty="0" smtClean="0">
                <a:sym typeface="Rockwell" charset="0"/>
              </a:rPr>
              <a:t>Exercise: Add zebras!</a:t>
            </a:r>
          </a:p>
        </p:txBody>
      </p:sp>
      <p:sp>
        <p:nvSpPr>
          <p:cNvPr id="279555" name="Rectangle 2"/>
          <p:cNvSpPr>
            <a:spLocks noGrp="1" noChangeArrowheads="1"/>
          </p:cNvSpPr>
          <p:nvPr>
            <p:ph type="body" idx="1"/>
          </p:nvPr>
        </p:nvSpPr>
        <p:spPr/>
        <p:txBody>
          <a:bodyPr/>
          <a:lstStyle/>
          <a:p>
            <a:pPr marL="749300" eaLnBrk="1" hangingPunct="1"/>
            <a:r>
              <a:rPr lang="en-US" dirty="0" smtClean="0"/>
              <a:t>Modify your attributes file</a:t>
            </a:r>
          </a:p>
          <a:p>
            <a:pPr marL="749300" eaLnBrk="1" hangingPunct="1"/>
            <a:r>
              <a:rPr lang="en-US" dirty="0" smtClean="0"/>
              <a:t>Add </a:t>
            </a:r>
            <a:r>
              <a:rPr lang="en-US" dirty="0" smtClean="0"/>
              <a:t>"zebras" </a:t>
            </a:r>
            <a:r>
              <a:rPr lang="en-US" dirty="0" smtClean="0"/>
              <a:t>on port </a:t>
            </a:r>
            <a:r>
              <a:rPr lang="en-US" dirty="0" smtClean="0"/>
              <a:t>"82" </a:t>
            </a:r>
            <a:r>
              <a:rPr lang="en-US" dirty="0" smtClean="0"/>
              <a:t>with stripped noses</a:t>
            </a:r>
          </a:p>
          <a:p>
            <a:pPr marL="749300" eaLnBrk="1" hangingPunct="1"/>
            <a:r>
              <a:rPr lang="en-US" dirty="0" smtClean="0"/>
              <a:t>Converge, and see if port 82 works</a:t>
            </a:r>
          </a:p>
        </p:txBody>
      </p:sp>
    </p:spTree>
    <p:extLst>
      <p:ext uri="{BB962C8B-B14F-4D97-AF65-F5344CB8AC3E}">
        <p14:creationId xmlns:p14="http://schemas.microsoft.com/office/powerpoint/2010/main" val="2265183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1"/>
          <p:cNvSpPr>
            <a:spLocks noGrp="1" noChangeArrowheads="1"/>
          </p:cNvSpPr>
          <p:nvPr>
            <p:ph type="title"/>
          </p:nvPr>
        </p:nvSpPr>
        <p:spPr/>
        <p:txBody>
          <a:bodyPr/>
          <a:lstStyle/>
          <a:p>
            <a:pPr eaLnBrk="1" hangingPunct="1">
              <a:defRPr/>
            </a:pPr>
            <a:r>
              <a:rPr lang="en-US" dirty="0" smtClean="0">
                <a:sym typeface="Arial Bold" charset="0"/>
              </a:rPr>
              <a:t>Questions</a:t>
            </a:r>
            <a:endParaRPr lang="en-US" dirty="0">
              <a:sym typeface="Arial Bold" charset="0"/>
            </a:endParaRPr>
          </a:p>
        </p:txBody>
      </p:sp>
      <p:sp>
        <p:nvSpPr>
          <p:cNvPr id="306179" name="Rectangle 2"/>
          <p:cNvSpPr>
            <a:spLocks noGrp="1" noChangeArrowheads="1"/>
          </p:cNvSpPr>
          <p:nvPr>
            <p:ph type="body" idx="1"/>
          </p:nvPr>
        </p:nvSpPr>
        <p:spPr>
          <a:xfrm>
            <a:off x="368409" y="1651000"/>
            <a:ext cx="15025567" cy="7239000"/>
          </a:xfrm>
        </p:spPr>
        <p:txBody>
          <a:bodyPr/>
          <a:lstStyle/>
          <a:p>
            <a:pPr marL="685800" indent="-685800" eaLnBrk="1" hangingPunct="1">
              <a:buFont typeface="Arial" pitchFamily="34" charset="0"/>
              <a:buChar char="•"/>
            </a:pPr>
            <a:r>
              <a:rPr lang="en-US" dirty="0" smtClean="0"/>
              <a:t>How do you control the idempotence of an </a:t>
            </a:r>
            <a:br>
              <a:rPr lang="en-US" dirty="0" smtClean="0"/>
            </a:br>
            <a:r>
              <a:rPr lang="en-US" b="1" dirty="0" smtClean="0">
                <a:latin typeface="Courier"/>
                <a:cs typeface="Courier"/>
              </a:rPr>
              <a:t>execute</a:t>
            </a:r>
            <a:r>
              <a:rPr lang="en-US" dirty="0" smtClean="0"/>
              <a:t> resource?</a:t>
            </a:r>
          </a:p>
          <a:p>
            <a:pPr marL="685800" indent="-685800" eaLnBrk="1" hangingPunct="1">
              <a:buFont typeface="Arial" pitchFamily="34" charset="0"/>
              <a:buChar char="•"/>
            </a:pPr>
            <a:r>
              <a:rPr lang="en-US" dirty="0" smtClean="0"/>
              <a:t>Where can you learn the details about all the core resources in Chef?</a:t>
            </a:r>
          </a:p>
          <a:p>
            <a:pPr marL="685800" indent="-685800" eaLnBrk="1" hangingPunct="1">
              <a:buFont typeface="Arial" pitchFamily="34" charset="0"/>
              <a:buChar char="•"/>
            </a:pPr>
            <a:r>
              <a:rPr lang="en-US" dirty="0" smtClean="0"/>
              <a:t>What is a notification?</a:t>
            </a:r>
          </a:p>
          <a:p>
            <a:pPr marL="685800" indent="-685800" eaLnBrk="1" hangingPunct="1">
              <a:buFont typeface="Arial" pitchFamily="34" charset="0"/>
              <a:buChar char="•"/>
            </a:pPr>
            <a:r>
              <a:rPr lang="en-US" dirty="0" smtClean="0"/>
              <a:t>What is a template variable?</a:t>
            </a:r>
          </a:p>
          <a:p>
            <a:pPr marL="685800" indent="-685800" eaLnBrk="1" hangingPunct="1">
              <a:buFont typeface="Arial" pitchFamily="34" charset="0"/>
              <a:buChar char="•"/>
            </a:pPr>
            <a:r>
              <a:rPr lang="en-US" dirty="0" smtClean="0"/>
              <a:t>What does </a:t>
            </a:r>
            <a:r>
              <a:rPr lang="en-US" dirty="0" smtClean="0">
                <a:latin typeface="Courier"/>
                <a:ea typeface="Courier"/>
                <a:cs typeface="Courier"/>
                <a:sym typeface="Courier"/>
              </a:rPr>
              <a:t>#{foo}</a:t>
            </a:r>
            <a:r>
              <a:rPr lang="en-US" dirty="0" smtClean="0"/>
              <a:t> do in a Ruby quoted string?</a:t>
            </a:r>
          </a:p>
        </p:txBody>
      </p:sp>
    </p:spTree>
    <p:extLst>
      <p:ext uri="{BB962C8B-B14F-4D97-AF65-F5344CB8AC3E}">
        <p14:creationId xmlns:p14="http://schemas.microsoft.com/office/powerpoint/2010/main" val="36291267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Scalability</a:t>
            </a:r>
            <a:endParaRPr lang="en-US" dirty="0"/>
          </a:p>
        </p:txBody>
      </p:sp>
      <p:sp>
        <p:nvSpPr>
          <p:cNvPr id="6" name="AutoShape 3"/>
          <p:cNvSpPr>
            <a:spLocks/>
          </p:cNvSpPr>
          <p:nvPr/>
        </p:nvSpPr>
        <p:spPr bwMode="auto">
          <a:xfrm>
            <a:off x="394494" y="3292404"/>
            <a:ext cx="2514600" cy="1828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Enterprise </a:t>
            </a:r>
            <a:r>
              <a:rPr lang="en-US" sz="3600" b="1" dirty="0">
                <a:solidFill>
                  <a:srgbClr val="FFFFFF"/>
                </a:solidFill>
                <a:effectLst>
                  <a:outerShdw blurRad="38100" dist="38100" dir="2700000" algn="tl">
                    <a:srgbClr val="000000"/>
                  </a:outerShdw>
                </a:effectLst>
                <a:ea typeface="ＭＳ Ｐゴシック" charset="0"/>
                <a:cs typeface="Gill Sans" charset="0"/>
              </a:rPr>
              <a:t>Chef</a:t>
            </a:r>
          </a:p>
          <a:p>
            <a:pPr algn="ctr"/>
            <a:r>
              <a:rPr lang="en-US" sz="3600" b="1" dirty="0">
                <a:solidFill>
                  <a:srgbClr val="FFFFFF"/>
                </a:solidFill>
                <a:effectLst>
                  <a:outerShdw blurRad="38100" dist="38100" dir="2700000" algn="tl">
                    <a:srgbClr val="000000"/>
                  </a:outerShdw>
                </a:effectLst>
                <a:ea typeface="ＭＳ Ｐゴシック" charset="0"/>
                <a:cs typeface="Gill Sans" charset="0"/>
              </a:rPr>
              <a:t>Server</a:t>
            </a:r>
          </a:p>
        </p:txBody>
      </p:sp>
      <p:sp>
        <p:nvSpPr>
          <p:cNvPr id="17" name="AutoShape 3"/>
          <p:cNvSpPr>
            <a:spLocks/>
          </p:cNvSpPr>
          <p:nvPr/>
        </p:nvSpPr>
        <p:spPr bwMode="auto">
          <a:xfrm>
            <a:off x="3918743" y="1570284"/>
            <a:ext cx="1823085" cy="118872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a:solidFill>
                  <a:srgbClr val="FFFFFF"/>
                </a:solidFill>
                <a:effectLst>
                  <a:outerShdw blurRad="38100" dist="38100" dir="2700000" algn="tl">
                    <a:srgbClr val="000000"/>
                  </a:outerShdw>
                </a:effectLst>
                <a:ea typeface="ＭＳ Ｐゴシック" charset="0"/>
                <a:cs typeface="Gill Sans" charset="0"/>
              </a:rPr>
              <a:t>1</a:t>
            </a:r>
          </a:p>
        </p:txBody>
      </p:sp>
      <p:sp>
        <p:nvSpPr>
          <p:cNvPr id="26" name="AutoShape 3"/>
          <p:cNvSpPr>
            <a:spLocks/>
          </p:cNvSpPr>
          <p:nvPr/>
        </p:nvSpPr>
        <p:spPr bwMode="auto">
          <a:xfrm>
            <a:off x="6509543" y="1570284"/>
            <a:ext cx="1823085" cy="118872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2</a:t>
            </a: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27" name="AutoShape 3"/>
          <p:cNvSpPr>
            <a:spLocks/>
          </p:cNvSpPr>
          <p:nvPr/>
        </p:nvSpPr>
        <p:spPr bwMode="auto">
          <a:xfrm>
            <a:off x="9100343" y="1570284"/>
            <a:ext cx="1823085" cy="118872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3</a:t>
            </a: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28" name="AutoShape 3"/>
          <p:cNvSpPr>
            <a:spLocks/>
          </p:cNvSpPr>
          <p:nvPr/>
        </p:nvSpPr>
        <p:spPr bwMode="auto">
          <a:xfrm>
            <a:off x="13824743" y="1570284"/>
            <a:ext cx="1823085" cy="118872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a:t>
            </a:r>
          </a:p>
        </p:txBody>
      </p:sp>
      <p:cxnSp>
        <p:nvCxnSpPr>
          <p:cNvPr id="37" name="Straight Connector 36"/>
          <p:cNvCxnSpPr/>
          <p:nvPr/>
        </p:nvCxnSpPr>
        <p:spPr bwMode="auto">
          <a:xfrm>
            <a:off x="12986544" y="4968804"/>
            <a:ext cx="62865" cy="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AutoShape 3"/>
          <p:cNvSpPr>
            <a:spLocks/>
          </p:cNvSpPr>
          <p:nvPr/>
        </p:nvSpPr>
        <p:spPr bwMode="auto">
          <a:xfrm>
            <a:off x="11176794" y="1905564"/>
            <a:ext cx="377190" cy="32004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44" name="AutoShape 3"/>
          <p:cNvSpPr>
            <a:spLocks/>
          </p:cNvSpPr>
          <p:nvPr/>
        </p:nvSpPr>
        <p:spPr bwMode="auto">
          <a:xfrm>
            <a:off x="11862594" y="1905564"/>
            <a:ext cx="377190" cy="32004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45" name="AutoShape 3"/>
          <p:cNvSpPr>
            <a:spLocks/>
          </p:cNvSpPr>
          <p:nvPr/>
        </p:nvSpPr>
        <p:spPr bwMode="auto">
          <a:xfrm>
            <a:off x="12548394" y="1905564"/>
            <a:ext cx="377190" cy="32004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cxnSp>
        <p:nvCxnSpPr>
          <p:cNvPr id="18" name="Straight Arrow Connector 17"/>
          <p:cNvCxnSpPr/>
          <p:nvPr/>
        </p:nvCxnSpPr>
        <p:spPr bwMode="auto">
          <a:xfrm flipH="1" flipV="1">
            <a:off x="4852194" y="3048000"/>
            <a:ext cx="3048000" cy="3200400"/>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p:nvPr/>
        </p:nvCxnSpPr>
        <p:spPr bwMode="auto">
          <a:xfrm flipH="1" flipV="1">
            <a:off x="7595394" y="2895600"/>
            <a:ext cx="762000" cy="3124200"/>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p:nvPr/>
        </p:nvCxnSpPr>
        <p:spPr bwMode="auto">
          <a:xfrm flipV="1">
            <a:off x="9119394" y="2971800"/>
            <a:ext cx="914400" cy="3124200"/>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p:cNvCxnSpPr/>
          <p:nvPr/>
        </p:nvCxnSpPr>
        <p:spPr bwMode="auto">
          <a:xfrm flipV="1">
            <a:off x="9728994" y="2895600"/>
            <a:ext cx="5029200" cy="3429001"/>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3552309" y="6400800"/>
            <a:ext cx="10443885" cy="2585323"/>
          </a:xfrm>
          <a:prstGeom prst="rect">
            <a:avLst/>
          </a:prstGeom>
          <a:noFill/>
        </p:spPr>
        <p:txBody>
          <a:bodyPr wrap="none" rtlCol="0">
            <a:spAutoFit/>
          </a:bodyPr>
          <a:lstStyle/>
          <a:p>
            <a:r>
              <a:rPr lang="en-US" sz="4400" b="1" dirty="0" smtClean="0"/>
              <a:t>MOST OF THE WORK IS DONE HERE</a:t>
            </a:r>
          </a:p>
          <a:p>
            <a:endParaRPr lang="en-US" sz="1000" dirty="0"/>
          </a:p>
          <a:p>
            <a:pPr marL="571500" indent="-571500">
              <a:buFontTx/>
              <a:buChar char="-"/>
            </a:pPr>
            <a:r>
              <a:rPr lang="en-US" sz="3600" dirty="0" smtClean="0"/>
              <a:t>Each node handles its own convergence efforts</a:t>
            </a:r>
          </a:p>
          <a:p>
            <a:pPr marL="571500" indent="-571500">
              <a:buFontTx/>
              <a:buChar char="-"/>
            </a:pPr>
            <a:r>
              <a:rPr lang="en-US" sz="3600" dirty="0" smtClean="0"/>
              <a:t>Adding nodes doesn’t overwhelm Chef Server</a:t>
            </a:r>
          </a:p>
          <a:p>
            <a:pPr marL="571500" indent="-571500">
              <a:buFontTx/>
              <a:buChar char="-"/>
            </a:pPr>
            <a:r>
              <a:rPr lang="en-US" sz="3600" dirty="0" smtClean="0"/>
              <a:t>The result is </a:t>
            </a:r>
            <a:r>
              <a:rPr lang="en-US" sz="3600" dirty="0"/>
              <a:t>Incredible </a:t>
            </a:r>
            <a:r>
              <a:rPr lang="en-US" sz="3600" dirty="0" smtClean="0"/>
              <a:t>Built-In Scalability</a:t>
            </a:r>
            <a:endParaRPr lang="en-US" sz="3600" dirty="0"/>
          </a:p>
        </p:txBody>
      </p:sp>
      <p:cxnSp>
        <p:nvCxnSpPr>
          <p:cNvPr id="23" name="Straight Arrow Connector 22"/>
          <p:cNvCxnSpPr/>
          <p:nvPr/>
        </p:nvCxnSpPr>
        <p:spPr bwMode="auto">
          <a:xfrm flipV="1">
            <a:off x="1727994" y="5257800"/>
            <a:ext cx="0" cy="1295400"/>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p:cNvSpPr txBox="1"/>
          <p:nvPr/>
        </p:nvSpPr>
        <p:spPr>
          <a:xfrm>
            <a:off x="481584" y="6705600"/>
            <a:ext cx="2442245" cy="2123658"/>
          </a:xfrm>
          <a:prstGeom prst="rect">
            <a:avLst/>
          </a:prstGeom>
          <a:noFill/>
        </p:spPr>
        <p:txBody>
          <a:bodyPr wrap="none" rtlCol="0">
            <a:spAutoFit/>
          </a:bodyPr>
          <a:lstStyle/>
          <a:p>
            <a:pPr algn="ctr"/>
            <a:r>
              <a:rPr lang="en-US" sz="4400" b="1" dirty="0" smtClean="0"/>
              <a:t>NO</a:t>
            </a:r>
          </a:p>
          <a:p>
            <a:pPr algn="ctr"/>
            <a:r>
              <a:rPr lang="en-US" sz="4400" b="1" dirty="0" smtClean="0"/>
              <a:t>STRESS</a:t>
            </a:r>
          </a:p>
          <a:p>
            <a:pPr algn="ctr"/>
            <a:r>
              <a:rPr lang="en-US" sz="4400" b="1" dirty="0" smtClean="0"/>
              <a:t>HERE</a:t>
            </a:r>
            <a:endParaRPr lang="en-US" sz="4400" b="1" dirty="0"/>
          </a:p>
        </p:txBody>
      </p:sp>
    </p:spTree>
    <p:extLst>
      <p:ext uri="{BB962C8B-B14F-4D97-AF65-F5344CB8AC3E}">
        <p14:creationId xmlns:p14="http://schemas.microsoft.com/office/powerpoint/2010/main" val="20424942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sz="6600" dirty="0" smtClean="0"/>
              <a:t>Search</a:t>
            </a:r>
            <a:endParaRPr lang="en-US" dirty="0">
              <a:sym typeface="Arial Bold" charset="0"/>
            </a:endParaRPr>
          </a:p>
        </p:txBody>
      </p:sp>
      <p:sp>
        <p:nvSpPr>
          <p:cNvPr id="3" name="TextBox 2"/>
          <p:cNvSpPr txBox="1"/>
          <p:nvPr/>
        </p:nvSpPr>
        <p:spPr>
          <a:xfrm>
            <a:off x="872709" y="4953000"/>
            <a:ext cx="184666" cy="523220"/>
          </a:xfrm>
          <a:prstGeom prst="rect">
            <a:avLst/>
          </a:prstGeom>
          <a:noFill/>
        </p:spPr>
        <p:txBody>
          <a:bodyPr wrap="none" rtlCol="0">
            <a:spAutoFit/>
          </a:bodyPr>
          <a:lstStyle/>
          <a:p>
            <a:endParaRPr lang="en-US" dirty="0">
              <a:solidFill>
                <a:schemeClr val="bg1"/>
              </a:solidFill>
            </a:endParaRPr>
          </a:p>
        </p:txBody>
      </p:sp>
    </p:spTree>
    <p:extLst>
      <p:ext uri="{BB962C8B-B14F-4D97-AF65-F5344CB8AC3E}">
        <p14:creationId xmlns:p14="http://schemas.microsoft.com/office/powerpoint/2010/main" val="9128569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3" name="Picture 1"/>
          <p:cNvPicPr>
            <a:picLocks noChangeAspect="1" noChangeArrowheads="1"/>
          </p:cNvPicPr>
          <p:nvPr/>
        </p:nvPicPr>
        <p:blipFill>
          <a:blip r:embed="rId3">
            <a:alphaModFix amt="29000"/>
            <a:extLst>
              <a:ext uri="{28A0092B-C50C-407E-A947-70E740481C1C}">
                <a14:useLocalDpi xmlns:a14="http://schemas.microsoft.com/office/drawing/2010/main" val="0"/>
              </a:ext>
            </a:extLst>
          </a:blip>
          <a:srcRect/>
          <a:stretch>
            <a:fillRect/>
          </a:stretch>
        </p:blipFill>
        <p:spPr bwMode="auto">
          <a:xfrm>
            <a:off x="0" y="1443037"/>
            <a:ext cx="16346497" cy="10901363"/>
          </a:xfrm>
          <a:prstGeom prst="rect">
            <a:avLst/>
          </a:prstGeom>
          <a:noFill/>
          <a:ln>
            <a:noFill/>
          </a:ln>
          <a:extLst>
            <a:ext uri="{909E8E84-426E-40dd-AFC4-6F175D3DCCD1}">
              <a14:hiddenFill xmlns:a14="http://schemas.microsoft.com/office/drawing/2010/main">
                <a:solidFill>
                  <a:srgbClr val="FFFFFF">
                    <a:alpha val="28999"/>
                  </a:srgbClr>
                </a:solidFill>
              </a14:hiddenFill>
            </a:ext>
            <a:ext uri="{91240B29-F687-4f45-9708-019B960494DF}">
              <a14:hiddenLine xmlns:a14="http://schemas.microsoft.com/office/drawing/2010/main" w="12700" cap="flat">
                <a:solidFill>
                  <a:schemeClr val="tx1">
                    <a:alpha val="28999"/>
                  </a:schemeClr>
                </a:solidFill>
                <a:miter lim="800000"/>
                <a:headEnd/>
                <a:tailEnd/>
              </a14:hiddenLine>
            </a:ext>
          </a:extLst>
        </p:spPr>
      </p:pic>
      <p:sp>
        <p:nvSpPr>
          <p:cNvPr id="192514" name="Rectangle 2"/>
          <p:cNvSpPr>
            <a:spLocks noGrp="1" noChangeArrowheads="1"/>
          </p:cNvSpPr>
          <p:nvPr>
            <p:ph type="title"/>
          </p:nvPr>
        </p:nvSpPr>
        <p:spPr>
          <a:ln/>
        </p:spPr>
        <p:txBody>
          <a:bodyPr/>
          <a:lstStyle/>
          <a:p>
            <a:r>
              <a:rPr lang="en-US" dirty="0"/>
              <a:t>Search</a:t>
            </a:r>
          </a:p>
        </p:txBody>
      </p:sp>
      <p:sp>
        <p:nvSpPr>
          <p:cNvPr id="192515" name="Rectangle 3"/>
          <p:cNvSpPr>
            <a:spLocks noGrp="1" noChangeArrowheads="1"/>
          </p:cNvSpPr>
          <p:nvPr>
            <p:ph type="body" idx="1"/>
          </p:nvPr>
        </p:nvSpPr>
        <p:spPr>
          <a:ln/>
        </p:spPr>
        <p:txBody>
          <a:bodyPr/>
          <a:lstStyle/>
          <a:p>
            <a:r>
              <a:rPr lang="en-US" b="1" i="1" dirty="0" smtClean="0"/>
              <a:t>Huge part of what makes Chef so </a:t>
            </a:r>
            <a:br>
              <a:rPr lang="en-US" b="1" i="1" dirty="0" smtClean="0"/>
            </a:br>
            <a:r>
              <a:rPr lang="en-US" b="1" i="1" dirty="0" smtClean="0"/>
              <a:t> awesome!</a:t>
            </a:r>
            <a:endParaRPr lang="en-US" b="1" i="1" dirty="0"/>
          </a:p>
          <a:p>
            <a:r>
              <a:rPr lang="en-US" dirty="0" smtClean="0"/>
              <a:t>Search for nodes by dozens of </a:t>
            </a:r>
            <a:br>
              <a:rPr lang="en-US" dirty="0" smtClean="0"/>
            </a:br>
            <a:r>
              <a:rPr lang="en-US" dirty="0" smtClean="0"/>
              <a:t>different criteria</a:t>
            </a:r>
          </a:p>
          <a:p>
            <a:r>
              <a:rPr lang="en-US" dirty="0" smtClean="0"/>
              <a:t>Return dozens of attributes </a:t>
            </a:r>
            <a:br>
              <a:rPr lang="en-US" dirty="0" smtClean="0"/>
            </a:br>
            <a:r>
              <a:rPr lang="en-US" dirty="0" smtClean="0"/>
              <a:t>about any node</a:t>
            </a:r>
          </a:p>
          <a:p>
            <a:pPr marL="0" indent="0">
              <a:buNone/>
            </a:pPr>
            <a:endParaRPr lang="en-US" dirty="0"/>
          </a:p>
        </p:txBody>
      </p:sp>
      <p:sp>
        <p:nvSpPr>
          <p:cNvPr id="192516" name="Rectangle 4"/>
          <p:cNvSpPr>
            <a:spLocks/>
          </p:cNvSpPr>
          <p:nvPr/>
        </p:nvSpPr>
        <p:spPr bwMode="auto">
          <a:xfrm>
            <a:off x="12594868" y="8770922"/>
            <a:ext cx="3817940" cy="200055"/>
          </a:xfrm>
          <a:prstGeom prst="rect">
            <a:avLst/>
          </a:prstGeom>
          <a:solidFill>
            <a:srgbClr val="000000">
              <a:alpha val="16862"/>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rgbClr val="FFFFFF"/>
                </a:solidFill>
                <a:ea typeface="ＭＳ Ｐゴシック" charset="0"/>
                <a:cs typeface="Gill Sans" charset="0"/>
                <a:hlinkClick r:id="rId4"/>
              </a:rPr>
              <a:t>http://www.flickr.com/photos/kathycsus/2686772625</a:t>
            </a:r>
            <a:endParaRPr lang="en-US" sz="1300" u="sng">
              <a:solidFill>
                <a:srgbClr val="FFFFFF"/>
              </a:solidFill>
              <a:ea typeface="ＭＳ Ｐゴシック" charset="0"/>
              <a:cs typeface="Gill Sans" charset="0"/>
            </a:endParaRPr>
          </a:p>
        </p:txBody>
      </p:sp>
    </p:spTree>
    <p:extLst>
      <p:ext uri="{BB962C8B-B14F-4D97-AF65-F5344CB8AC3E}">
        <p14:creationId xmlns:p14="http://schemas.microsoft.com/office/powerpoint/2010/main" val="17205132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09" name="Rectangle 1"/>
          <p:cNvSpPr>
            <a:spLocks noGrp="1" noChangeArrowheads="1"/>
          </p:cNvSpPr>
          <p:nvPr>
            <p:ph type="title"/>
          </p:nvPr>
        </p:nvSpPr>
        <p:spPr>
          <a:ln/>
        </p:spPr>
        <p:txBody>
          <a:bodyPr/>
          <a:lstStyle/>
          <a:p>
            <a:r>
              <a:rPr lang="en-US"/>
              <a:t>Lesson Objectives</a:t>
            </a:r>
          </a:p>
        </p:txBody>
      </p:sp>
      <p:sp>
        <p:nvSpPr>
          <p:cNvPr id="785410" name="Rectangle 2"/>
          <p:cNvSpPr>
            <a:spLocks noGrp="1" noChangeArrowheads="1"/>
          </p:cNvSpPr>
          <p:nvPr>
            <p:ph type="body" idx="1"/>
          </p:nvPr>
        </p:nvSpPr>
        <p:spPr>
          <a:ln/>
        </p:spPr>
        <p:txBody>
          <a:bodyPr/>
          <a:lstStyle/>
          <a:p>
            <a:r>
              <a:rPr lang="en-US" dirty="0"/>
              <a:t>After completing the lesson, you will be able to</a:t>
            </a:r>
          </a:p>
          <a:p>
            <a:pPr lvl="1"/>
            <a:r>
              <a:rPr lang="en-US" dirty="0" smtClean="0"/>
              <a:t>Describe </a:t>
            </a:r>
            <a:r>
              <a:rPr lang="en-US" dirty="0"/>
              <a:t>the query syntax used in </a:t>
            </a:r>
            <a:r>
              <a:rPr lang="en-US" dirty="0" smtClean="0"/>
              <a:t>Search</a:t>
            </a:r>
            <a:endParaRPr lang="en-US" dirty="0"/>
          </a:p>
          <a:p>
            <a:pPr lvl="1"/>
            <a:r>
              <a:rPr lang="en-US" dirty="0"/>
              <a:t>Invoke a </a:t>
            </a:r>
            <a:r>
              <a:rPr lang="en-US" dirty="0" smtClean="0"/>
              <a:t>search </a:t>
            </a:r>
            <a:r>
              <a:rPr lang="en-US" dirty="0"/>
              <a:t>from command line </a:t>
            </a:r>
          </a:p>
          <a:p>
            <a:pPr lvl="1"/>
            <a:r>
              <a:rPr lang="en-US" dirty="0"/>
              <a:t>Build a search into your recipe </a:t>
            </a:r>
            <a:r>
              <a:rPr lang="en-US" dirty="0" smtClean="0"/>
              <a:t>code</a:t>
            </a:r>
          </a:p>
        </p:txBody>
      </p:sp>
    </p:spTree>
    <p:extLst>
      <p:ext uri="{BB962C8B-B14F-4D97-AF65-F5344CB8AC3E}">
        <p14:creationId xmlns:p14="http://schemas.microsoft.com/office/powerpoint/2010/main" val="2539385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a:spLocks/>
          </p:cNvSpPr>
          <p:nvPr/>
        </p:nvSpPr>
        <p:spPr bwMode="auto">
          <a:xfrm>
            <a:off x="27947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29471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 name="Title 3"/>
          <p:cNvSpPr>
            <a:spLocks noGrp="1"/>
          </p:cNvSpPr>
          <p:nvPr>
            <p:ph type="title"/>
          </p:nvPr>
        </p:nvSpPr>
        <p:spPr/>
        <p:txBody>
          <a:bodyPr/>
          <a:lstStyle/>
          <a:p>
            <a:r>
              <a:rPr lang="en-US" dirty="0"/>
              <a:t>Node Object </a:t>
            </a:r>
            <a:r>
              <a:rPr lang="en-US" dirty="0" smtClean="0"/>
              <a:t>Review</a:t>
            </a:r>
            <a:endParaRPr lang="en-US" dirty="0"/>
          </a:p>
        </p:txBody>
      </p:sp>
      <p:sp>
        <p:nvSpPr>
          <p:cNvPr id="11" name="Rectangle 10"/>
          <p:cNvSpPr>
            <a:spLocks/>
          </p:cNvSpPr>
          <p:nvPr/>
        </p:nvSpPr>
        <p:spPr bwMode="auto">
          <a:xfrm>
            <a:off x="5766594" y="4419600"/>
            <a:ext cx="4648200" cy="1143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dirty="0"/>
          </a:p>
        </p:txBody>
      </p:sp>
      <p:sp>
        <p:nvSpPr>
          <p:cNvPr id="16" name="Rounded Rectangle 15"/>
          <p:cNvSpPr/>
          <p:nvPr/>
        </p:nvSpPr>
        <p:spPr bwMode="auto">
          <a:xfrm>
            <a:off x="661194" y="5715000"/>
            <a:ext cx="4114800" cy="2971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5908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638800"/>
            <a:ext cx="4114800" cy="30480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cxnSp>
        <p:nvCxnSpPr>
          <p:cNvPr id="22" name="Straight Arrow Connector 21"/>
          <p:cNvCxnSpPr/>
          <p:nvPr/>
        </p:nvCxnSpPr>
        <p:spPr bwMode="auto">
          <a:xfrm>
            <a:off x="10109994" y="3352800"/>
            <a:ext cx="3505200" cy="198120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cxnSp>
        <p:nvCxnSpPr>
          <p:cNvPr id="25" name="Straight Arrow Connector 24"/>
          <p:cNvCxnSpPr/>
          <p:nvPr/>
        </p:nvCxnSpPr>
        <p:spPr bwMode="auto">
          <a:xfrm flipH="1" flipV="1">
            <a:off x="10109994" y="4038600"/>
            <a:ext cx="1981200" cy="121920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30" name="TextBox 29"/>
          <p:cNvSpPr txBox="1"/>
          <p:nvPr/>
        </p:nvSpPr>
        <p:spPr>
          <a:xfrm>
            <a:off x="1246447" y="62484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7432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0490994" y="5637073"/>
            <a:ext cx="5038843" cy="1200329"/>
          </a:xfrm>
          <a:prstGeom prst="rect">
            <a:avLst/>
          </a:prstGeom>
          <a:noFill/>
        </p:spPr>
        <p:txBody>
          <a:bodyPr wrap="square" rtlCol="0">
            <a:spAutoFit/>
          </a:bodyPr>
          <a:lstStyle/>
          <a:p>
            <a:pPr algn="ctr"/>
            <a:r>
              <a:rPr lang="en-US" sz="3600" b="1" dirty="0"/>
              <a:t>Node</a:t>
            </a:r>
            <a:br>
              <a:rPr lang="en-US" sz="3600" b="1" dirty="0"/>
            </a:br>
            <a:r>
              <a:rPr lang="en-US" sz="3600" b="1" dirty="0"/>
              <a:t>(</a:t>
            </a:r>
            <a:r>
              <a:rPr lang="en-US" sz="3600" b="1" dirty="0" smtClean="0"/>
              <a:t>Windows/Linux)</a:t>
            </a:r>
            <a:endParaRPr lang="en-US" sz="3600" b="1" dirty="0"/>
          </a:p>
        </p:txBody>
      </p:sp>
      <p:cxnSp>
        <p:nvCxnSpPr>
          <p:cNvPr id="34" name="Straight Arrow Connector 33"/>
          <p:cNvCxnSpPr/>
          <p:nvPr/>
        </p:nvCxnSpPr>
        <p:spPr bwMode="auto">
          <a:xfrm>
            <a:off x="5080794" y="7391400"/>
            <a:ext cx="5562600" cy="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20"/>
          <p:cNvSpPr>
            <a:spLocks/>
          </p:cNvSpPr>
          <p:nvPr/>
        </p:nvSpPr>
        <p:spPr bwMode="auto">
          <a:xfrm>
            <a:off x="508794" y="5334000"/>
            <a:ext cx="10210800" cy="3429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20" name="Straight Arrow Connector 19"/>
          <p:cNvCxnSpPr/>
          <p:nvPr/>
        </p:nvCxnSpPr>
        <p:spPr bwMode="auto">
          <a:xfrm>
            <a:off x="10109994" y="3200400"/>
            <a:ext cx="1905000" cy="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24" name="Rounded Rectangle 23"/>
          <p:cNvSpPr/>
          <p:nvPr/>
        </p:nvSpPr>
        <p:spPr bwMode="auto">
          <a:xfrm>
            <a:off x="12167394" y="2514600"/>
            <a:ext cx="3810000" cy="1447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sp>
        <p:nvSpPr>
          <p:cNvPr id="6" name="Rectangle 5"/>
          <p:cNvSpPr>
            <a:spLocks/>
          </p:cNvSpPr>
          <p:nvPr/>
        </p:nvSpPr>
        <p:spPr bwMode="auto">
          <a:xfrm>
            <a:off x="12700794" y="2819400"/>
            <a:ext cx="2514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r>
              <a:rPr lang="en-US" b="1" dirty="0" smtClean="0"/>
              <a:t>Node Object</a:t>
            </a:r>
            <a:endParaRPr lang="en-US" b="1" dirty="0"/>
          </a:p>
        </p:txBody>
      </p:sp>
    </p:spTree>
    <p:extLst>
      <p:ext uri="{BB962C8B-B14F-4D97-AF65-F5344CB8AC3E}">
        <p14:creationId xmlns:p14="http://schemas.microsoft.com/office/powerpoint/2010/main" val="6958948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7" name="Rectangle 1"/>
          <p:cNvSpPr>
            <a:spLocks noGrp="1" noChangeArrowheads="1"/>
          </p:cNvSpPr>
          <p:nvPr>
            <p:ph type="title"/>
          </p:nvPr>
        </p:nvSpPr>
        <p:spPr>
          <a:ln/>
        </p:spPr>
        <p:txBody>
          <a:bodyPr/>
          <a:lstStyle/>
          <a:p>
            <a:r>
              <a:rPr lang="en-US"/>
              <a:t>What is search?</a:t>
            </a:r>
          </a:p>
        </p:txBody>
      </p:sp>
      <p:sp>
        <p:nvSpPr>
          <p:cNvPr id="787458" name="Rectangle 2"/>
          <p:cNvSpPr>
            <a:spLocks noGrp="1" noChangeArrowheads="1"/>
          </p:cNvSpPr>
          <p:nvPr>
            <p:ph type="body" idx="1"/>
          </p:nvPr>
        </p:nvSpPr>
        <p:spPr>
          <a:ln/>
        </p:spPr>
        <p:txBody>
          <a:bodyPr/>
          <a:lstStyle/>
          <a:p>
            <a:pPr>
              <a:spcBef>
                <a:spcPct val="0"/>
              </a:spcBef>
            </a:pPr>
            <a:r>
              <a:rPr lang="en-US" sz="4400" dirty="0"/>
              <a:t>Use search to query data indexed on the chef </a:t>
            </a:r>
            <a:r>
              <a:rPr lang="en-US" sz="4400" dirty="0" smtClean="0"/>
              <a:t>server</a:t>
            </a:r>
          </a:p>
          <a:p>
            <a:pPr lvl="2">
              <a:spcBef>
                <a:spcPct val="0"/>
              </a:spcBef>
            </a:pPr>
            <a:r>
              <a:rPr lang="en-US" sz="4400" dirty="0" err="1" smtClean="0"/>
              <a:t>Eg</a:t>
            </a:r>
            <a:r>
              <a:rPr lang="en-US" sz="4400" dirty="0" smtClean="0"/>
              <a:t>: from the Node Object</a:t>
            </a:r>
            <a:endParaRPr lang="en-US" sz="4400" dirty="0"/>
          </a:p>
          <a:p>
            <a:pPr>
              <a:spcBef>
                <a:spcPts val="1113"/>
              </a:spcBef>
            </a:pPr>
            <a:r>
              <a:rPr lang="en-US" sz="4400" dirty="0"/>
              <a:t>Syntax </a:t>
            </a:r>
            <a:r>
              <a:rPr lang="en-US" sz="4400" dirty="0" smtClean="0"/>
              <a:t>is</a:t>
            </a:r>
            <a:endParaRPr lang="en-US" sz="4400" dirty="0"/>
          </a:p>
          <a:p>
            <a:pPr marL="0" indent="0">
              <a:spcBef>
                <a:spcPts val="1113"/>
              </a:spcBef>
              <a:buNone/>
            </a:pPr>
            <a:endParaRPr lang="en-US" sz="4400" dirty="0"/>
          </a:p>
          <a:p>
            <a:pPr>
              <a:spcBef>
                <a:spcPts val="1113"/>
              </a:spcBef>
            </a:pPr>
            <a:r>
              <a:rPr lang="en-US" sz="4400" dirty="0"/>
              <a:t>Where </a:t>
            </a:r>
            <a:r>
              <a:rPr lang="en-US" sz="4400" b="1" dirty="0"/>
              <a:t>index</a:t>
            </a:r>
            <a:r>
              <a:rPr lang="en-US" sz="4400" dirty="0"/>
              <a:t> can be client, environment, node, role, (or the name of a data bag</a:t>
            </a:r>
            <a:r>
              <a:rPr lang="en-US" sz="4400" dirty="0" smtClean="0"/>
              <a:t>)</a:t>
            </a:r>
            <a:endParaRPr lang="en-US" sz="4400" dirty="0"/>
          </a:p>
          <a:p>
            <a:pPr>
              <a:spcBef>
                <a:spcPts val="1113"/>
              </a:spcBef>
            </a:pPr>
            <a:r>
              <a:rPr lang="en-US" sz="4400" dirty="0"/>
              <a:t>Search query </a:t>
            </a:r>
            <a:r>
              <a:rPr lang="en-US" sz="4400" dirty="0">
                <a:latin typeface="Arial Bold" charset="0"/>
                <a:cs typeface="Arial Bold" charset="0"/>
                <a:sym typeface="Arial Bold" charset="0"/>
              </a:rPr>
              <a:t>runs on</a:t>
            </a:r>
            <a:r>
              <a:rPr lang="en-US" sz="4400" dirty="0"/>
              <a:t> the </a:t>
            </a:r>
            <a:r>
              <a:rPr lang="en-US" sz="4400" dirty="0" smtClean="0"/>
              <a:t>Chef Server </a:t>
            </a:r>
            <a:r>
              <a:rPr lang="en-US" sz="4400" dirty="0"/>
              <a:t>and is </a:t>
            </a:r>
            <a:r>
              <a:rPr lang="en-US" sz="4400" dirty="0">
                <a:latin typeface="Arial Bold" charset="0"/>
                <a:cs typeface="Arial Bold" charset="0"/>
                <a:sym typeface="Arial Bold" charset="0"/>
              </a:rPr>
              <a:t>invoked from</a:t>
            </a:r>
            <a:r>
              <a:rPr lang="en-US" sz="4400" dirty="0"/>
              <a:t> within a recipe, using knife or via </a:t>
            </a:r>
            <a:r>
              <a:rPr lang="en-US" sz="4400" dirty="0" err="1"/>
              <a:t>WebUI</a:t>
            </a:r>
            <a:endParaRPr lang="en-US" sz="4400" dirty="0"/>
          </a:p>
        </p:txBody>
      </p:sp>
      <p:sp>
        <p:nvSpPr>
          <p:cNvPr id="787459" name="Rectangle 3"/>
          <p:cNvSpPr>
            <a:spLocks/>
          </p:cNvSpPr>
          <p:nvPr/>
        </p:nvSpPr>
        <p:spPr bwMode="auto">
          <a:xfrm>
            <a:off x="1804194" y="4025900"/>
            <a:ext cx="12989591"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a:t>
            </a:r>
            <a:r>
              <a:rPr lang="en-US" sz="3600" dirty="0">
                <a:solidFill>
                  <a:schemeClr val="tx1"/>
                </a:solidFill>
                <a:latin typeface="Courier" charset="0"/>
                <a:ea typeface="ＭＳ Ｐゴシック" charset="0"/>
                <a:cs typeface="Courier" charset="0"/>
                <a:sym typeface="Courier" charset="0"/>
              </a:rPr>
              <a:t>search </a:t>
            </a:r>
            <a:r>
              <a:rPr lang="en-US" sz="3600" b="1" dirty="0">
                <a:solidFill>
                  <a:schemeClr val="tx1"/>
                </a:solidFill>
                <a:latin typeface="Courier" charset="0"/>
                <a:ea typeface="ＭＳ Ｐゴシック" charset="0"/>
                <a:cs typeface="Courier" charset="0"/>
                <a:sym typeface="Courier" charset="0"/>
              </a:rPr>
              <a:t>INDEX</a:t>
            </a:r>
            <a:r>
              <a:rPr lang="en-US" sz="3600" dirty="0">
                <a:solidFill>
                  <a:schemeClr val="tx1"/>
                </a:solidFill>
                <a:latin typeface="Courier" charset="0"/>
                <a:ea typeface="ＭＳ Ｐゴシック" charset="0"/>
                <a:cs typeface="Courier" charset="0"/>
                <a:sym typeface="Courier" charset="0"/>
              </a:rPr>
              <a:t> </a:t>
            </a:r>
            <a:r>
              <a:rPr lang="en-US" sz="3600" b="1" dirty="0">
                <a:solidFill>
                  <a:schemeClr val="tx1"/>
                </a:solidFill>
                <a:latin typeface="Courier" charset="0"/>
                <a:ea typeface="ＭＳ Ｐゴシック" charset="0"/>
                <a:cs typeface="Courier" charset="0"/>
                <a:sym typeface="Courier" charset="0"/>
              </a:rPr>
              <a:t>SEARCH_QUERY</a:t>
            </a:r>
          </a:p>
        </p:txBody>
      </p:sp>
    </p:spTree>
    <p:extLst>
      <p:ext uri="{BB962C8B-B14F-4D97-AF65-F5344CB8AC3E}">
        <p14:creationId xmlns:p14="http://schemas.microsoft.com/office/powerpoint/2010/main" val="39580089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3" name="Rectangle 1"/>
          <p:cNvSpPr>
            <a:spLocks noGrp="1" noChangeArrowheads="1"/>
          </p:cNvSpPr>
          <p:nvPr>
            <p:ph type="title"/>
          </p:nvPr>
        </p:nvSpPr>
        <p:spPr>
          <a:ln/>
        </p:spPr>
        <p:txBody>
          <a:bodyPr/>
          <a:lstStyle/>
          <a:p>
            <a:r>
              <a:rPr lang="en-US" dirty="0"/>
              <a:t>Query Syntax</a:t>
            </a:r>
          </a:p>
        </p:txBody>
      </p:sp>
      <p:sp>
        <p:nvSpPr>
          <p:cNvPr id="791554" name="Rectangle 2"/>
          <p:cNvSpPr>
            <a:spLocks noGrp="1" noChangeArrowheads="1"/>
          </p:cNvSpPr>
          <p:nvPr>
            <p:ph type="body" idx="1"/>
          </p:nvPr>
        </p:nvSpPr>
        <p:spPr>
          <a:xfrm>
            <a:off x="800178" y="1905000"/>
            <a:ext cx="15266891" cy="7264400"/>
          </a:xfrm>
          <a:ln/>
        </p:spPr>
        <p:txBody>
          <a:bodyPr/>
          <a:lstStyle/>
          <a:p>
            <a:r>
              <a:rPr lang="en-US" dirty="0"/>
              <a:t>Chef search uses the </a:t>
            </a:r>
            <a:r>
              <a:rPr lang="en-US" dirty="0" err="1"/>
              <a:t>Solr</a:t>
            </a:r>
            <a:r>
              <a:rPr lang="en-US" dirty="0"/>
              <a:t> '</a:t>
            </a:r>
            <a:r>
              <a:rPr lang="en-US" dirty="0" err="1"/>
              <a:t>key:search_pattern</a:t>
            </a:r>
            <a:r>
              <a:rPr lang="en-US" dirty="0"/>
              <a:t>' </a:t>
            </a:r>
            <a:r>
              <a:rPr lang="en-US" dirty="0" smtClean="0"/>
              <a:t>syntax</a:t>
            </a:r>
            <a:endParaRPr lang="en-US" dirty="0"/>
          </a:p>
          <a:p>
            <a:pPr marL="0" indent="0">
              <a:buNone/>
            </a:pPr>
            <a:endParaRPr lang="en-US" dirty="0" smtClean="0"/>
          </a:p>
          <a:p>
            <a:r>
              <a:rPr lang="en-US" dirty="0" smtClean="0"/>
              <a:t>Use </a:t>
            </a:r>
            <a:r>
              <a:rPr lang="en-US" dirty="0"/>
              <a:t>an asterisk ("*") for &gt;=0 chars in a wildcard </a:t>
            </a:r>
            <a:r>
              <a:rPr lang="en-US" dirty="0" smtClean="0"/>
              <a:t>search</a:t>
            </a:r>
            <a:endParaRPr lang="en-US" dirty="0"/>
          </a:p>
          <a:p>
            <a:endParaRPr lang="en-US" dirty="0" smtClean="0"/>
          </a:p>
          <a:p>
            <a:endParaRPr lang="en-US" dirty="0" smtClean="0"/>
          </a:p>
          <a:p>
            <a:r>
              <a:rPr lang="en-US" dirty="0" smtClean="0"/>
              <a:t>Use </a:t>
            </a:r>
            <a:r>
              <a:rPr lang="en-US" dirty="0"/>
              <a:t>a question mark ("?") to replace a single character</a:t>
            </a:r>
          </a:p>
        </p:txBody>
      </p:sp>
      <p:sp>
        <p:nvSpPr>
          <p:cNvPr id="791555" name="Rectangle 3"/>
          <p:cNvSpPr>
            <a:spLocks/>
          </p:cNvSpPr>
          <p:nvPr/>
        </p:nvSpPr>
        <p:spPr bwMode="auto">
          <a:xfrm>
            <a:off x="2108994" y="7010400"/>
            <a:ext cx="12573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smtClean="0">
                <a:solidFill>
                  <a:schemeClr val="tx1"/>
                </a:solidFill>
                <a:latin typeface="Courier" charset="0"/>
                <a:ea typeface="ＭＳ Ｐゴシック" charset="0"/>
                <a:cs typeface="Courier" charset="0"/>
                <a:sym typeface="Courier" charset="0"/>
              </a:rPr>
              <a:t>knife search node "</a:t>
            </a:r>
            <a:r>
              <a:rPr lang="en-US" sz="3600" dirty="0">
                <a:latin typeface="Courier" charset="0"/>
                <a:ea typeface="ＭＳ Ｐゴシック" charset="0"/>
                <a:cs typeface="Courier" charset="0"/>
                <a:sym typeface="Courier" charset="0"/>
              </a:rPr>
              <a:t>platform_version:</a:t>
            </a:r>
            <a:r>
              <a:rPr lang="en-US" sz="3600" dirty="0" smtClean="0">
                <a:latin typeface="Courier" charset="0"/>
                <a:ea typeface="ＭＳ Ｐゴシック" charset="0"/>
                <a:cs typeface="Courier" charset="0"/>
                <a:sym typeface="Courier" charset="0"/>
              </a:rPr>
              <a:t>6.2.920?</a:t>
            </a:r>
            <a:r>
              <a:rPr lang="en-US" sz="3600" dirty="0" smtClean="0">
                <a:solidFill>
                  <a:schemeClr val="tx1"/>
                </a:solidFill>
                <a:latin typeface="Courier" charset="0"/>
                <a:ea typeface="ＭＳ Ｐゴシック" charset="0"/>
                <a:cs typeface="Courier" charset="0"/>
                <a:sym typeface="Courier" charset="0"/>
              </a:rPr>
              <a:t>"</a:t>
            </a:r>
            <a:endParaRPr lang="en-US" sz="3600" dirty="0">
              <a:solidFill>
                <a:schemeClr val="tx1"/>
              </a:solidFill>
              <a:latin typeface="Courier" charset="0"/>
              <a:ea typeface="ＭＳ Ｐゴシック" charset="0"/>
              <a:cs typeface="Courier" charset="0"/>
              <a:sym typeface="Courier" charset="0"/>
            </a:endParaRPr>
          </a:p>
        </p:txBody>
      </p:sp>
      <p:sp>
        <p:nvSpPr>
          <p:cNvPr id="791556" name="Rectangle 4"/>
          <p:cNvSpPr>
            <a:spLocks/>
          </p:cNvSpPr>
          <p:nvPr/>
        </p:nvSpPr>
        <p:spPr bwMode="auto">
          <a:xfrm>
            <a:off x="2112170" y="2806700"/>
            <a:ext cx="12573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"ipaddress:10.20.30.40"</a:t>
            </a:r>
          </a:p>
        </p:txBody>
      </p:sp>
      <p:sp>
        <p:nvSpPr>
          <p:cNvPr id="791557" name="Rectangle 5"/>
          <p:cNvSpPr>
            <a:spLocks/>
          </p:cNvSpPr>
          <p:nvPr/>
        </p:nvSpPr>
        <p:spPr bwMode="auto">
          <a:xfrm>
            <a:off x="2112170" y="4572000"/>
            <a:ext cx="125730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"ipaddress:10.*"</a:t>
            </a:r>
          </a:p>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a:t>
            </a:r>
            <a:r>
              <a:rPr lang="en-US" sz="3600" dirty="0" err="1">
                <a:solidFill>
                  <a:schemeClr val="tx1"/>
                </a:solidFill>
                <a:latin typeface="Courier" charset="0"/>
                <a:ea typeface="ＭＳ Ｐゴシック" charset="0"/>
                <a:cs typeface="Courier" charset="0"/>
                <a:sym typeface="Courier" charset="0"/>
              </a:rPr>
              <a:t>platfo</a:t>
            </a:r>
            <a:r>
              <a:rPr lang="en-US" sz="3600" dirty="0">
                <a:solidFill>
                  <a:schemeClr val="tx1"/>
                </a:solidFill>
                <a:latin typeface="Courier" charset="0"/>
                <a:ea typeface="ＭＳ Ｐゴシック" charset="0"/>
                <a:cs typeface="Courier" charset="0"/>
                <a:sym typeface="Courier" charset="0"/>
              </a:rPr>
              <a:t>*</a:t>
            </a:r>
            <a:r>
              <a:rPr lang="en-US" sz="3600" dirty="0" smtClean="0">
                <a:solidFill>
                  <a:schemeClr val="tx1"/>
                </a:solidFill>
                <a:latin typeface="Courier" charset="0"/>
                <a:ea typeface="ＭＳ Ｐゴシック" charset="0"/>
                <a:cs typeface="Courier" charset="0"/>
                <a:sym typeface="Courier" charset="0"/>
              </a:rPr>
              <a:t>:windows"</a:t>
            </a:r>
            <a:endParaRPr lang="en-US" sz="36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3312039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a:ln/>
        </p:spPr>
        <p:txBody>
          <a:bodyPr/>
          <a:lstStyle/>
          <a:p>
            <a:r>
              <a:rPr lang="en-US"/>
              <a:t>Exercise: Use knife search</a:t>
            </a:r>
          </a:p>
        </p:txBody>
      </p:sp>
      <p:sp>
        <p:nvSpPr>
          <p:cNvPr id="789507" name="Rectangle 3"/>
          <p:cNvSpPr>
            <a:spLocks noGrp="1" noChangeArrowheads="1"/>
          </p:cNvSpPr>
          <p:nvPr>
            <p:ph idx="1"/>
          </p:nvPr>
        </p:nvSpPr>
        <p:spPr>
          <a:xfrm>
            <a:off x="800274" y="3467105"/>
            <a:ext cx="148723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Node Name:   </a:t>
            </a:r>
            <a:r>
              <a:rPr lang="en-US" sz="2800" dirty="0" err="1" smtClean="0">
                <a:solidFill>
                  <a:srgbClr val="FFFFFF"/>
                </a:solidFill>
                <a:latin typeface="Courier"/>
                <a:cs typeface="Courier"/>
              </a:rPr>
              <a:t>windowdnode</a:t>
            </a:r>
            <a:endParaRPr lang="en-US" sz="2800" dirty="0">
              <a:solidFill>
                <a:srgbClr val="FFFFFF"/>
              </a:solidFill>
              <a:latin typeface="Courier"/>
              <a:cs typeface="Courier"/>
            </a:endParaRP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 hosts,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789505" name="Rectangle 1"/>
          <p:cNvSpPr>
            <a:spLocks/>
          </p:cNvSpPr>
          <p:nvPr/>
        </p:nvSpPr>
        <p:spPr bwMode="auto">
          <a:xfrm>
            <a:off x="812878" y="1854200"/>
            <a:ext cx="14859716"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err="1" smtClean="0">
                <a:solidFill>
                  <a:srgbClr val="FFFFFF"/>
                </a:solidFill>
                <a:latin typeface="Courier" charset="0"/>
                <a:ea typeface="ＭＳ Ｐゴシック" charset="0"/>
                <a:cs typeface="Courier" charset="0"/>
                <a:sym typeface="Courier" charset="0"/>
              </a:rPr>
              <a:t>ws</a:t>
            </a:r>
            <a:r>
              <a:rPr lang="en-US" sz="4800" dirty="0" smtClean="0">
                <a:solidFill>
                  <a:srgbClr val="FFFFFF"/>
                </a:solidFill>
                <a:latin typeface="Courier" charset="0"/>
                <a:ea typeface="ＭＳ Ｐゴシック" charset="0"/>
                <a:cs typeface="Courier" charset="0"/>
                <a:sym typeface="Courier" charset="0"/>
              </a:rPr>
              <a:t>&gt; knife search </a:t>
            </a:r>
            <a:r>
              <a:rPr lang="en-US" sz="4800" dirty="0">
                <a:solidFill>
                  <a:srgbClr val="FFFFFF"/>
                </a:solidFill>
                <a:latin typeface="Courier" charset="0"/>
                <a:ea typeface="ＭＳ Ｐゴシック" charset="0"/>
                <a:cs typeface="Courier" charset="0"/>
                <a:sym typeface="Courier" charset="0"/>
              </a:rPr>
              <a:t>node "*:*"</a:t>
            </a:r>
          </a:p>
        </p:txBody>
      </p:sp>
    </p:spTree>
    <p:extLst>
      <p:ext uri="{BB962C8B-B14F-4D97-AF65-F5344CB8AC3E}">
        <p14:creationId xmlns:p14="http://schemas.microsoft.com/office/powerpoint/2010/main" val="39831911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a:xfrm>
            <a:off x="800273" y="177800"/>
            <a:ext cx="15710521" cy="1117600"/>
          </a:xfrm>
          <a:ln/>
        </p:spPr>
        <p:txBody>
          <a:bodyPr/>
          <a:lstStyle/>
          <a:p>
            <a:r>
              <a:rPr lang="en-US" sz="5100" dirty="0"/>
              <a:t>Exercise: Find a node with the specific attribute value</a:t>
            </a:r>
          </a:p>
        </p:txBody>
      </p:sp>
      <p:sp>
        <p:nvSpPr>
          <p:cNvPr id="797699" name="Rectangle 3"/>
          <p:cNvSpPr>
            <a:spLocks noGrp="1" noChangeArrowheads="1"/>
          </p:cNvSpPr>
          <p:nvPr>
            <p:ph idx="1"/>
          </p:nvPr>
        </p:nvSpPr>
        <p:spPr>
          <a:xfrm>
            <a:off x="800273" y="3276601"/>
            <a:ext cx="14657233" cy="53340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smtClean="0">
                <a:solidFill>
                  <a:srgbClr val="FFFFFF"/>
                </a:solidFill>
                <a:latin typeface="Courier"/>
                <a:cs typeface="Courier"/>
                <a:sym typeface="Courier" charset="0"/>
              </a:rPr>
              <a:t>2 </a:t>
            </a:r>
            <a:r>
              <a:rPr lang="en-US" sz="2800" dirty="0">
                <a:solidFill>
                  <a:srgbClr val="FFFFFF"/>
                </a:solidFill>
                <a:latin typeface="Courier"/>
                <a:cs typeface="Courier"/>
                <a:sym typeface="Courier" charset="0"/>
              </a:rPr>
              <a:t>items found</a:t>
            </a:r>
          </a:p>
          <a:p>
            <a:pPr marL="0" indent="0">
              <a:spcBef>
                <a:spcPct val="0"/>
              </a:spcBef>
              <a:buNone/>
            </a:pPr>
            <a:endParaRPr lang="en-US" sz="2800" dirty="0">
              <a:solidFill>
                <a:srgbClr val="FFFFFF"/>
              </a:solidFill>
              <a:latin typeface="Courier"/>
              <a:cs typeface="Courier"/>
              <a:sym typeface="Courier" charset="0"/>
            </a:endParaRPr>
          </a:p>
          <a:p>
            <a:pPr marL="0" indent="0">
              <a:spcBef>
                <a:spcPct val="0"/>
              </a:spcBef>
              <a:buNone/>
            </a:pPr>
            <a:r>
              <a:rPr lang="en-US" sz="2800" dirty="0">
                <a:solidFill>
                  <a:srgbClr val="FFFFFF"/>
                </a:solidFill>
                <a:latin typeface="Courier"/>
                <a:cs typeface="Courier"/>
                <a:sym typeface="Courier" charset="0"/>
              </a:rPr>
              <a:t>Node Name:   </a:t>
            </a:r>
            <a:r>
              <a:rPr lang="en-US" sz="2800" dirty="0" err="1" smtClean="0">
                <a:solidFill>
                  <a:srgbClr val="FFFFFF"/>
                </a:solidFill>
                <a:latin typeface="Courier"/>
                <a:cs typeface="Courier"/>
                <a:sym typeface="Courier" charset="0"/>
              </a:rPr>
              <a:t>windowsnode</a:t>
            </a:r>
            <a:endParaRPr lang="en-US" sz="2800" dirty="0">
              <a:solidFill>
                <a:srgbClr val="FFFFFF"/>
              </a:solidFill>
              <a:latin typeface="Courier"/>
              <a:cs typeface="Courier"/>
              <a:sym typeface="Courier" charset="0"/>
            </a:endParaRPr>
          </a:p>
          <a:p>
            <a:pPr marL="0" indent="0">
              <a:spcBef>
                <a:spcPct val="0"/>
              </a:spcBef>
              <a:buNone/>
            </a:pPr>
            <a:r>
              <a:rPr lang="en-US" sz="2800" dirty="0">
                <a:solidFill>
                  <a:srgbClr val="FFFFFF"/>
                </a:solidFill>
                <a:latin typeface="Courier"/>
                <a:cs typeface="Courier"/>
                <a:sym typeface="Courier" charset="0"/>
              </a:rPr>
              <a:t>Environment: _default</a:t>
            </a:r>
          </a:p>
          <a:p>
            <a:pPr marL="0" indent="0">
              <a:spcBef>
                <a:spcPct val="0"/>
              </a:spcBef>
              <a:buNone/>
            </a:pPr>
            <a:r>
              <a:rPr lang="en-US" sz="2800" dirty="0">
                <a:solidFill>
                  <a:srgbClr val="FFFFFF"/>
                </a:solidFill>
                <a:latin typeface="Courier"/>
                <a:cs typeface="Courier"/>
                <a:sym typeface="Courier" charset="0"/>
              </a:rPr>
              <a:t>FQDN:        C1263834251</a:t>
            </a:r>
          </a:p>
          <a:p>
            <a:pPr marL="0" indent="0">
              <a:spcBef>
                <a:spcPct val="0"/>
              </a:spcBef>
              <a:buNone/>
            </a:pPr>
            <a:r>
              <a:rPr lang="en-US" sz="2800" dirty="0">
                <a:solidFill>
                  <a:srgbClr val="FFFFFF"/>
                </a:solidFill>
                <a:latin typeface="Courier"/>
                <a:cs typeface="Courier"/>
                <a:sym typeface="Courier" charset="0"/>
              </a:rPr>
              <a:t>IP:          10.160.33.236</a:t>
            </a:r>
          </a:p>
          <a:p>
            <a:pPr marL="0" indent="0">
              <a:spcBef>
                <a:spcPct val="0"/>
              </a:spcBef>
              <a:buNone/>
            </a:pPr>
            <a:r>
              <a:rPr lang="en-US" sz="2800" dirty="0">
                <a:solidFill>
                  <a:srgbClr val="FFFFFF"/>
                </a:solidFill>
                <a:latin typeface="Courier"/>
                <a:cs typeface="Courier"/>
                <a:sym typeface="Courier" charset="0"/>
              </a:rPr>
              <a:t>Run List:    recipe[</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 recipe[hosts]</a:t>
            </a:r>
          </a:p>
          <a:p>
            <a:pPr marL="0" indent="0">
              <a:spcBef>
                <a:spcPct val="0"/>
              </a:spcBef>
              <a:buNone/>
            </a:pPr>
            <a:r>
              <a:rPr lang="en-US" sz="2800" dirty="0">
                <a:solidFill>
                  <a:srgbClr val="FFFFFF"/>
                </a:solidFill>
                <a:latin typeface="Courier"/>
                <a:cs typeface="Courier"/>
                <a:sym typeface="Courier" charset="0"/>
              </a:rPr>
              <a:t>Roles:</a:t>
            </a:r>
          </a:p>
          <a:p>
            <a:pPr marL="0" indent="0">
              <a:spcBef>
                <a:spcPct val="0"/>
              </a:spcBef>
              <a:buNone/>
            </a:pPr>
            <a:r>
              <a:rPr lang="en-US" sz="2800" dirty="0">
                <a:solidFill>
                  <a:srgbClr val="FFFFFF"/>
                </a:solidFill>
                <a:latin typeface="Courier"/>
                <a:cs typeface="Courier"/>
                <a:sym typeface="Courier" charset="0"/>
              </a:rPr>
              <a:t>Recipes:     </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 hosts, </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::default, hosts::default</a:t>
            </a:r>
          </a:p>
          <a:p>
            <a:pPr marL="0" indent="0">
              <a:spcBef>
                <a:spcPct val="0"/>
              </a:spcBef>
              <a:buNone/>
            </a:pPr>
            <a:r>
              <a:rPr lang="en-US" sz="2800" dirty="0">
                <a:solidFill>
                  <a:srgbClr val="FFFFFF"/>
                </a:solidFill>
                <a:latin typeface="Courier"/>
                <a:cs typeface="Courier"/>
                <a:sym typeface="Courier" charset="0"/>
              </a:rPr>
              <a:t>Platform:    windows 6.2.9200</a:t>
            </a:r>
          </a:p>
          <a:p>
            <a:pPr marL="0" indent="0">
              <a:spcBef>
                <a:spcPct val="0"/>
              </a:spcBef>
              <a:buNone/>
            </a:pPr>
            <a:r>
              <a:rPr lang="en-US" sz="2800" dirty="0">
                <a:solidFill>
                  <a:srgbClr val="FFFFFF"/>
                </a:solidFill>
                <a:latin typeface="Courier"/>
                <a:cs typeface="Courier"/>
                <a:sym typeface="Courier" charset="0"/>
              </a:rPr>
              <a:t>Tags:</a:t>
            </a:r>
          </a:p>
        </p:txBody>
      </p:sp>
      <p:sp>
        <p:nvSpPr>
          <p:cNvPr id="79769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err="1" smtClean="0">
                <a:solidFill>
                  <a:srgbClr val="FFFFFF"/>
                </a:solidFill>
                <a:latin typeface="Courier" charset="0"/>
                <a:ea typeface="ＭＳ Ｐゴシック" charset="0"/>
                <a:cs typeface="Courier" charset="0"/>
                <a:sym typeface="Courier" charset="0"/>
              </a:rPr>
              <a:t>ws</a:t>
            </a:r>
            <a:r>
              <a:rPr lang="en-US" sz="4800" dirty="0" smtClean="0">
                <a:solidFill>
                  <a:srgbClr val="FFFFFF"/>
                </a:solidFill>
                <a:latin typeface="Courier" charset="0"/>
                <a:ea typeface="ＭＳ Ｐゴシック" charset="0"/>
                <a:cs typeface="Courier" charset="0"/>
                <a:sym typeface="Courier" charset="0"/>
              </a:rPr>
              <a:t>&gt; </a:t>
            </a:r>
            <a:r>
              <a:rPr lang="en-US" sz="4400" dirty="0" smtClean="0">
                <a:solidFill>
                  <a:srgbClr val="FFFFFF"/>
                </a:solidFill>
                <a:latin typeface="Courier" charset="0"/>
                <a:ea typeface="ＭＳ Ｐゴシック" charset="0"/>
                <a:cs typeface="Courier" charset="0"/>
                <a:sym typeface="Courier" charset="0"/>
              </a:rPr>
              <a:t>knife</a:t>
            </a:r>
            <a:r>
              <a:rPr lang="en-US" sz="4800" dirty="0" smtClean="0">
                <a:solidFill>
                  <a:srgbClr val="FFFFFF"/>
                </a:solidFill>
                <a:latin typeface="Courier" charset="0"/>
                <a:ea typeface="ＭＳ Ｐゴシック" charset="0"/>
                <a:cs typeface="Courier" charset="0"/>
                <a:sym typeface="Courier" charset="0"/>
              </a:rPr>
              <a:t> search </a:t>
            </a:r>
            <a:r>
              <a:rPr lang="en-US" sz="4800" dirty="0">
                <a:solidFill>
                  <a:srgbClr val="FFFFFF"/>
                </a:solidFill>
                <a:latin typeface="Courier" charset="0"/>
                <a:ea typeface="ＭＳ Ｐゴシック" charset="0"/>
                <a:cs typeface="Courier" charset="0"/>
                <a:sym typeface="Courier" charset="0"/>
              </a:rPr>
              <a:t>node "ipaddress:10.*"</a:t>
            </a:r>
          </a:p>
        </p:txBody>
      </p:sp>
    </p:spTree>
    <p:extLst>
      <p:ext uri="{BB962C8B-B14F-4D97-AF65-F5344CB8AC3E}">
        <p14:creationId xmlns:p14="http://schemas.microsoft.com/office/powerpoint/2010/main" val="13932773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a:ln/>
        </p:spPr>
        <p:txBody>
          <a:bodyPr/>
          <a:lstStyle/>
          <a:p>
            <a:r>
              <a:rPr lang="en-US" sz="5100" dirty="0"/>
              <a:t>Exercise: Using Knife to find an attribute value</a:t>
            </a:r>
          </a:p>
        </p:txBody>
      </p:sp>
      <p:sp>
        <p:nvSpPr>
          <p:cNvPr id="799747" name="Rectangle 3"/>
          <p:cNvSpPr>
            <a:spLocks noGrp="1" noChangeArrowheads="1"/>
          </p:cNvSpPr>
          <p:nvPr>
            <p:ph idx="1"/>
          </p:nvPr>
        </p:nvSpPr>
        <p:spPr>
          <a:xfrm>
            <a:off x="800273" y="3505199"/>
            <a:ext cx="14657233" cy="5105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000" dirty="0" smtClean="0">
                <a:solidFill>
                  <a:srgbClr val="FFFFFF"/>
                </a:solidFill>
                <a:latin typeface="Courier"/>
                <a:cs typeface="Courier"/>
              </a:rPr>
              <a:t>2 </a:t>
            </a:r>
            <a:r>
              <a:rPr lang="en-US" sz="4000" dirty="0">
                <a:solidFill>
                  <a:srgbClr val="FFFFFF"/>
                </a:solidFill>
                <a:latin typeface="Courier"/>
                <a:cs typeface="Courier"/>
              </a:rPr>
              <a:t>items found</a:t>
            </a:r>
          </a:p>
          <a:p>
            <a:pPr marL="0" indent="0">
              <a:spcBef>
                <a:spcPct val="0"/>
              </a:spcBef>
              <a:buNone/>
            </a:pPr>
            <a:endParaRPr lang="en-US" sz="4000" dirty="0">
              <a:solidFill>
                <a:srgbClr val="FFFFFF"/>
              </a:solidFill>
              <a:latin typeface="Courier"/>
              <a:cs typeface="Courier"/>
            </a:endParaRPr>
          </a:p>
          <a:p>
            <a:pPr marL="0" indent="0">
              <a:spcBef>
                <a:spcPct val="0"/>
              </a:spcBef>
              <a:buNone/>
            </a:pPr>
            <a:r>
              <a:rPr lang="en-US" sz="4000" dirty="0" err="1" smtClean="0">
                <a:solidFill>
                  <a:srgbClr val="FFFFFF"/>
                </a:solidFill>
                <a:latin typeface="Courier"/>
                <a:cs typeface="Courier"/>
              </a:rPr>
              <a:t>windowsnode</a:t>
            </a:r>
            <a:r>
              <a:rPr lang="en-US" sz="4000" dirty="0" smtClean="0">
                <a:solidFill>
                  <a:srgbClr val="FFFFFF"/>
                </a:solidFill>
                <a:latin typeface="Courier"/>
                <a:cs typeface="Courier"/>
              </a:rPr>
              <a:t>:</a:t>
            </a:r>
            <a:endParaRPr lang="en-US" sz="4000" dirty="0">
              <a:solidFill>
                <a:srgbClr val="FFFFFF"/>
              </a:solidFill>
              <a:latin typeface="Courier"/>
              <a:cs typeface="Courier"/>
            </a:endParaRPr>
          </a:p>
          <a:p>
            <a:pPr marL="0" indent="0">
              <a:spcBef>
                <a:spcPct val="0"/>
              </a:spcBef>
              <a:buNone/>
            </a:pPr>
            <a:r>
              <a:rPr lang="en-US" sz="4000" dirty="0">
                <a:solidFill>
                  <a:srgbClr val="FFFFFF"/>
                </a:solidFill>
                <a:latin typeface="Courier"/>
                <a:cs typeface="Courier"/>
              </a:rPr>
              <a:t>  </a:t>
            </a:r>
            <a:r>
              <a:rPr lang="en-US" sz="4000" dirty="0" err="1">
                <a:solidFill>
                  <a:srgbClr val="FFFFFF"/>
                </a:solidFill>
                <a:latin typeface="Courier"/>
                <a:cs typeface="Courier"/>
              </a:rPr>
              <a:t>ipaddress</a:t>
            </a:r>
            <a:r>
              <a:rPr lang="en-US" sz="4000" dirty="0">
                <a:solidFill>
                  <a:srgbClr val="FFFFFF"/>
                </a:solidFill>
                <a:latin typeface="Courier"/>
                <a:cs typeface="Courier"/>
              </a:rPr>
              <a:t>: </a:t>
            </a:r>
            <a:r>
              <a:rPr lang="en-US" sz="4000" dirty="0" smtClean="0">
                <a:solidFill>
                  <a:srgbClr val="FFFFFF"/>
                </a:solidFill>
                <a:latin typeface="Courier"/>
                <a:cs typeface="Courier"/>
              </a:rPr>
              <a:t>10.160.33.236</a:t>
            </a:r>
          </a:p>
          <a:p>
            <a:pPr marL="0" indent="0">
              <a:spcBef>
                <a:spcPct val="0"/>
              </a:spcBef>
              <a:buNone/>
            </a:pPr>
            <a:r>
              <a:rPr lang="en-US" sz="4000" dirty="0" err="1" smtClean="0">
                <a:solidFill>
                  <a:srgbClr val="FFFFFF"/>
                </a:solidFill>
                <a:latin typeface="Courier"/>
                <a:cs typeface="Courier"/>
              </a:rPr>
              <a:t>linuxnode</a:t>
            </a:r>
            <a:r>
              <a:rPr lang="en-US" sz="4000" dirty="0" smtClean="0">
                <a:solidFill>
                  <a:srgbClr val="FFFFFF"/>
                </a:solidFill>
                <a:latin typeface="Courier"/>
                <a:cs typeface="Courier"/>
              </a:rPr>
              <a:t>:</a:t>
            </a:r>
          </a:p>
          <a:p>
            <a:pPr marL="0" indent="0">
              <a:spcBef>
                <a:spcPct val="0"/>
              </a:spcBef>
              <a:buNone/>
            </a:pPr>
            <a:r>
              <a:rPr lang="en-US" sz="4000" dirty="0">
                <a:solidFill>
                  <a:srgbClr val="FFFFFF"/>
                </a:solidFill>
                <a:latin typeface="Courier"/>
                <a:cs typeface="Courier"/>
              </a:rPr>
              <a:t> </a:t>
            </a:r>
            <a:r>
              <a:rPr lang="en-US" sz="4000" dirty="0" smtClean="0">
                <a:solidFill>
                  <a:srgbClr val="FFFFFF"/>
                </a:solidFill>
                <a:latin typeface="Courier"/>
                <a:cs typeface="Courier"/>
              </a:rPr>
              <a:t> </a:t>
            </a:r>
            <a:r>
              <a:rPr lang="en-US" sz="4000" dirty="0" err="1" smtClean="0">
                <a:solidFill>
                  <a:srgbClr val="FFFFFF"/>
                </a:solidFill>
                <a:latin typeface="Courier"/>
                <a:cs typeface="Courier"/>
              </a:rPr>
              <a:t>ipaddress</a:t>
            </a:r>
            <a:r>
              <a:rPr lang="en-US" sz="4000" dirty="0" smtClean="0">
                <a:solidFill>
                  <a:srgbClr val="FFFFFF"/>
                </a:solidFill>
                <a:latin typeface="Courier"/>
                <a:cs typeface="Courier"/>
              </a:rPr>
              <a:t>: 10.20.134.17</a:t>
            </a:r>
            <a:endParaRPr lang="en-US" sz="4000" dirty="0">
              <a:solidFill>
                <a:srgbClr val="FFFFFF"/>
              </a:solidFill>
              <a:latin typeface="Courier"/>
              <a:cs typeface="Courier"/>
            </a:endParaRPr>
          </a:p>
        </p:txBody>
      </p:sp>
      <p:sp>
        <p:nvSpPr>
          <p:cNvPr id="799745"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400" dirty="0" err="1" smtClean="0">
                <a:solidFill>
                  <a:srgbClr val="FFFFFF"/>
                </a:solidFill>
                <a:latin typeface="Courier" charset="0"/>
                <a:ea typeface="ＭＳ Ｐゴシック" charset="0"/>
                <a:cs typeface="Courier" charset="0"/>
                <a:sym typeface="Courier" charset="0"/>
              </a:rPr>
              <a:t>ws</a:t>
            </a:r>
            <a:r>
              <a:rPr lang="en-US" sz="4400" dirty="0" smtClean="0">
                <a:solidFill>
                  <a:srgbClr val="FFFFFF"/>
                </a:solidFill>
                <a:latin typeface="Courier" charset="0"/>
                <a:ea typeface="ＭＳ Ｐゴシック" charset="0"/>
                <a:cs typeface="Courier" charset="0"/>
                <a:sym typeface="Courier" charset="0"/>
              </a:rPr>
              <a:t>&gt; knife search </a:t>
            </a:r>
            <a:r>
              <a:rPr lang="en-US" sz="4400" dirty="0">
                <a:solidFill>
                  <a:srgbClr val="FFFFFF"/>
                </a:solidFill>
                <a:latin typeface="Courier" charset="0"/>
                <a:ea typeface="ＭＳ Ｐゴシック" charset="0"/>
                <a:cs typeface="Courier" charset="0"/>
                <a:sym typeface="Courier" charset="0"/>
              </a:rPr>
              <a:t>node "*:*" -a </a:t>
            </a:r>
            <a:r>
              <a:rPr lang="en-US" sz="4400" dirty="0" err="1">
                <a:solidFill>
                  <a:srgbClr val="FFFFFF"/>
                </a:solidFill>
                <a:latin typeface="Courier" charset="0"/>
                <a:ea typeface="ＭＳ Ｐゴシック" charset="0"/>
                <a:cs typeface="Courier" charset="0"/>
                <a:sym typeface="Courier" charset="0"/>
              </a:rPr>
              <a:t>ipaddress</a:t>
            </a:r>
            <a:endParaRPr lang="en-US" sz="44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481884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a:ln/>
        </p:spPr>
        <p:txBody>
          <a:bodyPr/>
          <a:lstStyle/>
          <a:p>
            <a:r>
              <a:rPr lang="en-US" sz="5100" dirty="0"/>
              <a:t>Exercise: Return just the attribute value</a:t>
            </a:r>
          </a:p>
        </p:txBody>
      </p:sp>
      <p:sp>
        <p:nvSpPr>
          <p:cNvPr id="801795" name="Rectangle 3"/>
          <p:cNvSpPr>
            <a:spLocks noGrp="1" noChangeArrowheads="1"/>
          </p:cNvSpPr>
          <p:nvPr>
            <p:ph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000" dirty="0">
                <a:solidFill>
                  <a:srgbClr val="FFFFFF"/>
                </a:solidFill>
                <a:latin typeface="Courier"/>
                <a:cs typeface="Courier"/>
              </a:rPr>
              <a:t>2 items found</a:t>
            </a:r>
          </a:p>
          <a:p>
            <a:pPr marL="0" indent="0">
              <a:spcBef>
                <a:spcPct val="0"/>
              </a:spcBef>
              <a:buNone/>
            </a:pPr>
            <a:endParaRPr lang="en-US" sz="4000" dirty="0">
              <a:solidFill>
                <a:srgbClr val="FFFFFF"/>
              </a:solidFill>
              <a:latin typeface="Courier"/>
              <a:cs typeface="Courier"/>
            </a:endParaRPr>
          </a:p>
          <a:p>
            <a:pPr marL="0" indent="0">
              <a:spcBef>
                <a:spcPct val="0"/>
              </a:spcBef>
              <a:buNone/>
            </a:pPr>
            <a:r>
              <a:rPr lang="en-US" sz="4000" dirty="0" err="1">
                <a:solidFill>
                  <a:srgbClr val="FFFFFF"/>
                </a:solidFill>
                <a:latin typeface="Courier"/>
                <a:cs typeface="Courier"/>
              </a:rPr>
              <a:t>windowsnode</a:t>
            </a:r>
            <a:r>
              <a:rPr lang="en-US" sz="4000" dirty="0">
                <a:solidFill>
                  <a:srgbClr val="FFFFFF"/>
                </a:solidFill>
                <a:latin typeface="Courier"/>
                <a:cs typeface="Courier"/>
              </a:rPr>
              <a:t>:</a:t>
            </a:r>
          </a:p>
          <a:p>
            <a:pPr marL="0" indent="0">
              <a:spcBef>
                <a:spcPct val="0"/>
              </a:spcBef>
              <a:buNone/>
            </a:pPr>
            <a:r>
              <a:rPr lang="en-US" sz="4000" dirty="0">
                <a:solidFill>
                  <a:srgbClr val="FFFFFF"/>
                </a:solidFill>
                <a:latin typeface="Courier"/>
                <a:cs typeface="Courier"/>
              </a:rPr>
              <a:t>  </a:t>
            </a:r>
            <a:r>
              <a:rPr lang="en-US" sz="4000" dirty="0" err="1">
                <a:solidFill>
                  <a:srgbClr val="FFFFFF"/>
                </a:solidFill>
                <a:latin typeface="Courier"/>
                <a:cs typeface="Courier"/>
              </a:rPr>
              <a:t>ipaddress</a:t>
            </a:r>
            <a:r>
              <a:rPr lang="en-US" sz="4000" dirty="0">
                <a:solidFill>
                  <a:srgbClr val="FFFFFF"/>
                </a:solidFill>
                <a:latin typeface="Courier"/>
                <a:cs typeface="Courier"/>
              </a:rPr>
              <a:t>: 10.160.33.236</a:t>
            </a:r>
          </a:p>
          <a:p>
            <a:pPr marL="0" indent="0">
              <a:spcBef>
                <a:spcPct val="0"/>
              </a:spcBef>
              <a:buNone/>
            </a:pPr>
            <a:r>
              <a:rPr lang="en-US" sz="4000" dirty="0" err="1" smtClean="0">
                <a:solidFill>
                  <a:srgbClr val="FFFFFF"/>
                </a:solidFill>
                <a:latin typeface="Courier"/>
                <a:cs typeface="Courier"/>
              </a:rPr>
              <a:t>linuxnode</a:t>
            </a:r>
            <a:r>
              <a:rPr lang="en-US" sz="4000" dirty="0">
                <a:solidFill>
                  <a:srgbClr val="FFFFFF"/>
                </a:solidFill>
                <a:latin typeface="Courier"/>
                <a:cs typeface="Courier"/>
              </a:rPr>
              <a:t>:</a:t>
            </a:r>
          </a:p>
          <a:p>
            <a:pPr marL="0" indent="0">
              <a:spcBef>
                <a:spcPct val="0"/>
              </a:spcBef>
              <a:buNone/>
            </a:pPr>
            <a:r>
              <a:rPr lang="en-US" sz="4000" dirty="0">
                <a:solidFill>
                  <a:srgbClr val="FFFFFF"/>
                </a:solidFill>
                <a:latin typeface="Courier"/>
                <a:cs typeface="Courier"/>
              </a:rPr>
              <a:t>  </a:t>
            </a:r>
            <a:r>
              <a:rPr lang="en-US" sz="4000" dirty="0" err="1">
                <a:solidFill>
                  <a:srgbClr val="FFFFFF"/>
                </a:solidFill>
                <a:latin typeface="Courier"/>
                <a:cs typeface="Courier"/>
              </a:rPr>
              <a:t>ipaddress</a:t>
            </a:r>
            <a:r>
              <a:rPr lang="en-US" sz="4000" dirty="0">
                <a:solidFill>
                  <a:srgbClr val="FFFFFF"/>
                </a:solidFill>
                <a:latin typeface="Courier"/>
                <a:cs typeface="Courier"/>
              </a:rPr>
              <a:t>: 10.20.134.17</a:t>
            </a:r>
          </a:p>
        </p:txBody>
      </p:sp>
      <p:sp>
        <p:nvSpPr>
          <p:cNvPr id="801793" name="Rectangle 1"/>
          <p:cNvSpPr>
            <a:spLocks/>
          </p:cNvSpPr>
          <p:nvPr/>
        </p:nvSpPr>
        <p:spPr bwMode="auto">
          <a:xfrm>
            <a:off x="812879" y="1949450"/>
            <a:ext cx="14657232" cy="1028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600" dirty="0" err="1" smtClean="0">
                <a:solidFill>
                  <a:srgbClr val="FFFFFF"/>
                </a:solidFill>
                <a:latin typeface="Courier" charset="0"/>
                <a:ea typeface="ＭＳ Ｐゴシック" charset="0"/>
                <a:cs typeface="Courier" charset="0"/>
                <a:sym typeface="Courier" charset="0"/>
              </a:rPr>
              <a:t>ws</a:t>
            </a:r>
            <a:r>
              <a:rPr lang="en-US" sz="3600" dirty="0" smtClean="0">
                <a:solidFill>
                  <a:srgbClr val="FFFFFF"/>
                </a:solidFill>
                <a:latin typeface="Courier" charset="0"/>
                <a:ea typeface="ＭＳ Ｐゴシック" charset="0"/>
                <a:cs typeface="Courier" charset="0"/>
                <a:sym typeface="Courier" charset="0"/>
              </a:rPr>
              <a:t>&gt; knife search node "ipaddress:10.*" -a </a:t>
            </a:r>
            <a:r>
              <a:rPr lang="en-US" sz="3200" dirty="0" err="1" smtClean="0">
                <a:solidFill>
                  <a:srgbClr val="FFFFFF"/>
                </a:solidFill>
                <a:latin typeface="Courier" charset="0"/>
                <a:ea typeface="ＭＳ Ｐゴシック" charset="0"/>
                <a:cs typeface="Courier" charset="0"/>
                <a:sym typeface="Courier" charset="0"/>
              </a:rPr>
              <a:t>ipaddress</a:t>
            </a:r>
            <a:endParaRPr lang="en-US" sz="36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803593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56394" y="1752600"/>
            <a:ext cx="3124200" cy="2743200"/>
          </a:xfrm>
        </p:spPr>
        <p:txBody>
          <a:bodyPr/>
          <a:lstStyle/>
          <a:p>
            <a:pPr marL="0" indent="0">
              <a:buNone/>
            </a:pPr>
            <a:r>
              <a:rPr lang="en-US" sz="4800" b="1" dirty="0" smtClean="0"/>
              <a:t>Repo:</a:t>
            </a:r>
          </a:p>
          <a:p>
            <a:pPr marL="0" indent="0">
              <a:buNone/>
            </a:pPr>
            <a:r>
              <a:rPr lang="en-US" sz="4800" b="1" dirty="0" err="1" smtClean="0"/>
              <a:t>Git</a:t>
            </a:r>
            <a:r>
              <a:rPr lang="en-US" sz="4800" b="1" dirty="0" smtClean="0"/>
              <a:t>/SVN</a:t>
            </a:r>
          </a:p>
        </p:txBody>
      </p:sp>
      <p:sp>
        <p:nvSpPr>
          <p:cNvPr id="4" name="Title 3"/>
          <p:cNvSpPr>
            <a:spLocks noGrp="1"/>
          </p:cNvSpPr>
          <p:nvPr>
            <p:ph type="title"/>
          </p:nvPr>
        </p:nvSpPr>
        <p:spPr/>
        <p:txBody>
          <a:bodyPr/>
          <a:lstStyle/>
          <a:p>
            <a:r>
              <a:rPr lang="en-US" b="1" dirty="0"/>
              <a:t>Nodes</a:t>
            </a:r>
            <a:endParaRPr lang="en-US" dirty="0"/>
          </a:p>
        </p:txBody>
      </p:sp>
      <p:sp>
        <p:nvSpPr>
          <p:cNvPr id="6" name="Rectangle 5"/>
          <p:cNvSpPr>
            <a:spLocks/>
          </p:cNvSpPr>
          <p:nvPr/>
        </p:nvSpPr>
        <p:spPr bwMode="auto">
          <a:xfrm>
            <a:off x="10262394" y="2667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7"/>
          <p:cNvSpPr>
            <a:spLocks/>
          </p:cNvSpPr>
          <p:nvPr/>
        </p:nvSpPr>
        <p:spPr bwMode="auto">
          <a:xfrm>
            <a:off x="10186194" y="2286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10"/>
          <p:cNvSpPr>
            <a:spLocks/>
          </p:cNvSpPr>
          <p:nvPr/>
        </p:nvSpPr>
        <p:spPr bwMode="auto">
          <a:xfrm>
            <a:off x="5766594" y="4191000"/>
            <a:ext cx="4648200"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11"/>
          <p:cNvSpPr>
            <a:spLocks/>
          </p:cNvSpPr>
          <p:nvPr/>
        </p:nvSpPr>
        <p:spPr bwMode="auto">
          <a:xfrm>
            <a:off x="6130276" y="4267200"/>
            <a:ext cx="4225636"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6" name="Rounded Rectangle 15"/>
          <p:cNvSpPr/>
          <p:nvPr/>
        </p:nvSpPr>
        <p:spPr bwMode="auto">
          <a:xfrm>
            <a:off x="661194" y="58674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3622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8674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21" name="Straight Arrow Connector 20"/>
          <p:cNvCxnSpPr/>
          <p:nvPr/>
        </p:nvCxnSpPr>
        <p:spPr bwMode="auto">
          <a:xfrm flipV="1">
            <a:off x="3175794" y="3886200"/>
            <a:ext cx="2209800" cy="1371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a:off x="10109994" y="3124200"/>
            <a:ext cx="4343400" cy="2514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flipH="1" flipV="1">
            <a:off x="10109994" y="3810000"/>
            <a:ext cx="3048000" cy="18288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1246447" y="60198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5146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2276366" y="5983069"/>
            <a:ext cx="1338828" cy="646331"/>
          </a:xfrm>
          <a:prstGeom prst="rect">
            <a:avLst/>
          </a:prstGeom>
          <a:noFill/>
        </p:spPr>
        <p:txBody>
          <a:bodyPr wrap="none" rtlCol="0">
            <a:spAutoFit/>
          </a:bodyPr>
          <a:lstStyle/>
          <a:p>
            <a:r>
              <a:rPr lang="en-US" sz="3600" b="1" dirty="0" smtClean="0"/>
              <a:t>Node</a:t>
            </a:r>
            <a:endParaRPr lang="en-US" sz="3600" b="1" dirty="0"/>
          </a:p>
        </p:txBody>
      </p:sp>
      <p:sp>
        <p:nvSpPr>
          <p:cNvPr id="20" name="Rectangle 19"/>
          <p:cNvSpPr>
            <a:spLocks/>
          </p:cNvSpPr>
          <p:nvPr/>
        </p:nvSpPr>
        <p:spPr bwMode="auto">
          <a:xfrm>
            <a:off x="280194" y="1752600"/>
            <a:ext cx="2590800" cy="2895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9" name="Straight Arrow Connector 8"/>
          <p:cNvCxnSpPr/>
          <p:nvPr/>
        </p:nvCxnSpPr>
        <p:spPr bwMode="auto">
          <a:xfrm>
            <a:off x="1727994" y="3352800"/>
            <a:ext cx="0" cy="23622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3" name="Rectangle 32"/>
          <p:cNvSpPr>
            <a:spLocks/>
          </p:cNvSpPr>
          <p:nvPr/>
        </p:nvSpPr>
        <p:spPr bwMode="auto">
          <a:xfrm>
            <a:off x="280194" y="1752600"/>
            <a:ext cx="9753600" cy="6858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23"/>
          <p:cNvSpPr>
            <a:spLocks/>
          </p:cNvSpPr>
          <p:nvPr/>
        </p:nvSpPr>
        <p:spPr bwMode="auto">
          <a:xfrm>
            <a:off x="432594" y="1905000"/>
            <a:ext cx="9753600" cy="6858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10186194" y="2362200"/>
            <a:ext cx="5791200" cy="3352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27"/>
          <p:cNvSpPr>
            <a:spLocks/>
          </p:cNvSpPr>
          <p:nvPr/>
        </p:nvSpPr>
        <p:spPr bwMode="auto">
          <a:xfrm>
            <a:off x="10033794" y="2362200"/>
            <a:ext cx="5638800" cy="3352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0375283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a:ln/>
        </p:spPr>
        <p:txBody>
          <a:bodyPr/>
          <a:lstStyle/>
          <a:p>
            <a:r>
              <a:rPr lang="en-US" sz="5100" dirty="0"/>
              <a:t>Exercise: Boolean matching</a:t>
            </a:r>
          </a:p>
        </p:txBody>
      </p:sp>
      <p:sp>
        <p:nvSpPr>
          <p:cNvPr id="803843" name="Rectangle 3"/>
          <p:cNvSpPr>
            <a:spLocks noGrp="1" noChangeArrowheads="1"/>
          </p:cNvSpPr>
          <p:nvPr>
            <p:ph idx="1"/>
          </p:nvPr>
        </p:nvSpPr>
        <p:spPr>
          <a:xfrm>
            <a:off x="800274" y="5486399"/>
            <a:ext cx="14948520" cy="3124205"/>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1 </a:t>
            </a:r>
            <a:r>
              <a:rPr lang="en-US" sz="2800" dirty="0" smtClean="0">
                <a:solidFill>
                  <a:srgbClr val="FFFFFF"/>
                </a:solidFill>
                <a:latin typeface="Courier"/>
                <a:cs typeface="Courier"/>
              </a:rPr>
              <a:t>item </a:t>
            </a:r>
            <a:r>
              <a:rPr lang="en-US" sz="2800" dirty="0">
                <a:solidFill>
                  <a:srgbClr val="FFFFFF"/>
                </a:solidFill>
                <a:latin typeface="Courier"/>
                <a:cs typeface="Courier"/>
              </a:rPr>
              <a:t>found</a:t>
            </a:r>
          </a:p>
          <a:p>
            <a:pPr marL="0" indent="0">
              <a:spcBef>
                <a:spcPct val="0"/>
              </a:spcBef>
              <a:buNone/>
            </a:pPr>
            <a:endParaRPr lang="en-US" sz="2800" dirty="0">
              <a:solidFill>
                <a:srgbClr val="FFFFFF"/>
              </a:solidFill>
              <a:latin typeface="Courier"/>
              <a:cs typeface="Courier"/>
            </a:endParaRPr>
          </a:p>
          <a:p>
            <a:pPr marL="0" indent="0">
              <a:spcBef>
                <a:spcPct val="0"/>
              </a:spcBef>
              <a:buNone/>
            </a:pPr>
            <a:r>
              <a:rPr lang="en-US" sz="2800" dirty="0">
                <a:solidFill>
                  <a:srgbClr val="FFFFFF"/>
                </a:solidFill>
                <a:latin typeface="Courier"/>
                <a:cs typeface="Courier"/>
              </a:rPr>
              <a:t>Node Name:   node1</a:t>
            </a: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 hosts,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803841" name="Rectangle 1"/>
          <p:cNvSpPr>
            <a:spLocks/>
          </p:cNvSpPr>
          <p:nvPr/>
        </p:nvSpPr>
        <p:spPr bwMode="auto">
          <a:xfrm>
            <a:off x="812878" y="1752600"/>
            <a:ext cx="14935915" cy="1409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200" dirty="0" smtClean="0">
                <a:solidFill>
                  <a:srgbClr val="FFFFFF"/>
                </a:solidFill>
                <a:latin typeface="Courier" charset="0"/>
                <a:ea typeface="ＭＳ Ｐゴシック" charset="0"/>
                <a:cs typeface="Courier" charset="0"/>
                <a:sym typeface="Courier" charset="0"/>
              </a:rPr>
              <a:t>&gt; knife search </a:t>
            </a:r>
            <a:r>
              <a:rPr lang="en-US" sz="3200" dirty="0">
                <a:solidFill>
                  <a:srgbClr val="FFFFFF"/>
                </a:solidFill>
                <a:latin typeface="Courier" charset="0"/>
                <a:ea typeface="ＭＳ Ｐゴシック" charset="0"/>
                <a:cs typeface="Courier" charset="0"/>
                <a:sym typeface="Courier" charset="0"/>
              </a:rPr>
              <a:t>node "ipaddress:10* AND </a:t>
            </a:r>
            <a:r>
              <a:rPr lang="en-US" sz="3200" dirty="0" err="1" smtClean="0">
                <a:solidFill>
                  <a:srgbClr val="FFFFFF"/>
                </a:solidFill>
                <a:latin typeface="Courier" charset="0"/>
                <a:ea typeface="ＭＳ Ｐゴシック" charset="0"/>
                <a:cs typeface="Courier" charset="0"/>
                <a:sym typeface="Courier" charset="0"/>
              </a:rPr>
              <a:t>platform:windows</a:t>
            </a:r>
            <a:r>
              <a:rPr lang="en-US" sz="3200" dirty="0" smtClean="0">
                <a:solidFill>
                  <a:srgbClr val="FFFFFF"/>
                </a:solidFill>
                <a:latin typeface="Courier" charset="0"/>
                <a:ea typeface="ＭＳ Ｐゴシック" charset="0"/>
                <a:cs typeface="Courier" charset="0"/>
                <a:sym typeface="Courier" charset="0"/>
              </a:rPr>
              <a:t>"</a:t>
            </a:r>
            <a:endParaRPr lang="en-US" sz="3200" dirty="0">
              <a:solidFill>
                <a:srgbClr val="FFFFFF"/>
              </a:solidFill>
              <a:latin typeface="Courier" charset="0"/>
              <a:ea typeface="ＭＳ Ｐゴシック" charset="0"/>
              <a:cs typeface="Courier" charset="0"/>
              <a:sym typeface="Courier" charset="0"/>
            </a:endParaRPr>
          </a:p>
        </p:txBody>
      </p:sp>
      <p:sp>
        <p:nvSpPr>
          <p:cNvPr id="5" name="Rectangle 1"/>
          <p:cNvSpPr>
            <a:spLocks/>
          </p:cNvSpPr>
          <p:nvPr/>
        </p:nvSpPr>
        <p:spPr bwMode="auto">
          <a:xfrm>
            <a:off x="813594" y="3467100"/>
            <a:ext cx="14935915" cy="1409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200" dirty="0" smtClean="0">
                <a:solidFill>
                  <a:srgbClr val="FFFFFF"/>
                </a:solidFill>
                <a:latin typeface="Courier" charset="0"/>
                <a:ea typeface="ＭＳ Ｐゴシック" charset="0"/>
                <a:cs typeface="Courier" charset="0"/>
                <a:sym typeface="Courier" charset="0"/>
              </a:rPr>
              <a:t>&gt; knife search </a:t>
            </a:r>
            <a:r>
              <a:rPr lang="en-US" sz="3200" dirty="0">
                <a:solidFill>
                  <a:srgbClr val="FFFFFF"/>
                </a:solidFill>
                <a:latin typeface="Courier" charset="0"/>
                <a:ea typeface="ＭＳ Ｐゴシック" charset="0"/>
                <a:cs typeface="Courier" charset="0"/>
                <a:sym typeface="Courier" charset="0"/>
              </a:rPr>
              <a:t>node "ipaddress:10* AND </a:t>
            </a:r>
            <a:r>
              <a:rPr lang="en-US" sz="3200" dirty="0" err="1" smtClean="0">
                <a:solidFill>
                  <a:srgbClr val="FFFFFF"/>
                </a:solidFill>
                <a:latin typeface="Courier" charset="0"/>
                <a:ea typeface="ＭＳ Ｐゴシック" charset="0"/>
                <a:cs typeface="Courier" charset="0"/>
                <a:sym typeface="Courier" charset="0"/>
              </a:rPr>
              <a:t>platform:centos</a:t>
            </a:r>
            <a:r>
              <a:rPr lang="en-US" sz="3200" dirty="0" smtClean="0">
                <a:solidFill>
                  <a:srgbClr val="FFFFFF"/>
                </a:solidFill>
                <a:latin typeface="Courier" charset="0"/>
                <a:ea typeface="ＭＳ Ｐゴシック" charset="0"/>
                <a:cs typeface="Courier" charset="0"/>
                <a:sym typeface="Courier" charset="0"/>
              </a:rPr>
              <a:t>"</a:t>
            </a:r>
            <a:endParaRPr lang="en-US" sz="32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4306314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dirty="0" smtClean="0"/>
              <a:t>Search Use Case</a:t>
            </a:r>
            <a:endParaRPr lang="en-US" dirty="0"/>
          </a:p>
        </p:txBody>
      </p:sp>
      <p:sp>
        <p:nvSpPr>
          <p:cNvPr id="178178" name="Rectangle 2"/>
          <p:cNvSpPr>
            <a:spLocks noGrp="1" noChangeArrowheads="1"/>
          </p:cNvSpPr>
          <p:nvPr>
            <p:ph type="body" idx="1"/>
          </p:nvPr>
        </p:nvSpPr>
        <p:spPr>
          <a:ln/>
        </p:spPr>
        <p:txBody>
          <a:bodyPr/>
          <a:lstStyle/>
          <a:p>
            <a:pPr>
              <a:buFontTx/>
              <a:buChar char="-"/>
            </a:pPr>
            <a:r>
              <a:rPr lang="en-US" dirty="0" smtClean="0"/>
              <a:t>5,000 </a:t>
            </a:r>
            <a:r>
              <a:rPr lang="en-US" dirty="0"/>
              <a:t>total </a:t>
            </a:r>
            <a:r>
              <a:rPr lang="en-US" dirty="0" smtClean="0"/>
              <a:t>nodes in our Organization</a:t>
            </a:r>
            <a:endParaRPr lang="en-US" dirty="0"/>
          </a:p>
          <a:p>
            <a:pPr>
              <a:buFontTx/>
              <a:buChar char="-"/>
            </a:pPr>
            <a:r>
              <a:rPr lang="en-US" dirty="0" smtClean="0"/>
              <a:t>4,000 </a:t>
            </a:r>
            <a:r>
              <a:rPr lang="en-US" dirty="0"/>
              <a:t>of them are </a:t>
            </a:r>
            <a:r>
              <a:rPr lang="en-US" b="1" dirty="0"/>
              <a:t>webservers</a:t>
            </a:r>
          </a:p>
          <a:p>
            <a:pPr>
              <a:buFontTx/>
              <a:buChar char="-"/>
            </a:pPr>
            <a:r>
              <a:rPr lang="en-US" dirty="0"/>
              <a:t>Our </a:t>
            </a:r>
            <a:r>
              <a:rPr lang="en-US" b="1" dirty="0" smtClean="0"/>
              <a:t>monitoring </a:t>
            </a:r>
            <a:r>
              <a:rPr lang="en-US" b="1" dirty="0"/>
              <a:t>server </a:t>
            </a:r>
            <a:r>
              <a:rPr lang="en-US" dirty="0" smtClean="0"/>
              <a:t>needs to </a:t>
            </a:r>
            <a:r>
              <a:rPr lang="en-US" dirty="0"/>
              <a:t>know the</a:t>
            </a:r>
            <a:r>
              <a:rPr lang="en-US" b="1" dirty="0"/>
              <a:t> IP </a:t>
            </a:r>
            <a:r>
              <a:rPr lang="en-US" b="1" dirty="0" smtClean="0"/>
              <a:t>Address </a:t>
            </a:r>
            <a:r>
              <a:rPr lang="en-US" dirty="0" smtClean="0"/>
              <a:t>and</a:t>
            </a:r>
            <a:r>
              <a:rPr lang="en-US" b="1" dirty="0" smtClean="0"/>
              <a:t> Hostname</a:t>
            </a:r>
            <a:r>
              <a:rPr lang="en-US" dirty="0" smtClean="0"/>
              <a:t> </a:t>
            </a:r>
            <a:r>
              <a:rPr lang="en-US" dirty="0"/>
              <a:t>of every available </a:t>
            </a:r>
            <a:r>
              <a:rPr lang="en-US" b="1" dirty="0" smtClean="0"/>
              <a:t>webserver</a:t>
            </a:r>
            <a:endParaRPr lang="en-US" b="1" dirty="0"/>
          </a:p>
          <a:p>
            <a:pPr>
              <a:buFontTx/>
              <a:buChar char="-"/>
            </a:pPr>
            <a:r>
              <a:rPr lang="en-US" dirty="0" smtClean="0"/>
              <a:t>The monitoring server needs </a:t>
            </a:r>
            <a:r>
              <a:rPr lang="en-US" dirty="0"/>
              <a:t>to </a:t>
            </a:r>
            <a:r>
              <a:rPr lang="en-US" b="1" dirty="0"/>
              <a:t>automatically </a:t>
            </a:r>
            <a:r>
              <a:rPr lang="en-US" dirty="0"/>
              <a:t>update </a:t>
            </a:r>
            <a:br>
              <a:rPr lang="en-US" dirty="0"/>
            </a:br>
            <a:r>
              <a:rPr lang="en-US" dirty="0"/>
              <a:t>this list every </a:t>
            </a:r>
            <a:r>
              <a:rPr lang="en-US" b="1" dirty="0"/>
              <a:t>30 </a:t>
            </a:r>
            <a:r>
              <a:rPr lang="en-US" b="1" dirty="0" smtClean="0"/>
              <a:t>minutes</a:t>
            </a:r>
          </a:p>
          <a:p>
            <a:pPr>
              <a:buFontTx/>
              <a:buChar char="-"/>
            </a:pPr>
            <a:r>
              <a:rPr lang="en-US" b="1" dirty="0" smtClean="0"/>
              <a:t>Method:</a:t>
            </a:r>
            <a:r>
              <a:rPr lang="en-US" dirty="0" smtClean="0"/>
              <a:t> Search for every </a:t>
            </a:r>
            <a:r>
              <a:rPr lang="en-US" b="1" dirty="0" smtClean="0"/>
              <a:t>webserver</a:t>
            </a:r>
            <a:r>
              <a:rPr lang="en-US" dirty="0" smtClean="0"/>
              <a:t>, then add its </a:t>
            </a:r>
            <a:br>
              <a:rPr lang="en-US" dirty="0" smtClean="0"/>
            </a:br>
            <a:r>
              <a:rPr lang="en-US" b="1" dirty="0" smtClean="0"/>
              <a:t>IP Address </a:t>
            </a:r>
            <a:r>
              <a:rPr lang="en-US" dirty="0" smtClean="0"/>
              <a:t>and </a:t>
            </a:r>
            <a:r>
              <a:rPr lang="en-US" b="1" dirty="0" smtClean="0"/>
              <a:t>Hostname </a:t>
            </a:r>
            <a:r>
              <a:rPr lang="en-US" dirty="0" smtClean="0"/>
              <a:t>to the correct </a:t>
            </a:r>
            <a:r>
              <a:rPr lang="en-US" dirty="0" err="1" smtClean="0"/>
              <a:t>config</a:t>
            </a:r>
            <a:r>
              <a:rPr lang="en-US" dirty="0" smtClean="0"/>
              <a:t> file</a:t>
            </a:r>
            <a:endParaRPr lang="en-US" dirty="0"/>
          </a:p>
          <a:p>
            <a:pPr>
              <a:buFontTx/>
              <a:buChar char="-"/>
            </a:pPr>
            <a:endParaRPr lang="en-US" dirty="0"/>
          </a:p>
        </p:txBody>
      </p:sp>
    </p:spTree>
    <p:extLst>
      <p:ext uri="{BB962C8B-B14F-4D97-AF65-F5344CB8AC3E}">
        <p14:creationId xmlns:p14="http://schemas.microsoft.com/office/powerpoint/2010/main" val="5980531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3321050"/>
            <a:ext cx="15000165" cy="42672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a:t>
            </a:r>
            <a:r>
              <a:rPr lang="en-US" dirty="0" err="1" smtClean="0">
                <a:solidFill>
                  <a:srgbClr val="FFFFFF"/>
                </a:solidFill>
                <a:latin typeface="Menlo Bold"/>
                <a:ea typeface="Menlo Bold"/>
                <a:cs typeface="Menlo Bold"/>
                <a:sym typeface="Menlo Bold"/>
              </a:rPr>
              <a:t>role:webserver</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template "C:\Monitoring App\cfg\servers.list" do</a:t>
            </a:r>
          </a:p>
          <a:p>
            <a:pPr lvl="1">
              <a:lnSpc>
                <a:spcPct val="120000"/>
              </a:lnSpc>
            </a:pPr>
            <a:r>
              <a:rPr lang="en-US" dirty="0">
                <a:solidFill>
                  <a:srgbClr val="FFFFFF"/>
                </a:solidFill>
                <a:latin typeface="Menlo Bold"/>
                <a:ea typeface="Menlo Bold"/>
                <a:cs typeface="Menlo Bold"/>
                <a:sym typeface="Menlo Bold"/>
              </a:rPr>
              <a:t>   source "</a:t>
            </a:r>
            <a:r>
              <a:rPr lang="en-US" dirty="0" err="1" smtClean="0">
                <a:solidFill>
                  <a:srgbClr val="FFFFFF"/>
                </a:solidFill>
                <a:latin typeface="Menlo Bold"/>
                <a:ea typeface="Menlo Bold"/>
                <a:cs typeface="Menlo Bold"/>
                <a:sym typeface="Menlo Bold"/>
              </a:rPr>
              <a:t>servers.list.erb</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=&gt;</a:t>
            </a:r>
            <a:r>
              <a:rPr lang="en-US" dirty="0" err="1">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notifies :restart, "service[</a:t>
            </a:r>
            <a:r>
              <a:rPr lang="en-US" dirty="0" err="1">
                <a:solidFill>
                  <a:srgbClr val="FFFFFF"/>
                </a:solidFill>
                <a:latin typeface="Menlo Bold"/>
                <a:ea typeface="Menlo Bold"/>
                <a:cs typeface="Menlo Bold"/>
                <a:sym typeface="Menlo Bold"/>
              </a:rPr>
              <a:t>monitoring_svc</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end</a:t>
            </a:r>
          </a:p>
        </p:txBody>
      </p:sp>
      <p:sp>
        <p:nvSpPr>
          <p:cNvPr id="97283" name="Rectangle 2"/>
          <p:cNvSpPr>
            <a:spLocks/>
          </p:cNvSpPr>
          <p:nvPr/>
        </p:nvSpPr>
        <p:spPr bwMode="auto">
          <a:xfrm>
            <a:off x="615091" y="3733800"/>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nodes – Windows Example</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
        <p:nvSpPr>
          <p:cNvPr id="2" name="TextBox 1"/>
          <p:cNvSpPr txBox="1"/>
          <p:nvPr/>
        </p:nvSpPr>
        <p:spPr>
          <a:xfrm>
            <a:off x="737394" y="2057400"/>
            <a:ext cx="3736996" cy="523220"/>
          </a:xfrm>
          <a:prstGeom prst="rect">
            <a:avLst/>
          </a:prstGeom>
          <a:noFill/>
        </p:spPr>
        <p:txBody>
          <a:bodyPr wrap="none" rtlCol="0">
            <a:spAutoFit/>
          </a:bodyPr>
          <a:lstStyle/>
          <a:p>
            <a:r>
              <a:rPr lang="en-US" dirty="0" smtClean="0"/>
              <a:t>This is inside a recipe:</a:t>
            </a:r>
            <a:endParaRPr lang="en-US" dirty="0"/>
          </a:p>
        </p:txBody>
      </p:sp>
    </p:spTree>
    <p:extLst>
      <p:ext uri="{BB962C8B-B14F-4D97-AF65-F5344CB8AC3E}">
        <p14:creationId xmlns:p14="http://schemas.microsoft.com/office/powerpoint/2010/main" val="531469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3321050"/>
            <a:ext cx="15000165" cy="42672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a:t>
            </a:r>
            <a:r>
              <a:rPr lang="en-US" dirty="0" err="1" smtClean="0">
                <a:solidFill>
                  <a:srgbClr val="FFFFFF"/>
                </a:solidFill>
                <a:latin typeface="Menlo Bold"/>
                <a:ea typeface="Menlo Bold"/>
                <a:cs typeface="Menlo Bold"/>
                <a:sym typeface="Menlo Bold"/>
              </a:rPr>
              <a:t>role:webserver</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template "C:\Monitoring App\cfg\servers.list" do</a:t>
            </a:r>
          </a:p>
          <a:p>
            <a:pPr lvl="1">
              <a:lnSpc>
                <a:spcPct val="120000"/>
              </a:lnSpc>
            </a:pPr>
            <a:r>
              <a:rPr lang="en-US" dirty="0">
                <a:solidFill>
                  <a:srgbClr val="FFFFFF"/>
                </a:solidFill>
                <a:latin typeface="Menlo Bold"/>
                <a:ea typeface="Menlo Bold"/>
                <a:cs typeface="Menlo Bold"/>
                <a:sym typeface="Menlo Bold"/>
              </a:rPr>
              <a:t>   source "</a:t>
            </a:r>
            <a:r>
              <a:rPr lang="en-US" dirty="0" err="1" smtClean="0">
                <a:solidFill>
                  <a:srgbClr val="FFFFFF"/>
                </a:solidFill>
                <a:latin typeface="Menlo Bold"/>
                <a:ea typeface="Menlo Bold"/>
                <a:cs typeface="Menlo Bold"/>
                <a:sym typeface="Menlo Bold"/>
              </a:rPr>
              <a:t>servers.list.erb</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=&gt;</a:t>
            </a:r>
            <a:r>
              <a:rPr lang="en-US" dirty="0" err="1">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notifies :restart, "service[</a:t>
            </a:r>
            <a:r>
              <a:rPr lang="en-US" dirty="0" err="1">
                <a:solidFill>
                  <a:srgbClr val="FFFFFF"/>
                </a:solidFill>
                <a:latin typeface="Menlo Bold"/>
                <a:ea typeface="Menlo Bold"/>
                <a:cs typeface="Menlo Bold"/>
                <a:sym typeface="Menlo Bold"/>
              </a:rPr>
              <a:t>monitoring_svc</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end</a:t>
            </a:r>
          </a:p>
        </p:txBody>
      </p:sp>
      <p:sp>
        <p:nvSpPr>
          <p:cNvPr id="97283" name="Rectangle 2"/>
          <p:cNvSpPr>
            <a:spLocks/>
          </p:cNvSpPr>
          <p:nvPr/>
        </p:nvSpPr>
        <p:spPr bwMode="auto">
          <a:xfrm>
            <a:off x="615091" y="4724400"/>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nodes – Windows Example</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Tree>
    <p:extLst>
      <p:ext uri="{BB962C8B-B14F-4D97-AF65-F5344CB8AC3E}">
        <p14:creationId xmlns:p14="http://schemas.microsoft.com/office/powerpoint/2010/main" val="12263984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3321050"/>
            <a:ext cx="15000165" cy="42672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a:t>
            </a:r>
            <a:r>
              <a:rPr lang="en-US" dirty="0" err="1" smtClean="0">
                <a:solidFill>
                  <a:srgbClr val="FFFFFF"/>
                </a:solidFill>
                <a:latin typeface="Menlo Bold"/>
                <a:ea typeface="Menlo Bold"/>
                <a:cs typeface="Menlo Bold"/>
                <a:sym typeface="Menlo Bold"/>
              </a:rPr>
              <a:t>role:webserver</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template "C:\Monitoring App\cfg\servers.list" do</a:t>
            </a:r>
          </a:p>
          <a:p>
            <a:pPr lvl="1">
              <a:lnSpc>
                <a:spcPct val="120000"/>
              </a:lnSpc>
            </a:pPr>
            <a:r>
              <a:rPr lang="en-US" dirty="0">
                <a:solidFill>
                  <a:srgbClr val="FFFFFF"/>
                </a:solidFill>
                <a:latin typeface="Menlo Bold"/>
                <a:ea typeface="Menlo Bold"/>
                <a:cs typeface="Menlo Bold"/>
                <a:sym typeface="Menlo Bold"/>
              </a:rPr>
              <a:t>   source "</a:t>
            </a:r>
            <a:r>
              <a:rPr lang="en-US" dirty="0" err="1" smtClean="0">
                <a:solidFill>
                  <a:srgbClr val="FFFFFF"/>
                </a:solidFill>
                <a:latin typeface="Menlo Bold"/>
                <a:ea typeface="Menlo Bold"/>
                <a:cs typeface="Menlo Bold"/>
                <a:sym typeface="Menlo Bold"/>
              </a:rPr>
              <a:t>servers.list.erb</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=&gt;</a:t>
            </a:r>
            <a:r>
              <a:rPr lang="en-US" dirty="0" err="1">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notifies :restart, "service[</a:t>
            </a:r>
            <a:r>
              <a:rPr lang="en-US" dirty="0" err="1">
                <a:solidFill>
                  <a:srgbClr val="FFFFFF"/>
                </a:solidFill>
                <a:latin typeface="Menlo Bold"/>
                <a:ea typeface="Menlo Bold"/>
                <a:cs typeface="Menlo Bold"/>
                <a:sym typeface="Menlo Bold"/>
              </a:rPr>
              <a:t>monitoring_svc</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end</a:t>
            </a:r>
          </a:p>
        </p:txBody>
      </p:sp>
      <p:sp>
        <p:nvSpPr>
          <p:cNvPr id="97283" name="Rectangle 2"/>
          <p:cNvSpPr>
            <a:spLocks/>
          </p:cNvSpPr>
          <p:nvPr/>
        </p:nvSpPr>
        <p:spPr bwMode="auto">
          <a:xfrm>
            <a:off x="615091" y="5257800"/>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nodes – Windows Example</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Tree>
    <p:extLst>
      <p:ext uri="{BB962C8B-B14F-4D97-AF65-F5344CB8AC3E}">
        <p14:creationId xmlns:p14="http://schemas.microsoft.com/office/powerpoint/2010/main" val="12263984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3321050"/>
            <a:ext cx="15000165" cy="42672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a:t>
            </a:r>
            <a:r>
              <a:rPr lang="en-US" dirty="0" err="1" smtClean="0">
                <a:solidFill>
                  <a:srgbClr val="FFFFFF"/>
                </a:solidFill>
                <a:latin typeface="Menlo Bold"/>
                <a:ea typeface="Menlo Bold"/>
                <a:cs typeface="Menlo Bold"/>
                <a:sym typeface="Menlo Bold"/>
              </a:rPr>
              <a:t>role:webserver</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template "C:\Monitoring App\cfg\servers.list" do</a:t>
            </a:r>
          </a:p>
          <a:p>
            <a:pPr lvl="1">
              <a:lnSpc>
                <a:spcPct val="120000"/>
              </a:lnSpc>
            </a:pPr>
            <a:r>
              <a:rPr lang="en-US" dirty="0">
                <a:solidFill>
                  <a:srgbClr val="FFFFFF"/>
                </a:solidFill>
                <a:latin typeface="Menlo Bold"/>
                <a:ea typeface="Menlo Bold"/>
                <a:cs typeface="Menlo Bold"/>
                <a:sym typeface="Menlo Bold"/>
              </a:rPr>
              <a:t>   source "</a:t>
            </a:r>
            <a:r>
              <a:rPr lang="en-US" dirty="0" err="1" smtClean="0">
                <a:solidFill>
                  <a:srgbClr val="FFFFFF"/>
                </a:solidFill>
                <a:latin typeface="Menlo Bold"/>
                <a:ea typeface="Menlo Bold"/>
                <a:cs typeface="Menlo Bold"/>
                <a:sym typeface="Menlo Bold"/>
              </a:rPr>
              <a:t>servers.list.erb</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=&gt;</a:t>
            </a:r>
            <a:r>
              <a:rPr lang="en-US" dirty="0" err="1">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notifies :restart, "service[</a:t>
            </a:r>
            <a:r>
              <a:rPr lang="en-US" dirty="0" err="1">
                <a:solidFill>
                  <a:srgbClr val="FFFFFF"/>
                </a:solidFill>
                <a:latin typeface="Menlo Bold"/>
                <a:ea typeface="Menlo Bold"/>
                <a:cs typeface="Menlo Bold"/>
                <a:sym typeface="Menlo Bold"/>
              </a:rPr>
              <a:t>monitoring_svc</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end</a:t>
            </a:r>
          </a:p>
        </p:txBody>
      </p:sp>
      <p:sp>
        <p:nvSpPr>
          <p:cNvPr id="97283" name="Rectangle 2"/>
          <p:cNvSpPr>
            <a:spLocks/>
          </p:cNvSpPr>
          <p:nvPr/>
        </p:nvSpPr>
        <p:spPr bwMode="auto">
          <a:xfrm>
            <a:off x="615091" y="5715000"/>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nodes – Windows Example</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Tree>
    <p:extLst>
      <p:ext uri="{BB962C8B-B14F-4D97-AF65-F5344CB8AC3E}">
        <p14:creationId xmlns:p14="http://schemas.microsoft.com/office/powerpoint/2010/main" val="12263984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3321050"/>
            <a:ext cx="15000165" cy="42672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a:t>
            </a:r>
            <a:r>
              <a:rPr lang="en-US" dirty="0" err="1" smtClean="0">
                <a:solidFill>
                  <a:srgbClr val="FFFFFF"/>
                </a:solidFill>
                <a:latin typeface="Menlo Bold"/>
                <a:ea typeface="Menlo Bold"/>
                <a:cs typeface="Menlo Bold"/>
                <a:sym typeface="Menlo Bold"/>
              </a:rPr>
              <a:t>role:webserver</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template "C:\Monitoring App\cfg\servers.list" do</a:t>
            </a:r>
          </a:p>
          <a:p>
            <a:pPr lvl="1">
              <a:lnSpc>
                <a:spcPct val="120000"/>
              </a:lnSpc>
            </a:pPr>
            <a:r>
              <a:rPr lang="en-US" dirty="0">
                <a:solidFill>
                  <a:srgbClr val="FFFFFF"/>
                </a:solidFill>
                <a:latin typeface="Menlo Bold"/>
                <a:ea typeface="Menlo Bold"/>
                <a:cs typeface="Menlo Bold"/>
                <a:sym typeface="Menlo Bold"/>
              </a:rPr>
              <a:t>   source "</a:t>
            </a:r>
            <a:r>
              <a:rPr lang="en-US" dirty="0" err="1" smtClean="0">
                <a:solidFill>
                  <a:srgbClr val="FFFFFF"/>
                </a:solidFill>
                <a:latin typeface="Menlo Bold"/>
                <a:ea typeface="Menlo Bold"/>
                <a:cs typeface="Menlo Bold"/>
                <a:sym typeface="Menlo Bold"/>
              </a:rPr>
              <a:t>servers.list.erb</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=&gt;</a:t>
            </a:r>
            <a:r>
              <a:rPr lang="en-US" dirty="0" err="1">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notifies :restart, "service[</a:t>
            </a:r>
            <a:r>
              <a:rPr lang="en-US" dirty="0" err="1">
                <a:solidFill>
                  <a:srgbClr val="FFFFFF"/>
                </a:solidFill>
                <a:latin typeface="Menlo Bold"/>
                <a:ea typeface="Menlo Bold"/>
                <a:cs typeface="Menlo Bold"/>
                <a:sym typeface="Menlo Bold"/>
              </a:rPr>
              <a:t>monitoring_svc</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end</a:t>
            </a:r>
          </a:p>
        </p:txBody>
      </p:sp>
      <p:sp>
        <p:nvSpPr>
          <p:cNvPr id="97283" name="Rectangle 2"/>
          <p:cNvSpPr>
            <a:spLocks/>
          </p:cNvSpPr>
          <p:nvPr/>
        </p:nvSpPr>
        <p:spPr bwMode="auto">
          <a:xfrm>
            <a:off x="615091" y="6248400"/>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nodes – Windows Example</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Tree>
    <p:extLst>
      <p:ext uri="{BB962C8B-B14F-4D97-AF65-F5344CB8AC3E}">
        <p14:creationId xmlns:p14="http://schemas.microsoft.com/office/powerpoint/2010/main" val="2981566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sz="3000" dirty="0">
                <a:solidFill>
                  <a:srgbClr val="FFFFFF"/>
                </a:solidFill>
                <a:latin typeface="Menlo Bold"/>
                <a:ea typeface="Menlo Bold"/>
                <a:cs typeface="Menlo Bold"/>
                <a:sym typeface="Menlo Bold"/>
              </a:rPr>
              <a:t>  # List of web servers to monitor</a:t>
            </a:r>
          </a:p>
          <a:p>
            <a:pPr lvl="1">
              <a:lnSpc>
                <a:spcPct val="120000"/>
              </a:lnSpc>
            </a:pPr>
            <a:r>
              <a:rPr lang="en-US" sz="3000" dirty="0">
                <a:solidFill>
                  <a:srgbClr val="FFFFFF"/>
                </a:solidFill>
                <a:latin typeface="Menlo Bold"/>
                <a:ea typeface="Menlo Bold"/>
                <a:cs typeface="Menlo Bold"/>
                <a:sym typeface="Menlo Bold"/>
              </a:rPr>
              <a:t>  &lt;% @</a:t>
            </a:r>
            <a:r>
              <a:rPr lang="en-US" sz="3000" dirty="0" err="1">
                <a:solidFill>
                  <a:srgbClr val="FFFFFF"/>
                </a:solidFill>
                <a:latin typeface="Menlo Bold"/>
                <a:ea typeface="Menlo Bold"/>
                <a:cs typeface="Menlo Bold"/>
                <a:sym typeface="Menlo Bold"/>
              </a:rPr>
              <a:t>my_webservers.each</a:t>
            </a:r>
            <a:r>
              <a:rPr lang="en-US" sz="3000" dirty="0">
                <a:solidFill>
                  <a:srgbClr val="FFFFFF"/>
                </a:solidFill>
                <a:latin typeface="Menlo Bold"/>
                <a:ea typeface="Menlo Bold"/>
                <a:cs typeface="Menlo Bold"/>
                <a:sym typeface="Menlo Bold"/>
              </a:rPr>
              <a:t> do |member| -%&gt;</a:t>
            </a:r>
          </a:p>
          <a:p>
            <a:pPr lvl="1">
              <a:lnSpc>
                <a:spcPct val="120000"/>
              </a:lnSpc>
            </a:pPr>
            <a:r>
              <a:rPr lang="en-US" sz="3000" dirty="0">
                <a:solidFill>
                  <a:srgbClr val="FFFFFF"/>
                </a:solidFill>
                <a:latin typeface="Menlo Bold"/>
                <a:ea typeface="Menlo Bold"/>
                <a:cs typeface="Menlo Bold"/>
                <a:sym typeface="Menlo Bold"/>
              </a:rPr>
              <a:t>  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%&gt;:&gt;</a:t>
            </a:r>
          </a:p>
          <a:p>
            <a:pPr lvl="1">
              <a:lnSpc>
                <a:spcPct val="120000"/>
              </a:lnSpc>
            </a:pPr>
            <a:r>
              <a:rPr lang="en-US" sz="3000" dirty="0">
                <a:solidFill>
                  <a:srgbClr val="FFFFFF"/>
                </a:solidFill>
                <a:latin typeface="Menlo Bold"/>
                <a:ea typeface="Menlo Bold"/>
                <a:cs typeface="Menlo Bold"/>
                <a:sym typeface="Menlo Bold"/>
              </a:rPr>
              <a:t>  &lt;%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the results </a:t>
            </a:r>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into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a Templates</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
        <p:nvSpPr>
          <p:cNvPr id="2" name="Rectangle 1"/>
          <p:cNvSpPr/>
          <p:nvPr/>
        </p:nvSpPr>
        <p:spPr>
          <a:xfrm>
            <a:off x="661194" y="7620000"/>
            <a:ext cx="14935200" cy="954107"/>
          </a:xfrm>
          <a:prstGeom prst="rect">
            <a:avLst/>
          </a:prstGeom>
        </p:spPr>
        <p:txBody>
          <a:bodyPr wrap="square">
            <a:spAutoFit/>
          </a:bodyPr>
          <a:lstStyle/>
          <a:p>
            <a:r>
              <a:rPr lang="en-US" b="1" dirty="0"/>
              <a:t>Loop through once for each webserver found, adding that webserver’s info to the </a:t>
            </a:r>
            <a:r>
              <a:rPr lang="en-US" b="1" dirty="0" smtClean="0"/>
              <a:t>Monitoring Server’s </a:t>
            </a:r>
            <a:r>
              <a:rPr lang="en-US" b="1" dirty="0" err="1" smtClean="0"/>
              <a:t>config</a:t>
            </a:r>
            <a:r>
              <a:rPr lang="en-US" b="1" dirty="0" smtClean="0"/>
              <a:t> </a:t>
            </a:r>
            <a:r>
              <a:rPr lang="en-US" b="1" dirty="0"/>
              <a:t>file</a:t>
            </a:r>
          </a:p>
        </p:txBody>
      </p:sp>
      <p:sp>
        <p:nvSpPr>
          <p:cNvPr id="3" name="TextBox 2"/>
          <p:cNvSpPr txBox="1"/>
          <p:nvPr/>
        </p:nvSpPr>
        <p:spPr>
          <a:xfrm>
            <a:off x="584994" y="2895600"/>
            <a:ext cx="7110139" cy="954107"/>
          </a:xfrm>
          <a:prstGeom prst="rect">
            <a:avLst/>
          </a:prstGeom>
          <a:noFill/>
        </p:spPr>
        <p:txBody>
          <a:bodyPr wrap="none" rtlCol="0">
            <a:spAutoFit/>
          </a:bodyPr>
          <a:lstStyle/>
          <a:p>
            <a:r>
              <a:rPr lang="en-US" dirty="0" smtClean="0"/>
              <a:t>Content of templates/default/</a:t>
            </a:r>
            <a:r>
              <a:rPr lang="en-US" dirty="0" err="1" smtClean="0"/>
              <a:t>servers.list.erb</a:t>
            </a:r>
            <a:endParaRPr lang="en-US" dirty="0" smtClean="0"/>
          </a:p>
          <a:p>
            <a:endParaRPr lang="en-US" dirty="0"/>
          </a:p>
        </p:txBody>
      </p:sp>
    </p:spTree>
    <p:extLst>
      <p:ext uri="{BB962C8B-B14F-4D97-AF65-F5344CB8AC3E}">
        <p14:creationId xmlns:p14="http://schemas.microsoft.com/office/powerpoint/2010/main" val="31259299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chemeClr val="tx1">
              <a:alpha val="95000"/>
            </a:schemeClr>
          </a:solidFill>
          <a:ln>
            <a:noFill/>
          </a:ln>
          <a:extLst/>
        </p:spPr>
        <p:txBody>
          <a:bodyPr lIns="0" tIns="0" rIns="0" bIns="0" anchor="ctr"/>
          <a:lstStyle/>
          <a:p>
            <a:pPr lvl="1">
              <a:lnSpc>
                <a:spcPct val="120000"/>
              </a:lnSpc>
            </a:pPr>
            <a:r>
              <a:rPr lang="en-US" sz="3000" dirty="0" smtClean="0">
                <a:solidFill>
                  <a:srgbClr val="FFFFFF"/>
                </a:solidFill>
                <a:latin typeface="Menlo Bold"/>
                <a:ea typeface="Menlo Bold"/>
                <a:cs typeface="Menlo Bold"/>
                <a:sym typeface="Menlo Bold"/>
              </a:rPr>
              <a:t>  # </a:t>
            </a:r>
            <a:r>
              <a:rPr lang="en-US" sz="3000" dirty="0">
                <a:solidFill>
                  <a:srgbClr val="FFFFFF"/>
                </a:solidFill>
                <a:latin typeface="Menlo Bold"/>
                <a:ea typeface="Menlo Bold"/>
                <a:cs typeface="Menlo Bold"/>
                <a:sym typeface="Menlo Bold"/>
              </a:rPr>
              <a:t>List of servers to </a:t>
            </a:r>
            <a:r>
              <a:rPr lang="en-US" sz="3000" dirty="0" smtClean="0">
                <a:solidFill>
                  <a:srgbClr val="FFFFFF"/>
                </a:solidFill>
                <a:latin typeface="Menlo Bold"/>
                <a:ea typeface="Menlo Bold"/>
                <a:cs typeface="Menlo Bold"/>
                <a:sym typeface="Menlo Bold"/>
              </a:rPr>
              <a:t>monitor</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a:t>
            </a:r>
            <a:r>
              <a:rPr lang="en-US" sz="3000" dirty="0" smtClean="0">
                <a:solidFill>
                  <a:srgbClr val="FFFFFF"/>
                </a:solidFill>
                <a:latin typeface="Menlo Bold"/>
                <a:ea typeface="Menlo Bold"/>
                <a:cs typeface="Menlo Bold"/>
                <a:sym typeface="Menlo Bold"/>
              </a:rPr>
              <a:t>@</a:t>
            </a:r>
            <a:r>
              <a:rPr lang="en-US" sz="3000" dirty="0" err="1" smtClean="0">
                <a:solidFill>
                  <a:srgbClr val="FFFFFF"/>
                </a:solidFill>
                <a:latin typeface="Menlo Bold"/>
                <a:ea typeface="Menlo Bold"/>
                <a:cs typeface="Menlo Bold"/>
                <a:sym typeface="Menlo Bold"/>
              </a:rPr>
              <a:t>my_webservers.each</a:t>
            </a: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do |member|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a:t>
            </a:r>
            <a:r>
              <a:rPr lang="en-US" sz="3000" dirty="0" smtClean="0">
                <a:solidFill>
                  <a:srgbClr val="FFFFFF"/>
                </a:solidFill>
                <a:latin typeface="Menlo Bold"/>
                <a:ea typeface="Menlo Bold"/>
                <a:cs typeface="Menlo Bold"/>
                <a:sym typeface="Menlo Bold"/>
              </a:rPr>
              <a:t>%&gt;:&gt;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the results </a:t>
            </a:r>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into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a Templates</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
        <p:nvSpPr>
          <p:cNvPr id="4" name="Rectangle 5"/>
          <p:cNvSpPr>
            <a:spLocks/>
          </p:cNvSpPr>
          <p:nvPr/>
        </p:nvSpPr>
        <p:spPr bwMode="auto">
          <a:xfrm>
            <a:off x="1118394" y="5094513"/>
            <a:ext cx="9448800" cy="544287"/>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5" name="Rectangle 6"/>
          <p:cNvSpPr>
            <a:spLocks/>
          </p:cNvSpPr>
          <p:nvPr/>
        </p:nvSpPr>
        <p:spPr bwMode="auto">
          <a:xfrm>
            <a:off x="876300" y="5638800"/>
            <a:ext cx="14491494" cy="4572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6" name="Rectangle 6"/>
          <p:cNvSpPr>
            <a:spLocks/>
          </p:cNvSpPr>
          <p:nvPr/>
        </p:nvSpPr>
        <p:spPr bwMode="auto">
          <a:xfrm>
            <a:off x="840808" y="4466770"/>
            <a:ext cx="12434094" cy="562429"/>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7" name="Rectangle 5"/>
          <p:cNvSpPr>
            <a:spLocks/>
          </p:cNvSpPr>
          <p:nvPr/>
        </p:nvSpPr>
        <p:spPr bwMode="auto">
          <a:xfrm>
            <a:off x="1118394" y="6204857"/>
            <a:ext cx="3352800" cy="50074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6242467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chemeClr val="tx1">
              <a:alpha val="95000"/>
            </a:schemeClr>
          </a:solidFill>
          <a:ln>
            <a:noFill/>
          </a:ln>
          <a:extLst/>
        </p:spPr>
        <p:txBody>
          <a:bodyPr lIns="0" tIns="0" rIns="0" bIns="0" anchor="ctr"/>
          <a:lstStyle/>
          <a:p>
            <a:pPr lvl="1">
              <a:lnSpc>
                <a:spcPct val="120000"/>
              </a:lnSpc>
            </a:pPr>
            <a:r>
              <a:rPr lang="en-US" sz="3000" dirty="0" smtClean="0">
                <a:solidFill>
                  <a:srgbClr val="FFFFFF"/>
                </a:solidFill>
                <a:latin typeface="Menlo Bold"/>
                <a:ea typeface="Menlo Bold"/>
                <a:cs typeface="Menlo Bold"/>
                <a:sym typeface="Menlo Bold"/>
              </a:rPr>
              <a:t>  # </a:t>
            </a:r>
            <a:r>
              <a:rPr lang="en-US" sz="3000" dirty="0">
                <a:solidFill>
                  <a:srgbClr val="FFFFFF"/>
                </a:solidFill>
                <a:latin typeface="Menlo Bold"/>
                <a:ea typeface="Menlo Bold"/>
                <a:cs typeface="Menlo Bold"/>
                <a:sym typeface="Menlo Bold"/>
              </a:rPr>
              <a:t>List of servers to </a:t>
            </a:r>
            <a:r>
              <a:rPr lang="en-US" sz="3000" dirty="0" smtClean="0">
                <a:solidFill>
                  <a:srgbClr val="FFFFFF"/>
                </a:solidFill>
                <a:latin typeface="Menlo Bold"/>
                <a:ea typeface="Menlo Bold"/>
                <a:cs typeface="Menlo Bold"/>
                <a:sym typeface="Menlo Bold"/>
              </a:rPr>
              <a:t>monitor</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a:t>
            </a:r>
            <a:r>
              <a:rPr lang="en-US" sz="3000" dirty="0" smtClean="0">
                <a:solidFill>
                  <a:srgbClr val="FFFFFF"/>
                </a:solidFill>
                <a:latin typeface="Menlo Bold"/>
                <a:ea typeface="Menlo Bold"/>
                <a:cs typeface="Menlo Bold"/>
                <a:sym typeface="Menlo Bold"/>
              </a:rPr>
              <a:t>@</a:t>
            </a:r>
            <a:r>
              <a:rPr lang="en-US" sz="3000" dirty="0" err="1" smtClean="0">
                <a:solidFill>
                  <a:srgbClr val="FFFFFF"/>
                </a:solidFill>
                <a:latin typeface="Menlo Bold"/>
                <a:ea typeface="Menlo Bold"/>
                <a:cs typeface="Menlo Bold"/>
                <a:sym typeface="Menlo Bold"/>
              </a:rPr>
              <a:t>my_webservers.each</a:t>
            </a: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do |member|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the results </a:t>
            </a:r>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into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a Templates</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
        <p:nvSpPr>
          <p:cNvPr id="4" name="Rectangle 5"/>
          <p:cNvSpPr>
            <a:spLocks/>
          </p:cNvSpPr>
          <p:nvPr/>
        </p:nvSpPr>
        <p:spPr bwMode="auto">
          <a:xfrm>
            <a:off x="889794" y="5638800"/>
            <a:ext cx="14290108" cy="4572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r>
              <a:rPr lang="en-US" altLang="en-US" sz="3200" dirty="0" smtClean="0">
                <a:solidFill>
                  <a:srgbClr val="000000"/>
                </a:solidFill>
                <a:latin typeface="Gill Sans"/>
                <a:sym typeface="Gill Sans"/>
              </a:rPr>
              <a:t>1</a:t>
            </a:r>
            <a:endParaRPr lang="en-US" altLang="en-US" sz="3200" dirty="0">
              <a:solidFill>
                <a:srgbClr val="000000"/>
              </a:solidFill>
              <a:latin typeface="Gill Sans"/>
              <a:sym typeface="Gill Sans"/>
            </a:endParaRPr>
          </a:p>
        </p:txBody>
      </p:sp>
      <p:sp>
        <p:nvSpPr>
          <p:cNvPr id="5" name="Rectangle 6"/>
          <p:cNvSpPr>
            <a:spLocks/>
          </p:cNvSpPr>
          <p:nvPr/>
        </p:nvSpPr>
        <p:spPr bwMode="auto">
          <a:xfrm>
            <a:off x="876300" y="6248400"/>
            <a:ext cx="12434094" cy="3810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6" name="Rectangle 6"/>
          <p:cNvSpPr>
            <a:spLocks/>
          </p:cNvSpPr>
          <p:nvPr/>
        </p:nvSpPr>
        <p:spPr bwMode="auto">
          <a:xfrm>
            <a:off x="840808" y="4419600"/>
            <a:ext cx="12434094" cy="11430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8061500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ln/>
        </p:spPr>
        <p:txBody>
          <a:bodyPr/>
          <a:lstStyle/>
          <a:p>
            <a:r>
              <a:rPr lang="en-US" dirty="0"/>
              <a:t>Agenda</a:t>
            </a:r>
          </a:p>
        </p:txBody>
      </p:sp>
    </p:spTree>
    <p:extLst>
      <p:ext uri="{BB962C8B-B14F-4D97-AF65-F5344CB8AC3E}">
        <p14:creationId xmlns:p14="http://schemas.microsoft.com/office/powerpoint/2010/main" val="13532537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Nodes</a:t>
            </a:r>
            <a:endParaRPr lang="en-US" dirty="0"/>
          </a:p>
        </p:txBody>
      </p:sp>
      <p:sp>
        <p:nvSpPr>
          <p:cNvPr id="5" name="Content Placeholder 4"/>
          <p:cNvSpPr>
            <a:spLocks noGrp="1"/>
          </p:cNvSpPr>
          <p:nvPr>
            <p:ph sz="half" idx="1"/>
          </p:nvPr>
        </p:nvSpPr>
        <p:spPr>
          <a:xfrm>
            <a:off x="800204" y="1524000"/>
            <a:ext cx="13195990" cy="7239000"/>
          </a:xfrm>
        </p:spPr>
        <p:txBody>
          <a:bodyPr/>
          <a:lstStyle/>
          <a:p>
            <a:pPr lvl="1"/>
            <a:r>
              <a:rPr lang="en-US" sz="4300" dirty="0" smtClean="0"/>
              <a:t>The computer you are managing with Chef</a:t>
            </a:r>
          </a:p>
          <a:p>
            <a:pPr lvl="1"/>
            <a:r>
              <a:rPr lang="en-US" sz="4300" dirty="0"/>
              <a:t>Most any device that can run the </a:t>
            </a:r>
            <a:r>
              <a:rPr lang="en-US" sz="4300" b="1" dirty="0"/>
              <a:t>chef-client </a:t>
            </a:r>
            <a:r>
              <a:rPr lang="en-US" sz="4300" dirty="0"/>
              <a:t>application and </a:t>
            </a:r>
            <a:r>
              <a:rPr lang="en-US" sz="4300" b="1" dirty="0"/>
              <a:t>ruby</a:t>
            </a:r>
            <a:endParaRPr lang="en-US" sz="4300" dirty="0"/>
          </a:p>
          <a:p>
            <a:pPr lvl="1"/>
            <a:r>
              <a:rPr lang="en-US" sz="4300" dirty="0" smtClean="0"/>
              <a:t>Typically a Server</a:t>
            </a:r>
          </a:p>
          <a:p>
            <a:pPr lvl="2"/>
            <a:r>
              <a:rPr lang="en-US" sz="4000" dirty="0" smtClean="0"/>
              <a:t>Can be virtual, physical, owned or rented from a cloud, either public or private</a:t>
            </a:r>
          </a:p>
        </p:txBody>
      </p:sp>
    </p:spTree>
    <p:extLst>
      <p:ext uri="{BB962C8B-B14F-4D97-AF65-F5344CB8AC3E}">
        <p14:creationId xmlns:p14="http://schemas.microsoft.com/office/powerpoint/2010/main" val="1536515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chemeClr val="tx1">
              <a:alpha val="95000"/>
            </a:schemeClr>
          </a:solidFill>
          <a:ln>
            <a:noFill/>
          </a:ln>
          <a:extLst/>
        </p:spPr>
        <p:txBody>
          <a:bodyPr lIns="0" tIns="0" rIns="0" bIns="0" anchor="ctr"/>
          <a:lstStyle/>
          <a:p>
            <a:pPr lvl="1">
              <a:lnSpc>
                <a:spcPct val="120000"/>
              </a:lnSpc>
            </a:pPr>
            <a:r>
              <a:rPr lang="en-US" sz="3000" dirty="0" smtClean="0">
                <a:solidFill>
                  <a:srgbClr val="FFFFFF"/>
                </a:solidFill>
                <a:latin typeface="Menlo Bold"/>
                <a:ea typeface="Menlo Bold"/>
                <a:cs typeface="Menlo Bold"/>
                <a:sym typeface="Menlo Bold"/>
              </a:rPr>
              <a:t>  # </a:t>
            </a:r>
            <a:r>
              <a:rPr lang="en-US" sz="3000" dirty="0">
                <a:solidFill>
                  <a:srgbClr val="FFFFFF"/>
                </a:solidFill>
                <a:latin typeface="Menlo Bold"/>
                <a:ea typeface="Menlo Bold"/>
                <a:cs typeface="Menlo Bold"/>
                <a:sym typeface="Menlo Bold"/>
              </a:rPr>
              <a:t>List of servers to </a:t>
            </a:r>
            <a:r>
              <a:rPr lang="en-US" sz="3000" dirty="0" smtClean="0">
                <a:solidFill>
                  <a:srgbClr val="FFFFFF"/>
                </a:solidFill>
                <a:latin typeface="Menlo Bold"/>
                <a:ea typeface="Menlo Bold"/>
                <a:cs typeface="Menlo Bold"/>
                <a:sym typeface="Menlo Bold"/>
              </a:rPr>
              <a:t>monitor</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a:t>
            </a:r>
            <a:r>
              <a:rPr lang="en-US" sz="3000" dirty="0" smtClean="0">
                <a:solidFill>
                  <a:srgbClr val="FFFFFF"/>
                </a:solidFill>
                <a:latin typeface="Menlo Bold"/>
                <a:ea typeface="Menlo Bold"/>
                <a:cs typeface="Menlo Bold"/>
                <a:sym typeface="Menlo Bold"/>
              </a:rPr>
              <a:t>@</a:t>
            </a:r>
            <a:r>
              <a:rPr lang="en-US" sz="3000" dirty="0" err="1" smtClean="0">
                <a:solidFill>
                  <a:srgbClr val="FFFFFF"/>
                </a:solidFill>
                <a:latin typeface="Menlo Bold"/>
                <a:ea typeface="Menlo Bold"/>
                <a:cs typeface="Menlo Bold"/>
                <a:sym typeface="Menlo Bold"/>
              </a:rPr>
              <a:t>my_webservers.each</a:t>
            </a: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do |member|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the results </a:t>
            </a:r>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into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a Templates</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
        <p:nvSpPr>
          <p:cNvPr id="4" name="Rectangle 5"/>
          <p:cNvSpPr>
            <a:spLocks/>
          </p:cNvSpPr>
          <p:nvPr/>
        </p:nvSpPr>
        <p:spPr bwMode="auto">
          <a:xfrm>
            <a:off x="1118394" y="5094513"/>
            <a:ext cx="9448800" cy="544287"/>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6" name="Rectangle 6"/>
          <p:cNvSpPr>
            <a:spLocks/>
          </p:cNvSpPr>
          <p:nvPr/>
        </p:nvSpPr>
        <p:spPr bwMode="auto">
          <a:xfrm>
            <a:off x="840808" y="4466770"/>
            <a:ext cx="12434094" cy="562429"/>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7" name="Rectangle 5"/>
          <p:cNvSpPr>
            <a:spLocks/>
          </p:cNvSpPr>
          <p:nvPr/>
        </p:nvSpPr>
        <p:spPr bwMode="auto">
          <a:xfrm>
            <a:off x="1118394" y="6204857"/>
            <a:ext cx="3352800" cy="50074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8" name="Rectangle 6"/>
          <p:cNvSpPr>
            <a:spLocks/>
          </p:cNvSpPr>
          <p:nvPr/>
        </p:nvSpPr>
        <p:spPr bwMode="auto">
          <a:xfrm>
            <a:off x="993208" y="5029200"/>
            <a:ext cx="12434094" cy="6858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350863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dirty="0" smtClean="0"/>
              <a:t>Linux Search Use Case</a:t>
            </a:r>
            <a:endParaRPr lang="en-US" dirty="0"/>
          </a:p>
        </p:txBody>
      </p:sp>
      <p:sp>
        <p:nvSpPr>
          <p:cNvPr id="178178" name="Rectangle 2"/>
          <p:cNvSpPr>
            <a:spLocks noGrp="1" noChangeArrowheads="1"/>
          </p:cNvSpPr>
          <p:nvPr>
            <p:ph type="body" idx="1"/>
          </p:nvPr>
        </p:nvSpPr>
        <p:spPr>
          <a:ln/>
        </p:spPr>
        <p:txBody>
          <a:bodyPr/>
          <a:lstStyle/>
          <a:p>
            <a:pPr>
              <a:buFontTx/>
              <a:buChar char="-"/>
            </a:pPr>
            <a:r>
              <a:rPr lang="en-US" dirty="0" smtClean="0"/>
              <a:t>5,000 </a:t>
            </a:r>
            <a:r>
              <a:rPr lang="en-US" dirty="0"/>
              <a:t>total </a:t>
            </a:r>
            <a:r>
              <a:rPr lang="en-US" dirty="0" smtClean="0"/>
              <a:t>nodes in our Organization</a:t>
            </a:r>
            <a:endParaRPr lang="en-US" dirty="0"/>
          </a:p>
          <a:p>
            <a:pPr>
              <a:buFontTx/>
              <a:buChar char="-"/>
            </a:pPr>
            <a:r>
              <a:rPr lang="en-US" dirty="0" smtClean="0"/>
              <a:t>4,000 </a:t>
            </a:r>
            <a:r>
              <a:rPr lang="en-US" dirty="0"/>
              <a:t>of them are </a:t>
            </a:r>
            <a:r>
              <a:rPr lang="en-US" b="1" dirty="0"/>
              <a:t>webservers</a:t>
            </a:r>
          </a:p>
          <a:p>
            <a:pPr>
              <a:buFontTx/>
              <a:buChar char="-"/>
            </a:pPr>
            <a:r>
              <a:rPr lang="en-US" dirty="0"/>
              <a:t>Our </a:t>
            </a:r>
            <a:r>
              <a:rPr lang="en-US" b="1" dirty="0" smtClean="0"/>
              <a:t>load balancer </a:t>
            </a:r>
            <a:r>
              <a:rPr lang="en-US" dirty="0" smtClean="0"/>
              <a:t>needs to </a:t>
            </a:r>
            <a:r>
              <a:rPr lang="en-US" dirty="0"/>
              <a:t>know the</a:t>
            </a:r>
            <a:r>
              <a:rPr lang="en-US" b="1" dirty="0"/>
              <a:t> IP </a:t>
            </a:r>
            <a:r>
              <a:rPr lang="en-US" b="1" dirty="0" smtClean="0"/>
              <a:t>Address </a:t>
            </a:r>
            <a:r>
              <a:rPr lang="en-US" dirty="0" smtClean="0"/>
              <a:t>and</a:t>
            </a:r>
            <a:r>
              <a:rPr lang="en-US" b="1" dirty="0" smtClean="0"/>
              <a:t> Hostname</a:t>
            </a:r>
            <a:r>
              <a:rPr lang="en-US" dirty="0" smtClean="0"/>
              <a:t> </a:t>
            </a:r>
            <a:r>
              <a:rPr lang="en-US" dirty="0"/>
              <a:t>of every available </a:t>
            </a:r>
            <a:r>
              <a:rPr lang="en-US" b="1" dirty="0" smtClean="0"/>
              <a:t>webserver</a:t>
            </a:r>
            <a:endParaRPr lang="en-US" b="1" dirty="0"/>
          </a:p>
          <a:p>
            <a:pPr>
              <a:buFontTx/>
              <a:buChar char="-"/>
            </a:pPr>
            <a:r>
              <a:rPr lang="en-US" dirty="0" smtClean="0"/>
              <a:t>The load balancer needs </a:t>
            </a:r>
            <a:r>
              <a:rPr lang="en-US" dirty="0"/>
              <a:t>to </a:t>
            </a:r>
            <a:r>
              <a:rPr lang="en-US" b="1" dirty="0"/>
              <a:t>automatically </a:t>
            </a:r>
            <a:r>
              <a:rPr lang="en-US" dirty="0"/>
              <a:t>update </a:t>
            </a:r>
            <a:br>
              <a:rPr lang="en-US" dirty="0"/>
            </a:br>
            <a:r>
              <a:rPr lang="en-US" dirty="0"/>
              <a:t>this list every </a:t>
            </a:r>
            <a:r>
              <a:rPr lang="en-US" b="1" dirty="0"/>
              <a:t>30 </a:t>
            </a:r>
            <a:r>
              <a:rPr lang="en-US" b="1" dirty="0" smtClean="0"/>
              <a:t>minutes</a:t>
            </a:r>
          </a:p>
          <a:p>
            <a:pPr>
              <a:buFontTx/>
              <a:buChar char="-"/>
            </a:pPr>
            <a:r>
              <a:rPr lang="en-US" b="1" dirty="0"/>
              <a:t>Method:</a:t>
            </a:r>
            <a:r>
              <a:rPr lang="en-US" dirty="0"/>
              <a:t> Search for every </a:t>
            </a:r>
            <a:r>
              <a:rPr lang="en-US" b="1" dirty="0"/>
              <a:t>webserver</a:t>
            </a:r>
            <a:r>
              <a:rPr lang="en-US" dirty="0"/>
              <a:t>, then add its </a:t>
            </a:r>
            <a:br>
              <a:rPr lang="en-US" dirty="0"/>
            </a:br>
            <a:r>
              <a:rPr lang="en-US" b="1" dirty="0"/>
              <a:t>IP Address </a:t>
            </a:r>
            <a:r>
              <a:rPr lang="en-US" dirty="0"/>
              <a:t>and </a:t>
            </a:r>
            <a:r>
              <a:rPr lang="en-US" b="1" dirty="0"/>
              <a:t>Hostname </a:t>
            </a:r>
            <a:r>
              <a:rPr lang="en-US" dirty="0"/>
              <a:t>to the correct </a:t>
            </a:r>
            <a:r>
              <a:rPr lang="en-US" dirty="0" err="1"/>
              <a:t>config</a:t>
            </a:r>
            <a:r>
              <a:rPr lang="en-US" dirty="0"/>
              <a:t> file</a:t>
            </a:r>
          </a:p>
          <a:p>
            <a:pPr>
              <a:buFontTx/>
              <a:buChar char="-"/>
            </a:pPr>
            <a:endParaRPr lang="en-US" b="1" dirty="0"/>
          </a:p>
          <a:p>
            <a:pPr>
              <a:buFontTx/>
              <a:buChar char="-"/>
            </a:pPr>
            <a:endParaRPr lang="en-US" dirty="0"/>
          </a:p>
        </p:txBody>
      </p:sp>
    </p:spTree>
    <p:extLst>
      <p:ext uri="{BB962C8B-B14F-4D97-AF65-F5344CB8AC3E}">
        <p14:creationId xmlns:p14="http://schemas.microsoft.com/office/powerpoint/2010/main" val="12346348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001782" y="8826500"/>
            <a:ext cx="215921" cy="215900"/>
          </a:xfrm>
          <a:prstGeom prst="rect">
            <a:avLst/>
          </a:prstGeom>
        </p:spPr>
        <p:txBody>
          <a:bodyPr/>
          <a:lstStyle/>
          <a:p>
            <a:fld id="{61EA6ADF-550B-7C47-BD08-2682FF90D10F}" type="slidenum">
              <a:rPr lang="en-US"/>
              <a:pPr/>
              <a:t>402</a:t>
            </a:fld>
            <a:endParaRPr lang="en-US"/>
          </a:p>
        </p:txBody>
      </p:sp>
      <p:sp>
        <p:nvSpPr>
          <p:cNvPr id="217089" name="Rectangle 1"/>
          <p:cNvSpPr>
            <a:spLocks noGrp="1" noChangeArrowheads="1"/>
          </p:cNvSpPr>
          <p:nvPr>
            <p:ph type="title"/>
          </p:nvPr>
        </p:nvSpPr>
        <p:spPr>
          <a:ln/>
        </p:spPr>
        <p:txBody>
          <a:bodyPr/>
          <a:lstStyle/>
          <a:p>
            <a:r>
              <a:rPr lang="en-US" dirty="0"/>
              <a:t>Search for </a:t>
            </a:r>
            <a:r>
              <a:rPr lang="en-US" dirty="0" smtClean="0"/>
              <a:t>Nodes – Linux Example</a:t>
            </a:r>
            <a:endParaRPr lang="en-US" dirty="0"/>
          </a:p>
        </p:txBody>
      </p:sp>
      <p:sp>
        <p:nvSpPr>
          <p:cNvPr id="217090" name="Rectangle 2"/>
          <p:cNvSpPr>
            <a:spLocks noGrp="1" noChangeArrowheads="1"/>
          </p:cNvSpPr>
          <p:nvPr>
            <p:ph type="body" idx="1"/>
          </p:nvPr>
        </p:nvSpPr>
        <p:spPr>
          <a:ln/>
        </p:spPr>
        <p:txBody>
          <a:bodyPr/>
          <a:lstStyle/>
          <a:p>
            <a:pPr marL="0" indent="0">
              <a:buNone/>
            </a:pPr>
            <a:r>
              <a:rPr lang="en-US" sz="3600" dirty="0" err="1"/>
              <a:t>pool_members</a:t>
            </a:r>
            <a:r>
              <a:rPr lang="en-US" sz="3600" dirty="0"/>
              <a:t> </a:t>
            </a:r>
            <a:r>
              <a:rPr lang="en-US" sz="3600" dirty="0">
                <a:solidFill>
                  <a:srgbClr val="666666"/>
                </a:solidFill>
              </a:rPr>
              <a:t>=</a:t>
            </a:r>
            <a:r>
              <a:rPr lang="en-US" sz="3600" dirty="0"/>
              <a:t> search(</a:t>
            </a:r>
            <a:r>
              <a:rPr lang="en-US" sz="3600" dirty="0">
                <a:solidFill>
                  <a:srgbClr val="BA2121"/>
                </a:solidFill>
              </a:rPr>
              <a:t>"node"</a:t>
            </a:r>
            <a:r>
              <a:rPr lang="en-US" sz="3600" dirty="0"/>
              <a:t>,</a:t>
            </a:r>
            <a:r>
              <a:rPr lang="en-US" sz="3600" dirty="0">
                <a:solidFill>
                  <a:srgbClr val="BA2121"/>
                </a:solidFill>
              </a:rPr>
              <a:t>"</a:t>
            </a:r>
            <a:r>
              <a:rPr lang="en-US" sz="3600" dirty="0" err="1">
                <a:solidFill>
                  <a:srgbClr val="BA2121"/>
                </a:solidFill>
              </a:rPr>
              <a:t>role:webserver</a:t>
            </a:r>
            <a:r>
              <a:rPr lang="en-US" sz="3600" dirty="0">
                <a:solidFill>
                  <a:srgbClr val="BA2121"/>
                </a:solidFill>
              </a:rPr>
              <a:t>"</a:t>
            </a:r>
            <a:r>
              <a:rPr lang="en-US" sz="3600" dirty="0"/>
              <a:t>)</a:t>
            </a:r>
          </a:p>
          <a:p>
            <a:pPr marL="0" indent="0">
              <a:spcBef>
                <a:spcPts val="1063"/>
              </a:spcBef>
              <a:buNone/>
            </a:pPr>
            <a:endParaRPr lang="en-US" sz="3600" dirty="0"/>
          </a:p>
          <a:p>
            <a:pPr marL="0" indent="0">
              <a:buNone/>
            </a:pPr>
            <a:r>
              <a:rPr lang="en-US" sz="3600" dirty="0">
                <a:cs typeface="Courier" charset="0"/>
              </a:rPr>
              <a:t>template </a:t>
            </a:r>
            <a:r>
              <a:rPr lang="en-US" sz="3600" dirty="0">
                <a:solidFill>
                  <a:srgbClr val="BA2121"/>
                </a:solidFill>
                <a:cs typeface="Courier" charset="0"/>
              </a:rPr>
              <a:t>"/etc/</a:t>
            </a:r>
            <a:r>
              <a:rPr lang="en-US" sz="3600" dirty="0" err="1">
                <a:solidFill>
                  <a:srgbClr val="BA2121"/>
                </a:solidFill>
                <a:cs typeface="Courier" charset="0"/>
              </a:rPr>
              <a:t>haproxy</a:t>
            </a:r>
            <a:r>
              <a:rPr lang="en-US" sz="3600" dirty="0">
                <a:solidFill>
                  <a:srgbClr val="BA2121"/>
                </a:solidFill>
                <a:cs typeface="Courier" charset="0"/>
              </a:rPr>
              <a:t>/</a:t>
            </a:r>
            <a:r>
              <a:rPr lang="en-US" sz="3600" dirty="0" err="1">
                <a:solidFill>
                  <a:srgbClr val="BA2121"/>
                </a:solidFill>
                <a:cs typeface="Courier" charset="0"/>
              </a:rPr>
              <a:t>haproxy.cfg</a:t>
            </a:r>
            <a:r>
              <a:rPr lang="en-US" sz="3600" dirty="0">
                <a:solidFill>
                  <a:srgbClr val="BA2121"/>
                </a:solidFill>
                <a:cs typeface="Courier" charset="0"/>
              </a:rPr>
              <a:t>"</a:t>
            </a:r>
            <a:r>
              <a:rPr lang="en-US" sz="3600" dirty="0">
                <a:cs typeface="Courier" charset="0"/>
              </a:rPr>
              <a:t> </a:t>
            </a:r>
            <a:r>
              <a:rPr lang="en-US" sz="3600" b="1" dirty="0">
                <a:solidFill>
                  <a:srgbClr val="008000"/>
                </a:solidFill>
                <a:cs typeface="Courier" charset="0"/>
              </a:rPr>
              <a:t>do</a:t>
            </a:r>
            <a:endParaRPr lang="en-US" sz="3600" dirty="0"/>
          </a:p>
          <a:p>
            <a:pPr marL="0" indent="0">
              <a:buNone/>
            </a:pPr>
            <a:r>
              <a:rPr lang="en-US" sz="3600" dirty="0">
                <a:cs typeface="Courier" charset="0"/>
              </a:rPr>
              <a:t>  </a:t>
            </a:r>
            <a:r>
              <a:rPr lang="en-US" sz="3600" dirty="0" smtClean="0">
                <a:cs typeface="Courier" charset="0"/>
              </a:rPr>
              <a:t>  source </a:t>
            </a:r>
            <a:r>
              <a:rPr lang="en-US" sz="3600" dirty="0">
                <a:solidFill>
                  <a:srgbClr val="BA2121"/>
                </a:solidFill>
                <a:cs typeface="Courier" charset="0"/>
              </a:rPr>
              <a:t>"</a:t>
            </a:r>
            <a:r>
              <a:rPr lang="en-US" sz="3600" dirty="0" err="1">
                <a:solidFill>
                  <a:srgbClr val="BA2121"/>
                </a:solidFill>
                <a:cs typeface="Courier" charset="0"/>
              </a:rPr>
              <a:t>haproxy-app_lb.cfg.erb</a:t>
            </a:r>
            <a:r>
              <a:rPr lang="en-US" sz="3600" dirty="0">
                <a:solidFill>
                  <a:srgbClr val="BA2121"/>
                </a:solidFill>
                <a:cs typeface="Courier" charset="0"/>
              </a:rPr>
              <a:t>"</a:t>
            </a:r>
            <a:endParaRPr lang="en-US" sz="3600" dirty="0"/>
          </a:p>
          <a:p>
            <a:pPr marL="0" indent="0">
              <a:buNone/>
            </a:pPr>
            <a:r>
              <a:rPr lang="en-US" sz="3600" dirty="0">
                <a:cs typeface="Courier" charset="0"/>
              </a:rPr>
              <a:t>  </a:t>
            </a:r>
            <a:r>
              <a:rPr lang="en-US" sz="3600" dirty="0" smtClean="0">
                <a:cs typeface="Courier" charset="0"/>
              </a:rPr>
              <a:t>  owner </a:t>
            </a:r>
            <a:r>
              <a:rPr lang="en-US" sz="3600" dirty="0">
                <a:solidFill>
                  <a:srgbClr val="BA2121"/>
                </a:solidFill>
                <a:cs typeface="Courier" charset="0"/>
              </a:rPr>
              <a:t>"root"</a:t>
            </a:r>
            <a:endParaRPr lang="en-US" sz="3600" dirty="0"/>
          </a:p>
          <a:p>
            <a:pPr marL="0" indent="0">
              <a:buNone/>
            </a:pPr>
            <a:r>
              <a:rPr lang="en-US" sz="3600" dirty="0">
                <a:cs typeface="Courier" charset="0"/>
              </a:rPr>
              <a:t>  </a:t>
            </a:r>
            <a:r>
              <a:rPr lang="en-US" sz="3600" dirty="0" smtClean="0">
                <a:cs typeface="Courier" charset="0"/>
              </a:rPr>
              <a:t>  group </a:t>
            </a:r>
            <a:r>
              <a:rPr lang="en-US" sz="3600" dirty="0">
                <a:solidFill>
                  <a:srgbClr val="BA2121"/>
                </a:solidFill>
                <a:cs typeface="Courier" charset="0"/>
              </a:rPr>
              <a:t>"root"</a:t>
            </a:r>
            <a:endParaRPr lang="en-US" sz="3600" dirty="0"/>
          </a:p>
          <a:p>
            <a:pPr marL="0" indent="0">
              <a:buNone/>
            </a:pPr>
            <a:r>
              <a:rPr lang="en-US" sz="3600" dirty="0">
                <a:cs typeface="Courier" charset="0"/>
              </a:rPr>
              <a:t>  </a:t>
            </a:r>
            <a:r>
              <a:rPr lang="en-US" sz="3600" dirty="0" smtClean="0">
                <a:cs typeface="Courier" charset="0"/>
              </a:rPr>
              <a:t>  mode </a:t>
            </a:r>
            <a:r>
              <a:rPr lang="en-US" sz="3600" dirty="0">
                <a:solidFill>
                  <a:srgbClr val="666666"/>
                </a:solidFill>
                <a:cs typeface="Courier" charset="0"/>
              </a:rPr>
              <a:t>0644</a:t>
            </a:r>
            <a:endParaRPr lang="en-US" sz="3600" dirty="0"/>
          </a:p>
          <a:p>
            <a:pPr marL="0" indent="0">
              <a:buNone/>
            </a:pPr>
            <a:r>
              <a:rPr lang="en-US" sz="3600" dirty="0">
                <a:cs typeface="Courier" charset="0"/>
              </a:rPr>
              <a:t>  </a:t>
            </a:r>
            <a:r>
              <a:rPr lang="en-US" sz="3600" dirty="0" smtClean="0">
                <a:cs typeface="Courier" charset="0"/>
              </a:rPr>
              <a:t>  variables </a:t>
            </a:r>
            <a:r>
              <a:rPr lang="en-US" sz="3600" dirty="0">
                <a:solidFill>
                  <a:srgbClr val="19177C"/>
                </a:solidFill>
                <a:cs typeface="Courier" charset="0"/>
              </a:rPr>
              <a:t>:</a:t>
            </a:r>
            <a:r>
              <a:rPr lang="en-US" sz="3600" dirty="0" err="1">
                <a:solidFill>
                  <a:srgbClr val="19177C"/>
                </a:solidFill>
                <a:cs typeface="Courier" charset="0"/>
              </a:rPr>
              <a:t>pool_members</a:t>
            </a:r>
            <a:r>
              <a:rPr lang="en-US" sz="3600" dirty="0">
                <a:cs typeface="Courier" charset="0"/>
              </a:rPr>
              <a:t> </a:t>
            </a:r>
            <a:r>
              <a:rPr lang="en-US" sz="3600" dirty="0">
                <a:solidFill>
                  <a:srgbClr val="666666"/>
                </a:solidFill>
                <a:cs typeface="Courier" charset="0"/>
              </a:rPr>
              <a:t>=&gt;</a:t>
            </a:r>
            <a:r>
              <a:rPr lang="en-US" sz="3600" dirty="0">
                <a:cs typeface="Courier" charset="0"/>
              </a:rPr>
              <a:t> </a:t>
            </a:r>
            <a:r>
              <a:rPr lang="en-US" sz="3600" dirty="0" err="1">
                <a:cs typeface="Courier" charset="0"/>
              </a:rPr>
              <a:t>pool_members</a:t>
            </a:r>
            <a:r>
              <a:rPr lang="en-US" sz="3600" dirty="0" err="1">
                <a:solidFill>
                  <a:srgbClr val="666666"/>
                </a:solidFill>
                <a:cs typeface="Courier" charset="0"/>
              </a:rPr>
              <a:t>.</a:t>
            </a:r>
            <a:r>
              <a:rPr lang="en-US" sz="3600" dirty="0" err="1">
                <a:cs typeface="Courier" charset="0"/>
              </a:rPr>
              <a:t>uniq</a:t>
            </a:r>
            <a:endParaRPr lang="en-US" sz="3600" dirty="0"/>
          </a:p>
          <a:p>
            <a:pPr marL="0" indent="0">
              <a:buNone/>
            </a:pPr>
            <a:r>
              <a:rPr lang="en-US" sz="3600" dirty="0">
                <a:cs typeface="Courier" charset="0"/>
              </a:rPr>
              <a:t>  </a:t>
            </a:r>
            <a:r>
              <a:rPr lang="en-US" sz="3600" dirty="0" smtClean="0">
                <a:cs typeface="Courier" charset="0"/>
              </a:rPr>
              <a:t>  notifies </a:t>
            </a:r>
            <a:r>
              <a:rPr lang="en-US" sz="3600" dirty="0">
                <a:solidFill>
                  <a:srgbClr val="19177C"/>
                </a:solidFill>
                <a:cs typeface="Courier" charset="0"/>
              </a:rPr>
              <a:t>:restart</a:t>
            </a:r>
            <a:r>
              <a:rPr lang="en-US" sz="3600" dirty="0">
                <a:cs typeface="Courier" charset="0"/>
              </a:rPr>
              <a:t>, </a:t>
            </a:r>
            <a:r>
              <a:rPr lang="en-US" sz="3600" dirty="0">
                <a:solidFill>
                  <a:srgbClr val="BA2121"/>
                </a:solidFill>
                <a:cs typeface="Courier" charset="0"/>
              </a:rPr>
              <a:t>"service[</a:t>
            </a:r>
            <a:r>
              <a:rPr lang="en-US" sz="3600" dirty="0" err="1">
                <a:solidFill>
                  <a:srgbClr val="BA2121"/>
                </a:solidFill>
                <a:cs typeface="Courier" charset="0"/>
              </a:rPr>
              <a:t>haproxy</a:t>
            </a:r>
            <a:r>
              <a:rPr lang="en-US" sz="3600" dirty="0">
                <a:solidFill>
                  <a:srgbClr val="BA2121"/>
                </a:solidFill>
                <a:cs typeface="Courier" charset="0"/>
              </a:rPr>
              <a:t>]"</a:t>
            </a:r>
            <a:endParaRPr lang="en-US" sz="3600" dirty="0"/>
          </a:p>
          <a:p>
            <a:pPr marL="0" indent="0">
              <a:buNone/>
            </a:pPr>
            <a:r>
              <a:rPr lang="en-US" sz="3600" b="1" dirty="0">
                <a:solidFill>
                  <a:srgbClr val="008000"/>
                </a:solidFill>
                <a:cs typeface="Courier" charset="0"/>
              </a:rPr>
              <a:t>end</a:t>
            </a:r>
            <a:endParaRPr lang="en-US" sz="3600" b="1" dirty="0">
              <a:solidFill>
                <a:srgbClr val="008000"/>
              </a:solidFill>
              <a:ea typeface="ヒラギノ角ゴ ProN W6" charset="0"/>
              <a:cs typeface="ヒラギノ角ゴ ProN W6" charset="0"/>
            </a:endParaRPr>
          </a:p>
        </p:txBody>
      </p:sp>
    </p:spTree>
    <p:extLst>
      <p:ext uri="{BB962C8B-B14F-4D97-AF65-F5344CB8AC3E}">
        <p14:creationId xmlns:p14="http://schemas.microsoft.com/office/powerpoint/2010/main" val="14322161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294967295"/>
          </p:nvPr>
        </p:nvSpPr>
        <p:spPr>
          <a:xfrm>
            <a:off x="8001782" y="8826500"/>
            <a:ext cx="215921" cy="215900"/>
          </a:xfrm>
          <a:prstGeom prst="rect">
            <a:avLst/>
          </a:prstGeom>
        </p:spPr>
        <p:txBody>
          <a:bodyPr/>
          <a:lstStyle/>
          <a:p>
            <a:fld id="{ECDBD353-E2A9-C54D-8A0C-9EC76875F9CA}" type="slidenum">
              <a:rPr lang="en-US"/>
              <a:pPr/>
              <a:t>403</a:t>
            </a:fld>
            <a:endParaRPr lang="en-US"/>
          </a:p>
        </p:txBody>
      </p:sp>
      <p:sp>
        <p:nvSpPr>
          <p:cNvPr id="218113" name="Rectangle 1"/>
          <p:cNvSpPr>
            <a:spLocks noGrp="1" noChangeArrowheads="1"/>
          </p:cNvSpPr>
          <p:nvPr>
            <p:ph type="title"/>
          </p:nvPr>
        </p:nvSpPr>
        <p:spPr>
          <a:ln/>
        </p:spPr>
        <p:txBody>
          <a:bodyPr/>
          <a:lstStyle/>
          <a:p>
            <a:r>
              <a:rPr lang="en-US" dirty="0"/>
              <a:t>Search for </a:t>
            </a:r>
            <a:r>
              <a:rPr lang="en-US" dirty="0" smtClean="0"/>
              <a:t>Nodes – Linux Example</a:t>
            </a:r>
            <a:endParaRPr lang="en-US" dirty="0"/>
          </a:p>
        </p:txBody>
      </p:sp>
      <p:sp>
        <p:nvSpPr>
          <p:cNvPr id="218114" name="Rectangle 2"/>
          <p:cNvSpPr>
            <a:spLocks noGrp="1" noChangeArrowheads="1"/>
          </p:cNvSpPr>
          <p:nvPr>
            <p:ph type="body" idx="1"/>
          </p:nvPr>
        </p:nvSpPr>
        <p:spPr>
          <a:ln/>
        </p:spPr>
        <p:txBody>
          <a:bodyPr/>
          <a:lstStyle/>
          <a:p>
            <a:pPr marL="0" indent="0">
              <a:buNone/>
            </a:pPr>
            <a:r>
              <a:rPr lang="en-US" sz="3600" dirty="0" err="1"/>
              <a:t>pool_members</a:t>
            </a:r>
            <a:r>
              <a:rPr lang="en-US" sz="3600" dirty="0"/>
              <a:t> </a:t>
            </a:r>
            <a:r>
              <a:rPr lang="en-US" sz="3600" dirty="0">
                <a:solidFill>
                  <a:srgbClr val="666666"/>
                </a:solidFill>
              </a:rPr>
              <a:t>=</a:t>
            </a:r>
            <a:r>
              <a:rPr lang="en-US" sz="3600" dirty="0"/>
              <a:t> search(</a:t>
            </a:r>
            <a:r>
              <a:rPr lang="en-US" sz="3600" dirty="0">
                <a:solidFill>
                  <a:srgbClr val="BA2121"/>
                </a:solidFill>
              </a:rPr>
              <a:t>"node"</a:t>
            </a:r>
            <a:r>
              <a:rPr lang="en-US" sz="3600" dirty="0"/>
              <a:t>,</a:t>
            </a:r>
            <a:r>
              <a:rPr lang="en-US" sz="3600" dirty="0">
                <a:solidFill>
                  <a:srgbClr val="BA2121"/>
                </a:solidFill>
              </a:rPr>
              <a:t>"</a:t>
            </a:r>
            <a:r>
              <a:rPr lang="en-US" sz="3600" dirty="0" err="1">
                <a:solidFill>
                  <a:srgbClr val="BA2121"/>
                </a:solidFill>
              </a:rPr>
              <a:t>role:webserver</a:t>
            </a:r>
            <a:r>
              <a:rPr lang="en-US" sz="3600" dirty="0">
                <a:solidFill>
                  <a:srgbClr val="BA2121"/>
                </a:solidFill>
              </a:rPr>
              <a:t>"</a:t>
            </a:r>
            <a:r>
              <a:rPr lang="en-US" sz="3600" dirty="0"/>
              <a:t>)</a:t>
            </a:r>
          </a:p>
          <a:p>
            <a:pPr marL="0" indent="0">
              <a:spcBef>
                <a:spcPts val="1063"/>
              </a:spcBef>
              <a:buNone/>
            </a:pPr>
            <a:endParaRPr lang="en-US" sz="3600" dirty="0"/>
          </a:p>
          <a:p>
            <a:pPr marL="0" indent="0">
              <a:buNone/>
            </a:pPr>
            <a:r>
              <a:rPr lang="en-US" sz="3600" dirty="0">
                <a:cs typeface="Courier" charset="0"/>
              </a:rPr>
              <a:t>template </a:t>
            </a:r>
            <a:r>
              <a:rPr lang="en-US" sz="3600" dirty="0">
                <a:solidFill>
                  <a:srgbClr val="BA2121"/>
                </a:solidFill>
                <a:cs typeface="Courier" charset="0"/>
              </a:rPr>
              <a:t>"/etc/</a:t>
            </a:r>
            <a:r>
              <a:rPr lang="en-US" sz="3600" dirty="0" err="1">
                <a:solidFill>
                  <a:srgbClr val="BA2121"/>
                </a:solidFill>
                <a:cs typeface="Courier" charset="0"/>
              </a:rPr>
              <a:t>haproxy</a:t>
            </a:r>
            <a:r>
              <a:rPr lang="en-US" sz="3600" dirty="0">
                <a:solidFill>
                  <a:srgbClr val="BA2121"/>
                </a:solidFill>
                <a:cs typeface="Courier" charset="0"/>
              </a:rPr>
              <a:t>/</a:t>
            </a:r>
            <a:r>
              <a:rPr lang="en-US" sz="3600" dirty="0" err="1">
                <a:solidFill>
                  <a:srgbClr val="BA2121"/>
                </a:solidFill>
                <a:cs typeface="Courier" charset="0"/>
              </a:rPr>
              <a:t>haproxy.cfg</a:t>
            </a:r>
            <a:r>
              <a:rPr lang="en-US" sz="3600" dirty="0">
                <a:solidFill>
                  <a:srgbClr val="BA2121"/>
                </a:solidFill>
                <a:cs typeface="Courier" charset="0"/>
              </a:rPr>
              <a:t>"</a:t>
            </a:r>
            <a:r>
              <a:rPr lang="en-US" sz="3600" dirty="0">
                <a:cs typeface="Courier" charset="0"/>
              </a:rPr>
              <a:t> </a:t>
            </a:r>
            <a:r>
              <a:rPr lang="en-US" sz="3600" b="1" dirty="0">
                <a:solidFill>
                  <a:srgbClr val="008000"/>
                </a:solidFill>
                <a:cs typeface="Courier" charset="0"/>
              </a:rPr>
              <a:t>do</a:t>
            </a:r>
            <a:endParaRPr lang="en-US" sz="3600" dirty="0"/>
          </a:p>
          <a:p>
            <a:pPr marL="0" indent="0">
              <a:buNone/>
            </a:pPr>
            <a:r>
              <a:rPr lang="en-US" sz="3600" dirty="0">
                <a:cs typeface="Courier" charset="0"/>
              </a:rPr>
              <a:t>  </a:t>
            </a:r>
            <a:r>
              <a:rPr lang="en-US" sz="3600" dirty="0" smtClean="0">
                <a:cs typeface="Courier" charset="0"/>
              </a:rPr>
              <a:t>  source </a:t>
            </a:r>
            <a:r>
              <a:rPr lang="en-US" sz="3600" dirty="0">
                <a:solidFill>
                  <a:srgbClr val="BA2121"/>
                </a:solidFill>
                <a:cs typeface="Courier" charset="0"/>
              </a:rPr>
              <a:t>"</a:t>
            </a:r>
            <a:r>
              <a:rPr lang="en-US" sz="3600" dirty="0" err="1">
                <a:solidFill>
                  <a:srgbClr val="BA2121"/>
                </a:solidFill>
                <a:cs typeface="Courier" charset="0"/>
              </a:rPr>
              <a:t>haproxy-app_lb.cfg.erb</a:t>
            </a:r>
            <a:r>
              <a:rPr lang="en-US" sz="3600" dirty="0">
                <a:solidFill>
                  <a:srgbClr val="BA2121"/>
                </a:solidFill>
                <a:cs typeface="Courier" charset="0"/>
              </a:rPr>
              <a:t>"</a:t>
            </a:r>
            <a:endParaRPr lang="en-US" sz="3600" dirty="0"/>
          </a:p>
          <a:p>
            <a:pPr marL="0" indent="0">
              <a:buNone/>
            </a:pPr>
            <a:r>
              <a:rPr lang="en-US" sz="3600" dirty="0">
                <a:cs typeface="Courier" charset="0"/>
              </a:rPr>
              <a:t>  </a:t>
            </a:r>
            <a:r>
              <a:rPr lang="en-US" sz="3600" dirty="0" smtClean="0">
                <a:cs typeface="Courier" charset="0"/>
              </a:rPr>
              <a:t>  owner </a:t>
            </a:r>
            <a:r>
              <a:rPr lang="en-US" sz="3600" dirty="0">
                <a:solidFill>
                  <a:srgbClr val="BA2121"/>
                </a:solidFill>
                <a:cs typeface="Courier" charset="0"/>
              </a:rPr>
              <a:t>"root"</a:t>
            </a:r>
            <a:endParaRPr lang="en-US" sz="3600" dirty="0"/>
          </a:p>
          <a:p>
            <a:pPr marL="0" indent="0">
              <a:buNone/>
            </a:pPr>
            <a:r>
              <a:rPr lang="en-US" sz="3600" dirty="0">
                <a:cs typeface="Courier" charset="0"/>
              </a:rPr>
              <a:t>  </a:t>
            </a:r>
            <a:r>
              <a:rPr lang="en-US" sz="3600" dirty="0" smtClean="0">
                <a:cs typeface="Courier" charset="0"/>
              </a:rPr>
              <a:t>  group </a:t>
            </a:r>
            <a:r>
              <a:rPr lang="en-US" sz="3600" dirty="0">
                <a:solidFill>
                  <a:srgbClr val="BA2121"/>
                </a:solidFill>
                <a:cs typeface="Courier" charset="0"/>
              </a:rPr>
              <a:t>"root"</a:t>
            </a:r>
            <a:endParaRPr lang="en-US" sz="3600" dirty="0"/>
          </a:p>
          <a:p>
            <a:pPr marL="0" indent="0">
              <a:buNone/>
            </a:pPr>
            <a:r>
              <a:rPr lang="en-US" sz="3600" dirty="0">
                <a:cs typeface="Courier" charset="0"/>
              </a:rPr>
              <a:t>  </a:t>
            </a:r>
            <a:r>
              <a:rPr lang="en-US" sz="3600" dirty="0" smtClean="0">
                <a:cs typeface="Courier" charset="0"/>
              </a:rPr>
              <a:t>  mode </a:t>
            </a:r>
            <a:r>
              <a:rPr lang="en-US" sz="3600" dirty="0">
                <a:solidFill>
                  <a:srgbClr val="666666"/>
                </a:solidFill>
                <a:cs typeface="Courier" charset="0"/>
              </a:rPr>
              <a:t>0644</a:t>
            </a:r>
            <a:endParaRPr lang="en-US" sz="3600" dirty="0"/>
          </a:p>
          <a:p>
            <a:pPr marL="0" indent="0">
              <a:buNone/>
            </a:pPr>
            <a:r>
              <a:rPr lang="en-US" sz="3600" dirty="0">
                <a:cs typeface="Courier" charset="0"/>
              </a:rPr>
              <a:t>  </a:t>
            </a:r>
            <a:r>
              <a:rPr lang="en-US" sz="3600" dirty="0" smtClean="0">
                <a:cs typeface="Courier" charset="0"/>
              </a:rPr>
              <a:t>  variables </a:t>
            </a:r>
            <a:r>
              <a:rPr lang="en-US" sz="3600" dirty="0">
                <a:solidFill>
                  <a:srgbClr val="19177C"/>
                </a:solidFill>
                <a:cs typeface="Courier" charset="0"/>
              </a:rPr>
              <a:t>:</a:t>
            </a:r>
            <a:r>
              <a:rPr lang="en-US" sz="3600" dirty="0" err="1">
                <a:solidFill>
                  <a:srgbClr val="19177C"/>
                </a:solidFill>
                <a:cs typeface="Courier" charset="0"/>
              </a:rPr>
              <a:t>pool_members</a:t>
            </a:r>
            <a:r>
              <a:rPr lang="en-US" sz="3600" dirty="0">
                <a:cs typeface="Courier" charset="0"/>
              </a:rPr>
              <a:t> </a:t>
            </a:r>
            <a:r>
              <a:rPr lang="en-US" sz="3600" dirty="0">
                <a:solidFill>
                  <a:srgbClr val="666666"/>
                </a:solidFill>
                <a:cs typeface="Courier" charset="0"/>
              </a:rPr>
              <a:t>=&gt;</a:t>
            </a:r>
            <a:r>
              <a:rPr lang="en-US" sz="3600" dirty="0">
                <a:cs typeface="Courier" charset="0"/>
              </a:rPr>
              <a:t> </a:t>
            </a:r>
            <a:r>
              <a:rPr lang="en-US" sz="3600" dirty="0" err="1">
                <a:cs typeface="Courier" charset="0"/>
              </a:rPr>
              <a:t>pool_members</a:t>
            </a:r>
            <a:r>
              <a:rPr lang="en-US" sz="3600" dirty="0" err="1">
                <a:solidFill>
                  <a:srgbClr val="666666"/>
                </a:solidFill>
                <a:cs typeface="Courier" charset="0"/>
              </a:rPr>
              <a:t>.</a:t>
            </a:r>
            <a:r>
              <a:rPr lang="en-US" sz="3600" dirty="0" err="1">
                <a:cs typeface="Courier" charset="0"/>
              </a:rPr>
              <a:t>uniq</a:t>
            </a:r>
            <a:endParaRPr lang="en-US" sz="3600" dirty="0"/>
          </a:p>
          <a:p>
            <a:pPr marL="0" indent="0">
              <a:buNone/>
            </a:pPr>
            <a:r>
              <a:rPr lang="en-US" sz="3600" dirty="0">
                <a:cs typeface="Courier" charset="0"/>
              </a:rPr>
              <a:t>  </a:t>
            </a:r>
            <a:r>
              <a:rPr lang="en-US" sz="3600" dirty="0" smtClean="0">
                <a:cs typeface="Courier" charset="0"/>
              </a:rPr>
              <a:t>  notifies </a:t>
            </a:r>
            <a:r>
              <a:rPr lang="en-US" sz="3600" dirty="0">
                <a:solidFill>
                  <a:srgbClr val="19177C"/>
                </a:solidFill>
                <a:cs typeface="Courier" charset="0"/>
              </a:rPr>
              <a:t>:restart</a:t>
            </a:r>
            <a:r>
              <a:rPr lang="en-US" sz="3600" dirty="0">
                <a:cs typeface="Courier" charset="0"/>
              </a:rPr>
              <a:t>, </a:t>
            </a:r>
            <a:r>
              <a:rPr lang="en-US" sz="3600" dirty="0">
                <a:solidFill>
                  <a:srgbClr val="BA2121"/>
                </a:solidFill>
                <a:cs typeface="Courier" charset="0"/>
              </a:rPr>
              <a:t>"service[</a:t>
            </a:r>
            <a:r>
              <a:rPr lang="en-US" sz="3600" dirty="0" err="1">
                <a:solidFill>
                  <a:srgbClr val="BA2121"/>
                </a:solidFill>
                <a:cs typeface="Courier" charset="0"/>
              </a:rPr>
              <a:t>haproxy</a:t>
            </a:r>
            <a:r>
              <a:rPr lang="en-US" sz="3600" dirty="0">
                <a:solidFill>
                  <a:srgbClr val="BA2121"/>
                </a:solidFill>
                <a:cs typeface="Courier" charset="0"/>
              </a:rPr>
              <a:t>]"</a:t>
            </a:r>
            <a:endParaRPr lang="en-US" sz="3600" dirty="0"/>
          </a:p>
          <a:p>
            <a:pPr marL="0" indent="0">
              <a:buNone/>
            </a:pPr>
            <a:r>
              <a:rPr lang="en-US" sz="3600" b="1" dirty="0">
                <a:solidFill>
                  <a:srgbClr val="008000"/>
                </a:solidFill>
                <a:cs typeface="Courier" charset="0"/>
              </a:rPr>
              <a:t>end</a:t>
            </a:r>
            <a:endParaRPr lang="en-US" sz="3600" b="1" dirty="0">
              <a:solidFill>
                <a:srgbClr val="008000"/>
              </a:solidFill>
              <a:ea typeface="ヒラギノ角ゴ ProN W6" charset="0"/>
              <a:cs typeface="ヒラギノ角ゴ ProN W6" charset="0"/>
            </a:endParaRPr>
          </a:p>
        </p:txBody>
      </p:sp>
      <p:sp>
        <p:nvSpPr>
          <p:cNvPr id="218115" name="Rectangle 3"/>
          <p:cNvSpPr>
            <a:spLocks/>
          </p:cNvSpPr>
          <p:nvPr/>
        </p:nvSpPr>
        <p:spPr bwMode="auto">
          <a:xfrm>
            <a:off x="3488" y="3048000"/>
            <a:ext cx="14326999" cy="35814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endParaRPr lang="en-US"/>
          </a:p>
        </p:txBody>
      </p:sp>
      <p:sp>
        <p:nvSpPr>
          <p:cNvPr id="218116" name="Rectangle 4"/>
          <p:cNvSpPr>
            <a:spLocks/>
          </p:cNvSpPr>
          <p:nvPr/>
        </p:nvSpPr>
        <p:spPr bwMode="auto">
          <a:xfrm>
            <a:off x="737394" y="7429500"/>
            <a:ext cx="14326999" cy="12573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5996461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001782" y="8826500"/>
            <a:ext cx="215921" cy="215900"/>
          </a:xfrm>
          <a:prstGeom prst="rect">
            <a:avLst/>
          </a:prstGeom>
        </p:spPr>
        <p:txBody>
          <a:bodyPr/>
          <a:lstStyle/>
          <a:p>
            <a:fld id="{7DEB1648-6A1E-DB44-B5C5-FDE50DE7D84D}" type="slidenum">
              <a:rPr lang="en-US"/>
              <a:pPr/>
              <a:t>404</a:t>
            </a:fld>
            <a:endParaRPr lang="en-US"/>
          </a:p>
        </p:txBody>
      </p:sp>
      <p:sp>
        <p:nvSpPr>
          <p:cNvPr id="220161" name="Rectangle 1"/>
          <p:cNvSpPr>
            <a:spLocks noGrp="1" noChangeArrowheads="1"/>
          </p:cNvSpPr>
          <p:nvPr>
            <p:ph type="title"/>
          </p:nvPr>
        </p:nvSpPr>
        <p:spPr>
          <a:ln/>
        </p:spPr>
        <p:txBody>
          <a:bodyPr/>
          <a:lstStyle/>
          <a:p>
            <a:r>
              <a:rPr lang="en-US" dirty="0"/>
              <a:t>Pass </a:t>
            </a:r>
            <a:r>
              <a:rPr lang="en-US" dirty="0" smtClean="0"/>
              <a:t>results </a:t>
            </a:r>
            <a:r>
              <a:rPr lang="en-US" dirty="0"/>
              <a:t>into Templates</a:t>
            </a:r>
          </a:p>
        </p:txBody>
      </p:sp>
      <p:sp>
        <p:nvSpPr>
          <p:cNvPr id="220162" name="Rectangle 2"/>
          <p:cNvSpPr>
            <a:spLocks noGrp="1" noChangeArrowheads="1"/>
          </p:cNvSpPr>
          <p:nvPr>
            <p:ph type="body" idx="1"/>
          </p:nvPr>
        </p:nvSpPr>
        <p:spPr>
          <a:ln/>
        </p:spPr>
        <p:txBody>
          <a:bodyPr/>
          <a:lstStyle/>
          <a:p>
            <a:pPr marL="0" indent="0">
              <a:buNone/>
            </a:pPr>
            <a:r>
              <a:rPr lang="en-US" sz="2800" i="1" dirty="0">
                <a:solidFill>
                  <a:srgbClr val="408080"/>
                </a:solidFill>
              </a:rPr>
              <a:t># Set up application listeners here.</a:t>
            </a:r>
            <a:endParaRPr lang="en-US" sz="2800" dirty="0"/>
          </a:p>
          <a:p>
            <a:pPr marL="0" indent="0">
              <a:buNone/>
            </a:pPr>
            <a:r>
              <a:rPr lang="en-US" sz="2800" dirty="0">
                <a:cs typeface="Courier" charset="0"/>
              </a:rPr>
              <a:t>listen application </a:t>
            </a:r>
            <a:r>
              <a:rPr lang="en-US" sz="2800" dirty="0">
                <a:solidFill>
                  <a:srgbClr val="666666"/>
                </a:solidFill>
                <a:cs typeface="Courier" charset="0"/>
              </a:rPr>
              <a:t>0.0.0.0</a:t>
            </a:r>
            <a:r>
              <a:rPr lang="en-US" sz="2800" dirty="0">
                <a:cs typeface="Courier" charset="0"/>
              </a:rPr>
              <a:t>:</a:t>
            </a:r>
            <a:r>
              <a:rPr lang="en-US" sz="2800" dirty="0">
                <a:solidFill>
                  <a:srgbClr val="666666"/>
                </a:solidFill>
                <a:cs typeface="Courier" charset="0"/>
              </a:rPr>
              <a:t>80</a:t>
            </a:r>
            <a:endParaRPr lang="en-US" sz="2800" dirty="0"/>
          </a:p>
          <a:p>
            <a:pPr marL="0" indent="0">
              <a:buNone/>
            </a:pPr>
            <a:r>
              <a:rPr lang="en-US" sz="2800" dirty="0">
                <a:cs typeface="Courier" charset="0"/>
              </a:rPr>
              <a:t>  balance </a:t>
            </a:r>
            <a:r>
              <a:rPr lang="en-US" sz="2800" dirty="0" err="1">
                <a:cs typeface="Courier" charset="0"/>
              </a:rPr>
              <a:t>roundrobin</a:t>
            </a:r>
            <a:endParaRPr lang="en-US" sz="2800" dirty="0"/>
          </a:p>
          <a:p>
            <a:pPr marL="0" indent="0">
              <a:buNone/>
            </a:pPr>
            <a:r>
              <a:rPr lang="en-US" sz="2800" dirty="0">
                <a:cs typeface="Courier" charset="0"/>
              </a:rPr>
              <a:t>  </a:t>
            </a:r>
            <a:r>
              <a:rPr lang="en-US" sz="2800" dirty="0">
                <a:solidFill>
                  <a:srgbClr val="666666"/>
                </a:solidFill>
                <a:cs typeface="Courier" charset="0"/>
              </a:rPr>
              <a:t>&lt;</a:t>
            </a:r>
            <a:r>
              <a:rPr lang="en-US" sz="2800" dirty="0">
                <a:solidFill>
                  <a:srgbClr val="008000"/>
                </a:solidFill>
                <a:cs typeface="Courier" charset="0"/>
              </a:rPr>
              <a:t>% @</a:t>
            </a:r>
            <a:r>
              <a:rPr lang="en-US" sz="2800" dirty="0" err="1">
                <a:solidFill>
                  <a:srgbClr val="008000"/>
                </a:solidFill>
                <a:cs typeface="Courier" charset="0"/>
              </a:rPr>
              <a:t>pool_members.each</a:t>
            </a:r>
            <a:r>
              <a:rPr lang="en-US" sz="2800" dirty="0">
                <a:solidFill>
                  <a:srgbClr val="008000"/>
                </a:solidFill>
                <a:cs typeface="Courier" charset="0"/>
              </a:rPr>
              <a:t> </a:t>
            </a:r>
            <a:r>
              <a:rPr lang="en-US" sz="2800" b="1" dirty="0">
                <a:solidFill>
                  <a:srgbClr val="008000"/>
                </a:solidFill>
                <a:cs typeface="Courier" charset="0"/>
              </a:rPr>
              <a:t>do</a:t>
            </a:r>
            <a:r>
              <a:rPr lang="en-US" sz="2800" dirty="0">
                <a:cs typeface="Courier" charset="0"/>
              </a:rPr>
              <a:t> </a:t>
            </a:r>
            <a:r>
              <a:rPr lang="en-US" sz="2800" dirty="0">
                <a:solidFill>
                  <a:srgbClr val="666666"/>
                </a:solidFill>
                <a:cs typeface="Courier" charset="0"/>
              </a:rPr>
              <a:t>|</a:t>
            </a:r>
            <a:r>
              <a:rPr lang="en-US" sz="2800" dirty="0">
                <a:solidFill>
                  <a:srgbClr val="FF0000"/>
                </a:solidFill>
                <a:cs typeface="Courier" charset="0"/>
              </a:rPr>
              <a:t>member</a:t>
            </a:r>
            <a:r>
              <a:rPr lang="en-US" sz="2800" dirty="0">
                <a:solidFill>
                  <a:srgbClr val="666666"/>
                </a:solidFill>
                <a:cs typeface="Courier" charset="0"/>
              </a:rPr>
              <a:t>|</a:t>
            </a:r>
            <a:r>
              <a:rPr lang="en-US" sz="2800" dirty="0">
                <a:cs typeface="Courier" charset="0"/>
              </a:rPr>
              <a:t> </a:t>
            </a:r>
            <a:r>
              <a:rPr lang="en-US" sz="2800" dirty="0">
                <a:solidFill>
                  <a:srgbClr val="666666"/>
                </a:solidFill>
                <a:cs typeface="Courier" charset="0"/>
              </a:rPr>
              <a:t>-</a:t>
            </a:r>
            <a:r>
              <a:rPr lang="en-US" sz="2800" dirty="0">
                <a:solidFill>
                  <a:srgbClr val="008000"/>
                </a:solidFill>
                <a:cs typeface="Courier" charset="0"/>
              </a:rPr>
              <a:t>%&gt;</a:t>
            </a:r>
            <a:endParaRPr lang="en-US" sz="2800" dirty="0">
              <a:solidFill>
                <a:srgbClr val="008000"/>
              </a:solidFill>
            </a:endParaRPr>
          </a:p>
          <a:p>
            <a:pPr marL="0" indent="0">
              <a:buNone/>
            </a:pPr>
            <a:r>
              <a:rPr lang="en-US" sz="2800" dirty="0">
                <a:solidFill>
                  <a:srgbClr val="008000"/>
                </a:solidFill>
                <a:cs typeface="Courier" charset="0"/>
              </a:rPr>
              <a:t>  </a:t>
            </a:r>
            <a:r>
              <a:rPr lang="en-US" sz="2800" dirty="0" smtClean="0">
                <a:solidFill>
                  <a:srgbClr val="008000"/>
                </a:solidFill>
                <a:cs typeface="Courier" charset="0"/>
              </a:rPr>
              <a:t>    </a:t>
            </a:r>
            <a:r>
              <a:rPr lang="en-US" sz="2800" dirty="0" smtClean="0">
                <a:cs typeface="Courier" charset="0"/>
              </a:rPr>
              <a:t>server</a:t>
            </a:r>
            <a:r>
              <a:rPr lang="en-US" sz="2800" dirty="0" smtClean="0">
                <a:solidFill>
                  <a:srgbClr val="008000"/>
                </a:solidFill>
                <a:cs typeface="Courier" charset="0"/>
              </a:rPr>
              <a:t> </a:t>
            </a:r>
            <a:r>
              <a:rPr lang="en-US" sz="2800" dirty="0">
                <a:solidFill>
                  <a:srgbClr val="008000"/>
                </a:solidFill>
                <a:cs typeface="Courier" charset="0"/>
              </a:rPr>
              <a:t>&lt;%= </a:t>
            </a:r>
            <a:r>
              <a:rPr lang="en-US" sz="2800" dirty="0">
                <a:solidFill>
                  <a:srgbClr val="FF0000"/>
                </a:solidFill>
                <a:cs typeface="Courier" charset="0"/>
              </a:rPr>
              <a:t>member</a:t>
            </a:r>
            <a:r>
              <a:rPr lang="en-US" sz="2800" dirty="0">
                <a:solidFill>
                  <a:srgbClr val="008000"/>
                </a:solidFill>
                <a:cs typeface="Courier" charset="0"/>
              </a:rPr>
              <a:t>[:hostname] %&gt;</a:t>
            </a:r>
            <a:r>
              <a:rPr lang="en-US" sz="2800" dirty="0">
                <a:cs typeface="Courier" charset="0"/>
              </a:rPr>
              <a:t> </a:t>
            </a:r>
            <a:r>
              <a:rPr lang="en-US" sz="2800" dirty="0">
                <a:solidFill>
                  <a:srgbClr val="008000"/>
                </a:solidFill>
                <a:cs typeface="Courier" charset="0"/>
              </a:rPr>
              <a:t>&lt;%= </a:t>
            </a:r>
            <a:r>
              <a:rPr lang="en-US" sz="2800" dirty="0">
                <a:solidFill>
                  <a:srgbClr val="FF0000"/>
                </a:solidFill>
                <a:cs typeface="Courier" charset="0"/>
              </a:rPr>
              <a:t>member</a:t>
            </a:r>
            <a:r>
              <a:rPr lang="en-US" sz="2800" dirty="0">
                <a:solidFill>
                  <a:srgbClr val="666666"/>
                </a:solidFill>
                <a:cs typeface="Courier" charset="0"/>
              </a:rPr>
              <a:t>[</a:t>
            </a:r>
            <a:r>
              <a:rPr lang="en-US" sz="2800" dirty="0">
                <a:solidFill>
                  <a:srgbClr val="19177C"/>
                </a:solidFill>
                <a:cs typeface="Courier" charset="0"/>
              </a:rPr>
              <a:t>:</a:t>
            </a:r>
            <a:r>
              <a:rPr lang="en-US" sz="2800" dirty="0" err="1">
                <a:solidFill>
                  <a:srgbClr val="008000"/>
                </a:solidFill>
                <a:cs typeface="Courier" charset="0"/>
              </a:rPr>
              <a:t>ipaddress</a:t>
            </a:r>
            <a:r>
              <a:rPr lang="en-US" sz="2800" dirty="0">
                <a:solidFill>
                  <a:srgbClr val="666666"/>
                </a:solidFill>
                <a:cs typeface="Courier" charset="0"/>
              </a:rPr>
              <a:t>]</a:t>
            </a:r>
            <a:r>
              <a:rPr lang="en-US" sz="2800" dirty="0">
                <a:cs typeface="Courier" charset="0"/>
              </a:rPr>
              <a:t> </a:t>
            </a:r>
            <a:r>
              <a:rPr lang="en-US" sz="2800" dirty="0">
                <a:solidFill>
                  <a:srgbClr val="008000"/>
                </a:solidFill>
                <a:cs typeface="Courier" charset="0"/>
              </a:rPr>
              <a:t>%</a:t>
            </a:r>
            <a:r>
              <a:rPr lang="en-US" sz="2800" dirty="0" smtClean="0">
                <a:solidFill>
                  <a:srgbClr val="008000"/>
                </a:solidFill>
                <a:cs typeface="Courier" charset="0"/>
              </a:rPr>
              <a:t>&gt;</a:t>
            </a:r>
            <a:r>
              <a:rPr lang="en-US" sz="2800" dirty="0" smtClean="0">
                <a:cs typeface="Courier" charset="0"/>
              </a:rPr>
              <a:t> </a:t>
            </a:r>
          </a:p>
          <a:p>
            <a:pPr marL="0" indent="0">
              <a:buNone/>
            </a:pPr>
            <a:r>
              <a:rPr lang="en-US" sz="2800" dirty="0">
                <a:cs typeface="Courier" charset="0"/>
              </a:rPr>
              <a:t> </a:t>
            </a:r>
            <a:r>
              <a:rPr lang="en-US" sz="2800" dirty="0" smtClean="0">
                <a:cs typeface="Courier" charset="0"/>
              </a:rPr>
              <a:t>     weight </a:t>
            </a:r>
            <a:r>
              <a:rPr lang="en-US" sz="2800" dirty="0">
                <a:cs typeface="Courier" charset="0"/>
              </a:rPr>
              <a:t>1 </a:t>
            </a:r>
            <a:r>
              <a:rPr lang="en-US" sz="2800" dirty="0" err="1">
                <a:cs typeface="Courier" charset="0"/>
              </a:rPr>
              <a:t>maxconn</a:t>
            </a:r>
            <a:r>
              <a:rPr lang="en-US" sz="2800" dirty="0">
                <a:cs typeface="Courier" charset="0"/>
              </a:rPr>
              <a:t> 1 check</a:t>
            </a:r>
            <a:endParaRPr lang="en-US" sz="2800" dirty="0"/>
          </a:p>
          <a:p>
            <a:pPr marL="0" indent="0">
              <a:buNone/>
            </a:pPr>
            <a:r>
              <a:rPr lang="en-US" sz="2800" dirty="0">
                <a:cs typeface="Courier" charset="0"/>
              </a:rPr>
              <a:t>  </a:t>
            </a:r>
            <a:r>
              <a:rPr lang="en-US" sz="2800" dirty="0">
                <a:solidFill>
                  <a:srgbClr val="666666"/>
                </a:solidFill>
                <a:cs typeface="Courier" charset="0"/>
              </a:rPr>
              <a:t>&lt;</a:t>
            </a:r>
            <a:r>
              <a:rPr lang="en-US" sz="2800" dirty="0">
                <a:solidFill>
                  <a:srgbClr val="008000"/>
                </a:solidFill>
                <a:cs typeface="Courier" charset="0"/>
              </a:rPr>
              <a:t>% end </a:t>
            </a:r>
            <a:r>
              <a:rPr lang="en-US" sz="2800" dirty="0">
                <a:solidFill>
                  <a:srgbClr val="666666"/>
                </a:solidFill>
                <a:cs typeface="Courier" charset="0"/>
              </a:rPr>
              <a:t>-</a:t>
            </a:r>
            <a:r>
              <a:rPr lang="en-US" sz="2800" dirty="0">
                <a:solidFill>
                  <a:srgbClr val="008000"/>
                </a:solidFill>
                <a:cs typeface="Courier" charset="0"/>
              </a:rPr>
              <a:t>%</a:t>
            </a:r>
            <a:r>
              <a:rPr lang="en-US" sz="2800" dirty="0" smtClean="0">
                <a:solidFill>
                  <a:srgbClr val="008000"/>
                </a:solidFill>
                <a:cs typeface="Courier" charset="0"/>
              </a:rPr>
              <a:t>&gt;</a:t>
            </a:r>
          </a:p>
          <a:p>
            <a:pPr marL="0" indent="0">
              <a:buNone/>
            </a:pPr>
            <a:endParaRPr lang="en-US" sz="2800" dirty="0">
              <a:solidFill>
                <a:srgbClr val="008000"/>
              </a:solidFill>
              <a:cs typeface="Courier" charset="0"/>
            </a:endParaRPr>
          </a:p>
          <a:p>
            <a:pPr marL="0" indent="0">
              <a:buNone/>
            </a:pPr>
            <a:r>
              <a:rPr lang="en-US" sz="3600" b="1" dirty="0" smtClean="0"/>
              <a:t>Loop through </a:t>
            </a:r>
            <a:r>
              <a:rPr lang="en-US" sz="3600" b="1" dirty="0"/>
              <a:t>once for each webserver found, </a:t>
            </a:r>
            <a:r>
              <a:rPr lang="en-US" sz="3600" b="1" dirty="0" smtClean="0"/>
              <a:t>adding </a:t>
            </a:r>
            <a:r>
              <a:rPr lang="en-US" sz="3600" b="1" dirty="0"/>
              <a:t>that webserver’s info to </a:t>
            </a:r>
            <a:r>
              <a:rPr lang="en-US" sz="3600" b="1" dirty="0" smtClean="0"/>
              <a:t>the load balancer’s </a:t>
            </a:r>
            <a:r>
              <a:rPr lang="en-US" sz="3600" b="1" dirty="0" err="1"/>
              <a:t>config</a:t>
            </a:r>
            <a:r>
              <a:rPr lang="en-US" sz="3600" b="1" dirty="0"/>
              <a:t> file</a:t>
            </a:r>
          </a:p>
        </p:txBody>
      </p:sp>
    </p:spTree>
    <p:extLst>
      <p:ext uri="{BB962C8B-B14F-4D97-AF65-F5344CB8AC3E}">
        <p14:creationId xmlns:p14="http://schemas.microsoft.com/office/powerpoint/2010/main" val="7442026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6"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7"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8"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9"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0"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1"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2"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3"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200714"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5"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6"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200717"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8"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200719"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20"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200721"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200722"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200723"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4"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5"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6"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7"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8"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9"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0"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1"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2"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3"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4"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5"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6"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7"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8"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9"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0"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1"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2" name="Rectangle 38"/>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dirty="0" smtClean="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So when </a:t>
            </a:r>
            <a:r>
              <a:rPr lang="en-US" sz="72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this...</a:t>
            </a:r>
          </a:p>
        </p:txBody>
      </p:sp>
    </p:spTree>
    <p:extLst>
      <p:ext uri="{BB962C8B-B14F-4D97-AF65-F5344CB8AC3E}">
        <p14:creationId xmlns:p14="http://schemas.microsoft.com/office/powerpoint/2010/main" val="11920550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46"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err="1" smtClean="0">
                <a:ea typeface="ＭＳ Ｐゴシック" charset="0"/>
                <a:cs typeface="Gill Sans" charset="0"/>
              </a:rPr>
              <a:t>Solarwinds</a:t>
            </a:r>
            <a:endParaRPr lang="en-US" dirty="0">
              <a:ea typeface="ＭＳ Ｐゴシック" charset="0"/>
              <a:cs typeface="Gill Sans" charset="0"/>
            </a:endParaRPr>
          </a:p>
        </p:txBody>
      </p:sp>
      <p:sp>
        <p:nvSpPr>
          <p:cNvPr id="201766" name="AutoShape 38"/>
          <p:cNvSpPr>
            <a:spLocks/>
          </p:cNvSpPr>
          <p:nvPr/>
        </p:nvSpPr>
        <p:spPr bwMode="auto">
          <a:xfrm>
            <a:off x="2794273" y="3251201"/>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1767" name="Rectangle 39"/>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...becomes this</a:t>
            </a:r>
          </a:p>
        </p:txBody>
      </p:sp>
      <p:sp>
        <p:nvSpPr>
          <p:cNvPr id="42"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3"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4"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5"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6"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7"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8"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9"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0"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51"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2"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3"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54"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5"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56"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7"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58"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59"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60"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1"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2"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3"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4"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5"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6"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7"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8"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9"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0"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1"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2"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3"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4"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5"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6"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7"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8"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940778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42394" y="2802285"/>
            <a:ext cx="2819400" cy="3539431"/>
          </a:xfrm>
          <a:prstGeom prst="rect">
            <a:avLst/>
          </a:prstGeom>
          <a:solidFill>
            <a:schemeClr val="bg1">
              <a:lumMod val="75000"/>
            </a:schemeClr>
          </a:solidFill>
        </p:spPr>
        <p:txBody>
          <a:bodyPr wrap="square">
            <a:spAutoFit/>
          </a:bodyPr>
          <a:lstStyle/>
          <a:p>
            <a:r>
              <a:rPr lang="en-US" dirty="0"/>
              <a:t> </a:t>
            </a:r>
          </a:p>
          <a:p>
            <a:endParaRPr lang="en-US" dirty="0"/>
          </a:p>
          <a:p>
            <a:endParaRPr lang="en-US" dirty="0"/>
          </a:p>
          <a:p>
            <a:endParaRPr lang="en-US" dirty="0"/>
          </a:p>
          <a:p>
            <a:r>
              <a:rPr lang="en-US" dirty="0"/>
              <a:t>                  </a:t>
            </a:r>
          </a:p>
          <a:p>
            <a:endParaRPr lang="en-US" dirty="0"/>
          </a:p>
          <a:p>
            <a:endParaRPr lang="en-US" dirty="0"/>
          </a:p>
          <a:p>
            <a:r>
              <a:rPr lang="en-US" dirty="0"/>
              <a:t> </a:t>
            </a:r>
          </a:p>
        </p:txBody>
      </p:sp>
      <p:sp>
        <p:nvSpPr>
          <p:cNvPr id="109"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0"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1"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2"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3"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4"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5"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6"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7"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118"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9"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0"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121"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2"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123"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4"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125"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126"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127"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9"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0"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2"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4"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6"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8"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9"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1"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3"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4"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5"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2788" name="Rectangle 36"/>
          <p:cNvSpPr>
            <a:spLocks/>
          </p:cNvSpPr>
          <p:nvPr/>
        </p:nvSpPr>
        <p:spPr bwMode="auto">
          <a:xfrm>
            <a:off x="2737118" y="3223101"/>
            <a:ext cx="0" cy="3447098"/>
          </a:xfrm>
          <a:prstGeom prst="rect">
            <a:avLst/>
          </a:prstGeom>
          <a:solidFill>
            <a:srgbClr val="000000">
              <a:alpha val="37646"/>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p:txBody>
      </p:sp>
      <p:sp>
        <p:nvSpPr>
          <p:cNvPr id="202811" name="AutoShape 59"/>
          <p:cNvSpPr>
            <a:spLocks/>
          </p:cNvSpPr>
          <p:nvPr/>
        </p:nvSpPr>
        <p:spPr bwMode="auto">
          <a:xfrm>
            <a:off x="2794273" y="3251201"/>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2812" name="Line 60"/>
          <p:cNvSpPr>
            <a:spLocks noChangeShapeType="1"/>
          </p:cNvSpPr>
          <p:nvPr/>
        </p:nvSpPr>
        <p:spPr bwMode="auto">
          <a:xfrm rot="10800000">
            <a:off x="3429335" y="4102100"/>
            <a:ext cx="2832377" cy="11684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13" name="Line 61"/>
          <p:cNvSpPr>
            <a:spLocks noChangeShapeType="1"/>
          </p:cNvSpPr>
          <p:nvPr/>
        </p:nvSpPr>
        <p:spPr bwMode="auto">
          <a:xfrm rot="10800000">
            <a:off x="3403933" y="4102100"/>
            <a:ext cx="2654559" cy="25400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14" name="Rectangle 6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0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...this can happen </a:t>
            </a:r>
            <a:r>
              <a:rPr lang="en-US" sz="7000" u="sng"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automatically</a:t>
            </a:r>
          </a:p>
        </p:txBody>
      </p:sp>
      <p:sp>
        <p:nvSpPr>
          <p:cNvPr id="202819" name="Line 67"/>
          <p:cNvSpPr>
            <a:spLocks noChangeShapeType="1"/>
          </p:cNvSpPr>
          <p:nvPr/>
        </p:nvSpPr>
        <p:spPr bwMode="auto">
          <a:xfrm flipH="1">
            <a:off x="3353127" y="2743200"/>
            <a:ext cx="4216812" cy="900113"/>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20" name="Line 68"/>
          <p:cNvSpPr>
            <a:spLocks noChangeShapeType="1"/>
          </p:cNvSpPr>
          <p:nvPr/>
        </p:nvSpPr>
        <p:spPr bwMode="auto">
          <a:xfrm flipH="1">
            <a:off x="3353128" y="2616200"/>
            <a:ext cx="2692663" cy="9906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Tree>
    <p:extLst>
      <p:ext uri="{BB962C8B-B14F-4D97-AF65-F5344CB8AC3E}">
        <p14:creationId xmlns:p14="http://schemas.microsoft.com/office/powerpoint/2010/main" val="13591941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6913" name="Rectangle 1"/>
          <p:cNvSpPr>
            <a:spLocks noGrp="1" noChangeArrowheads="1"/>
          </p:cNvSpPr>
          <p:nvPr>
            <p:ph type="title"/>
          </p:nvPr>
        </p:nvSpPr>
        <p:spPr>
          <a:ln/>
        </p:spPr>
        <p:txBody>
          <a:bodyPr/>
          <a:lstStyle/>
          <a:p>
            <a:r>
              <a:rPr lang="en-US" dirty="0"/>
              <a:t>Search from within a recipe</a:t>
            </a:r>
          </a:p>
        </p:txBody>
      </p:sp>
      <p:sp>
        <p:nvSpPr>
          <p:cNvPr id="806914" name="Rectangle 2"/>
          <p:cNvSpPr>
            <a:spLocks noGrp="1" noChangeArrowheads="1"/>
          </p:cNvSpPr>
          <p:nvPr>
            <p:ph type="body" idx="1"/>
          </p:nvPr>
        </p:nvSpPr>
        <p:spPr>
          <a:xfrm>
            <a:off x="812880" y="1752600"/>
            <a:ext cx="14631830" cy="6415088"/>
          </a:xfrm>
          <a:ln/>
        </p:spPr>
        <p:txBody>
          <a:bodyPr/>
          <a:lstStyle/>
          <a:p>
            <a:r>
              <a:rPr lang="en-US" dirty="0"/>
              <a:t>You can invoke a search within a recipe, and use the results to apply further Chef </a:t>
            </a:r>
            <a:r>
              <a:rPr lang="en-US" dirty="0" smtClean="0"/>
              <a:t>primitive</a:t>
            </a:r>
          </a:p>
        </p:txBody>
      </p:sp>
      <p:sp>
        <p:nvSpPr>
          <p:cNvPr id="806915" name="Rectangle 3"/>
          <p:cNvSpPr>
            <a:spLocks/>
          </p:cNvSpPr>
          <p:nvPr/>
        </p:nvSpPr>
        <p:spPr bwMode="auto">
          <a:xfrm>
            <a:off x="813594" y="3748206"/>
            <a:ext cx="13411200" cy="166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3600" dirty="0">
                <a:solidFill>
                  <a:schemeClr val="tx1"/>
                </a:solidFill>
                <a:latin typeface="Courier" charset="0"/>
                <a:ea typeface="ＭＳ Ｐゴシック" charset="0"/>
                <a:cs typeface="Courier" charset="0"/>
                <a:sym typeface="Courier" charset="0"/>
              </a:rPr>
              <a:t>search(</a:t>
            </a:r>
            <a:r>
              <a:rPr lang="en-US" sz="3600" dirty="0">
                <a:solidFill>
                  <a:srgbClr val="19177C"/>
                </a:solidFill>
                <a:latin typeface="Courier" charset="0"/>
                <a:ea typeface="ＭＳ Ｐゴシック" charset="0"/>
                <a:cs typeface="Courier" charset="0"/>
                <a:sym typeface="Courier" charset="0"/>
              </a:rPr>
              <a:t>INDEX</a:t>
            </a:r>
            <a:r>
              <a:rPr lang="en-US" sz="3600" dirty="0">
                <a:solidFill>
                  <a:schemeClr val="tx1"/>
                </a:solidFill>
                <a:latin typeface="Courier" charset="0"/>
                <a:ea typeface="ＭＳ Ｐゴシック" charset="0"/>
                <a:cs typeface="Courier" charset="0"/>
                <a:sym typeface="Courier" charset="0"/>
              </a:rPr>
              <a:t>, </a:t>
            </a:r>
            <a:r>
              <a:rPr lang="en-US" sz="3600" dirty="0">
                <a:solidFill>
                  <a:srgbClr val="BA2121"/>
                </a:solidFill>
                <a:latin typeface="Courier" charset="0"/>
                <a:ea typeface="ＭＳ Ｐゴシック" charset="0"/>
                <a:cs typeface="Courier" charset="0"/>
                <a:sym typeface="Courier" charset="0"/>
              </a:rPr>
              <a:t>SEARCH_QUERY</a:t>
            </a:r>
            <a:r>
              <a:rPr lang="en-US" sz="3600" dirty="0">
                <a:solidFill>
                  <a:schemeClr val="tx1"/>
                </a:solidFill>
                <a:latin typeface="Courier" charset="0"/>
                <a:ea typeface="ＭＳ Ｐゴシック" charset="0"/>
                <a:cs typeface="Courier" charset="0"/>
                <a:sym typeface="Courier" charset="0"/>
              </a:rPr>
              <a:t>).each </a:t>
            </a:r>
            <a:r>
              <a:rPr lang="en-US" sz="3600" b="1" dirty="0">
                <a:solidFill>
                  <a:srgbClr val="008000"/>
                </a:solidFill>
                <a:latin typeface="Courier" charset="0"/>
                <a:ea typeface="ＭＳ Ｐゴシック" charset="0"/>
                <a:cs typeface="Courier" charset="0"/>
                <a:sym typeface="Courier" charset="0"/>
              </a:rPr>
              <a:t>do</a:t>
            </a:r>
            <a:r>
              <a:rPr lang="en-US" sz="3600" dirty="0">
                <a:solidFill>
                  <a:schemeClr val="tx1"/>
                </a:solidFill>
                <a:latin typeface="Courier" charset="0"/>
                <a:ea typeface="ＭＳ Ｐゴシック" charset="0"/>
                <a:cs typeface="Courier" charset="0"/>
                <a:sym typeface="Courier" charset="0"/>
              </a:rPr>
              <a:t> |result|</a:t>
            </a:r>
          </a:p>
          <a:p>
            <a:pPr algn="l"/>
            <a:r>
              <a:rPr lang="en-US" sz="3600" dirty="0">
                <a:solidFill>
                  <a:schemeClr val="tx1"/>
                </a:solidFill>
                <a:latin typeface="Courier" charset="0"/>
                <a:ea typeface="ＭＳ Ｐゴシック" charset="0"/>
                <a:cs typeface="Courier" charset="0"/>
                <a:sym typeface="Courier" charset="0"/>
              </a:rPr>
              <a:t> foo</a:t>
            </a:r>
          </a:p>
          <a:p>
            <a:pPr algn="l"/>
            <a:r>
              <a:rPr lang="en-US" sz="3600" b="1" dirty="0" smtClean="0">
                <a:solidFill>
                  <a:srgbClr val="008000"/>
                </a:solidFill>
                <a:latin typeface="Courier" charset="0"/>
                <a:ea typeface="ＭＳ Ｐゴシック" charset="0"/>
                <a:cs typeface="Courier" charset="0"/>
                <a:sym typeface="Courier" charset="0"/>
              </a:rPr>
              <a:t>end</a:t>
            </a:r>
            <a:endParaRPr lang="en-US" sz="3600" b="1" dirty="0">
              <a:solidFill>
                <a:srgbClr val="008000"/>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6669545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069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914" grpId="0" build="p" bldLvl="5" autoUpdateAnimBg="0" advAuto="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p:cNvSpPr>
          <p:nvPr/>
        </p:nvSpPr>
        <p:spPr bwMode="auto">
          <a:xfrm>
            <a:off x="838282" y="2514600"/>
            <a:ext cx="15139879" cy="248285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lnSpc>
                <a:spcPct val="120000"/>
              </a:lnSpc>
            </a:pPr>
            <a:r>
              <a:rPr lang="en-US" sz="2800" dirty="0">
                <a:solidFill>
                  <a:srgbClr val="BA2121"/>
                </a:solidFill>
                <a:latin typeface="Courier" charset="0"/>
                <a:ea typeface="ＭＳ Ｐゴシック" charset="0"/>
                <a:cs typeface="Courier" charset="0"/>
                <a:sym typeface="Courier" charset="0"/>
              </a:rPr>
              <a:t>search</a:t>
            </a:r>
            <a:r>
              <a:rPr lang="en-US" sz="2800" dirty="0">
                <a:solidFill>
                  <a:schemeClr val="tx1"/>
                </a:solidFill>
                <a:latin typeface="Courier" charset="0"/>
                <a:ea typeface="ＭＳ Ｐゴシック" charset="0"/>
                <a:cs typeface="Courier" charset="0"/>
                <a:sym typeface="Courier" charset="0"/>
              </a:rPr>
              <a:t>("</a:t>
            </a:r>
            <a:r>
              <a:rPr lang="en-US" sz="2800" dirty="0">
                <a:solidFill>
                  <a:srgbClr val="19177C"/>
                </a:solidFill>
                <a:latin typeface="Courier" charset="0"/>
                <a:ea typeface="ＭＳ Ｐゴシック" charset="0"/>
                <a:cs typeface="Courier" charset="0"/>
                <a:sym typeface="Courier" charset="0"/>
              </a:rPr>
              <a:t>node"</a:t>
            </a:r>
            <a:r>
              <a:rPr lang="en-US" sz="2800" dirty="0" smtClean="0">
                <a:solidFill>
                  <a:schemeClr val="tx1"/>
                </a:solidFill>
                <a:latin typeface="Courier" charset="0"/>
                <a:ea typeface="ＭＳ Ｐゴシック" charset="0"/>
                <a:cs typeface="Courier" charset="0"/>
                <a:sym typeface="Courier" charset="0"/>
              </a:rPr>
              <a:t>,</a:t>
            </a:r>
            <a:r>
              <a:rPr lang="en-US" sz="2800" dirty="0" smtClean="0">
                <a:solidFill>
                  <a:srgbClr val="BA2121"/>
                </a:solidFill>
                <a:latin typeface="Courier" charset="0"/>
                <a:ea typeface="ＭＳ Ｐゴシック" charset="0"/>
                <a:cs typeface="Courier" charset="0"/>
                <a:sym typeface="Courier" charset="0"/>
              </a:rPr>
              <a:t>"ipaddress</a:t>
            </a:r>
            <a:r>
              <a:rPr lang="en-US" sz="2800" dirty="0" smtClean="0">
                <a:solidFill>
                  <a:srgbClr val="BA2121"/>
                </a:solidFill>
                <a:latin typeface="Courier" charset="0"/>
                <a:ea typeface="ＭＳ Ｐゴシック" charset="0"/>
                <a:cs typeface="Courier" charset="0"/>
                <a:sym typeface="Courier" charset="0"/>
              </a:rPr>
              <a:t>:10.*"</a:t>
            </a:r>
            <a:r>
              <a:rPr lang="en-US" sz="2800" dirty="0">
                <a:solidFill>
                  <a:schemeClr val="tx1"/>
                </a:solidFill>
                <a:latin typeface="Courier" charset="0"/>
                <a:ea typeface="ＭＳ Ｐゴシック" charset="0"/>
                <a:cs typeface="Courier" charset="0"/>
                <a:sym typeface="Courier" charset="0"/>
              </a:rPr>
              <a:t>).each </a:t>
            </a:r>
            <a:r>
              <a:rPr lang="en-US" sz="2800" b="1" dirty="0">
                <a:solidFill>
                  <a:srgbClr val="008000"/>
                </a:solidFill>
                <a:latin typeface="Courier" charset="0"/>
                <a:ea typeface="ＭＳ Ｐゴシック" charset="0"/>
                <a:cs typeface="Courier" charset="0"/>
                <a:sym typeface="Courier" charset="0"/>
              </a:rPr>
              <a:t>do</a:t>
            </a:r>
            <a:r>
              <a:rPr lang="en-US" sz="2800" dirty="0">
                <a:solidFill>
                  <a:schemeClr val="tx1"/>
                </a:solidFill>
                <a:latin typeface="Courier" charset="0"/>
                <a:ea typeface="ＭＳ Ｐゴシック" charset="0"/>
                <a:cs typeface="Courier" charset="0"/>
                <a:sym typeface="Courier" charset="0"/>
              </a:rPr>
              <a:t> |server|</a:t>
            </a:r>
          </a:p>
          <a:p>
            <a:pPr algn="l">
              <a:lnSpc>
                <a:spcPct val="120000"/>
              </a:lnSpc>
            </a:pPr>
            <a:r>
              <a:rPr lang="en-US" sz="2800" dirty="0">
                <a:solidFill>
                  <a:schemeClr val="tx1"/>
                </a:solidFill>
                <a:ea typeface="ＭＳ Ｐゴシック" charset="0"/>
                <a:cs typeface="Gill Sans" charset="0"/>
              </a:rPr>
              <a:t>   </a:t>
            </a:r>
            <a:r>
              <a:rPr lang="en-US" sz="2800" dirty="0">
                <a:solidFill>
                  <a:srgbClr val="BA2121"/>
                </a:solidFill>
                <a:latin typeface="Courier" charset="0"/>
                <a:ea typeface="ＭＳ Ｐゴシック" charset="0"/>
                <a:cs typeface="Courier" charset="0"/>
                <a:sym typeface="Courier" charset="0"/>
              </a:rPr>
              <a:t>log</a:t>
            </a:r>
            <a:r>
              <a:rPr lang="en-US" sz="2800" dirty="0">
                <a:solidFill>
                  <a:schemeClr val="tx1"/>
                </a:solidFill>
                <a:ea typeface="ＭＳ Ｐゴシック" charset="0"/>
                <a:cs typeface="Gill Sans" charset="0"/>
              </a:rPr>
              <a:t> "</a:t>
            </a:r>
            <a:r>
              <a:rPr lang="en-US" sz="2800" dirty="0">
                <a:solidFill>
                  <a:srgbClr val="19177C"/>
                </a:solidFill>
                <a:latin typeface="Courier" charset="0"/>
                <a:ea typeface="ＭＳ Ｐゴシック" charset="0"/>
                <a:cs typeface="Courier" charset="0"/>
                <a:sym typeface="Courier" charset="0"/>
              </a:rPr>
              <a:t>The </a:t>
            </a:r>
            <a:r>
              <a:rPr lang="en-US" sz="2800" dirty="0" smtClean="0">
                <a:solidFill>
                  <a:srgbClr val="19177C"/>
                </a:solidFill>
                <a:latin typeface="Courier" charset="0"/>
                <a:ea typeface="ＭＳ Ｐゴシック" charset="0"/>
                <a:cs typeface="Courier" charset="0"/>
                <a:sym typeface="Courier" charset="0"/>
              </a:rPr>
              <a:t>servers </a:t>
            </a:r>
            <a:r>
              <a:rPr lang="en-US" sz="2800" dirty="0">
                <a:solidFill>
                  <a:srgbClr val="19177C"/>
                </a:solidFill>
                <a:latin typeface="Courier" charset="0"/>
                <a:ea typeface="ＭＳ Ｐゴシック" charset="0"/>
                <a:cs typeface="Courier" charset="0"/>
                <a:sym typeface="Courier" charset="0"/>
              </a:rPr>
              <a:t>in your organization have the following FQDN/IP Addresses:- #{server['</a:t>
            </a:r>
            <a:r>
              <a:rPr lang="en-US" sz="2800" dirty="0" err="1">
                <a:solidFill>
                  <a:srgbClr val="19177C"/>
                </a:solidFill>
                <a:latin typeface="Courier" charset="0"/>
                <a:ea typeface="ＭＳ Ｐゴシック" charset="0"/>
                <a:cs typeface="Courier" charset="0"/>
                <a:sym typeface="Courier" charset="0"/>
              </a:rPr>
              <a:t>fqdn</a:t>
            </a:r>
            <a:r>
              <a:rPr lang="en-US" sz="2800" dirty="0">
                <a:solidFill>
                  <a:srgbClr val="19177C"/>
                </a:solidFill>
                <a:latin typeface="Courier" charset="0"/>
                <a:ea typeface="ＭＳ Ｐゴシック" charset="0"/>
                <a:cs typeface="Courier" charset="0"/>
                <a:sym typeface="Courier" charset="0"/>
              </a:rPr>
              <a:t>']}/#{server['</a:t>
            </a:r>
            <a:r>
              <a:rPr lang="en-US" sz="2800" dirty="0" err="1">
                <a:solidFill>
                  <a:srgbClr val="19177C"/>
                </a:solidFill>
                <a:latin typeface="Courier" charset="0"/>
                <a:ea typeface="ＭＳ Ｐゴシック" charset="0"/>
                <a:cs typeface="Courier" charset="0"/>
                <a:sym typeface="Courier" charset="0"/>
              </a:rPr>
              <a:t>ipaddress</a:t>
            </a:r>
            <a:r>
              <a:rPr lang="en-US" sz="2800" dirty="0">
                <a:solidFill>
                  <a:srgbClr val="19177C"/>
                </a:solidFill>
                <a:latin typeface="Courier" charset="0"/>
                <a:ea typeface="ＭＳ Ｐゴシック" charset="0"/>
                <a:cs typeface="Courier" charset="0"/>
                <a:sym typeface="Courier" charset="0"/>
              </a:rPr>
              <a:t>']}</a:t>
            </a:r>
            <a:r>
              <a:rPr lang="en-US" sz="2800" dirty="0">
                <a:solidFill>
                  <a:schemeClr val="tx1"/>
                </a:solidFill>
                <a:ea typeface="ＭＳ Ｐゴシック" charset="0"/>
                <a:cs typeface="Gill Sans" charset="0"/>
              </a:rPr>
              <a:t>"</a:t>
            </a:r>
            <a:endParaRPr lang="en-US" sz="2800" b="1" dirty="0">
              <a:solidFill>
                <a:srgbClr val="008000"/>
              </a:solidFill>
              <a:latin typeface="Courier" charset="0"/>
              <a:ea typeface="ＭＳ Ｐゴシック" charset="0"/>
              <a:cs typeface="Courier" charset="0"/>
              <a:sym typeface="Courier" charset="0"/>
            </a:endParaRPr>
          </a:p>
          <a:p>
            <a:pPr algn="l">
              <a:lnSpc>
                <a:spcPct val="120000"/>
              </a:lnSpc>
            </a:pPr>
            <a:r>
              <a:rPr lang="en-US" sz="2800" b="1" dirty="0">
                <a:solidFill>
                  <a:srgbClr val="008000"/>
                </a:solidFill>
                <a:latin typeface="Courier" charset="0"/>
                <a:ea typeface="ＭＳ Ｐゴシック" charset="0"/>
                <a:cs typeface="Courier" charset="0"/>
                <a:sym typeface="Courier" charset="0"/>
              </a:rPr>
              <a:t>end</a:t>
            </a:r>
          </a:p>
        </p:txBody>
      </p:sp>
      <p:sp>
        <p:nvSpPr>
          <p:cNvPr id="807939" name="Rectangle 3"/>
          <p:cNvSpPr>
            <a:spLocks noGrp="1" noChangeArrowheads="1"/>
          </p:cNvSpPr>
          <p:nvPr>
            <p:ph type="title"/>
          </p:nvPr>
        </p:nvSpPr>
        <p:spPr>
          <a:xfrm>
            <a:off x="1105008" y="368300"/>
            <a:ext cx="15012866" cy="1117600"/>
          </a:xfrm>
          <a:ln/>
        </p:spPr>
        <p:txBody>
          <a:bodyPr/>
          <a:lstStyle/>
          <a:p>
            <a:r>
              <a:rPr lang="en-US" sz="4800" dirty="0"/>
              <a:t>Exercise:  </a:t>
            </a:r>
            <a:r>
              <a:rPr lang="en-US" sz="4800" dirty="0" smtClean="0"/>
              <a:t>Search </a:t>
            </a:r>
            <a:r>
              <a:rPr lang="en-US" sz="4800" dirty="0"/>
              <a:t>for an attribute in a </a:t>
            </a:r>
            <a:r>
              <a:rPr lang="en-US" sz="4800" dirty="0" smtClean="0"/>
              <a:t>recipe </a:t>
            </a:r>
            <a:endParaRPr lang="en-US" sz="4800" dirty="0"/>
          </a:p>
        </p:txBody>
      </p:sp>
      <p:sp>
        <p:nvSpPr>
          <p:cNvPr id="807940" name="Rectangle 4"/>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807941" name="Rectangle 5"/>
          <p:cNvSpPr>
            <a:spLocks/>
          </p:cNvSpPr>
          <p:nvPr/>
        </p:nvSpPr>
        <p:spPr bwMode="auto">
          <a:xfrm>
            <a:off x="5048743" y="1644650"/>
            <a:ext cx="1045312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pPr algn="l"/>
            <a:r>
              <a:rPr lang="en-US" sz="3100" dirty="0" smtClean="0">
                <a:solidFill>
                  <a:schemeClr val="tx1"/>
                </a:solidFill>
                <a:latin typeface="Courier" charset="0"/>
                <a:ea typeface="ＭＳ Ｐゴシック" charset="0"/>
                <a:cs typeface="Courier" charset="0"/>
                <a:sym typeface="Courier" charset="0"/>
              </a:rPr>
              <a:t>cookbooks</a:t>
            </a:r>
            <a:r>
              <a:rPr lang="en-US" sz="3100" dirty="0" smtClean="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ip</a:t>
            </a:r>
            <a:r>
              <a:rPr lang="en-US" sz="3100" dirty="0" smtClean="0">
                <a:solidFill>
                  <a:schemeClr val="tx1"/>
                </a:solidFill>
                <a:latin typeface="Courier" charset="0"/>
                <a:ea typeface="ＭＳ Ｐゴシック" charset="0"/>
                <a:cs typeface="Courier" charset="0"/>
                <a:sym typeface="Courier" charset="0"/>
              </a:rPr>
              <a:t>-logger</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
        <p:nvSpPr>
          <p:cNvPr id="2" name="Rectangle 1"/>
          <p:cNvSpPr/>
          <p:nvPr/>
        </p:nvSpPr>
        <p:spPr>
          <a:xfrm>
            <a:off x="889794" y="5257800"/>
            <a:ext cx="15087600" cy="2246769"/>
          </a:xfrm>
          <a:prstGeom prst="rect">
            <a:avLst/>
          </a:prstGeom>
        </p:spPr>
        <p:txBody>
          <a:bodyPr wrap="square">
            <a:spAutoFit/>
          </a:bodyPr>
          <a:lstStyle/>
          <a:p>
            <a:pPr marL="914400" indent="-914400">
              <a:buFont typeface="+mj-lt"/>
              <a:buAutoNum type="arabicPeriod"/>
            </a:pPr>
            <a:r>
              <a:rPr lang="en-US" dirty="0"/>
              <a:t>Create a new cookbook, called </a:t>
            </a:r>
            <a:r>
              <a:rPr lang="en-US" dirty="0" err="1"/>
              <a:t>ip</a:t>
            </a:r>
            <a:r>
              <a:rPr lang="en-US" dirty="0"/>
              <a:t>-logger</a:t>
            </a:r>
          </a:p>
          <a:p>
            <a:pPr marL="914400" indent="-914400">
              <a:buFont typeface="+mj-lt"/>
              <a:buAutoNum type="arabicPeriod"/>
            </a:pPr>
            <a:r>
              <a:rPr lang="en-US" dirty="0"/>
              <a:t>Write the default recipe (see content </a:t>
            </a:r>
            <a:r>
              <a:rPr lang="en-US" dirty="0" smtClean="0"/>
              <a:t>above)</a:t>
            </a:r>
            <a:endParaRPr lang="en-US" dirty="0"/>
          </a:p>
          <a:p>
            <a:pPr marL="914400" indent="-914400">
              <a:buFont typeface="+mj-lt"/>
              <a:buAutoNum type="arabicPeriod"/>
            </a:pPr>
            <a:r>
              <a:rPr lang="en-US" dirty="0"/>
              <a:t>Upload the cookbook</a:t>
            </a:r>
          </a:p>
          <a:p>
            <a:pPr marL="914400" indent="-914400">
              <a:buFont typeface="+mj-lt"/>
              <a:buAutoNum type="arabicPeriod"/>
            </a:pPr>
            <a:r>
              <a:rPr lang="en-US" dirty="0"/>
              <a:t>Add the recipe to the run_list on the </a:t>
            </a:r>
            <a:r>
              <a:rPr lang="en-US" dirty="0" smtClean="0"/>
              <a:t>node(s)</a:t>
            </a:r>
            <a:endParaRPr lang="en-US" dirty="0"/>
          </a:p>
          <a:p>
            <a:pPr marL="914400" indent="-914400">
              <a:buFont typeface="+mj-lt"/>
              <a:buAutoNum type="arabicPeriod"/>
            </a:pPr>
            <a:r>
              <a:rPr lang="en-US" dirty="0"/>
              <a:t>Converge the </a:t>
            </a:r>
            <a:r>
              <a:rPr lang="en-US" dirty="0" smtClean="0"/>
              <a:t>node(s) </a:t>
            </a:r>
            <a:r>
              <a:rPr lang="en-US" dirty="0"/>
              <a:t>and see the results in your chef-client output</a:t>
            </a:r>
          </a:p>
        </p:txBody>
      </p:sp>
    </p:spTree>
    <p:extLst>
      <p:ext uri="{BB962C8B-B14F-4D97-AF65-F5344CB8AC3E}">
        <p14:creationId xmlns:p14="http://schemas.microsoft.com/office/powerpoint/2010/main" val="486692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t>Legend</a:t>
            </a:r>
            <a:endParaRPr lang="en-US" dirty="0"/>
          </a:p>
        </p:txBody>
      </p:sp>
    </p:spTree>
    <p:extLst>
      <p:ext uri="{BB962C8B-B14F-4D97-AF65-F5344CB8AC3E}">
        <p14:creationId xmlns:p14="http://schemas.microsoft.com/office/powerpoint/2010/main" val="23598999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69" name="Rectangle 1"/>
          <p:cNvSpPr>
            <a:spLocks noGrp="1" noChangeArrowheads="1"/>
          </p:cNvSpPr>
          <p:nvPr>
            <p:ph type="title"/>
          </p:nvPr>
        </p:nvSpPr>
        <p:spPr>
          <a:ln/>
        </p:spPr>
        <p:txBody>
          <a:bodyPr/>
          <a:lstStyle/>
          <a:p>
            <a:r>
              <a:rPr lang="en-US"/>
              <a:t>Questions</a:t>
            </a:r>
          </a:p>
        </p:txBody>
      </p:sp>
      <p:sp>
        <p:nvSpPr>
          <p:cNvPr id="826370" name="Rectangle 2"/>
          <p:cNvSpPr>
            <a:spLocks noGrp="1" noChangeArrowheads="1"/>
          </p:cNvSpPr>
          <p:nvPr>
            <p:ph type="body" idx="1"/>
          </p:nvPr>
        </p:nvSpPr>
        <p:spPr>
          <a:xfrm>
            <a:off x="368336" y="1651000"/>
            <a:ext cx="15025568" cy="7239000"/>
          </a:xfrm>
          <a:ln/>
        </p:spPr>
        <p:txBody>
          <a:bodyPr/>
          <a:lstStyle/>
          <a:p>
            <a:r>
              <a:rPr lang="en-US" dirty="0"/>
              <a:t>What search engine is chef search built upon?</a:t>
            </a:r>
          </a:p>
          <a:p>
            <a:r>
              <a:rPr lang="en-US" dirty="0" smtClean="0"/>
              <a:t>Which indexes are searchable </a:t>
            </a:r>
            <a:r>
              <a:rPr lang="en-US" dirty="0"/>
              <a:t>in chef?</a:t>
            </a:r>
          </a:p>
          <a:p>
            <a:r>
              <a:rPr lang="en-US" dirty="0"/>
              <a:t>What </a:t>
            </a:r>
            <a:r>
              <a:rPr lang="en-US" dirty="0" smtClean="0"/>
              <a:t>characters </a:t>
            </a:r>
            <a:r>
              <a:rPr lang="en-US" dirty="0"/>
              <a:t>can you use for a wildcard search in SOLR?</a:t>
            </a:r>
          </a:p>
          <a:p>
            <a:r>
              <a:rPr lang="en-US" dirty="0"/>
              <a:t>Why should you not set an attribute and then immediately search for it?</a:t>
            </a:r>
          </a:p>
        </p:txBody>
      </p:sp>
    </p:spTree>
    <p:extLst>
      <p:ext uri="{BB962C8B-B14F-4D97-AF65-F5344CB8AC3E}">
        <p14:creationId xmlns:p14="http://schemas.microsoft.com/office/powerpoint/2010/main" val="22279199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1"/>
          <p:cNvSpPr>
            <a:spLocks noGrp="1" noChangeArrowheads="1"/>
          </p:cNvSpPr>
          <p:nvPr>
            <p:ph type="title"/>
          </p:nvPr>
        </p:nvSpPr>
        <p:spPr>
          <a:xfrm>
            <a:off x="901872" y="1536705"/>
            <a:ext cx="14923122" cy="3086100"/>
          </a:xfrm>
        </p:spPr>
        <p:txBody>
          <a:bodyPr/>
          <a:lstStyle/>
          <a:p>
            <a:pPr>
              <a:defRPr/>
            </a:pPr>
            <a:r>
              <a:rPr lang="en-US" sz="7200" b="1" dirty="0"/>
              <a:t>Recipe Inclusion, Data </a:t>
            </a:r>
            <a:r>
              <a:rPr lang="en-US" sz="7200" b="1" dirty="0" smtClean="0"/>
              <a:t>Bags </a:t>
            </a:r>
            <a:r>
              <a:rPr lang="en-US" sz="7200" b="1" dirty="0"/>
              <a:t>and </a:t>
            </a:r>
            <a:r>
              <a:rPr lang="en-US" sz="7200" b="1" dirty="0" smtClean="0"/>
              <a:t>Search (Linux Only)</a:t>
            </a:r>
            <a:endParaRPr lang="en-US" sz="7200" dirty="0">
              <a:sym typeface="Arial" charset="0"/>
            </a:endParaRPr>
          </a:p>
        </p:txBody>
      </p:sp>
      <p:sp>
        <p:nvSpPr>
          <p:cNvPr id="3" name="TextBox 2"/>
          <p:cNvSpPr txBox="1"/>
          <p:nvPr/>
        </p:nvSpPr>
        <p:spPr>
          <a:xfrm>
            <a:off x="889794" y="4724400"/>
            <a:ext cx="4275529" cy="954107"/>
          </a:xfrm>
          <a:prstGeom prst="rect">
            <a:avLst/>
          </a:prstGeom>
          <a:noFill/>
        </p:spPr>
        <p:txBody>
          <a:bodyPr wrap="none" rtlCol="0">
            <a:spAutoFit/>
          </a:bodyPr>
          <a:lstStyle/>
          <a:p>
            <a:r>
              <a:rPr lang="en-US" dirty="0">
                <a:solidFill>
                  <a:schemeClr val="bg1"/>
                </a:solidFill>
              </a:rPr>
              <a:t>Writing a Users </a:t>
            </a:r>
            <a:r>
              <a:rPr lang="en-US" dirty="0" smtClean="0">
                <a:solidFill>
                  <a:schemeClr val="bg1"/>
                </a:solidFill>
              </a:rPr>
              <a:t>cookbook</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6360027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7" name="Rectangle 1"/>
          <p:cNvSpPr>
            <a:spLocks noGrp="1" noChangeArrowheads="1"/>
          </p:cNvSpPr>
          <p:nvPr>
            <p:ph type="title"/>
          </p:nvPr>
        </p:nvSpPr>
        <p:spPr>
          <a:ln/>
        </p:spPr>
        <p:txBody>
          <a:bodyPr/>
          <a:lstStyle/>
          <a:p>
            <a:r>
              <a:rPr lang="en-US"/>
              <a:t>Lesson Objectives</a:t>
            </a:r>
          </a:p>
        </p:txBody>
      </p:sp>
      <p:sp>
        <p:nvSpPr>
          <p:cNvPr id="828418" name="Rectangle 2"/>
          <p:cNvSpPr>
            <a:spLocks noGrp="1" noChangeArrowheads="1"/>
          </p:cNvSpPr>
          <p:nvPr>
            <p:ph type="body" idx="1"/>
          </p:nvPr>
        </p:nvSpPr>
        <p:spPr>
          <a:xfrm>
            <a:off x="800178" y="1739900"/>
            <a:ext cx="14212688" cy="6718300"/>
          </a:xfrm>
          <a:ln/>
        </p:spPr>
        <p:txBody>
          <a:bodyPr/>
          <a:lstStyle/>
          <a:p>
            <a:r>
              <a:rPr lang="en-US" dirty="0"/>
              <a:t>After completing the lesson, you will be able to</a:t>
            </a:r>
          </a:p>
          <a:p>
            <a:pPr lvl="1"/>
            <a:r>
              <a:rPr lang="en-US" dirty="0"/>
              <a:t>Explain what Data Bags are, and how they are </a:t>
            </a:r>
            <a:r>
              <a:rPr lang="en-US" dirty="0" smtClean="0"/>
              <a:t>used</a:t>
            </a:r>
          </a:p>
          <a:p>
            <a:pPr lvl="1"/>
            <a:r>
              <a:rPr lang="en-US" dirty="0" smtClean="0"/>
              <a:t>Describe </a:t>
            </a:r>
            <a:r>
              <a:rPr lang="en-US" dirty="0"/>
              <a:t>the User and Group resources</a:t>
            </a:r>
          </a:p>
          <a:p>
            <a:pPr lvl="1"/>
            <a:r>
              <a:rPr lang="en-US" dirty="0"/>
              <a:t>Describe the role Search plays in recipes</a:t>
            </a:r>
          </a:p>
          <a:p>
            <a:pPr lvl="1"/>
            <a:r>
              <a:rPr lang="en-US" dirty="0" smtClean="0"/>
              <a:t>Use </a:t>
            </a:r>
            <a:r>
              <a:rPr lang="en-US" dirty="0" err="1" smtClean="0">
                <a:latin typeface="Courier" charset="0"/>
                <a:cs typeface="Courier" charset="0"/>
                <a:sym typeface="Courier" charset="0"/>
              </a:rPr>
              <a:t>include_recipe</a:t>
            </a:r>
            <a:endParaRPr lang="en-US" dirty="0"/>
          </a:p>
        </p:txBody>
      </p:sp>
    </p:spTree>
    <p:extLst>
      <p:ext uri="{BB962C8B-B14F-4D97-AF65-F5344CB8AC3E}">
        <p14:creationId xmlns:p14="http://schemas.microsoft.com/office/powerpoint/2010/main" val="29727720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Rectangle 1"/>
          <p:cNvSpPr>
            <a:spLocks noGrp="1" noChangeArrowheads="1"/>
          </p:cNvSpPr>
          <p:nvPr>
            <p:ph type="title"/>
          </p:nvPr>
        </p:nvSpPr>
        <p:spPr/>
        <p:txBody>
          <a:bodyPr/>
          <a:lstStyle/>
          <a:p>
            <a:pPr eaLnBrk="1" hangingPunct="1">
              <a:defRPr/>
            </a:pPr>
            <a:r>
              <a:rPr lang="en-US" sz="6000" dirty="0" smtClean="0">
                <a:sym typeface="Rockwell" charset="0"/>
              </a:rPr>
              <a:t>The Problem and the Success Criteria</a:t>
            </a:r>
          </a:p>
        </p:txBody>
      </p:sp>
      <p:sp>
        <p:nvSpPr>
          <p:cNvPr id="293891" name="Rectangle 2"/>
          <p:cNvSpPr>
            <a:spLocks noGrp="1" noChangeArrowheads="1"/>
          </p:cNvSpPr>
          <p:nvPr>
            <p:ph type="body" idx="1"/>
          </p:nvPr>
        </p:nvSpPr>
        <p:spPr/>
        <p:txBody>
          <a:bodyPr/>
          <a:lstStyle/>
          <a:p>
            <a:pPr marL="749300" eaLnBrk="1" hangingPunct="1"/>
            <a:r>
              <a:rPr lang="en-US" b="1" dirty="0" smtClean="0"/>
              <a:t>The Problem: </a:t>
            </a:r>
            <a:r>
              <a:rPr lang="en-US" dirty="0" smtClean="0"/>
              <a:t>Employees should have local user accounts created on all servers, along with custom groups</a:t>
            </a:r>
          </a:p>
          <a:p>
            <a:pPr marL="749300" eaLnBrk="1" hangingPunct="1"/>
            <a:r>
              <a:rPr lang="en-US" b="1" dirty="0" smtClean="0"/>
              <a:t>Success Criteria: </a:t>
            </a:r>
            <a:r>
              <a:rPr lang="en-US" dirty="0" smtClean="0"/>
              <a:t>We can add new employees and groups to servers dynamically</a:t>
            </a:r>
          </a:p>
        </p:txBody>
      </p:sp>
    </p:spTree>
    <p:extLst>
      <p:ext uri="{BB962C8B-B14F-4D97-AF65-F5344CB8AC3E}">
        <p14:creationId xmlns:p14="http://schemas.microsoft.com/office/powerpoint/2010/main" val="15405442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1"/>
          <p:cNvSpPr>
            <a:spLocks noGrp="1" noChangeArrowheads="1"/>
          </p:cNvSpPr>
          <p:nvPr>
            <p:ph type="title"/>
          </p:nvPr>
        </p:nvSpPr>
        <p:spPr/>
        <p:txBody>
          <a:bodyPr/>
          <a:lstStyle/>
          <a:p>
            <a:pPr eaLnBrk="1" hangingPunct="1">
              <a:defRPr/>
            </a:pPr>
            <a:r>
              <a:rPr lang="en-US" sz="6000" dirty="0" smtClean="0">
                <a:sym typeface="Rockwell" charset="0"/>
              </a:rPr>
              <a:t>Where should we store the user data?</a:t>
            </a:r>
          </a:p>
        </p:txBody>
      </p:sp>
      <p:sp>
        <p:nvSpPr>
          <p:cNvPr id="294915" name="Rectangle 2"/>
          <p:cNvSpPr>
            <a:spLocks noGrp="1" noChangeArrowheads="1"/>
          </p:cNvSpPr>
          <p:nvPr>
            <p:ph type="body" idx="1"/>
          </p:nvPr>
        </p:nvSpPr>
        <p:spPr/>
        <p:txBody>
          <a:bodyPr/>
          <a:lstStyle/>
          <a:p>
            <a:r>
              <a:rPr lang="en-US" dirty="0"/>
              <a:t>As we’ve seen, we could start by storing information about users as Node Attributes</a:t>
            </a:r>
          </a:p>
          <a:p>
            <a:r>
              <a:rPr lang="en-US" dirty="0"/>
              <a:t>This </a:t>
            </a:r>
            <a:r>
              <a:rPr lang="en-US" dirty="0" smtClean="0"/>
              <a:t>would duplicate </a:t>
            </a:r>
            <a:r>
              <a:rPr lang="en-US" dirty="0"/>
              <a:t>a lot of information - every user in the company would be stored in every Node object!</a:t>
            </a:r>
          </a:p>
          <a:p>
            <a:r>
              <a:rPr lang="en-US" dirty="0"/>
              <a:t>Additionally, it would be very hard to integrate such a solution with another source of truth about users</a:t>
            </a:r>
          </a:p>
        </p:txBody>
      </p:sp>
    </p:spTree>
    <p:extLst>
      <p:ext uri="{BB962C8B-B14F-4D97-AF65-F5344CB8AC3E}">
        <p14:creationId xmlns:p14="http://schemas.microsoft.com/office/powerpoint/2010/main" val="17927731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mtClean="0">
                <a:sym typeface="Rockwell" charset="0"/>
              </a:rPr>
              <a:t>Introducing Data Bags</a:t>
            </a:r>
          </a:p>
        </p:txBody>
      </p:sp>
      <p:sp>
        <p:nvSpPr>
          <p:cNvPr id="295939" name="Rectangle 2"/>
          <p:cNvSpPr>
            <a:spLocks noGrp="1" noChangeArrowheads="1"/>
          </p:cNvSpPr>
          <p:nvPr>
            <p:ph type="body" idx="1"/>
          </p:nvPr>
        </p:nvSpPr>
        <p:spPr/>
        <p:txBody>
          <a:bodyPr/>
          <a:lstStyle/>
          <a:p>
            <a:r>
              <a:rPr lang="en-US" dirty="0"/>
              <a:t>A data bag is a </a:t>
            </a:r>
            <a:r>
              <a:rPr lang="en-US" dirty="0">
                <a:latin typeface="Arial Bold" pitchFamily="34" charset="0"/>
                <a:cs typeface="Arial Bold" pitchFamily="34" charset="0"/>
                <a:sym typeface="Arial Bold" pitchFamily="34" charset="0"/>
              </a:rPr>
              <a:t>container </a:t>
            </a:r>
            <a:r>
              <a:rPr lang="en-US" dirty="0"/>
              <a:t>for </a:t>
            </a:r>
            <a:r>
              <a:rPr lang="en-US" dirty="0">
                <a:latin typeface="Arial Bold" pitchFamily="34" charset="0"/>
                <a:cs typeface="Arial Bold" pitchFamily="34" charset="0"/>
                <a:sym typeface="Arial Bold" pitchFamily="34" charset="0"/>
              </a:rPr>
              <a:t>items</a:t>
            </a:r>
            <a:r>
              <a:rPr lang="en-US" dirty="0"/>
              <a:t> that represent information about your infrastructure that is not tied to a single node</a:t>
            </a:r>
          </a:p>
          <a:p>
            <a:r>
              <a:rPr lang="en-US" dirty="0"/>
              <a:t>Examples</a:t>
            </a:r>
          </a:p>
          <a:p>
            <a:pPr lvl="1"/>
            <a:r>
              <a:rPr lang="en-US" dirty="0"/>
              <a:t>Users</a:t>
            </a:r>
          </a:p>
          <a:p>
            <a:pPr lvl="1"/>
            <a:r>
              <a:rPr lang="en-US" dirty="0"/>
              <a:t>Groups</a:t>
            </a:r>
          </a:p>
          <a:p>
            <a:pPr lvl="1"/>
            <a:r>
              <a:rPr lang="en-US" dirty="0"/>
              <a:t>Application Release </a:t>
            </a:r>
            <a:r>
              <a:rPr lang="en-US" dirty="0" smtClean="0"/>
              <a:t>Information</a:t>
            </a:r>
          </a:p>
          <a:p>
            <a:pPr lvl="1"/>
            <a:r>
              <a:rPr lang="en-US" dirty="0" smtClean="0"/>
              <a:t>Passwords (in an encrypted data bag</a:t>
            </a:r>
            <a:r>
              <a:rPr lang="en-US" dirty="0"/>
              <a:t>)</a:t>
            </a:r>
          </a:p>
        </p:txBody>
      </p:sp>
    </p:spTree>
    <p:extLst>
      <p:ext uri="{BB962C8B-B14F-4D97-AF65-F5344CB8AC3E}">
        <p14:creationId xmlns:p14="http://schemas.microsoft.com/office/powerpoint/2010/main" val="9365772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1"/>
          <p:cNvSpPr>
            <a:spLocks noGrp="1" noChangeArrowheads="1"/>
          </p:cNvSpPr>
          <p:nvPr>
            <p:ph type="title"/>
          </p:nvPr>
        </p:nvSpPr>
        <p:spPr/>
        <p:txBody>
          <a:bodyPr/>
          <a:lstStyle/>
          <a:p>
            <a:pPr eaLnBrk="1" hangingPunct="1">
              <a:defRPr/>
            </a:pPr>
            <a:r>
              <a:rPr lang="en-US" sz="4400" dirty="0" smtClean="0">
                <a:sym typeface="Rockwell" charset="0"/>
              </a:rPr>
              <a:t>Best Practice: </a:t>
            </a:r>
            <a:br>
              <a:rPr lang="en-US" sz="4400" dirty="0" smtClean="0">
                <a:sym typeface="Rockwell" charset="0"/>
              </a:rPr>
            </a:br>
            <a:r>
              <a:rPr lang="en-US" sz="4400" dirty="0" smtClean="0">
                <a:sym typeface="Rockwell" charset="0"/>
              </a:rPr>
              <a:t>Data Bags are commonly managed in </a:t>
            </a:r>
            <a:r>
              <a:rPr lang="en-US" sz="4400" b="1" dirty="0" smtClean="0">
                <a:sym typeface="Rockwell" charset="0"/>
              </a:rPr>
              <a:t>two ways</a:t>
            </a:r>
          </a:p>
        </p:txBody>
      </p:sp>
      <p:sp>
        <p:nvSpPr>
          <p:cNvPr id="296963" name="Rectangle 2"/>
          <p:cNvSpPr>
            <a:spLocks noGrp="1" noChangeArrowheads="1"/>
          </p:cNvSpPr>
          <p:nvPr>
            <p:ph type="body" idx="1"/>
          </p:nvPr>
        </p:nvSpPr>
        <p:spPr/>
        <p:txBody>
          <a:bodyPr/>
          <a:lstStyle/>
          <a:p>
            <a:pPr marL="977900" indent="-914400" eaLnBrk="1" hangingPunct="1">
              <a:buFont typeface="+mj-lt"/>
              <a:buAutoNum type="arabicPeriod"/>
            </a:pPr>
            <a:r>
              <a:rPr lang="en-US" dirty="0" smtClean="0"/>
              <a:t>By creating files in the </a:t>
            </a:r>
            <a:r>
              <a:rPr lang="en-US" dirty="0" err="1" smtClean="0"/>
              <a:t>data_bags</a:t>
            </a:r>
            <a:r>
              <a:rPr lang="en-US" dirty="0" smtClean="0"/>
              <a:t> directory of your chef-repo</a:t>
            </a:r>
            <a:endParaRPr lang="en-US" b="1" dirty="0" smtClean="0">
              <a:ea typeface="ヒラギノ明朝 ProN W6"/>
              <a:cs typeface="ヒラギノ明朝 ProN W6"/>
            </a:endParaRPr>
          </a:p>
          <a:p>
            <a:pPr marL="1231900" lvl="1" eaLnBrk="1" hangingPunct="1"/>
            <a:r>
              <a:rPr lang="en-US" dirty="0" smtClean="0"/>
              <a:t>We would use this to manage data bags by hand</a:t>
            </a:r>
          </a:p>
          <a:p>
            <a:pPr marL="1231900" lvl="1" eaLnBrk="1" hangingPunct="1"/>
            <a:r>
              <a:rPr lang="en-US" dirty="0" smtClean="0"/>
              <a:t>This is the model we will be using in this section</a:t>
            </a:r>
          </a:p>
          <a:p>
            <a:pPr marL="379683" indent="0" eaLnBrk="1" hangingPunct="1">
              <a:buNone/>
            </a:pPr>
            <a:endParaRPr lang="en-US" dirty="0" smtClean="0"/>
          </a:p>
          <a:p>
            <a:pPr marL="977900" indent="-914400" eaLnBrk="1" hangingPunct="1">
              <a:buFont typeface="+mj-lt"/>
              <a:buAutoNum type="arabicPeriod"/>
            </a:pPr>
            <a:r>
              <a:rPr lang="en-US" dirty="0" smtClean="0"/>
              <a:t>By creating </a:t>
            </a:r>
            <a:r>
              <a:rPr lang="en-US" dirty="0"/>
              <a:t>and managing data bag items directly </a:t>
            </a:r>
            <a:r>
              <a:rPr lang="en-US" dirty="0" smtClean="0"/>
              <a:t>through the </a:t>
            </a:r>
            <a:r>
              <a:rPr lang="en-US" dirty="0"/>
              <a:t>Chef API </a:t>
            </a:r>
            <a:r>
              <a:rPr lang="en-US" dirty="0" smtClean="0"/>
              <a:t>via a </a:t>
            </a:r>
            <a:r>
              <a:rPr lang="en-US" dirty="0"/>
              <a:t>custom </a:t>
            </a:r>
            <a:r>
              <a:rPr lang="en-US" dirty="0" smtClean="0"/>
              <a:t>script</a:t>
            </a:r>
            <a:endParaRPr lang="en-US" b="1" dirty="0" smtClean="0">
              <a:ea typeface="ヒラギノ明朝 ProN W6"/>
              <a:cs typeface="ヒラギノ明朝 ProN W6"/>
            </a:endParaRPr>
          </a:p>
          <a:p>
            <a:pPr marL="1231900" lvl="1" eaLnBrk="1" hangingPunct="1"/>
            <a:r>
              <a:rPr lang="en-US" dirty="0" smtClean="0"/>
              <a:t>We would use this for LDAP or AD integration</a:t>
            </a:r>
          </a:p>
        </p:txBody>
      </p:sp>
    </p:spTree>
    <p:extLst>
      <p:ext uri="{BB962C8B-B14F-4D97-AF65-F5344CB8AC3E}">
        <p14:creationId xmlns:p14="http://schemas.microsoft.com/office/powerpoint/2010/main" val="950359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1"/>
          <p:cNvSpPr>
            <a:spLocks/>
          </p:cNvSpPr>
          <p:nvPr/>
        </p:nvSpPr>
        <p:spPr bwMode="auto">
          <a:xfrm>
            <a:off x="800178" y="1854200"/>
            <a:ext cx="14657232" cy="1574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cd chef-repo</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mkdir</a:t>
            </a:r>
            <a:r>
              <a:rPr lang="en-US" sz="4800" dirty="0" smtClean="0">
                <a:solidFill>
                  <a:srgbClr val="FFFFFF"/>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data_bags</a:t>
            </a:r>
            <a:endParaRPr lang="en-US" sz="4800" dirty="0">
              <a:solidFill>
                <a:srgbClr val="FFFFFF"/>
              </a:solidFill>
              <a:latin typeface="Courier"/>
              <a:ea typeface="Courier"/>
              <a:cs typeface="Courier"/>
              <a:sym typeface="Courier"/>
            </a:endParaRPr>
          </a:p>
        </p:txBody>
      </p:sp>
      <p:sp>
        <p:nvSpPr>
          <p:cNvPr id="476162" name="Rectangle 2"/>
          <p:cNvSpPr>
            <a:spLocks noGrp="1" noChangeArrowheads="1"/>
          </p:cNvSpPr>
          <p:nvPr>
            <p:ph type="title"/>
          </p:nvPr>
        </p:nvSpPr>
        <p:spPr>
          <a:xfrm>
            <a:off x="800273" y="304800"/>
            <a:ext cx="14657233" cy="1117600"/>
          </a:xfrm>
        </p:spPr>
        <p:txBody>
          <a:bodyPr/>
          <a:lstStyle/>
          <a:p>
            <a:pPr eaLnBrk="1" hangingPunct="1">
              <a:defRPr/>
            </a:pPr>
            <a:r>
              <a:rPr lang="en-US" sz="4800" dirty="0" smtClean="0">
                <a:sym typeface="Arial Bold" charset="0"/>
              </a:rPr>
              <a:t>Exercise: </a:t>
            </a:r>
            <a:br>
              <a:rPr lang="en-US" sz="4800" dirty="0" smtClean="0">
                <a:sym typeface="Arial Bold" charset="0"/>
              </a:rPr>
            </a:br>
            <a:r>
              <a:rPr lang="en-US" sz="4800" dirty="0" smtClean="0">
                <a:sym typeface="Arial Bold" charset="0"/>
              </a:rPr>
              <a:t>Make </a:t>
            </a:r>
            <a:r>
              <a:rPr lang="en-US" sz="4800" dirty="0">
                <a:sym typeface="Arial Bold" charset="0"/>
              </a:rPr>
              <a:t>a </a:t>
            </a:r>
            <a:r>
              <a:rPr lang="en-US" sz="4800" dirty="0" err="1">
                <a:sym typeface="Arial Bold" charset="0"/>
              </a:rPr>
              <a:t>data_bags</a:t>
            </a:r>
            <a:r>
              <a:rPr lang="en-US" sz="4800" dirty="0">
                <a:sym typeface="Arial Bold" charset="0"/>
              </a:rPr>
              <a:t> </a:t>
            </a:r>
            <a:r>
              <a:rPr lang="en-US" sz="4800" dirty="0" smtClean="0">
                <a:sym typeface="Arial Bold" charset="0"/>
              </a:rPr>
              <a:t>directory </a:t>
            </a:r>
            <a:r>
              <a:rPr lang="en-US" sz="4800" smtClean="0">
                <a:sym typeface="Arial Bold" charset="0"/>
              </a:rPr>
              <a:t>in chef-repo</a:t>
            </a:r>
            <a:endParaRPr lang="en-US" sz="4800" dirty="0">
              <a:sym typeface="Arial Bold" charset="0"/>
            </a:endParaRPr>
          </a:p>
        </p:txBody>
      </p:sp>
      <p:sp>
        <p:nvSpPr>
          <p:cNvPr id="6"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    Directory: C:\windows\temp\chef-repo</a:t>
            </a: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Mode                </a:t>
            </a:r>
            <a:r>
              <a:rPr lang="en-US" sz="2400" dirty="0" err="1">
                <a:solidFill>
                  <a:schemeClr val="bg1"/>
                </a:solidFill>
                <a:latin typeface="Courier"/>
                <a:cs typeface="Courier"/>
              </a:rPr>
              <a:t>LastWriteTime</a:t>
            </a:r>
            <a:r>
              <a:rPr lang="en-US" sz="2400" dirty="0">
                <a:solidFill>
                  <a:schemeClr val="bg1"/>
                </a:solidFill>
                <a:latin typeface="Courier"/>
                <a:cs typeface="Courier"/>
              </a:rPr>
              <a:t>     Length Name</a:t>
            </a:r>
          </a:p>
          <a:p>
            <a:pPr lvl="1" fontAlgn="base">
              <a:buClr>
                <a:srgbClr val="ED781C"/>
              </a:buClr>
              <a:buSzPct val="100000"/>
            </a:pPr>
            <a:r>
              <a:rPr lang="en-US" sz="2400" dirty="0">
                <a:solidFill>
                  <a:schemeClr val="bg1"/>
                </a:solidFill>
                <a:latin typeface="Courier"/>
                <a:cs typeface="Courier"/>
              </a:rPr>
              <a:t>----                -------------     ------ ----</a:t>
            </a:r>
          </a:p>
          <a:p>
            <a:pPr lvl="1" fontAlgn="base">
              <a:buClr>
                <a:srgbClr val="ED781C"/>
              </a:buClr>
              <a:buSzPct val="100000"/>
            </a:pPr>
            <a:r>
              <a:rPr lang="en-US" sz="2400" dirty="0">
                <a:solidFill>
                  <a:schemeClr val="bg1"/>
                </a:solidFill>
                <a:latin typeface="Courier"/>
                <a:cs typeface="Courier"/>
              </a:rPr>
              <a:t>d----         25-Feb-14   3:23 PM            </a:t>
            </a:r>
            <a:r>
              <a:rPr lang="en-US" sz="2400" dirty="0" err="1">
                <a:solidFill>
                  <a:schemeClr val="bg1"/>
                </a:solidFill>
                <a:latin typeface="Courier"/>
                <a:cs typeface="Courier"/>
              </a:rPr>
              <a:t>data_bags</a:t>
            </a:r>
            <a:endParaRPr lang="en-US" sz="2400" dirty="0">
              <a:solidFill>
                <a:schemeClr val="bg1"/>
              </a:solidFill>
              <a:effectLst/>
              <a:latin typeface="Courier"/>
              <a:cs typeface="Courier"/>
            </a:endParaRPr>
          </a:p>
        </p:txBody>
      </p:sp>
    </p:spTree>
    <p:extLst>
      <p:ext uri="{BB962C8B-B14F-4D97-AF65-F5344CB8AC3E}">
        <p14:creationId xmlns:p14="http://schemas.microsoft.com/office/powerpoint/2010/main" val="22061982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
          <p:cNvSpPr>
            <a:spLocks/>
          </p:cNvSpPr>
          <p:nvPr/>
        </p:nvSpPr>
        <p:spPr bwMode="auto">
          <a:xfrm>
            <a:off x="800178" y="1625600"/>
            <a:ext cx="14657232"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mkdir</a:t>
            </a:r>
            <a:r>
              <a:rPr lang="en-US" sz="4800" dirty="0" smtClean="0">
                <a:solidFill>
                  <a:srgbClr val="FFFFFF"/>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data_bags</a:t>
            </a:r>
            <a:r>
              <a:rPr lang="en-US" sz="4800" dirty="0" smtClean="0">
                <a:solidFill>
                  <a:srgbClr val="FFFFFF"/>
                </a:solidFill>
                <a:latin typeface="Courier"/>
                <a:ea typeface="Courier"/>
                <a:cs typeface="Courier"/>
                <a:sym typeface="Courier"/>
              </a:rPr>
              <a:t>\users</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a:t>
            </a:r>
            <a:r>
              <a:rPr lang="en-US" sz="4800" dirty="0" err="1">
                <a:solidFill>
                  <a:srgbClr val="FFFFFF"/>
                </a:solidFill>
                <a:latin typeface="Courier"/>
                <a:ea typeface="Courier"/>
                <a:cs typeface="Courier"/>
                <a:sym typeface="Courier"/>
              </a:rPr>
              <a:t>data_bag</a:t>
            </a:r>
            <a:r>
              <a:rPr lang="en-US" sz="4800" dirty="0">
                <a:solidFill>
                  <a:srgbClr val="FFFFFF"/>
                </a:solidFill>
                <a:latin typeface="Courier"/>
                <a:ea typeface="Courier"/>
                <a:cs typeface="Courier"/>
                <a:sym typeface="Courier"/>
              </a:rPr>
              <a:t> create users</a:t>
            </a:r>
          </a:p>
        </p:txBody>
      </p:sp>
      <p:sp>
        <p:nvSpPr>
          <p:cNvPr id="47718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data bag named users</a:t>
            </a:r>
          </a:p>
        </p:txBody>
      </p:sp>
      <p:sp>
        <p:nvSpPr>
          <p:cNvPr id="314372"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a:solidFill>
                  <a:srgbClr val="FFFFFF"/>
                </a:solidFill>
                <a:latin typeface="Courier"/>
                <a:ea typeface="Courier"/>
                <a:cs typeface="Courier"/>
                <a:sym typeface="Courier"/>
              </a:rPr>
              <a:t>Mode                </a:t>
            </a:r>
            <a:r>
              <a:rPr lang="en-US" dirty="0" err="1">
                <a:solidFill>
                  <a:srgbClr val="FFFFFF"/>
                </a:solidFill>
                <a:latin typeface="Courier"/>
                <a:ea typeface="Courier"/>
                <a:cs typeface="Courier"/>
                <a:sym typeface="Courier"/>
              </a:rPr>
              <a:t>LastWriteTime</a:t>
            </a:r>
            <a:r>
              <a:rPr lang="en-US" dirty="0">
                <a:solidFill>
                  <a:srgbClr val="FFFFFF"/>
                </a:solidFill>
                <a:latin typeface="Courier"/>
                <a:ea typeface="Courier"/>
                <a:cs typeface="Courier"/>
                <a:sym typeface="Courier"/>
              </a:rPr>
              <a:t>     Length Name</a:t>
            </a:r>
          </a:p>
          <a:p>
            <a:r>
              <a:rPr lang="en-US" dirty="0">
                <a:solidFill>
                  <a:srgbClr val="FFFFFF"/>
                </a:solidFill>
                <a:latin typeface="Courier"/>
                <a:ea typeface="Courier"/>
                <a:cs typeface="Courier"/>
                <a:sym typeface="Courier"/>
              </a:rPr>
              <a:t>----                -------------     ------ ----</a:t>
            </a:r>
          </a:p>
          <a:p>
            <a:r>
              <a:rPr lang="en-US" dirty="0">
                <a:solidFill>
                  <a:srgbClr val="FFFFFF"/>
                </a:solidFill>
                <a:latin typeface="Courier"/>
                <a:ea typeface="Courier"/>
                <a:cs typeface="Courier"/>
                <a:sym typeface="Courier"/>
              </a:rPr>
              <a:t>d----         25-Feb-14   3:24 </a:t>
            </a:r>
            <a:r>
              <a:rPr lang="en-US" dirty="0" smtClean="0">
                <a:solidFill>
                  <a:srgbClr val="FFFFFF"/>
                </a:solidFill>
                <a:latin typeface="Courier"/>
                <a:ea typeface="Courier"/>
                <a:cs typeface="Courier"/>
                <a:sym typeface="Courier"/>
              </a:rPr>
              <a:t>PM            users</a:t>
            </a:r>
          </a:p>
          <a:p>
            <a:endParaRPr lang="en-US" dirty="0" smtClean="0">
              <a:solidFill>
                <a:srgbClr val="FFFFFF"/>
              </a:solidFill>
              <a:latin typeface="Courier"/>
              <a:ea typeface="Courier"/>
              <a:cs typeface="Courier"/>
              <a:sym typeface="Courier"/>
            </a:endParaRPr>
          </a:p>
          <a:p>
            <a:endParaRPr lang="en-US" dirty="0">
              <a:solidFill>
                <a:srgbClr val="FFFFFF"/>
              </a:solidFill>
              <a:latin typeface="Courier"/>
              <a:ea typeface="Courier"/>
              <a:cs typeface="Courier"/>
              <a:sym typeface="Courier"/>
            </a:endParaRPr>
          </a:p>
          <a:p>
            <a:r>
              <a:rPr lang="en-US" dirty="0" smtClean="0">
                <a:solidFill>
                  <a:srgbClr val="FFFFFF"/>
                </a:solidFill>
                <a:latin typeface="Courier"/>
                <a:ea typeface="Courier"/>
                <a:cs typeface="Courier"/>
                <a:sym typeface="Courier"/>
              </a:rPr>
              <a:t>Created </a:t>
            </a:r>
            <a:r>
              <a:rPr lang="en-US" dirty="0" err="1">
                <a:solidFill>
                  <a:srgbClr val="FFFFFF"/>
                </a:solidFill>
                <a:latin typeface="Courier"/>
                <a:ea typeface="Courier"/>
                <a:cs typeface="Courier"/>
                <a:sym typeface="Courier"/>
              </a:rPr>
              <a:t>data_bag</a:t>
            </a:r>
            <a:r>
              <a:rPr lang="en-US" dirty="0">
                <a:solidFill>
                  <a:srgbClr val="FFFFFF"/>
                </a:solidFill>
                <a:latin typeface="Courier"/>
                <a:ea typeface="Courier"/>
                <a:cs typeface="Courier"/>
                <a:sym typeface="Courier"/>
              </a:rPr>
              <a:t>[users]</a:t>
            </a:r>
          </a:p>
        </p:txBody>
      </p:sp>
    </p:spTree>
    <p:extLst>
      <p:ext uri="{BB962C8B-B14F-4D97-AF65-F5344CB8AC3E}">
        <p14:creationId xmlns:p14="http://schemas.microsoft.com/office/powerpoint/2010/main" val="29470762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
          <p:cNvSpPr>
            <a:spLocks/>
          </p:cNvSpPr>
          <p:nvPr/>
        </p:nvSpPr>
        <p:spPr bwMode="auto">
          <a:xfrm>
            <a:off x="800178" y="1625600"/>
            <a:ext cx="14657232"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mkdir</a:t>
            </a:r>
            <a:r>
              <a:rPr lang="en-US" sz="4800" dirty="0" smtClean="0">
                <a:solidFill>
                  <a:srgbClr val="FFFFFF"/>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data_bags</a:t>
            </a:r>
            <a:r>
              <a:rPr lang="en-US" sz="4800" dirty="0" smtClean="0">
                <a:solidFill>
                  <a:srgbClr val="FFFFFF"/>
                </a:solidFill>
                <a:latin typeface="Courier"/>
                <a:ea typeface="Courier"/>
                <a:cs typeface="Courier"/>
                <a:sym typeface="Courier"/>
              </a:rPr>
              <a:t>\users</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a:t>
            </a:r>
            <a:r>
              <a:rPr lang="en-US" sz="4800" dirty="0" err="1">
                <a:solidFill>
                  <a:srgbClr val="FFFFFF"/>
                </a:solidFill>
                <a:latin typeface="Courier"/>
                <a:ea typeface="Courier"/>
                <a:cs typeface="Courier"/>
                <a:sym typeface="Courier"/>
              </a:rPr>
              <a:t>data_bag</a:t>
            </a:r>
            <a:r>
              <a:rPr lang="en-US" sz="4800" dirty="0">
                <a:solidFill>
                  <a:srgbClr val="FFFFFF"/>
                </a:solidFill>
                <a:latin typeface="Courier"/>
                <a:ea typeface="Courier"/>
                <a:cs typeface="Courier"/>
                <a:sym typeface="Courier"/>
              </a:rPr>
              <a:t> create users</a:t>
            </a:r>
          </a:p>
        </p:txBody>
      </p:sp>
      <p:sp>
        <p:nvSpPr>
          <p:cNvPr id="47718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data bag named users</a:t>
            </a:r>
          </a:p>
        </p:txBody>
      </p:sp>
      <p:sp>
        <p:nvSpPr>
          <p:cNvPr id="314372"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a:solidFill>
                  <a:srgbClr val="FFFFFF"/>
                </a:solidFill>
                <a:latin typeface="Courier"/>
                <a:ea typeface="Courier"/>
                <a:cs typeface="Courier"/>
                <a:sym typeface="Courier"/>
              </a:rPr>
              <a:t>Mode                </a:t>
            </a:r>
            <a:r>
              <a:rPr lang="en-US" dirty="0" err="1">
                <a:solidFill>
                  <a:srgbClr val="FFFFFF"/>
                </a:solidFill>
                <a:latin typeface="Courier"/>
                <a:ea typeface="Courier"/>
                <a:cs typeface="Courier"/>
                <a:sym typeface="Courier"/>
              </a:rPr>
              <a:t>LastWriteTime</a:t>
            </a:r>
            <a:r>
              <a:rPr lang="en-US" dirty="0">
                <a:solidFill>
                  <a:srgbClr val="FFFFFF"/>
                </a:solidFill>
                <a:latin typeface="Courier"/>
                <a:ea typeface="Courier"/>
                <a:cs typeface="Courier"/>
                <a:sym typeface="Courier"/>
              </a:rPr>
              <a:t>     Length Name</a:t>
            </a:r>
          </a:p>
          <a:p>
            <a:r>
              <a:rPr lang="en-US" dirty="0">
                <a:solidFill>
                  <a:srgbClr val="FFFFFF"/>
                </a:solidFill>
                <a:latin typeface="Courier"/>
                <a:ea typeface="Courier"/>
                <a:cs typeface="Courier"/>
                <a:sym typeface="Courier"/>
              </a:rPr>
              <a:t>----                -------------     ------ ----</a:t>
            </a:r>
          </a:p>
          <a:p>
            <a:r>
              <a:rPr lang="en-US" dirty="0">
                <a:solidFill>
                  <a:srgbClr val="FFFFFF"/>
                </a:solidFill>
                <a:latin typeface="Courier"/>
                <a:ea typeface="Courier"/>
                <a:cs typeface="Courier"/>
                <a:sym typeface="Courier"/>
              </a:rPr>
              <a:t>d----         25-Feb-14   3:24 </a:t>
            </a:r>
            <a:r>
              <a:rPr lang="en-US" dirty="0" smtClean="0">
                <a:solidFill>
                  <a:srgbClr val="FFFFFF"/>
                </a:solidFill>
                <a:latin typeface="Courier"/>
                <a:ea typeface="Courier"/>
                <a:cs typeface="Courier"/>
                <a:sym typeface="Courier"/>
              </a:rPr>
              <a:t>PM            users</a:t>
            </a:r>
          </a:p>
          <a:p>
            <a:endParaRPr lang="en-US" dirty="0" smtClean="0">
              <a:solidFill>
                <a:srgbClr val="FFFFFF"/>
              </a:solidFill>
              <a:latin typeface="Courier"/>
              <a:ea typeface="Courier"/>
              <a:cs typeface="Courier"/>
              <a:sym typeface="Courier"/>
            </a:endParaRPr>
          </a:p>
          <a:p>
            <a:endParaRPr lang="en-US" dirty="0">
              <a:solidFill>
                <a:srgbClr val="FFFFFF"/>
              </a:solidFill>
              <a:latin typeface="Courier"/>
              <a:ea typeface="Courier"/>
              <a:cs typeface="Courier"/>
              <a:sym typeface="Courier"/>
            </a:endParaRPr>
          </a:p>
          <a:p>
            <a:r>
              <a:rPr lang="en-US" dirty="0" smtClean="0">
                <a:solidFill>
                  <a:srgbClr val="FFFFFF"/>
                </a:solidFill>
                <a:latin typeface="Courier"/>
                <a:ea typeface="Courier"/>
                <a:cs typeface="Courier"/>
                <a:sym typeface="Courier"/>
              </a:rPr>
              <a:t>Created </a:t>
            </a:r>
            <a:r>
              <a:rPr lang="en-US" dirty="0" err="1">
                <a:solidFill>
                  <a:srgbClr val="FFFFFF"/>
                </a:solidFill>
                <a:latin typeface="Courier"/>
                <a:ea typeface="Courier"/>
                <a:cs typeface="Courier"/>
                <a:sym typeface="Courier"/>
              </a:rPr>
              <a:t>data_bag</a:t>
            </a:r>
            <a:r>
              <a:rPr lang="en-US" dirty="0">
                <a:solidFill>
                  <a:srgbClr val="FFFFFF"/>
                </a:solidFill>
                <a:latin typeface="Courier"/>
                <a:ea typeface="Courier"/>
                <a:cs typeface="Courier"/>
                <a:sym typeface="Courier"/>
              </a:rPr>
              <a:t>[users]</a:t>
            </a:r>
          </a:p>
        </p:txBody>
      </p:sp>
      <p:sp>
        <p:nvSpPr>
          <p:cNvPr id="5" name="Donut 4"/>
          <p:cNvSpPr/>
          <p:nvPr/>
        </p:nvSpPr>
        <p:spPr bwMode="auto">
          <a:xfrm>
            <a:off x="7900194" y="1676400"/>
            <a:ext cx="2590800" cy="1219200"/>
          </a:xfrm>
          <a:prstGeom prst="donut">
            <a:avLst>
              <a:gd name="adj" fmla="val 8250"/>
            </a:avLst>
          </a:prstGeom>
          <a:solidFill>
            <a:srgbClr val="FF8000"/>
          </a:solidFill>
          <a:ln w="25400" cap="flat" cmpd="sng" algn="ctr">
            <a:solidFill>
              <a:srgbClr val="FF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Donut 8"/>
          <p:cNvSpPr/>
          <p:nvPr/>
        </p:nvSpPr>
        <p:spPr bwMode="auto">
          <a:xfrm>
            <a:off x="10338594" y="2514600"/>
            <a:ext cx="2209800" cy="1143000"/>
          </a:xfrm>
          <a:prstGeom prst="donut">
            <a:avLst>
              <a:gd name="adj" fmla="val 8250"/>
            </a:avLst>
          </a:prstGeom>
          <a:solidFill>
            <a:srgbClr val="FF8000"/>
          </a:solidFill>
          <a:ln w="25400" cap="flat" cmpd="sng" algn="ctr">
            <a:solidFill>
              <a:srgbClr val="FF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5426093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1"/>
          <p:cNvSpPr>
            <a:spLocks noGrp="1" noChangeArrowheads="1"/>
          </p:cNvSpPr>
          <p:nvPr>
            <p:ph type="title"/>
          </p:nvPr>
        </p:nvSpPr>
        <p:spPr>
          <a:ln/>
        </p:spPr>
        <p:txBody>
          <a:bodyPr/>
          <a:lstStyle/>
          <a:p>
            <a:r>
              <a:rPr lang="en-US" sz="4600" dirty="0"/>
              <a:t>Legend: </a:t>
            </a:r>
            <a:r>
              <a:rPr lang="en-US" sz="4600" dirty="0" smtClean="0"/>
              <a:t> Where do I </a:t>
            </a:r>
            <a:r>
              <a:rPr lang="en-US" sz="4600" dirty="0"/>
              <a:t>run that </a:t>
            </a:r>
            <a:r>
              <a:rPr lang="en-US" sz="4600" dirty="0" smtClean="0"/>
              <a:t>command?</a:t>
            </a:r>
            <a:endParaRPr lang="en-US" sz="4600" dirty="0"/>
          </a:p>
        </p:txBody>
      </p:sp>
      <p:sp>
        <p:nvSpPr>
          <p:cNvPr id="242690" name="Rectangle 2"/>
          <p:cNvSpPr>
            <a:spLocks/>
          </p:cNvSpPr>
          <p:nvPr/>
        </p:nvSpPr>
        <p:spPr bwMode="auto">
          <a:xfrm>
            <a:off x="825580" y="2743200"/>
            <a:ext cx="14657232" cy="1600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700" b="1" dirty="0" err="1" smtClean="0">
                <a:solidFill>
                  <a:schemeClr val="bg1"/>
                </a:solidFill>
                <a:latin typeface="Courier" charset="0"/>
                <a:ea typeface="ＭＳ Ｐゴシック" charset="0"/>
                <a:cs typeface="Courier" charset="0"/>
                <a:sym typeface="Courier" charset="0"/>
              </a:rPr>
              <a:t>ws</a:t>
            </a:r>
            <a:r>
              <a:rPr lang="en-US" sz="3700" b="1" dirty="0" smtClean="0">
                <a:solidFill>
                  <a:srgbClr val="FFFFFF"/>
                </a:solidFill>
                <a:latin typeface="Courier" charset="0"/>
                <a:ea typeface="ＭＳ Ｐゴシック" charset="0"/>
                <a:cs typeface="Courier" charset="0"/>
                <a:sym typeface="Courier" charset="0"/>
              </a:rPr>
              <a:t>&gt;</a:t>
            </a:r>
            <a:r>
              <a:rPr lang="en-US" sz="3700" dirty="0" smtClean="0">
                <a:solidFill>
                  <a:srgbClr val="FFFFFF"/>
                </a:solidFill>
                <a:latin typeface="Courier" charset="0"/>
                <a:ea typeface="ＭＳ Ｐゴシック" charset="0"/>
                <a:cs typeface="Courier" charset="0"/>
                <a:sym typeface="Courier" charset="0"/>
              </a:rPr>
              <a:t> </a:t>
            </a:r>
            <a:r>
              <a:rPr lang="en-US" sz="3700" dirty="0" err="1">
                <a:solidFill>
                  <a:srgbClr val="FFFFFF"/>
                </a:solidFill>
                <a:latin typeface="Courier" charset="0"/>
                <a:ea typeface="ＭＳ Ｐゴシック" charset="0"/>
                <a:cs typeface="Courier" charset="0"/>
                <a:sym typeface="Courier" charset="0"/>
              </a:rPr>
              <a:t>whoami</a:t>
            </a:r>
            <a:endParaRPr lang="en-US" sz="3700" dirty="0">
              <a:solidFill>
                <a:srgbClr val="FFFFFF"/>
              </a:solidFill>
              <a:latin typeface="Courier" charset="0"/>
              <a:ea typeface="ＭＳ Ｐゴシック" charset="0"/>
              <a:cs typeface="Courier" charset="0"/>
              <a:sym typeface="Courier" charset="0"/>
            </a:endParaRPr>
          </a:p>
          <a:p>
            <a:pPr algn="l"/>
            <a:r>
              <a:rPr lang="en-US" sz="3700" dirty="0" err="1">
                <a:solidFill>
                  <a:srgbClr val="FFFFFF"/>
                </a:solidFill>
                <a:latin typeface="Courier" charset="0"/>
                <a:ea typeface="ＭＳ Ｐゴシック" charset="0"/>
                <a:cs typeface="Courier" charset="0"/>
                <a:sym typeface="Courier" charset="0"/>
              </a:rPr>
              <a:t>i</a:t>
            </a:r>
            <a:r>
              <a:rPr lang="en-US" sz="3700" dirty="0">
                <a:solidFill>
                  <a:srgbClr val="FFFFFF"/>
                </a:solidFill>
                <a:latin typeface="Courier" charset="0"/>
                <a:ea typeface="ＭＳ Ｐゴシック" charset="0"/>
                <a:cs typeface="Courier" charset="0"/>
                <a:sym typeface="Courier" charset="0"/>
              </a:rPr>
              <a:t>-am-a-workstation</a:t>
            </a:r>
          </a:p>
        </p:txBody>
      </p:sp>
      <p:sp>
        <p:nvSpPr>
          <p:cNvPr id="242691" name="Rectangle 3"/>
          <p:cNvSpPr>
            <a:spLocks/>
          </p:cNvSpPr>
          <p:nvPr/>
        </p:nvSpPr>
        <p:spPr bwMode="auto">
          <a:xfrm>
            <a:off x="822405" y="1924050"/>
            <a:ext cx="13437913"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900" dirty="0" smtClean="0">
                <a:latin typeface="Arial" charset="0"/>
                <a:cs typeface="Arial" charset="0"/>
                <a:sym typeface="Arial" charset="0"/>
              </a:rPr>
              <a:t>Example command </a:t>
            </a:r>
            <a:r>
              <a:rPr lang="en-US" sz="3900" dirty="0">
                <a:latin typeface="Arial" charset="0"/>
                <a:cs typeface="Arial" charset="0"/>
                <a:sym typeface="Arial" charset="0"/>
              </a:rPr>
              <a:t>to run </a:t>
            </a:r>
            <a:r>
              <a:rPr lang="en-US" sz="3900" b="1" dirty="0">
                <a:latin typeface="Arial" charset="0"/>
                <a:cs typeface="Arial" charset="0"/>
                <a:sym typeface="Arial" charset="0"/>
              </a:rPr>
              <a:t>on your </a:t>
            </a:r>
            <a:r>
              <a:rPr lang="en-US" sz="3900" b="1" dirty="0" smtClean="0">
                <a:latin typeface="Arial" charset="0"/>
                <a:cs typeface="Arial" charset="0"/>
                <a:sym typeface="Arial" charset="0"/>
              </a:rPr>
              <a:t>local workstation (</a:t>
            </a:r>
            <a:r>
              <a:rPr lang="en-US" sz="3900" b="1" dirty="0" err="1" smtClean="0">
                <a:latin typeface="Arial" charset="0"/>
                <a:cs typeface="Arial" charset="0"/>
                <a:sym typeface="Arial" charset="0"/>
              </a:rPr>
              <a:t>ws</a:t>
            </a:r>
            <a:r>
              <a:rPr lang="en-US" sz="3900" b="1" dirty="0">
                <a:latin typeface="Arial" charset="0"/>
                <a:cs typeface="Arial" charset="0"/>
                <a:sym typeface="Arial" charset="0"/>
              </a:rPr>
              <a:t>)</a:t>
            </a:r>
            <a:endParaRPr lang="en-US" sz="3900" dirty="0">
              <a:latin typeface="Arial" charset="0"/>
              <a:cs typeface="Arial" charset="0"/>
              <a:sym typeface="Arial" charset="0"/>
            </a:endParaRPr>
          </a:p>
        </p:txBody>
      </p:sp>
      <p:sp>
        <p:nvSpPr>
          <p:cNvPr id="242692" name="Rectangle 4"/>
          <p:cNvSpPr>
            <a:spLocks/>
          </p:cNvSpPr>
          <p:nvPr/>
        </p:nvSpPr>
        <p:spPr bwMode="auto">
          <a:xfrm>
            <a:off x="825580" y="6934200"/>
            <a:ext cx="14657232" cy="1600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700" b="1" dirty="0" err="1">
                <a:solidFill>
                  <a:schemeClr val="bg1"/>
                </a:solidFill>
                <a:latin typeface="Courier" charset="0"/>
                <a:ea typeface="ＭＳ Ｐゴシック" charset="0"/>
                <a:cs typeface="Courier" charset="0"/>
                <a:sym typeface="Courier" charset="0"/>
              </a:rPr>
              <a:t>rn</a:t>
            </a:r>
            <a:r>
              <a:rPr lang="en-US" sz="3700" b="1" dirty="0" smtClean="0">
                <a:solidFill>
                  <a:srgbClr val="FFFFFF"/>
                </a:solidFill>
                <a:latin typeface="Courier" charset="0"/>
                <a:ea typeface="ＭＳ Ｐゴシック" charset="0"/>
                <a:cs typeface="Courier" charset="0"/>
                <a:sym typeface="Courier" charset="0"/>
              </a:rPr>
              <a:t>&gt;</a:t>
            </a:r>
            <a:r>
              <a:rPr lang="en-US" sz="3700" dirty="0" smtClean="0">
                <a:solidFill>
                  <a:srgbClr val="FFFFFF"/>
                </a:solidFill>
                <a:latin typeface="Courier" charset="0"/>
                <a:ea typeface="ＭＳ Ｐゴシック" charset="0"/>
                <a:cs typeface="Courier" charset="0"/>
                <a:sym typeface="Courier" charset="0"/>
              </a:rPr>
              <a:t> </a:t>
            </a:r>
            <a:r>
              <a:rPr lang="en-US" sz="3700" dirty="0" err="1">
                <a:solidFill>
                  <a:srgbClr val="FFFFFF"/>
                </a:solidFill>
                <a:latin typeface="Courier" charset="0"/>
                <a:ea typeface="ＭＳ Ｐゴシック" charset="0"/>
                <a:cs typeface="Courier" charset="0"/>
                <a:sym typeface="Courier" charset="0"/>
              </a:rPr>
              <a:t>whoami</a:t>
            </a:r>
            <a:endParaRPr lang="en-US" sz="3700" dirty="0">
              <a:solidFill>
                <a:srgbClr val="FFFFFF"/>
              </a:solidFill>
              <a:latin typeface="Courier" charset="0"/>
              <a:ea typeface="ＭＳ Ｐゴシック" charset="0"/>
              <a:cs typeface="Courier" charset="0"/>
              <a:sym typeface="Courier" charset="0"/>
            </a:endParaRPr>
          </a:p>
          <a:p>
            <a:pPr algn="l"/>
            <a:r>
              <a:rPr lang="en-US" sz="3700" dirty="0" err="1">
                <a:solidFill>
                  <a:srgbClr val="FFFFFF"/>
                </a:solidFill>
                <a:latin typeface="Courier" charset="0"/>
                <a:ea typeface="ＭＳ Ｐゴシック" charset="0"/>
                <a:cs typeface="Courier" charset="0"/>
                <a:sym typeface="Courier" charset="0"/>
              </a:rPr>
              <a:t>i</a:t>
            </a:r>
            <a:r>
              <a:rPr lang="en-US" sz="3700" dirty="0">
                <a:solidFill>
                  <a:srgbClr val="FFFFFF"/>
                </a:solidFill>
                <a:latin typeface="Courier" charset="0"/>
                <a:ea typeface="ＭＳ Ｐゴシック" charset="0"/>
                <a:cs typeface="Courier" charset="0"/>
                <a:sym typeface="Courier" charset="0"/>
              </a:rPr>
              <a:t>-am-a-chef-node</a:t>
            </a:r>
          </a:p>
        </p:txBody>
      </p:sp>
      <p:sp>
        <p:nvSpPr>
          <p:cNvPr id="242693" name="Rectangle 5"/>
          <p:cNvSpPr>
            <a:spLocks/>
          </p:cNvSpPr>
          <p:nvPr/>
        </p:nvSpPr>
        <p:spPr bwMode="auto">
          <a:xfrm>
            <a:off x="825581" y="5715000"/>
            <a:ext cx="1543200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4000" dirty="0" smtClean="0">
                <a:latin typeface="Arial" charset="0"/>
                <a:cs typeface="Arial" charset="0"/>
                <a:sym typeface="Arial" charset="0"/>
              </a:rPr>
              <a:t>Example command </a:t>
            </a:r>
            <a:r>
              <a:rPr lang="en-US" sz="4000" dirty="0">
                <a:latin typeface="Arial" charset="0"/>
                <a:cs typeface="Arial" charset="0"/>
                <a:sym typeface="Arial" charset="0"/>
              </a:rPr>
              <a:t>to run </a:t>
            </a:r>
            <a:r>
              <a:rPr lang="en-US" sz="4000" b="1" dirty="0">
                <a:latin typeface="Arial" charset="0"/>
                <a:cs typeface="Arial" charset="0"/>
                <a:sym typeface="Arial" charset="0"/>
              </a:rPr>
              <a:t>on your </a:t>
            </a:r>
            <a:r>
              <a:rPr lang="en-US" sz="4000" b="1" dirty="0" smtClean="0">
                <a:latin typeface="Arial" charset="0"/>
                <a:cs typeface="Arial" charset="0"/>
                <a:sym typeface="Arial" charset="0"/>
              </a:rPr>
              <a:t>remote node (</a:t>
            </a:r>
            <a:r>
              <a:rPr lang="en-US" sz="4000" b="1" dirty="0" err="1" smtClean="0">
                <a:latin typeface="Arial" charset="0"/>
                <a:cs typeface="Arial" charset="0"/>
                <a:sym typeface="Arial" charset="0"/>
              </a:rPr>
              <a:t>rn</a:t>
            </a:r>
            <a:r>
              <a:rPr lang="en-US" sz="4000" b="1" dirty="0" smtClean="0">
                <a:latin typeface="Arial" charset="0"/>
                <a:cs typeface="Arial" charset="0"/>
                <a:sym typeface="Arial" charset="0"/>
              </a:rPr>
              <a:t>) </a:t>
            </a:r>
            <a:r>
              <a:rPr lang="en-US" sz="4000" dirty="0" smtClean="0">
                <a:latin typeface="Arial" charset="0"/>
                <a:cs typeface="Arial" charset="0"/>
                <a:sym typeface="Arial" charset="0"/>
              </a:rPr>
              <a:t>i.e. in </a:t>
            </a:r>
            <a:r>
              <a:rPr lang="en-US" sz="4000" dirty="0" err="1" smtClean="0">
                <a:latin typeface="Arial" charset="0"/>
                <a:cs typeface="Arial" charset="0"/>
                <a:sym typeface="Arial" charset="0"/>
              </a:rPr>
              <a:t>CloudShare</a:t>
            </a:r>
            <a:endParaRPr lang="en-US" sz="4000" dirty="0">
              <a:latin typeface="Arial" charset="0"/>
              <a:cs typeface="Arial" charset="0"/>
              <a:sym typeface="Arial" charset="0"/>
            </a:endParaRPr>
          </a:p>
        </p:txBody>
      </p:sp>
      <p:sp>
        <p:nvSpPr>
          <p:cNvPr id="2" name="TextBox 1"/>
          <p:cNvSpPr txBox="1"/>
          <p:nvPr/>
        </p:nvSpPr>
        <p:spPr>
          <a:xfrm>
            <a:off x="813594" y="4572000"/>
            <a:ext cx="14599068" cy="584776"/>
          </a:xfrm>
          <a:prstGeom prst="rect">
            <a:avLst/>
          </a:prstGeom>
          <a:noFill/>
        </p:spPr>
        <p:txBody>
          <a:bodyPr wrap="none" rtlCol="0">
            <a:spAutoFit/>
          </a:bodyPr>
          <a:lstStyle/>
          <a:p>
            <a:r>
              <a:rPr lang="en-US" sz="3200" dirty="0" smtClean="0"/>
              <a:t>Hint:  In this class, ‘knife’ commands will always be run on the local Workstation</a:t>
            </a:r>
            <a:endParaRPr lang="en-US" sz="3200" dirty="0"/>
          </a:p>
        </p:txBody>
      </p:sp>
    </p:spTree>
    <p:extLst>
      <p:ext uri="{BB962C8B-B14F-4D97-AF65-F5344CB8AC3E}">
        <p14:creationId xmlns:p14="http://schemas.microsoft.com/office/powerpoint/2010/main" val="36222791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p:cNvSpPr>
          <p:nvPr/>
        </p:nvSpPr>
        <p:spPr bwMode="auto">
          <a:xfrm>
            <a:off x="800178" y="1600200"/>
            <a:ext cx="14657232" cy="180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300" dirty="0" smtClean="0">
                <a:solidFill>
                  <a:srgbClr val="FFFFFF"/>
                </a:solidFill>
                <a:latin typeface="Courier"/>
                <a:ea typeface="Courier"/>
                <a:cs typeface="Courier"/>
                <a:sym typeface="Courier"/>
              </a:rPr>
              <a:t>&gt; </a:t>
            </a:r>
            <a:r>
              <a:rPr lang="en-US" sz="4300" dirty="0" err="1" smtClean="0">
                <a:solidFill>
                  <a:srgbClr val="FFFFFF"/>
                </a:solidFill>
                <a:latin typeface="Courier"/>
                <a:ea typeface="Courier"/>
                <a:cs typeface="Courier"/>
                <a:sym typeface="Courier"/>
              </a:rPr>
              <a:t>mkdir</a:t>
            </a:r>
            <a:r>
              <a:rPr lang="en-US" sz="4300" dirty="0" smtClean="0">
                <a:solidFill>
                  <a:srgbClr val="FFFFFF"/>
                </a:solidFill>
                <a:latin typeface="Courier"/>
                <a:ea typeface="Courier"/>
                <a:cs typeface="Courier"/>
                <a:sym typeface="Courier"/>
              </a:rPr>
              <a:t> </a:t>
            </a:r>
            <a:r>
              <a:rPr lang="en-US" sz="4300" dirty="0" err="1" smtClean="0">
                <a:solidFill>
                  <a:srgbClr val="FFFFFF"/>
                </a:solidFill>
                <a:latin typeface="Courier"/>
                <a:ea typeface="Courier"/>
                <a:cs typeface="Courier"/>
                <a:sym typeface="Courier"/>
              </a:rPr>
              <a:t>data_bags</a:t>
            </a:r>
            <a:r>
              <a:rPr lang="en-US" sz="4300" dirty="0" smtClean="0">
                <a:solidFill>
                  <a:srgbClr val="FFFFFF"/>
                </a:solidFill>
                <a:latin typeface="Courier"/>
                <a:ea typeface="Courier"/>
                <a:cs typeface="Courier"/>
                <a:sym typeface="Courier"/>
              </a:rPr>
              <a:t>\groups</a:t>
            </a:r>
          </a:p>
          <a:p>
            <a:r>
              <a:rPr lang="en-US" sz="4300" dirty="0" smtClean="0">
                <a:solidFill>
                  <a:srgbClr val="FFFFFF"/>
                </a:solidFill>
                <a:latin typeface="Courier"/>
                <a:ea typeface="Courier"/>
                <a:cs typeface="Courier"/>
                <a:sym typeface="Courier"/>
              </a:rPr>
              <a:t>&gt; </a:t>
            </a:r>
            <a:r>
              <a:rPr lang="en-US" sz="4300" dirty="0">
                <a:solidFill>
                  <a:srgbClr val="FFFFFF"/>
                </a:solidFill>
                <a:latin typeface="Courier"/>
                <a:ea typeface="Courier"/>
                <a:cs typeface="Courier"/>
                <a:sym typeface="Courier"/>
              </a:rPr>
              <a:t>knife </a:t>
            </a:r>
            <a:r>
              <a:rPr lang="en-US" sz="4300" dirty="0" err="1">
                <a:solidFill>
                  <a:srgbClr val="FFFFFF"/>
                </a:solidFill>
                <a:latin typeface="Courier"/>
                <a:ea typeface="Courier"/>
                <a:cs typeface="Courier"/>
                <a:sym typeface="Courier"/>
              </a:rPr>
              <a:t>data_bag</a:t>
            </a:r>
            <a:r>
              <a:rPr lang="en-US" sz="4300" dirty="0">
                <a:solidFill>
                  <a:srgbClr val="FFFFFF"/>
                </a:solidFill>
                <a:latin typeface="Courier"/>
                <a:ea typeface="Courier"/>
                <a:cs typeface="Courier"/>
                <a:sym typeface="Courier"/>
              </a:rPr>
              <a:t> create groups</a:t>
            </a:r>
          </a:p>
        </p:txBody>
      </p:sp>
      <p:sp>
        <p:nvSpPr>
          <p:cNvPr id="488450" name="Rectangle 2"/>
          <p:cNvSpPr>
            <a:spLocks noGrp="1" noChangeArrowheads="1"/>
          </p:cNvSpPr>
          <p:nvPr>
            <p:ph type="title"/>
          </p:nvPr>
        </p:nvSpPr>
        <p:spPr>
          <a:xfrm>
            <a:off x="800273" y="330200"/>
            <a:ext cx="14657233" cy="1117600"/>
          </a:xfrm>
        </p:spPr>
        <p:txBody>
          <a:bodyPr/>
          <a:lstStyle/>
          <a:p>
            <a:pPr eaLnBrk="1" hangingPunct="1">
              <a:defRPr/>
            </a:pPr>
            <a:r>
              <a:rPr lang="en-US" sz="5600" dirty="0" smtClean="0">
                <a:sym typeface="Arial Bold" charset="0"/>
              </a:rPr>
              <a:t>Exercise</a:t>
            </a:r>
            <a:r>
              <a:rPr lang="en-US" sz="5600" dirty="0">
                <a:sym typeface="Arial Bold" charset="0"/>
              </a:rPr>
              <a:t>: </a:t>
            </a:r>
            <a:r>
              <a:rPr lang="en-US" sz="5600" dirty="0" smtClean="0">
                <a:sym typeface="Arial Bold" charset="0"/>
              </a:rPr>
              <a:t/>
            </a:r>
            <a:br>
              <a:rPr lang="en-US" sz="5600" dirty="0" smtClean="0">
                <a:sym typeface="Arial Bold" charset="0"/>
              </a:rPr>
            </a:br>
            <a:r>
              <a:rPr lang="en-US" sz="5600" dirty="0" smtClean="0">
                <a:sym typeface="Arial Bold" charset="0"/>
              </a:rPr>
              <a:t>Create </a:t>
            </a:r>
            <a:r>
              <a:rPr lang="en-US" sz="5600" dirty="0">
                <a:sym typeface="Arial Bold" charset="0"/>
              </a:rPr>
              <a:t>a data bag named groups</a:t>
            </a:r>
          </a:p>
        </p:txBody>
      </p:sp>
      <p:sp>
        <p:nvSpPr>
          <p:cNvPr id="8"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2400" kern="0" dirty="0">
                <a:solidFill>
                  <a:schemeClr val="bg1"/>
                </a:solidFill>
                <a:latin typeface="Menlo Regular"/>
                <a:ea typeface="Menlo Regular"/>
                <a:cs typeface="Menlo Regular"/>
                <a:sym typeface="Menlo Regular"/>
              </a:rPr>
              <a:t>Mode                </a:t>
            </a:r>
            <a:r>
              <a:rPr lang="en-US" sz="2400" kern="0" dirty="0" err="1">
                <a:solidFill>
                  <a:schemeClr val="bg1"/>
                </a:solidFill>
                <a:latin typeface="Menlo Regular"/>
                <a:ea typeface="Menlo Regular"/>
                <a:cs typeface="Menlo Regular"/>
                <a:sym typeface="Menlo Regular"/>
              </a:rPr>
              <a:t>LastWriteTime</a:t>
            </a:r>
            <a:r>
              <a:rPr lang="en-US" sz="2400" kern="0" dirty="0">
                <a:solidFill>
                  <a:schemeClr val="bg1"/>
                </a:solidFill>
                <a:latin typeface="Menlo Regular"/>
                <a:ea typeface="Menlo Regular"/>
                <a:cs typeface="Menlo Regular"/>
                <a:sym typeface="Menlo Regular"/>
              </a:rPr>
              <a:t>     Length Name</a:t>
            </a:r>
          </a:p>
          <a:p>
            <a:pPr marL="800826" lvl="2" indent="0" defTabSz="914400">
              <a:buNone/>
            </a:pPr>
            <a:r>
              <a:rPr lang="en-US" sz="2400" kern="0" dirty="0">
                <a:solidFill>
                  <a:schemeClr val="bg1"/>
                </a:solidFill>
                <a:latin typeface="Menlo Regular"/>
                <a:ea typeface="Menlo Regular"/>
                <a:cs typeface="Menlo Regular"/>
                <a:sym typeface="Menlo Regular"/>
              </a:rPr>
              <a:t>----                -------------     ------ ----</a:t>
            </a:r>
          </a:p>
          <a:p>
            <a:pPr marL="800826" lvl="2" indent="0" defTabSz="914400">
              <a:buNone/>
            </a:pPr>
            <a:r>
              <a:rPr lang="en-US" sz="2400" kern="0" dirty="0">
                <a:solidFill>
                  <a:schemeClr val="bg1"/>
                </a:solidFill>
                <a:latin typeface="Menlo Regular"/>
                <a:ea typeface="Menlo Regular"/>
                <a:cs typeface="Menlo Regular"/>
                <a:sym typeface="Menlo Regular"/>
              </a:rPr>
              <a:t>d-</a:t>
            </a:r>
            <a:r>
              <a:rPr lang="en-US" sz="2400" kern="0">
                <a:solidFill>
                  <a:schemeClr val="bg1"/>
                </a:solidFill>
                <a:latin typeface="Menlo Regular"/>
                <a:ea typeface="Menlo Regular"/>
                <a:cs typeface="Menlo Regular"/>
                <a:sym typeface="Menlo Regular"/>
              </a:rPr>
              <a:t>---         </a:t>
            </a:r>
            <a:r>
              <a:rPr lang="en-US" sz="2400" kern="0" smtClean="0">
                <a:solidFill>
                  <a:schemeClr val="bg1"/>
                </a:solidFill>
                <a:latin typeface="Menlo Regular"/>
                <a:ea typeface="Menlo Regular"/>
                <a:cs typeface="Menlo Regular"/>
                <a:sym typeface="Menlo Regular"/>
              </a:rPr>
              <a:t>9/18/2013   </a:t>
            </a:r>
            <a:r>
              <a:rPr lang="en-US" sz="2400" kern="0" dirty="0">
                <a:solidFill>
                  <a:schemeClr val="bg1"/>
                </a:solidFill>
                <a:latin typeface="Menlo Regular"/>
                <a:ea typeface="Menlo Regular"/>
                <a:cs typeface="Menlo Regular"/>
                <a:sym typeface="Menlo Regular"/>
              </a:rPr>
              <a:t>3:07 PM            groups</a:t>
            </a: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r>
              <a:rPr lang="en-US" sz="2400" kern="0" dirty="0" smtClean="0">
                <a:solidFill>
                  <a:schemeClr val="bg1"/>
                </a:solidFill>
                <a:latin typeface="Menlo Regular"/>
                <a:ea typeface="Menlo Regular"/>
                <a:cs typeface="Menlo Regular"/>
                <a:sym typeface="Menlo Regular"/>
              </a:rPr>
              <a:t>Created </a:t>
            </a:r>
            <a:r>
              <a:rPr lang="en-US" sz="2400" kern="0" dirty="0" err="1">
                <a:solidFill>
                  <a:schemeClr val="bg1"/>
                </a:solidFill>
                <a:latin typeface="Menlo Regular"/>
                <a:ea typeface="Menlo Regular"/>
                <a:cs typeface="Menlo Regular"/>
                <a:sym typeface="Menlo Regular"/>
              </a:rPr>
              <a:t>data_bag</a:t>
            </a:r>
            <a:r>
              <a:rPr lang="en-US" sz="2400" kern="0" dirty="0">
                <a:solidFill>
                  <a:schemeClr val="bg1"/>
                </a:solidFill>
                <a:latin typeface="Menlo Regular"/>
                <a:ea typeface="Menlo Regular"/>
                <a:cs typeface="Menlo Regular"/>
                <a:sym typeface="Menlo Regular"/>
              </a:rPr>
              <a:t>[groups]</a:t>
            </a:r>
          </a:p>
        </p:txBody>
      </p:sp>
    </p:spTree>
    <p:extLst>
      <p:ext uri="{BB962C8B-B14F-4D97-AF65-F5344CB8AC3E}">
        <p14:creationId xmlns:p14="http://schemas.microsoft.com/office/powerpoint/2010/main" val="7506425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6" name="Rectangle 3"/>
          <p:cNvSpPr>
            <a:spLocks/>
          </p:cNvSpPr>
          <p:nvPr/>
        </p:nvSpPr>
        <p:spPr bwMode="auto">
          <a:xfrm>
            <a:off x="-24606" y="1346200"/>
            <a:ext cx="7315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a:latin typeface="Courier"/>
                <a:ea typeface="Courier"/>
                <a:cs typeface="Courier"/>
                <a:sym typeface="Courier"/>
              </a:rPr>
              <a:t>data_bags</a:t>
            </a:r>
            <a:r>
              <a:rPr lang="en-US" dirty="0">
                <a:latin typeface="Courier"/>
                <a:ea typeface="Courier"/>
                <a:cs typeface="Courier"/>
                <a:sym typeface="Courier"/>
              </a:rPr>
              <a:t>/users</a:t>
            </a:r>
            <a:r>
              <a:rPr lang="en-US" dirty="0" smtClean="0">
                <a:latin typeface="Courier"/>
                <a:ea typeface="Courier"/>
                <a:cs typeface="Courier"/>
                <a:sym typeface="Courier"/>
              </a:rPr>
              <a:t>/</a:t>
            </a:r>
            <a:r>
              <a:rPr lang="en-US" dirty="0" err="1" smtClean="0">
                <a:latin typeface="Courier"/>
                <a:ea typeface="Courier"/>
                <a:cs typeface="Courier"/>
                <a:sym typeface="Courier"/>
              </a:rPr>
              <a:t>daisy.json</a:t>
            </a:r>
            <a:endParaRPr lang="en-US" dirty="0">
              <a:latin typeface="Courier"/>
              <a:ea typeface="Courier"/>
              <a:cs typeface="Courier"/>
              <a:sym typeface="Courier"/>
            </a:endParaRPr>
          </a:p>
        </p:txBody>
      </p:sp>
      <p:sp>
        <p:nvSpPr>
          <p:cNvPr id="315397" name="Rectangle 4"/>
          <p:cNvSpPr>
            <a:spLocks/>
          </p:cNvSpPr>
          <p:nvPr/>
        </p:nvSpPr>
        <p:spPr bwMode="auto">
          <a:xfrm>
            <a:off x="0" y="2133600"/>
            <a:ext cx="7442994" cy="48006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"id"</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"daisy</a:t>
            </a:r>
            <a:r>
              <a:rPr lang="en-US" sz="3200" dirty="0" smtClean="0">
                <a:solidFill>
                  <a:srgbClr val="BA2121"/>
                </a:solidFill>
                <a:latin typeface="Courier"/>
                <a:ea typeface="Courier"/>
                <a:cs typeface="Courier"/>
                <a:sym typeface="Courier"/>
              </a:rPr>
              <a:t>"</a:t>
            </a:r>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"comment"</a:t>
            </a:r>
            <a:r>
              <a:rPr lang="en-US" dirty="0">
                <a:latin typeface="Courier"/>
                <a:ea typeface="Courier"/>
                <a:cs typeface="Courier"/>
                <a:sym typeface="Courier"/>
              </a:rPr>
              <a:t>: </a:t>
            </a:r>
            <a:r>
              <a:rPr lang="en-US" dirty="0" smtClean="0">
                <a:solidFill>
                  <a:srgbClr val="BA2121"/>
                </a:solidFill>
                <a:latin typeface="Courier"/>
                <a:ea typeface="Courier"/>
                <a:cs typeface="Courier"/>
                <a:sym typeface="Courier"/>
              </a:rPr>
              <a:t>"Daisy </a:t>
            </a:r>
            <a:r>
              <a:rPr lang="en-US" dirty="0" smtClean="0">
                <a:solidFill>
                  <a:srgbClr val="BA2121"/>
                </a:solidFill>
                <a:latin typeface="Courier"/>
                <a:ea typeface="Courier"/>
                <a:cs typeface="Courier"/>
                <a:sym typeface="Courier"/>
              </a:rPr>
              <a:t>Duke"</a:t>
            </a:r>
            <a:r>
              <a:rPr lang="en-US"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a:t>
            </a:r>
            <a:r>
              <a:rPr lang="en-US" sz="3200" b="1" dirty="0" err="1">
                <a:solidFill>
                  <a:srgbClr val="008000"/>
                </a:solidFill>
                <a:latin typeface="Courier"/>
                <a:ea typeface="Courier"/>
                <a:cs typeface="Courier"/>
                <a:sym typeface="Courier"/>
              </a:rPr>
              <a:t>uid</a:t>
            </a:r>
            <a:r>
              <a:rPr lang="en-US" sz="3200" b="1" dirty="0">
                <a:solidFill>
                  <a:srgbClr val="008000"/>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2003</a:t>
            </a:r>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a:t>
            </a:r>
            <a:r>
              <a:rPr lang="en-US" sz="3200" b="1" dirty="0" err="1">
                <a:solidFill>
                  <a:srgbClr val="008000"/>
                </a:solidFill>
                <a:latin typeface="Courier"/>
                <a:ea typeface="Courier"/>
                <a:cs typeface="Courier"/>
                <a:sym typeface="Courier"/>
              </a:rPr>
              <a:t>gid</a:t>
            </a:r>
            <a:r>
              <a:rPr lang="en-US" sz="3200" b="1" dirty="0">
                <a:solidFill>
                  <a:srgbClr val="008000"/>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0</a:t>
            </a:r>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"home"</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a:t>
            </a:r>
            <a:r>
              <a:rPr lang="en-US" sz="3200" dirty="0">
                <a:solidFill>
                  <a:srgbClr val="BA2121"/>
                </a:solidFill>
                <a:latin typeface="Courier"/>
                <a:ea typeface="Courier"/>
                <a:cs typeface="Courier"/>
                <a:sym typeface="Courier"/>
              </a:rPr>
              <a:t>home</a:t>
            </a:r>
            <a:r>
              <a:rPr lang="en-US" sz="3200" dirty="0" smtClean="0">
                <a:solidFill>
                  <a:srgbClr val="BA2121"/>
                </a:solidFill>
                <a:latin typeface="Courier"/>
                <a:ea typeface="Courier"/>
                <a:cs typeface="Courier"/>
                <a:sym typeface="Courier"/>
              </a:rPr>
              <a:t>/</a:t>
            </a:r>
            <a:r>
              <a:rPr lang="en-US" sz="3200" dirty="0" smtClean="0">
                <a:solidFill>
                  <a:srgbClr val="BA2121"/>
                </a:solidFill>
                <a:latin typeface="Courier"/>
                <a:ea typeface="Courier"/>
                <a:cs typeface="Courier"/>
                <a:sym typeface="Courier"/>
              </a:rPr>
              <a:t>daisy"</a:t>
            </a:r>
            <a:r>
              <a:rPr lang="en-US" sz="3200" dirty="0" smtClean="0">
                <a:latin typeface="Courier"/>
                <a:ea typeface="Courier"/>
                <a:cs typeface="Courier"/>
                <a:sym typeface="Courier"/>
              </a:rPr>
              <a:t>,</a:t>
            </a:r>
            <a:endParaRPr lang="en-US" sz="3200" dirty="0">
              <a:latin typeface="Courier"/>
              <a:ea typeface="Courier"/>
              <a:cs typeface="Courier"/>
              <a:sym typeface="Courier"/>
            </a:endParaRP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"shell"</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a:t>
            </a:r>
            <a:r>
              <a:rPr lang="en-US" sz="3200" dirty="0">
                <a:solidFill>
                  <a:srgbClr val="BA2121"/>
                </a:solidFill>
                <a:latin typeface="Courier"/>
                <a:ea typeface="Courier"/>
                <a:cs typeface="Courier"/>
                <a:sym typeface="Courier"/>
              </a:rPr>
              <a:t>bin/</a:t>
            </a:r>
            <a:r>
              <a:rPr lang="en-US" sz="3200" dirty="0" smtClean="0">
                <a:solidFill>
                  <a:srgbClr val="BA2121"/>
                </a:solidFill>
                <a:latin typeface="Courier"/>
                <a:ea typeface="Courier"/>
                <a:cs typeface="Courier"/>
                <a:sym typeface="Courier"/>
              </a:rPr>
              <a:t>bash"</a:t>
            </a:r>
            <a:r>
              <a:rPr lang="en-US" sz="3200" dirty="0" smtClean="0">
                <a:latin typeface="Courier"/>
                <a:ea typeface="Courier"/>
                <a:cs typeface="Courier"/>
                <a:sym typeface="Courier"/>
              </a:rPr>
              <a:t>,</a:t>
            </a:r>
            <a:endParaRPr lang="en-US" sz="3200" dirty="0">
              <a:latin typeface="Courier"/>
              <a:ea typeface="Courier"/>
              <a:cs typeface="Courier"/>
              <a:sym typeface="Courier"/>
            </a:endParaRPr>
          </a:p>
          <a:p>
            <a:r>
              <a:rPr lang="en-US" sz="3200" dirty="0">
                <a:latin typeface="Courier"/>
                <a:ea typeface="Courier"/>
                <a:cs typeface="Courier"/>
                <a:sym typeface="Courier"/>
              </a:rPr>
              <a:t>  </a:t>
            </a:r>
            <a:r>
              <a:rPr lang="en-US" sz="3200" b="1" dirty="0" smtClean="0">
                <a:solidFill>
                  <a:srgbClr val="008000"/>
                </a:solidFill>
                <a:latin typeface="Courier"/>
                <a:ea typeface="Courier"/>
                <a:cs typeface="Courier"/>
                <a:sym typeface="Courier"/>
              </a:rPr>
              <a:t>"platform</a:t>
            </a:r>
            <a:r>
              <a:rPr lang="en-US" sz="3200" b="1" dirty="0">
                <a:solidFill>
                  <a:srgbClr val="008000"/>
                </a:solidFill>
                <a:latin typeface="Courier"/>
                <a:ea typeface="Courier"/>
                <a:cs typeface="Courier"/>
                <a:sym typeface="Courier"/>
              </a:rPr>
              <a:t>"</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"centos",</a:t>
            </a:r>
            <a:endParaRPr lang="en-US" sz="3200" dirty="0" smtClean="0">
              <a:solidFill>
                <a:srgbClr val="BA2121"/>
              </a:solidFill>
              <a:latin typeface="Courier"/>
              <a:ea typeface="Courier"/>
              <a:cs typeface="Courier"/>
              <a:sym typeface="Courier"/>
            </a:endParaRPr>
          </a:p>
          <a:p>
            <a:r>
              <a:rPr lang="en-US" sz="3200" dirty="0">
                <a:solidFill>
                  <a:srgbClr val="BA212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"instrument": "piano"</a:t>
            </a:r>
            <a:r>
              <a:rPr lang="en-US" sz="3200" dirty="0" smtClean="0">
                <a:latin typeface="Courier"/>
                <a:ea typeface="Courier"/>
                <a:cs typeface="Courier"/>
                <a:sym typeface="Courier"/>
              </a:rPr>
              <a:t> </a:t>
            </a:r>
            <a:endParaRPr lang="en-US" sz="3200" dirty="0">
              <a:latin typeface="Courier"/>
              <a:ea typeface="Courier"/>
              <a:cs typeface="Courier"/>
              <a:sym typeface="Courier"/>
            </a:endParaRPr>
          </a:p>
          <a:p>
            <a:r>
              <a:rPr lang="en-US" sz="3200" dirty="0">
                <a:latin typeface="Courier"/>
                <a:ea typeface="Courier"/>
                <a:cs typeface="Courier"/>
                <a:sym typeface="Courier"/>
              </a:rPr>
              <a:t>}</a:t>
            </a:r>
          </a:p>
        </p:txBody>
      </p:sp>
      <p:sp>
        <p:nvSpPr>
          <p:cNvPr id="478213"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user item in the users data bag</a:t>
            </a:r>
          </a:p>
        </p:txBody>
      </p:sp>
      <p:sp>
        <p:nvSpPr>
          <p:cNvPr id="7" name="Rectangle 3"/>
          <p:cNvSpPr>
            <a:spLocks/>
          </p:cNvSpPr>
          <p:nvPr/>
        </p:nvSpPr>
        <p:spPr bwMode="auto">
          <a:xfrm>
            <a:off x="8178162" y="1371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600" dirty="0" err="1">
                <a:latin typeface="Courier"/>
                <a:ea typeface="Courier"/>
                <a:cs typeface="Courier"/>
                <a:sym typeface="Courier"/>
              </a:rPr>
              <a:t>data_bags</a:t>
            </a:r>
            <a:r>
              <a:rPr lang="en-US" sz="3600" dirty="0">
                <a:latin typeface="Courier"/>
                <a:ea typeface="Courier"/>
                <a:cs typeface="Courier"/>
                <a:sym typeface="Courier"/>
              </a:rPr>
              <a:t>/users/</a:t>
            </a:r>
            <a:r>
              <a:rPr lang="en-US" sz="3600" dirty="0" err="1">
                <a:latin typeface="Courier"/>
                <a:ea typeface="Courier"/>
                <a:cs typeface="Courier"/>
                <a:sym typeface="Courier"/>
              </a:rPr>
              <a:t>rosco.json</a:t>
            </a:r>
            <a:endParaRPr lang="en-US" sz="3600" dirty="0">
              <a:latin typeface="Courier"/>
              <a:ea typeface="Courier"/>
              <a:cs typeface="Courier"/>
              <a:sym typeface="Courier"/>
            </a:endParaRPr>
          </a:p>
        </p:txBody>
      </p:sp>
      <p:sp>
        <p:nvSpPr>
          <p:cNvPr id="8" name="Rectangle 4"/>
          <p:cNvSpPr>
            <a:spLocks/>
          </p:cNvSpPr>
          <p:nvPr/>
        </p:nvSpPr>
        <p:spPr bwMode="auto">
          <a:xfrm>
            <a:off x="7519194" y="2133600"/>
            <a:ext cx="8610600" cy="6248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"id"</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rosco</a:t>
            </a:r>
            <a:r>
              <a:rPr lang="en-US" sz="3600" dirty="0">
                <a:solidFill>
                  <a:srgbClr val="BA2121"/>
                </a:solidFill>
                <a:latin typeface="Courier"/>
                <a:ea typeface="Courier"/>
                <a:cs typeface="Courier"/>
                <a:sym typeface="Courier"/>
              </a:rPr>
              <a:t>"</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"comment"</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Rosco</a:t>
            </a:r>
            <a:r>
              <a:rPr lang="en-US" sz="3600" dirty="0" smtClean="0">
                <a:solidFill>
                  <a:srgbClr val="BA212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P. Coltrane"</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err="1">
                <a:solidFill>
                  <a:srgbClr val="008000"/>
                </a:solidFill>
                <a:latin typeface="Courier"/>
                <a:ea typeface="Courier"/>
                <a:cs typeface="Courier"/>
                <a:sym typeface="Courier"/>
              </a:rPr>
              <a:t>uid</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2004</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err="1">
                <a:solidFill>
                  <a:srgbClr val="008000"/>
                </a:solidFill>
                <a:latin typeface="Courier"/>
                <a:ea typeface="Courier"/>
                <a:cs typeface="Courier"/>
                <a:sym typeface="Courier"/>
              </a:rPr>
              <a:t>gid</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0</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"home"</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a:t>
            </a:r>
            <a:r>
              <a:rPr lang="en-US" sz="3600" dirty="0">
                <a:solidFill>
                  <a:srgbClr val="BA2121"/>
                </a:solidFill>
                <a:latin typeface="Courier"/>
                <a:ea typeface="Courier"/>
                <a:cs typeface="Courier"/>
                <a:sym typeface="Courier"/>
              </a:rPr>
              <a:t>home/</a:t>
            </a:r>
            <a:r>
              <a:rPr lang="en-US" sz="3600" dirty="0" err="1" smtClean="0">
                <a:solidFill>
                  <a:srgbClr val="BA2121"/>
                </a:solidFill>
                <a:latin typeface="Courier"/>
                <a:ea typeface="Courier"/>
                <a:cs typeface="Courier"/>
                <a:sym typeface="Courier"/>
              </a:rPr>
              <a:t>rosco</a:t>
            </a:r>
            <a:r>
              <a:rPr lang="en-US" sz="3600" dirty="0" smtClean="0">
                <a:solidFill>
                  <a:srgbClr val="BA2121"/>
                </a:solidFill>
                <a:latin typeface="Courier"/>
                <a:ea typeface="Courier"/>
                <a:cs typeface="Courier"/>
                <a:sym typeface="Courier"/>
              </a:rPr>
              <a:t>"</a:t>
            </a:r>
            <a:r>
              <a:rPr lang="en-US" sz="3600" dirty="0" smtClean="0">
                <a:latin typeface="Courier"/>
                <a:ea typeface="Courier"/>
                <a:cs typeface="Courier"/>
                <a:sym typeface="Courier"/>
              </a:rPr>
              <a:t>,</a:t>
            </a:r>
            <a:endParaRPr lang="en-US" sz="3600" dirty="0">
              <a:latin typeface="Courier"/>
              <a:ea typeface="Courier"/>
              <a:cs typeface="Courier"/>
              <a:sym typeface="Courier"/>
            </a:endParaRP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"shell"</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a:t>
            </a:r>
            <a:r>
              <a:rPr lang="en-US" sz="3600" dirty="0">
                <a:solidFill>
                  <a:srgbClr val="BA2121"/>
                </a:solidFill>
                <a:latin typeface="Courier"/>
                <a:ea typeface="Courier"/>
                <a:cs typeface="Courier"/>
                <a:sym typeface="Courier"/>
              </a:rPr>
              <a:t>bin/</a:t>
            </a:r>
            <a:r>
              <a:rPr lang="en-US" sz="3600" dirty="0" smtClean="0">
                <a:solidFill>
                  <a:srgbClr val="BA2121"/>
                </a:solidFill>
                <a:latin typeface="Courier"/>
                <a:ea typeface="Courier"/>
                <a:cs typeface="Courier"/>
                <a:sym typeface="Courier"/>
              </a:rPr>
              <a:t>bash"</a:t>
            </a:r>
            <a:r>
              <a:rPr lang="en-US" sz="3600" dirty="0" smtClean="0">
                <a:latin typeface="Courier"/>
                <a:ea typeface="Courier"/>
                <a:cs typeface="Courier"/>
                <a:sym typeface="Courier"/>
              </a:rPr>
              <a:t>,</a:t>
            </a:r>
            <a:endParaRPr lang="en-US" sz="3600" dirty="0">
              <a:latin typeface="Courier"/>
              <a:ea typeface="Courier"/>
              <a:cs typeface="Courier"/>
              <a:sym typeface="Courier"/>
            </a:endParaRPr>
          </a:p>
          <a:p>
            <a:r>
              <a:rPr lang="en-US" sz="3600" dirty="0">
                <a:latin typeface="Courier"/>
                <a:ea typeface="Courier"/>
                <a:cs typeface="Courier"/>
                <a:sym typeface="Courier"/>
              </a:rPr>
              <a:t>  </a:t>
            </a:r>
            <a:r>
              <a:rPr lang="en-US" sz="3600" b="1" dirty="0" smtClean="0">
                <a:solidFill>
                  <a:srgbClr val="008000"/>
                </a:solidFill>
                <a:latin typeface="Courier"/>
                <a:ea typeface="Courier"/>
                <a:cs typeface="Courier"/>
                <a:sym typeface="Courier"/>
              </a:rPr>
              <a:t>"platform</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"centos"</a:t>
            </a:r>
            <a:endParaRPr lang="en-US" sz="3600" dirty="0" smtClean="0">
              <a:latin typeface="Courier"/>
              <a:ea typeface="Courier"/>
              <a:cs typeface="Courier"/>
              <a:sym typeface="Courier"/>
            </a:endParaRPr>
          </a:p>
          <a:p>
            <a:r>
              <a:rPr lang="en-US" sz="3600" dirty="0" smtClean="0">
                <a:latin typeface="Courier"/>
                <a:ea typeface="Courier"/>
                <a:cs typeface="Courier"/>
                <a:sym typeface="Courier"/>
              </a:rPr>
              <a:t>}</a:t>
            </a:r>
            <a:endParaRPr lang="en-US" sz="3600" dirty="0">
              <a:latin typeface="Courier"/>
              <a:ea typeface="Courier"/>
              <a:cs typeface="Courier"/>
              <a:sym typeface="Courier"/>
            </a:endParaRPr>
          </a:p>
        </p:txBody>
      </p:sp>
    </p:spTree>
    <p:extLst>
      <p:ext uri="{BB962C8B-B14F-4D97-AF65-F5344CB8AC3E}">
        <p14:creationId xmlns:p14="http://schemas.microsoft.com/office/powerpoint/2010/main" val="1121929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1"/>
          <p:cNvSpPr>
            <a:spLocks/>
          </p:cNvSpPr>
          <p:nvPr/>
        </p:nvSpPr>
        <p:spPr bwMode="auto">
          <a:xfrm>
            <a:off x="800178"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&gt; </a:t>
            </a:r>
            <a:r>
              <a:rPr lang="en-US" sz="4000" dirty="0">
                <a:solidFill>
                  <a:srgbClr val="FFFFFF"/>
                </a:solidFill>
                <a:latin typeface="Courier"/>
                <a:ea typeface="Courier"/>
                <a:cs typeface="Courier"/>
                <a:sym typeface="Courier"/>
              </a:rPr>
              <a:t>knife </a:t>
            </a:r>
            <a:r>
              <a:rPr lang="en-US" sz="4000" dirty="0" err="1">
                <a:solidFill>
                  <a:srgbClr val="FFFFFF"/>
                </a:solidFill>
                <a:latin typeface="Courier"/>
                <a:ea typeface="Courier"/>
                <a:cs typeface="Courier"/>
                <a:sym typeface="Courier"/>
              </a:rPr>
              <a:t>data_bag</a:t>
            </a:r>
            <a:r>
              <a:rPr lang="en-US" sz="4000" dirty="0">
                <a:solidFill>
                  <a:srgbClr val="FFFFFF"/>
                </a:solidFill>
                <a:latin typeface="Courier"/>
                <a:ea typeface="Courier"/>
                <a:cs typeface="Courier"/>
                <a:sym typeface="Courier"/>
              </a:rPr>
              <a:t> from file users </a:t>
            </a:r>
            <a:r>
              <a:rPr lang="en-US" sz="4000" i="1" dirty="0" err="1" smtClean="0">
                <a:solidFill>
                  <a:srgbClr val="FFFFFF"/>
                </a:solidFill>
                <a:latin typeface="Courier"/>
                <a:ea typeface="Courier"/>
                <a:cs typeface="Courier"/>
                <a:sym typeface="Courier"/>
              </a:rPr>
              <a:t>filename</a:t>
            </a:r>
            <a:r>
              <a:rPr lang="en-US" sz="4000" dirty="0" err="1" smtClean="0">
                <a:solidFill>
                  <a:srgbClr val="FFFFFF"/>
                </a:solidFill>
                <a:latin typeface="Courier"/>
                <a:ea typeface="Courier"/>
                <a:cs typeface="Courier"/>
                <a:sym typeface="Courier"/>
              </a:rPr>
              <a:t>.json</a:t>
            </a:r>
            <a:endParaRPr lang="en-US" sz="4000" dirty="0">
              <a:solidFill>
                <a:srgbClr val="FFFFFF"/>
              </a:solidFill>
              <a:latin typeface="Courier"/>
              <a:ea typeface="Courier"/>
              <a:cs typeface="Courier"/>
              <a:sym typeface="Courier"/>
            </a:endParaRPr>
          </a:p>
        </p:txBody>
      </p:sp>
      <p:sp>
        <p:nvSpPr>
          <p:cNvPr id="480258"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Upload the </a:t>
            </a:r>
            <a:r>
              <a:rPr lang="en-US" sz="4800" dirty="0">
                <a:sym typeface="Arial Bold" charset="0"/>
              </a:rPr>
              <a:t>data bag </a:t>
            </a:r>
            <a:r>
              <a:rPr lang="en-US" sz="4800" dirty="0" smtClean="0">
                <a:sym typeface="Arial Bold" charset="0"/>
              </a:rPr>
              <a:t>item to Chef Server</a:t>
            </a:r>
            <a:endParaRPr lang="en-US" sz="4800" dirty="0">
              <a:sym typeface="Arial Bold" charset="0"/>
            </a:endParaRPr>
          </a:p>
        </p:txBody>
      </p:sp>
      <p:sp>
        <p:nvSpPr>
          <p:cNvPr id="7" name="Rectangle 3"/>
          <p:cNvSpPr>
            <a:spLocks/>
          </p:cNvSpPr>
          <p:nvPr/>
        </p:nvSpPr>
        <p:spPr bwMode="auto">
          <a:xfrm>
            <a:off x="813594" y="5562600"/>
            <a:ext cx="14669933" cy="32004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smtClean="0">
                <a:solidFill>
                  <a:srgbClr val="FFFFFF"/>
                </a:solidFill>
                <a:latin typeface="Courier"/>
                <a:ea typeface="Courier"/>
                <a:cs typeface="Courier"/>
                <a:sym typeface="Courier"/>
              </a:rPr>
              <a:t>	</a:t>
            </a:r>
            <a:r>
              <a:rPr lang="en-US" sz="3200" dirty="0" smtClean="0">
                <a:solidFill>
                  <a:srgbClr val="FFFFFF"/>
                </a:solidFill>
                <a:latin typeface="Courier"/>
                <a:ea typeface="Courier"/>
                <a:cs typeface="Courier"/>
                <a:sym typeface="Courier"/>
              </a:rPr>
              <a:t>Updated </a:t>
            </a:r>
            <a:r>
              <a:rPr lang="en-US" sz="3200" dirty="0" err="1">
                <a:solidFill>
                  <a:srgbClr val="FFFFFF"/>
                </a:solidFill>
                <a:latin typeface="Courier"/>
                <a:ea typeface="Courier"/>
                <a:cs typeface="Courier"/>
                <a:sym typeface="Courier"/>
              </a:rPr>
              <a:t>data_bag_item</a:t>
            </a:r>
            <a:r>
              <a:rPr lang="en-US" sz="3200" dirty="0">
                <a:solidFill>
                  <a:srgbClr val="FFFFFF"/>
                </a:solidFill>
                <a:latin typeface="Courier"/>
                <a:ea typeface="Courier"/>
                <a:cs typeface="Courier"/>
                <a:sym typeface="Courier"/>
              </a:rPr>
              <a:t>[users::</a:t>
            </a:r>
            <a:r>
              <a:rPr lang="en-US" sz="3200" dirty="0" err="1">
                <a:solidFill>
                  <a:srgbClr val="FFFFFF"/>
                </a:solidFill>
                <a:latin typeface="Courier"/>
                <a:ea typeface="Courier"/>
                <a:cs typeface="Courier"/>
                <a:sym typeface="Courier"/>
              </a:rPr>
              <a:t>bobo</a:t>
            </a:r>
            <a:r>
              <a:rPr lang="en-US" sz="3200" dirty="0">
                <a:solidFill>
                  <a:srgbClr val="FFFFFF"/>
                </a:solidFill>
                <a:latin typeface="Courier"/>
                <a:ea typeface="Courier"/>
                <a:cs typeface="Courier"/>
                <a:sym typeface="Courier"/>
              </a:rPr>
              <a:t>]</a:t>
            </a:r>
          </a:p>
        </p:txBody>
      </p:sp>
      <p:sp>
        <p:nvSpPr>
          <p:cNvPr id="2" name="Rectangle 1"/>
          <p:cNvSpPr/>
          <p:nvPr/>
        </p:nvSpPr>
        <p:spPr>
          <a:xfrm>
            <a:off x="737394" y="3553361"/>
            <a:ext cx="14173200" cy="707886"/>
          </a:xfrm>
          <a:prstGeom prst="rect">
            <a:avLst/>
          </a:prstGeom>
        </p:spPr>
        <p:txBody>
          <a:bodyPr wrap="square">
            <a:spAutoFit/>
          </a:bodyPr>
          <a:lstStyle/>
          <a:p>
            <a:pPr marL="1320800" indent="-571500">
              <a:buFont typeface="Arial"/>
              <a:buChar char="•"/>
            </a:pPr>
            <a:r>
              <a:rPr lang="en-US" sz="4000" dirty="0"/>
              <a:t>Upload all additional users to the </a:t>
            </a:r>
            <a:r>
              <a:rPr lang="en-US" sz="4000" dirty="0" smtClean="0"/>
              <a:t>USERS </a:t>
            </a:r>
            <a:r>
              <a:rPr lang="en-US" sz="4000" dirty="0" err="1" smtClean="0"/>
              <a:t>data_bag</a:t>
            </a:r>
            <a:endParaRPr lang="en-US" sz="4000" dirty="0"/>
          </a:p>
        </p:txBody>
      </p:sp>
    </p:spTree>
    <p:extLst>
      <p:ext uri="{BB962C8B-B14F-4D97-AF65-F5344CB8AC3E}">
        <p14:creationId xmlns:p14="http://schemas.microsoft.com/office/powerpoint/2010/main" val="26433904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2065" name="Rectangle 1"/>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Rockwell" charset="0"/>
              </a:rPr>
              <a:t>Exercise: </a:t>
            </a:r>
            <a:br>
              <a:rPr lang="en-US" sz="4800" dirty="0" smtClean="0">
                <a:sym typeface="Rockwell" charset="0"/>
              </a:rPr>
            </a:br>
            <a:r>
              <a:rPr lang="en-US" sz="4800" dirty="0" smtClean="0">
                <a:sym typeface="Rockwell" charset="0"/>
              </a:rPr>
              <a:t>Show all the users in the </a:t>
            </a:r>
            <a:r>
              <a:rPr lang="en-US" sz="4800" dirty="0" err="1" smtClean="0">
                <a:sym typeface="Rockwell" charset="0"/>
              </a:rPr>
              <a:t>data_bag</a:t>
            </a:r>
            <a:endParaRPr lang="en-US" sz="4800" dirty="0" smtClean="0">
              <a:sym typeface="Rockwell" charset="0"/>
            </a:endParaRPr>
          </a:p>
        </p:txBody>
      </p:sp>
      <p:sp>
        <p:nvSpPr>
          <p:cNvPr id="303108" name="Rectangle 3"/>
          <p:cNvSpPr>
            <a:spLocks/>
          </p:cNvSpPr>
          <p:nvPr/>
        </p:nvSpPr>
        <p:spPr bwMode="auto">
          <a:xfrm>
            <a:off x="190519" y="2743200"/>
            <a:ext cx="15724136" cy="6045200"/>
          </a:xfrm>
          <a:prstGeom prst="rect">
            <a:avLst/>
          </a:prstGeom>
          <a:solidFill>
            <a:schemeClr val="tx2"/>
          </a:solidFill>
          <a:ln w="12700">
            <a:solidFill>
              <a:schemeClr val="tx1"/>
            </a:solidFill>
            <a:prstDash val="sysDot"/>
            <a:miter lim="800000"/>
            <a:headEnd/>
            <a:tailEnd/>
          </a:ln>
        </p:spPr>
        <p:txBody>
          <a:bodyPr lIns="0" tIns="0" rIns="0" bIns="0" anchor="ctr"/>
          <a:lstStyle/>
          <a:p>
            <a:pPr lvl="1"/>
            <a:r>
              <a:rPr lang="en-US" sz="2200" dirty="0" smtClean="0">
                <a:solidFill>
                  <a:schemeClr val="bg1"/>
                </a:solidFill>
                <a:latin typeface="Menlo Regular"/>
                <a:ea typeface="Menlo Regular"/>
                <a:cs typeface="Menlo Regular"/>
                <a:sym typeface="Menlo Regular"/>
              </a:rPr>
              <a:t>2 </a:t>
            </a:r>
            <a:r>
              <a:rPr lang="en-US" sz="2200" dirty="0">
                <a:solidFill>
                  <a:schemeClr val="bg1"/>
                </a:solidFill>
                <a:latin typeface="Menlo Regular"/>
                <a:ea typeface="Menlo Regular"/>
                <a:cs typeface="Menlo Regular"/>
                <a:sym typeface="Menlo Regular"/>
              </a:rPr>
              <a:t>items found</a:t>
            </a:r>
          </a:p>
          <a:p>
            <a:pPr lvl="1"/>
            <a:endParaRPr lang="en-US" sz="2200" dirty="0">
              <a:solidFill>
                <a:schemeClr val="bg1"/>
              </a:solidFill>
              <a:latin typeface="Menlo Regular"/>
              <a:ea typeface="Menlo Regular"/>
              <a:cs typeface="Menlo Regular"/>
              <a:sym typeface="Menlo Regular"/>
            </a:endParaRPr>
          </a:p>
          <a:p>
            <a:pPr lvl="1"/>
            <a:r>
              <a:rPr lang="en-US" sz="2200" dirty="0" err="1">
                <a:solidFill>
                  <a:schemeClr val="bg1"/>
                </a:solidFill>
                <a:latin typeface="Menlo Regular"/>
                <a:ea typeface="Menlo Regular"/>
                <a:cs typeface="Menlo Regular"/>
                <a:sym typeface="Menlo Regular"/>
              </a:rPr>
              <a:t>chef_type</a:t>
            </a:r>
            <a:r>
              <a:rPr lang="en-US" sz="2200" dirty="0">
                <a:solidFill>
                  <a:schemeClr val="bg1"/>
                </a:solidFill>
                <a:latin typeface="Menlo Regular"/>
                <a:ea typeface="Menlo Regular"/>
                <a:cs typeface="Menlo Regular"/>
                <a:sym typeface="Menlo Regular"/>
              </a:rPr>
              <a:t>: </a:t>
            </a:r>
            <a:r>
              <a:rPr lang="en-US" sz="2200" dirty="0" err="1">
                <a:solidFill>
                  <a:schemeClr val="bg1"/>
                </a:solidFill>
                <a:latin typeface="Menlo Regular"/>
                <a:ea typeface="Menlo Regular"/>
                <a:cs typeface="Menlo Regular"/>
                <a:sym typeface="Menlo Regular"/>
              </a:rPr>
              <a:t>data_bag_item</a:t>
            </a:r>
            <a:endParaRPr lang="en-US" sz="2200" dirty="0">
              <a:solidFill>
                <a:schemeClr val="bg1"/>
              </a:solidFill>
              <a:latin typeface="Menlo Regular"/>
              <a:ea typeface="Menlo Regular"/>
              <a:cs typeface="Menlo Regular"/>
              <a:sym typeface="Menlo Regular"/>
            </a:endParaRPr>
          </a:p>
          <a:p>
            <a:pPr lvl="1"/>
            <a:r>
              <a:rPr lang="en-US" sz="2200" dirty="0">
                <a:solidFill>
                  <a:schemeClr val="bg1"/>
                </a:solidFill>
                <a:latin typeface="Menlo Regular"/>
                <a:ea typeface="Menlo Regular"/>
                <a:cs typeface="Menlo Regular"/>
                <a:sym typeface="Menlo Regular"/>
              </a:rPr>
              <a:t>comment:   </a:t>
            </a:r>
            <a:r>
              <a:rPr lang="en-US" sz="2200" dirty="0" smtClean="0">
                <a:solidFill>
                  <a:schemeClr val="bg1"/>
                </a:solidFill>
                <a:latin typeface="Menlo Regular"/>
                <a:ea typeface="Menlo Regular"/>
                <a:cs typeface="Menlo Regular"/>
                <a:sym typeface="Menlo Regular"/>
              </a:rPr>
              <a:t>Daisy Duke</a:t>
            </a:r>
            <a:endParaRPr lang="en-US" sz="2200" dirty="0">
              <a:solidFill>
                <a:schemeClr val="bg1"/>
              </a:solidFill>
              <a:latin typeface="Menlo Regular"/>
              <a:ea typeface="Menlo Regular"/>
              <a:cs typeface="Menlo Regular"/>
              <a:sym typeface="Menlo Regular"/>
            </a:endParaRPr>
          </a:p>
          <a:p>
            <a:pPr lvl="1"/>
            <a:r>
              <a:rPr lang="en-US" sz="2200" dirty="0" err="1">
                <a:solidFill>
                  <a:schemeClr val="bg1"/>
                </a:solidFill>
                <a:latin typeface="Menlo Regular"/>
                <a:ea typeface="Menlo Regular"/>
                <a:cs typeface="Menlo Regular"/>
                <a:sym typeface="Menlo Regular"/>
              </a:rPr>
              <a:t>data_bag</a:t>
            </a:r>
            <a:r>
              <a:rPr lang="en-US" sz="2200" dirty="0">
                <a:solidFill>
                  <a:schemeClr val="bg1"/>
                </a:solidFill>
                <a:latin typeface="Menlo Regular"/>
                <a:ea typeface="Menlo Regular"/>
                <a:cs typeface="Menlo Regular"/>
                <a:sym typeface="Menlo Regular"/>
              </a:rPr>
              <a:t>:  </a:t>
            </a:r>
            <a:r>
              <a:rPr lang="en-US" sz="2200" dirty="0" smtClean="0">
                <a:solidFill>
                  <a:schemeClr val="bg1"/>
                </a:solidFill>
                <a:latin typeface="Menlo Regular"/>
                <a:ea typeface="Menlo Regular"/>
                <a:cs typeface="Menlo Regular"/>
                <a:sym typeface="Menlo Regular"/>
              </a:rPr>
              <a:t>users</a:t>
            </a:r>
          </a:p>
          <a:p>
            <a:pPr lvl="1"/>
            <a:r>
              <a:rPr lang="en-US" sz="2200" dirty="0" err="1" smtClean="0">
                <a:solidFill>
                  <a:schemeClr val="bg1"/>
                </a:solidFill>
                <a:latin typeface="Menlo Regular"/>
                <a:ea typeface="Menlo Regular"/>
                <a:cs typeface="Menlo Regular"/>
                <a:sym typeface="Menlo Regular"/>
              </a:rPr>
              <a:t>gid</a:t>
            </a:r>
            <a:r>
              <a:rPr lang="en-US" sz="2200" dirty="0" smtClean="0">
                <a:solidFill>
                  <a:schemeClr val="bg1"/>
                </a:solidFill>
                <a:latin typeface="Menlo Regular"/>
                <a:ea typeface="Menlo Regular"/>
                <a:cs typeface="Menlo Regular"/>
                <a:sym typeface="Menlo Regular"/>
              </a:rPr>
              <a:t>:       0</a:t>
            </a:r>
          </a:p>
          <a:p>
            <a:pPr lvl="1"/>
            <a:r>
              <a:rPr lang="en-US" sz="2200" dirty="0" smtClean="0">
                <a:solidFill>
                  <a:schemeClr val="bg1"/>
                </a:solidFill>
                <a:latin typeface="Menlo Regular"/>
                <a:ea typeface="Menlo Regular"/>
                <a:cs typeface="Menlo Regular"/>
                <a:sym typeface="Menlo Regular"/>
              </a:rPr>
              <a:t>home:      /home/daisy</a:t>
            </a:r>
          </a:p>
          <a:p>
            <a:pPr lvl="1"/>
            <a:r>
              <a:rPr lang="en-US" sz="2200" dirty="0" smtClean="0">
                <a:solidFill>
                  <a:schemeClr val="bg1"/>
                </a:solidFill>
                <a:latin typeface="Menlo Regular"/>
                <a:ea typeface="Menlo Regular"/>
                <a:cs typeface="Menlo Regular"/>
                <a:sym typeface="Menlo Regular"/>
              </a:rPr>
              <a:t>id</a:t>
            </a:r>
            <a:r>
              <a:rPr lang="en-US" sz="2200" dirty="0">
                <a:solidFill>
                  <a:schemeClr val="bg1"/>
                </a:solidFill>
                <a:latin typeface="Menlo Regular"/>
                <a:ea typeface="Menlo Regular"/>
                <a:cs typeface="Menlo Regular"/>
                <a:sym typeface="Menlo Regular"/>
              </a:rPr>
              <a:t>:        </a:t>
            </a:r>
            <a:r>
              <a:rPr lang="en-US" sz="2200" dirty="0" smtClean="0">
                <a:solidFill>
                  <a:schemeClr val="bg1"/>
                </a:solidFill>
                <a:latin typeface="Menlo Regular"/>
                <a:ea typeface="Menlo Regular"/>
                <a:cs typeface="Menlo Regular"/>
                <a:sym typeface="Menlo Regular"/>
              </a:rPr>
              <a:t>daisy</a:t>
            </a:r>
            <a:endParaRPr lang="en-US" sz="2200" dirty="0">
              <a:solidFill>
                <a:schemeClr val="bg1"/>
              </a:solidFill>
              <a:latin typeface="Menlo Regular"/>
              <a:ea typeface="Menlo Regular"/>
              <a:cs typeface="Menlo Regular"/>
              <a:sym typeface="Menlo Regular"/>
            </a:endParaRPr>
          </a:p>
          <a:p>
            <a:pPr lvl="1"/>
            <a:r>
              <a:rPr lang="en-US" sz="2200" dirty="0" smtClean="0">
                <a:solidFill>
                  <a:schemeClr val="bg1"/>
                </a:solidFill>
                <a:latin typeface="Menlo Regular"/>
                <a:ea typeface="Menlo Regular"/>
                <a:cs typeface="Menlo Regular"/>
                <a:sym typeface="Menlo Regular"/>
              </a:rPr>
              <a:t>Shell:</a:t>
            </a:r>
            <a:r>
              <a:rPr lang="en-US" sz="2200" dirty="0">
                <a:solidFill>
                  <a:schemeClr val="bg1"/>
                </a:solidFill>
                <a:latin typeface="Menlo Regular"/>
                <a:ea typeface="Menlo Regular"/>
                <a:cs typeface="Menlo Regular"/>
                <a:sym typeface="Menlo Regular"/>
              </a:rPr>
              <a:t> </a:t>
            </a:r>
            <a:r>
              <a:rPr lang="en-US" sz="2200" dirty="0" smtClean="0">
                <a:solidFill>
                  <a:schemeClr val="bg1"/>
                </a:solidFill>
                <a:latin typeface="Menlo Regular"/>
                <a:ea typeface="Menlo Regular"/>
                <a:cs typeface="Menlo Regular"/>
                <a:sym typeface="Menlo Regular"/>
              </a:rPr>
              <a:t>    /bin/bash</a:t>
            </a:r>
          </a:p>
          <a:p>
            <a:pPr lvl="1"/>
            <a:r>
              <a:rPr lang="en-US" sz="2200" dirty="0" err="1" smtClean="0">
                <a:solidFill>
                  <a:schemeClr val="bg1"/>
                </a:solidFill>
                <a:latin typeface="Menlo Regular"/>
                <a:ea typeface="Menlo Regular"/>
                <a:cs typeface="Menlo Regular"/>
                <a:sym typeface="Menlo Regular"/>
              </a:rPr>
              <a:t>uid</a:t>
            </a:r>
            <a:r>
              <a:rPr lang="en-US" sz="2200" dirty="0" smtClean="0">
                <a:solidFill>
                  <a:schemeClr val="bg1"/>
                </a:solidFill>
                <a:latin typeface="Menlo Regular"/>
                <a:ea typeface="Menlo Regular"/>
                <a:cs typeface="Menlo Regular"/>
                <a:sym typeface="Menlo Regular"/>
              </a:rPr>
              <a:t>        2003</a:t>
            </a:r>
          </a:p>
          <a:p>
            <a:pPr lvl="1"/>
            <a:endParaRPr lang="en-US" sz="2200" dirty="0">
              <a:solidFill>
                <a:schemeClr val="bg1"/>
              </a:solidFill>
              <a:latin typeface="Menlo Regular"/>
              <a:ea typeface="Menlo Regular"/>
              <a:cs typeface="Menlo Regular"/>
              <a:sym typeface="Menlo Regular"/>
            </a:endParaRPr>
          </a:p>
          <a:p>
            <a:pPr lvl="1"/>
            <a:r>
              <a:rPr lang="en-US" sz="2200" dirty="0" err="1">
                <a:solidFill>
                  <a:schemeClr val="bg1"/>
                </a:solidFill>
                <a:latin typeface="Menlo Regular"/>
                <a:ea typeface="Menlo Regular"/>
                <a:cs typeface="Menlo Regular"/>
                <a:sym typeface="Menlo Regular"/>
              </a:rPr>
              <a:t>chef_type</a:t>
            </a:r>
            <a:r>
              <a:rPr lang="en-US" sz="2200" dirty="0">
                <a:solidFill>
                  <a:schemeClr val="bg1"/>
                </a:solidFill>
                <a:latin typeface="Menlo Regular"/>
                <a:ea typeface="Menlo Regular"/>
                <a:cs typeface="Menlo Regular"/>
                <a:sym typeface="Menlo Regular"/>
              </a:rPr>
              <a:t>: </a:t>
            </a:r>
            <a:r>
              <a:rPr lang="en-US" sz="2200" dirty="0" err="1">
                <a:solidFill>
                  <a:schemeClr val="bg1"/>
                </a:solidFill>
                <a:latin typeface="Menlo Regular"/>
                <a:ea typeface="Menlo Regular"/>
                <a:cs typeface="Menlo Regular"/>
                <a:sym typeface="Menlo Regular"/>
              </a:rPr>
              <a:t>data_bag_item</a:t>
            </a:r>
            <a:endParaRPr lang="en-US" sz="2200" dirty="0">
              <a:solidFill>
                <a:schemeClr val="bg1"/>
              </a:solidFill>
              <a:latin typeface="Menlo Regular"/>
              <a:ea typeface="Menlo Regular"/>
              <a:cs typeface="Menlo Regular"/>
              <a:sym typeface="Menlo Regular"/>
            </a:endParaRPr>
          </a:p>
          <a:p>
            <a:pPr lvl="1"/>
            <a:r>
              <a:rPr lang="en-US" sz="2200" dirty="0">
                <a:solidFill>
                  <a:schemeClr val="bg1"/>
                </a:solidFill>
                <a:latin typeface="Menlo Regular"/>
                <a:ea typeface="Menlo Regular"/>
                <a:cs typeface="Menlo Regular"/>
                <a:sym typeface="Menlo Regular"/>
              </a:rPr>
              <a:t>comment:   </a:t>
            </a:r>
            <a:r>
              <a:rPr lang="en-US" sz="2200" dirty="0" smtClean="0">
                <a:solidFill>
                  <a:schemeClr val="bg1"/>
                </a:solidFill>
                <a:latin typeface="Menlo Regular"/>
                <a:ea typeface="Menlo Regular"/>
                <a:cs typeface="Menlo Regular"/>
                <a:sym typeface="Menlo Regular"/>
              </a:rPr>
              <a:t>Roscoe P. </a:t>
            </a:r>
            <a:r>
              <a:rPr lang="en-US" sz="2200" dirty="0" err="1" smtClean="0">
                <a:solidFill>
                  <a:schemeClr val="bg1"/>
                </a:solidFill>
                <a:latin typeface="Menlo Regular"/>
                <a:ea typeface="Menlo Regular"/>
                <a:cs typeface="Menlo Regular"/>
                <a:sym typeface="Menlo Regular"/>
              </a:rPr>
              <a:t>Coltrain</a:t>
            </a:r>
            <a:endParaRPr lang="en-US" sz="2200" dirty="0">
              <a:solidFill>
                <a:schemeClr val="bg1"/>
              </a:solidFill>
              <a:latin typeface="Menlo Regular"/>
              <a:ea typeface="Menlo Regular"/>
              <a:cs typeface="Menlo Regular"/>
              <a:sym typeface="Menlo Regular"/>
            </a:endParaRPr>
          </a:p>
          <a:p>
            <a:pPr lvl="1"/>
            <a:r>
              <a:rPr lang="en-US" sz="2200" dirty="0" err="1">
                <a:solidFill>
                  <a:schemeClr val="bg1"/>
                </a:solidFill>
                <a:latin typeface="Menlo Regular"/>
                <a:ea typeface="Menlo Regular"/>
                <a:cs typeface="Menlo Regular"/>
                <a:sym typeface="Menlo Regular"/>
              </a:rPr>
              <a:t>data_bag</a:t>
            </a:r>
            <a:r>
              <a:rPr lang="en-US" sz="2200" dirty="0">
                <a:solidFill>
                  <a:schemeClr val="bg1"/>
                </a:solidFill>
                <a:latin typeface="Menlo Regular"/>
                <a:ea typeface="Menlo Regular"/>
                <a:cs typeface="Menlo Regular"/>
                <a:sym typeface="Menlo Regular"/>
              </a:rPr>
              <a:t>:  users</a:t>
            </a:r>
          </a:p>
          <a:p>
            <a:pPr lvl="1"/>
            <a:r>
              <a:rPr lang="en-US" sz="2200" dirty="0" err="1">
                <a:solidFill>
                  <a:schemeClr val="bg1"/>
                </a:solidFill>
                <a:latin typeface="Menlo Regular"/>
                <a:ea typeface="Menlo Regular"/>
                <a:cs typeface="Menlo Regular"/>
                <a:sym typeface="Menlo Regular"/>
              </a:rPr>
              <a:t>gid</a:t>
            </a:r>
            <a:r>
              <a:rPr lang="en-US" sz="2200" dirty="0">
                <a:solidFill>
                  <a:schemeClr val="bg1"/>
                </a:solidFill>
                <a:latin typeface="Menlo Regular"/>
                <a:ea typeface="Menlo Regular"/>
                <a:cs typeface="Menlo Regular"/>
                <a:sym typeface="Menlo Regular"/>
              </a:rPr>
              <a:t>:       0</a:t>
            </a:r>
          </a:p>
          <a:p>
            <a:pPr lvl="1"/>
            <a:r>
              <a:rPr lang="en-US" sz="2200" dirty="0">
                <a:solidFill>
                  <a:schemeClr val="bg1"/>
                </a:solidFill>
                <a:latin typeface="Menlo Regular"/>
                <a:ea typeface="Menlo Regular"/>
                <a:cs typeface="Menlo Regular"/>
                <a:sym typeface="Menlo Regular"/>
              </a:rPr>
              <a:t>home:      /home</a:t>
            </a:r>
            <a:r>
              <a:rPr lang="en-US" sz="2200" dirty="0" smtClean="0">
                <a:solidFill>
                  <a:schemeClr val="bg1"/>
                </a:solidFill>
                <a:latin typeface="Menlo Regular"/>
                <a:ea typeface="Menlo Regular"/>
                <a:cs typeface="Menlo Regular"/>
                <a:sym typeface="Menlo Regular"/>
              </a:rPr>
              <a:t>/</a:t>
            </a:r>
            <a:r>
              <a:rPr lang="en-US" sz="2200" dirty="0" err="1" smtClean="0">
                <a:solidFill>
                  <a:schemeClr val="bg1"/>
                </a:solidFill>
                <a:latin typeface="Menlo Regular"/>
                <a:ea typeface="Menlo Regular"/>
                <a:cs typeface="Menlo Regular"/>
                <a:sym typeface="Menlo Regular"/>
              </a:rPr>
              <a:t>rosco</a:t>
            </a:r>
            <a:endParaRPr lang="en-US" sz="2200" dirty="0">
              <a:solidFill>
                <a:schemeClr val="bg1"/>
              </a:solidFill>
              <a:latin typeface="Menlo Regular"/>
              <a:ea typeface="Menlo Regular"/>
              <a:cs typeface="Menlo Regular"/>
              <a:sym typeface="Menlo Regular"/>
            </a:endParaRPr>
          </a:p>
          <a:p>
            <a:pPr lvl="1"/>
            <a:r>
              <a:rPr lang="en-US" sz="2200" dirty="0">
                <a:solidFill>
                  <a:schemeClr val="bg1"/>
                </a:solidFill>
                <a:latin typeface="Menlo Regular"/>
                <a:ea typeface="Menlo Regular"/>
                <a:cs typeface="Menlo Regular"/>
                <a:sym typeface="Menlo Regular"/>
              </a:rPr>
              <a:t>id:        </a:t>
            </a:r>
            <a:r>
              <a:rPr lang="en-US" sz="2200" dirty="0" err="1" smtClean="0">
                <a:solidFill>
                  <a:schemeClr val="bg1"/>
                </a:solidFill>
                <a:latin typeface="Menlo Regular"/>
                <a:ea typeface="Menlo Regular"/>
                <a:cs typeface="Menlo Regular"/>
                <a:sym typeface="Menlo Regular"/>
              </a:rPr>
              <a:t>rosco</a:t>
            </a:r>
            <a:endParaRPr lang="en-US" sz="2200" dirty="0">
              <a:solidFill>
                <a:schemeClr val="bg1"/>
              </a:solidFill>
              <a:latin typeface="Menlo Regular"/>
              <a:ea typeface="Menlo Regular"/>
              <a:cs typeface="Menlo Regular"/>
              <a:sym typeface="Menlo Regular"/>
            </a:endParaRPr>
          </a:p>
        </p:txBody>
      </p:sp>
      <p:sp>
        <p:nvSpPr>
          <p:cNvPr id="5" name="Rectangle 1"/>
          <p:cNvSpPr>
            <a:spLocks noGrp="1"/>
          </p:cNvSpPr>
          <p:nvPr>
            <p:ph type="body" idx="1"/>
          </p:nvPr>
        </p:nvSpPr>
        <p:spPr bwMode="auto">
          <a:xfrm>
            <a:off x="190500" y="1676400"/>
            <a:ext cx="15724188" cy="762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marL="0" indent="0" eaLnBrk="1" hangingPunct="1">
              <a:buNone/>
            </a:pPr>
            <a:r>
              <a:rPr lang="en-US" altLang="en-US" sz="3600" dirty="0" smtClean="0">
                <a:ea typeface="Courier"/>
                <a:cs typeface="Courier"/>
              </a:rPr>
              <a:t>$ knife </a:t>
            </a:r>
            <a:r>
              <a:rPr lang="en-US" altLang="en-US" sz="3600" dirty="0">
                <a:ea typeface="Courier"/>
                <a:cs typeface="Courier"/>
              </a:rPr>
              <a:t>search users </a:t>
            </a:r>
            <a:r>
              <a:rPr lang="en-US" altLang="en-US" sz="3600" dirty="0" smtClean="0">
                <a:ea typeface="Courier"/>
                <a:cs typeface="Courier"/>
              </a:rPr>
              <a:t>"*</a:t>
            </a:r>
            <a:r>
              <a:rPr lang="en-US" altLang="en-US" sz="3600" dirty="0" smtClean="0">
                <a:ea typeface="Courier"/>
                <a:cs typeface="Courier"/>
              </a:rPr>
              <a:t>:</a:t>
            </a:r>
            <a:r>
              <a:rPr lang="en-US" altLang="en-US" sz="3600" dirty="0" smtClean="0">
                <a:ea typeface="Courier"/>
                <a:cs typeface="Courier"/>
              </a:rPr>
              <a:t>*"</a:t>
            </a:r>
            <a:endParaRPr lang="en-US" altLang="en-US" sz="3600" dirty="0">
              <a:ea typeface="Courier"/>
              <a:cs typeface="Courier"/>
            </a:endParaRPr>
          </a:p>
        </p:txBody>
      </p:sp>
    </p:spTree>
    <p:extLst>
      <p:ext uri="{BB962C8B-B14F-4D97-AF65-F5344CB8AC3E}">
        <p14:creationId xmlns:p14="http://schemas.microsoft.com/office/powerpoint/2010/main" val="9181675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Rectangle 1"/>
          <p:cNvSpPr>
            <a:spLocks/>
          </p:cNvSpPr>
          <p:nvPr/>
        </p:nvSpPr>
        <p:spPr bwMode="auto">
          <a:xfrm>
            <a:off x="812880" y="1968500"/>
            <a:ext cx="14657232" cy="9906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dirty="0" err="1" smtClean="0">
                <a:solidFill>
                  <a:srgbClr val="FFFFFF"/>
                </a:solidFill>
                <a:latin typeface="Courier"/>
                <a:ea typeface="Courier"/>
                <a:cs typeface="Courier"/>
                <a:sym typeface="Courier"/>
              </a:rPr>
              <a:t>ws</a:t>
            </a:r>
            <a:r>
              <a:rPr lang="en-US" sz="3200" dirty="0" smtClean="0">
                <a:solidFill>
                  <a:srgbClr val="FFFFFF"/>
                </a:solidFill>
                <a:latin typeface="Courier"/>
                <a:ea typeface="Courier"/>
                <a:cs typeface="Courier"/>
                <a:sym typeface="Courier"/>
              </a:rPr>
              <a:t>&gt; </a:t>
            </a:r>
            <a:r>
              <a:rPr lang="en-US" sz="3200" dirty="0">
                <a:solidFill>
                  <a:srgbClr val="FFFFFF"/>
                </a:solidFill>
                <a:latin typeface="Courier"/>
                <a:ea typeface="Courier"/>
                <a:cs typeface="Courier"/>
                <a:sym typeface="Courier"/>
              </a:rPr>
              <a:t>knife search users '</a:t>
            </a:r>
            <a:r>
              <a:rPr lang="en-US" sz="3200" dirty="0" err="1" smtClean="0">
                <a:solidFill>
                  <a:srgbClr val="FFFFFF"/>
                </a:solidFill>
                <a:latin typeface="Courier"/>
                <a:ea typeface="Courier"/>
                <a:cs typeface="Courier"/>
                <a:sym typeface="Courier"/>
              </a:rPr>
              <a:t>comment:Daisy</a:t>
            </a:r>
            <a:r>
              <a:rPr lang="en-US" sz="3200" dirty="0" smtClean="0">
                <a:solidFill>
                  <a:srgbClr val="FFFFFF"/>
                </a:solidFill>
                <a:latin typeface="Courier"/>
                <a:ea typeface="Courier"/>
                <a:cs typeface="Courier"/>
                <a:sym typeface="Courier"/>
              </a:rPr>
              <a:t>*' </a:t>
            </a:r>
            <a:r>
              <a:rPr lang="en-US" sz="3200" dirty="0">
                <a:solidFill>
                  <a:srgbClr val="FFFFFF"/>
                </a:solidFill>
                <a:latin typeface="Courier"/>
                <a:ea typeface="Courier"/>
                <a:cs typeface="Courier"/>
                <a:sym typeface="Courier"/>
              </a:rPr>
              <a:t>-a </a:t>
            </a:r>
            <a:r>
              <a:rPr lang="en-US" sz="3200" dirty="0" smtClean="0">
                <a:solidFill>
                  <a:srgbClr val="FFFFFF"/>
                </a:solidFill>
                <a:latin typeface="Courier"/>
                <a:ea typeface="Courier"/>
                <a:cs typeface="Courier"/>
                <a:sym typeface="Courier"/>
              </a:rPr>
              <a:t>id</a:t>
            </a:r>
            <a:endParaRPr lang="en-US" sz="3200" dirty="0">
              <a:solidFill>
                <a:srgbClr val="FFFFFF"/>
              </a:solidFill>
              <a:latin typeface="Courier"/>
              <a:ea typeface="Courier"/>
              <a:cs typeface="Courier"/>
              <a:sym typeface="Courier"/>
            </a:endParaRPr>
          </a:p>
        </p:txBody>
      </p:sp>
      <p:sp>
        <p:nvSpPr>
          <p:cNvPr id="486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Find a user’s id from the data bag</a:t>
            </a:r>
            <a:endParaRPr lang="en-US" sz="4800" dirty="0">
              <a:sym typeface="Arial Bold" charset="0"/>
            </a:endParaRPr>
          </a:p>
        </p:txBody>
      </p:sp>
      <p:sp>
        <p:nvSpPr>
          <p:cNvPr id="5" name="Rectangle 3"/>
          <p:cNvSpPr>
            <a:spLocks noGrp="1"/>
          </p:cNvSpPr>
          <p:nvPr>
            <p:ph type="body" idx="1"/>
          </p:nvPr>
        </p:nvSpPr>
        <p:spPr bwMode="auto">
          <a:xfrm>
            <a:off x="812801" y="3352800"/>
            <a:ext cx="14631988" cy="4814888"/>
          </a:xfrm>
          <a:prstGeom prst="rect">
            <a:avLst/>
          </a:prstGeom>
          <a:solidFill>
            <a:schemeClr val="tx2"/>
          </a:solidFill>
          <a:ln w="12700">
            <a:solidFill>
              <a:schemeClr val="tx1"/>
            </a:solidFill>
            <a:prstDash val="sysDot"/>
            <a:miter lim="800000"/>
            <a:headEnd/>
            <a:tailEnd/>
          </a:ln>
        </p:spPr>
        <p:txBody>
          <a:bodyPr lIns="0" tIns="0" rIns="0" bIns="0" anchor="ctr"/>
          <a:lstStyle/>
          <a:p>
            <a:pPr marL="800826" lvl="2" indent="0">
              <a:buNone/>
            </a:pPr>
            <a:r>
              <a:rPr lang="en-US" sz="2400" dirty="0">
                <a:solidFill>
                  <a:schemeClr val="bg1"/>
                </a:solidFill>
                <a:latin typeface="Menlo Regular"/>
                <a:ea typeface="Menlo Regular"/>
                <a:cs typeface="Menlo Regular"/>
                <a:sym typeface="Menlo Regular"/>
              </a:rPr>
              <a:t>1 items found</a:t>
            </a:r>
          </a:p>
          <a:p>
            <a:pPr marL="800826" lvl="2" indent="0">
              <a:buNone/>
            </a:pPr>
            <a:endParaRPr lang="en-US" sz="2400" dirty="0">
              <a:solidFill>
                <a:schemeClr val="bg1"/>
              </a:solidFill>
              <a:latin typeface="Menlo Regular"/>
              <a:ea typeface="Menlo Regular"/>
              <a:cs typeface="Menlo Regular"/>
              <a:sym typeface="Menlo Regular"/>
            </a:endParaRPr>
          </a:p>
          <a:p>
            <a:pPr marL="800826" lvl="2" indent="0">
              <a:buNone/>
            </a:pPr>
            <a:r>
              <a:rPr lang="en-US" sz="2400" dirty="0" err="1" smtClean="0">
                <a:solidFill>
                  <a:schemeClr val="bg1"/>
                </a:solidFill>
                <a:latin typeface="Menlo Regular"/>
                <a:ea typeface="Menlo Regular"/>
                <a:cs typeface="Menlo Regular"/>
                <a:sym typeface="Menlo Regular"/>
              </a:rPr>
              <a:t>data_bag_item_users_daisy</a:t>
            </a:r>
            <a:r>
              <a:rPr lang="en-US" sz="2400" dirty="0" smtClean="0">
                <a:solidFill>
                  <a:schemeClr val="bg1"/>
                </a:solidFill>
                <a:latin typeface="Menlo Regular"/>
                <a:ea typeface="Menlo Regular"/>
                <a:cs typeface="Menlo Regular"/>
                <a:sym typeface="Menlo Regular"/>
              </a:rPr>
              <a:t>:</a:t>
            </a:r>
            <a:endParaRPr lang="en-US" sz="2400" dirty="0">
              <a:solidFill>
                <a:schemeClr val="bg1"/>
              </a:solidFill>
              <a:latin typeface="Menlo Regular"/>
              <a:ea typeface="Menlo Regular"/>
              <a:cs typeface="Menlo Regular"/>
              <a:sym typeface="Menlo Regular"/>
            </a:endParaRPr>
          </a:p>
          <a:p>
            <a:pPr marL="800826" lvl="2" indent="0">
              <a:buNone/>
            </a:pPr>
            <a:r>
              <a:rPr lang="en-US" sz="2400" dirty="0">
                <a:solidFill>
                  <a:schemeClr val="bg1"/>
                </a:solidFill>
                <a:latin typeface="Menlo Regular"/>
                <a:ea typeface="Menlo Regular"/>
                <a:cs typeface="Menlo Regular"/>
                <a:sym typeface="Menlo Regular"/>
              </a:rPr>
              <a:t>  id: </a:t>
            </a:r>
            <a:r>
              <a:rPr lang="en-US" sz="2400" dirty="0" smtClean="0">
                <a:solidFill>
                  <a:schemeClr val="bg1"/>
                </a:solidFill>
                <a:latin typeface="Menlo Regular"/>
                <a:ea typeface="Menlo Regular"/>
                <a:cs typeface="Menlo Regular"/>
                <a:sym typeface="Menlo Regular"/>
              </a:rPr>
              <a:t>daisy</a:t>
            </a:r>
            <a:endParaRPr lang="en-US" sz="2400" dirty="0">
              <a:solidFill>
                <a:schemeClr val="bg1"/>
              </a:solidFill>
              <a:latin typeface="Menlo Regular"/>
              <a:ea typeface="Menlo Regular"/>
              <a:cs typeface="Menlo Regular"/>
              <a:sym typeface="Menlo Regular"/>
            </a:endParaRPr>
          </a:p>
        </p:txBody>
      </p:sp>
    </p:spTree>
    <p:extLst>
      <p:ext uri="{BB962C8B-B14F-4D97-AF65-F5344CB8AC3E}">
        <p14:creationId xmlns:p14="http://schemas.microsoft.com/office/powerpoint/2010/main" val="14375788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22563" name="Rectangle 2"/>
          <p:cNvSpPr>
            <a:spLocks/>
          </p:cNvSpPr>
          <p:nvPr/>
        </p:nvSpPr>
        <p:spPr bwMode="auto">
          <a:xfrm>
            <a:off x="4858541" y="6629400"/>
            <a:ext cx="6591453"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2256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smtClean="0">
                <a:latin typeface="Courier"/>
                <a:ea typeface="Courier"/>
                <a:cs typeface="Courier"/>
                <a:sym typeface="Courier"/>
              </a:rPr>
              <a:t>data_bags</a:t>
            </a:r>
            <a:r>
              <a:rPr lang="en-US" dirty="0" smtClean="0">
                <a:latin typeface="Courier"/>
                <a:ea typeface="Courier"/>
                <a:cs typeface="Courier"/>
                <a:sym typeface="Courier"/>
              </a:rPr>
              <a:t>/groups/</a:t>
            </a:r>
            <a:r>
              <a:rPr lang="en-US" dirty="0" err="1" smtClean="0">
                <a:latin typeface="Courier"/>
                <a:ea typeface="Courier"/>
                <a:cs typeface="Courier"/>
                <a:sym typeface="Courier"/>
              </a:rPr>
              <a:t>stars.json</a:t>
            </a:r>
            <a:endParaRPr lang="en-US" dirty="0">
              <a:solidFill>
                <a:schemeClr val="tx1"/>
              </a:solidFill>
              <a:latin typeface="Courier"/>
              <a:ea typeface="Courier"/>
              <a:cs typeface="Courier"/>
              <a:sym typeface="Courier"/>
            </a:endParaRPr>
          </a:p>
        </p:txBody>
      </p:sp>
      <p:sp>
        <p:nvSpPr>
          <p:cNvPr id="322565" name="Rectangle 4"/>
          <p:cNvSpPr>
            <a:spLocks/>
          </p:cNvSpPr>
          <p:nvPr/>
        </p:nvSpPr>
        <p:spPr bwMode="auto">
          <a:xfrm>
            <a:off x="838282" y="2381250"/>
            <a:ext cx="14631830" cy="37909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"stars"</a:t>
            </a:r>
            <a:r>
              <a:rPr lang="en-US" sz="3600" dirty="0" smtClean="0">
                <a:solidFill>
                  <a:schemeClr val="tx1"/>
                </a:solidFill>
                <a:latin typeface="Courier"/>
                <a:ea typeface="Courier"/>
                <a:cs typeface="Courier"/>
                <a:sym typeface="Courier"/>
              </a:rPr>
              <a:t>,</a:t>
            </a:r>
            <a:endParaRPr lang="en-US" sz="3600" dirty="0" smtClean="0">
              <a:solidFill>
                <a:schemeClr val="tx1"/>
              </a:solidFill>
              <a:latin typeface="Courier"/>
              <a:ea typeface="Courier"/>
              <a:cs typeface="Courier"/>
              <a:sym typeface="Courier"/>
            </a:endParaRP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err="1" smtClean="0">
                <a:solidFill>
                  <a:srgbClr val="008000"/>
                </a:solidFill>
                <a:latin typeface="Courier"/>
                <a:ea typeface="Courier"/>
                <a:cs typeface="Courier"/>
                <a:sym typeface="Courier"/>
              </a:rPr>
              <a:t>gid</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3000</a:t>
            </a:r>
            <a:r>
              <a:rPr lang="en-US" sz="3600" dirty="0" smtClean="0">
                <a:latin typeface="Courier"/>
                <a:ea typeface="Courier"/>
                <a:cs typeface="Courier"/>
                <a:sym typeface="Courier"/>
              </a:rPr>
              <a:t>,</a:t>
            </a:r>
            <a:endParaRPr lang="en-US" sz="3600" dirty="0">
              <a:solidFill>
                <a:schemeClr val="tx1"/>
              </a:solidFill>
              <a:latin typeface="Courier"/>
              <a:ea typeface="Courier"/>
              <a:cs typeface="Courier"/>
              <a:sym typeface="Courier"/>
            </a:endParaRPr>
          </a:p>
          <a:p>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members"</a:t>
            </a:r>
            <a:r>
              <a:rPr lang="en-US" sz="3600" dirty="0">
                <a:solidFill>
                  <a:schemeClr val="tx1"/>
                </a:solidFill>
                <a:latin typeface="Courier"/>
                <a:ea typeface="Courier"/>
                <a:cs typeface="Courier"/>
                <a:sym typeface="Courier"/>
              </a:rPr>
              <a:t>: [ </a:t>
            </a:r>
            <a:r>
              <a:rPr lang="en-US" sz="3600" dirty="0" smtClean="0">
                <a:solidFill>
                  <a:srgbClr val="BA2121"/>
                </a:solidFill>
                <a:latin typeface="Courier"/>
                <a:ea typeface="Courier"/>
                <a:cs typeface="Courier"/>
                <a:sym typeface="Courier"/>
              </a:rPr>
              <a:t>"daisy</a:t>
            </a:r>
            <a:r>
              <a:rPr lang="en-US" sz="3600" dirty="0" smtClean="0">
                <a:solidFill>
                  <a:srgbClr val="BA2121"/>
                </a:solidFill>
                <a:latin typeface="Courier"/>
                <a:ea typeface="Courier"/>
                <a:cs typeface="Courier"/>
                <a:sym typeface="Courier"/>
              </a:rPr>
              <a:t>"</a:t>
            </a:r>
            <a:r>
              <a:rPr lang="en-US" sz="3600" dirty="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rosco</a:t>
            </a:r>
            <a:r>
              <a:rPr lang="en-US" sz="3600" dirty="0" smtClean="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 </a:t>
            </a:r>
            <a:r>
              <a:rPr lang="en-US" sz="3600" dirty="0" smtClean="0">
                <a:solidFill>
                  <a:schemeClr val="tx1"/>
                </a:solidFill>
                <a:latin typeface="Courier"/>
                <a:ea typeface="Courier"/>
                <a:cs typeface="Courier"/>
                <a:sym typeface="Courier"/>
              </a:rPr>
              <a:t>]</a:t>
            </a:r>
          </a:p>
          <a:p>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p:txBody>
      </p:sp>
      <p:sp>
        <p:nvSpPr>
          <p:cNvPr id="489477" name="Rectangle 5"/>
          <p:cNvSpPr>
            <a:spLocks noGrp="1" noChangeArrowheads="1"/>
          </p:cNvSpPr>
          <p:nvPr>
            <p:ph type="title"/>
          </p:nvPr>
        </p:nvSpPr>
        <p:spPr/>
        <p:txBody>
          <a:bodyPr/>
          <a:lstStyle/>
          <a:p>
            <a:pPr eaLnBrk="1" hangingPunct="1">
              <a:defRPr/>
            </a:pPr>
            <a:r>
              <a:rPr lang="en-US" sz="4600" dirty="0" smtClean="0">
                <a:sym typeface="Arial Bold" charset="0"/>
              </a:rPr>
              <a:t>Linux Exercise</a:t>
            </a:r>
            <a:r>
              <a:rPr lang="en-US" sz="4600" dirty="0">
                <a:sym typeface="Arial Bold" charset="0"/>
              </a:rPr>
              <a:t>: </a:t>
            </a:r>
            <a:r>
              <a:rPr lang="en-US" sz="4600" dirty="0" smtClean="0">
                <a:sym typeface="Arial Bold" charset="0"/>
              </a:rPr>
              <a:t/>
            </a:r>
            <a:br>
              <a:rPr lang="en-US" sz="4600" dirty="0" smtClean="0">
                <a:sym typeface="Arial Bold" charset="0"/>
              </a:rPr>
            </a:br>
            <a:r>
              <a:rPr lang="en-US" sz="4600" dirty="0" smtClean="0">
                <a:sym typeface="Arial Bold" charset="0"/>
              </a:rPr>
              <a:t>Create </a:t>
            </a:r>
            <a:r>
              <a:rPr lang="en-US" sz="4600" dirty="0">
                <a:sym typeface="Arial Bold" charset="0"/>
              </a:rPr>
              <a:t>a group item in the group data bag</a:t>
            </a:r>
          </a:p>
        </p:txBody>
      </p:sp>
    </p:spTree>
    <p:extLst>
      <p:ext uri="{BB962C8B-B14F-4D97-AF65-F5344CB8AC3E}">
        <p14:creationId xmlns:p14="http://schemas.microsoft.com/office/powerpoint/2010/main" val="41835266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p:nvPr>
        </p:nvSpPr>
        <p:spPr/>
        <p:txBody>
          <a:bodyPr/>
          <a:lstStyle/>
          <a:p>
            <a:pPr eaLnBrk="1" hangingPunct="1">
              <a:defRPr/>
            </a:pPr>
            <a:r>
              <a:rPr lang="en-US" sz="6900" dirty="0">
                <a:sym typeface="Arial Bold" charset="0"/>
              </a:rPr>
              <a:t>Exercise: </a:t>
            </a:r>
            <a:r>
              <a:rPr lang="en-US" sz="6900" dirty="0" smtClean="0">
                <a:sym typeface="Arial Bold" charset="0"/>
              </a:rPr>
              <a:t>Upload the </a:t>
            </a:r>
            <a:r>
              <a:rPr lang="en-US" sz="6900" dirty="0">
                <a:sym typeface="Arial Bold" charset="0"/>
              </a:rPr>
              <a:t>data bag </a:t>
            </a:r>
            <a:r>
              <a:rPr lang="en-US" sz="6900" dirty="0" smtClean="0">
                <a:sym typeface="Arial Bold" charset="0"/>
              </a:rPr>
              <a:t>items</a:t>
            </a:r>
            <a:endParaRPr lang="en-US" sz="6900" dirty="0">
              <a:sym typeface="Arial Bold" charset="0"/>
            </a:endParaRP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Updated </a:t>
            </a:r>
            <a:r>
              <a:rPr lang="en-US" sz="3200" kern="0" dirty="0" err="1">
                <a:solidFill>
                  <a:schemeClr val="bg1"/>
                </a:solidFill>
                <a:latin typeface="Menlo Regular"/>
                <a:ea typeface="Menlo Regular"/>
                <a:cs typeface="Menlo Regular"/>
                <a:sym typeface="Menlo Regular"/>
              </a:rPr>
              <a:t>data_bag_item</a:t>
            </a:r>
            <a:r>
              <a:rPr lang="en-US" sz="3200" kern="0" dirty="0">
                <a:solidFill>
                  <a:schemeClr val="bg1"/>
                </a:solidFill>
                <a:latin typeface="Menlo Regular"/>
                <a:ea typeface="Menlo Regular"/>
                <a:cs typeface="Menlo Regular"/>
                <a:sym typeface="Menlo Regular"/>
              </a:rPr>
              <a:t>[groups:</a:t>
            </a:r>
            <a:r>
              <a:rPr lang="en-US" sz="3200" kern="0" dirty="0" smtClean="0">
                <a:solidFill>
                  <a:schemeClr val="bg1"/>
                </a:solidFill>
                <a:latin typeface="Menlo Regular"/>
                <a:ea typeface="Menlo Regular"/>
                <a:cs typeface="Menlo Regular"/>
                <a:sym typeface="Menlo Regular"/>
              </a:rPr>
              <a:t>:stars]</a:t>
            </a:r>
            <a:endParaRPr lang="en-US" sz="3200" kern="0" dirty="0">
              <a:solidFill>
                <a:schemeClr val="bg1"/>
              </a:solidFill>
              <a:latin typeface="Menlo Regular"/>
              <a:ea typeface="Menlo Regular"/>
              <a:cs typeface="Menlo Regular"/>
              <a:sym typeface="Menlo Regular"/>
            </a:endParaRPr>
          </a:p>
        </p:txBody>
      </p:sp>
      <p:sp>
        <p:nvSpPr>
          <p:cNvPr id="2" name="TextBox 1"/>
          <p:cNvSpPr txBox="1"/>
          <p:nvPr/>
        </p:nvSpPr>
        <p:spPr>
          <a:xfrm>
            <a:off x="2261394" y="2057400"/>
            <a:ext cx="11252149" cy="769441"/>
          </a:xfrm>
          <a:prstGeom prst="rect">
            <a:avLst/>
          </a:prstGeom>
          <a:noFill/>
        </p:spPr>
        <p:txBody>
          <a:bodyPr wrap="none" rtlCol="0">
            <a:spAutoFit/>
          </a:bodyPr>
          <a:lstStyle/>
          <a:p>
            <a:r>
              <a:rPr lang="en-US" sz="4400" b="1" dirty="0" smtClean="0"/>
              <a:t>Upload all items in the GROUPS data bag</a:t>
            </a:r>
            <a:endParaRPr lang="en-US" sz="4400" b="1" dirty="0"/>
          </a:p>
        </p:txBody>
      </p:sp>
    </p:spTree>
    <p:extLst>
      <p:ext uri="{BB962C8B-B14F-4D97-AF65-F5344CB8AC3E}">
        <p14:creationId xmlns:p14="http://schemas.microsoft.com/office/powerpoint/2010/main" val="28802003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p:txBody>
          <a:bodyPr/>
          <a:lstStyle/>
          <a:p>
            <a:pPr eaLnBrk="1" hangingPunct="1">
              <a:defRPr/>
            </a:pPr>
            <a:r>
              <a:rPr lang="en-US" sz="5500" dirty="0">
                <a:sym typeface="Arial Bold" charset="0"/>
              </a:rPr>
              <a:t>Exercise: Create a cookbook named </a:t>
            </a:r>
            <a:r>
              <a:rPr lang="en-US" sz="5500" dirty="0" smtClean="0">
                <a:sym typeface="Arial Bold" charset="0"/>
              </a:rPr>
              <a:t>'users'</a:t>
            </a:r>
            <a:endParaRPr lang="en-US" sz="5500" dirty="0">
              <a:sym typeface="Arial Bold" charset="0"/>
            </a:endParaRP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 Creating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README for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CHANGELOG for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metadata for cookbook: users</a:t>
            </a:r>
          </a:p>
        </p:txBody>
      </p:sp>
      <p:sp>
        <p:nvSpPr>
          <p:cNvPr id="2" name="TextBox 1"/>
          <p:cNvSpPr txBox="1"/>
          <p:nvPr/>
        </p:nvSpPr>
        <p:spPr>
          <a:xfrm>
            <a:off x="3632994" y="2057400"/>
            <a:ext cx="7103978" cy="769441"/>
          </a:xfrm>
          <a:prstGeom prst="rect">
            <a:avLst/>
          </a:prstGeom>
          <a:noFill/>
        </p:spPr>
        <p:txBody>
          <a:bodyPr wrap="none" rtlCol="0">
            <a:spAutoFit/>
          </a:bodyPr>
          <a:lstStyle/>
          <a:p>
            <a:r>
              <a:rPr lang="en-US" sz="4400" b="1" dirty="0" smtClean="0"/>
              <a:t>Create A Users Cookbook</a:t>
            </a:r>
            <a:endParaRPr lang="en-US" sz="4400" b="1" dirty="0"/>
          </a:p>
        </p:txBody>
      </p:sp>
    </p:spTree>
    <p:extLst>
      <p:ext uri="{BB962C8B-B14F-4D97-AF65-F5344CB8AC3E}">
        <p14:creationId xmlns:p14="http://schemas.microsoft.com/office/powerpoint/2010/main" val="18305013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1676400"/>
            <a:ext cx="15392400" cy="7239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smtClean="0">
                <a:solidFill>
                  <a:srgbClr val="660066"/>
                </a:solidFill>
                <a:latin typeface="Andale Mono"/>
                <a:ea typeface="Courier"/>
                <a:cs typeface="Andale Mono"/>
                <a:sym typeface="Courier"/>
              </a:rPr>
              <a:t>THIS -&gt;</a:t>
            </a:r>
            <a:endParaRPr lang="en-US" altLang="en-US" sz="1000" dirty="0" smtClean="0">
              <a:solidFill>
                <a:srgbClr val="660066"/>
              </a:solidFill>
              <a:latin typeface="Andale Mono"/>
              <a:ea typeface="Courier"/>
              <a:cs typeface="Andale Mono"/>
              <a:sym typeface="Courier"/>
            </a:endParaRPr>
          </a:p>
          <a:p>
            <a:pPr eaLnBrk="1" hangingPunct="1">
              <a:spcBef>
                <a:spcPct val="0"/>
              </a:spcBef>
              <a:buClrTx/>
              <a:buSzTx/>
              <a:buFontTx/>
              <a:buNone/>
            </a:pPr>
            <a:r>
              <a:rPr lang="en-US" altLang="en-US" sz="3600" dirty="0" smtClean="0">
                <a:solidFill>
                  <a:srgbClr val="008000"/>
                </a:solidFill>
                <a:latin typeface="Consolas" panose="020B0609020204030204" pitchFamily="49" charset="0"/>
                <a:ea typeface="Courier"/>
                <a:cs typeface="Consolas" panose="020B0609020204030204" pitchFamily="49" charset="0"/>
                <a:sym typeface="Courier"/>
              </a:rPr>
              <a:t>user </a:t>
            </a:r>
            <a:r>
              <a:rPr lang="en-US" altLang="en-US" sz="3600" dirty="0" smtClean="0">
                <a:solidFill>
                  <a:srgbClr val="008000"/>
                </a:solidFill>
                <a:latin typeface="Consolas" panose="020B0609020204030204" pitchFamily="49" charset="0"/>
                <a:ea typeface="Courier"/>
                <a:cs typeface="Consolas" panose="020B0609020204030204" pitchFamily="49" charset="0"/>
                <a:sym typeface="Courier"/>
              </a:rPr>
              <a:t>"daisy" </a:t>
            </a: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solidFill>
                <a:srgbClr val="008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"Daisy Duke"</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			</a:t>
            </a:r>
            <a:endParaRPr lang="en-US" altLang="en-US" sz="3600" dirty="0">
              <a:solidFill>
                <a:srgbClr val="BA2121"/>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3366FF"/>
                </a:solidFill>
                <a:latin typeface="Consolas" panose="020B0609020204030204" pitchFamily="49" charset="0"/>
                <a:ea typeface="Courier"/>
                <a:cs typeface="Consolas" panose="020B0609020204030204" pitchFamily="49" charset="0"/>
                <a:sym typeface="Courier"/>
              </a:rPr>
              <a:t>password </a:t>
            </a:r>
            <a:r>
              <a:rPr lang="en-US" altLang="en-US" sz="3600" dirty="0" smtClean="0">
                <a:solidFill>
                  <a:srgbClr val="3366FF"/>
                </a:solidFill>
                <a:latin typeface="Consolas" panose="020B0609020204030204" pitchFamily="49" charset="0"/>
                <a:ea typeface="Courier"/>
                <a:cs typeface="Consolas" panose="020B0609020204030204" pitchFamily="49" charset="0"/>
                <a:sym typeface="Courier"/>
              </a:rPr>
              <a:t>"</a:t>
            </a:r>
            <a:r>
              <a:rPr lang="en-US" sz="3600" dirty="0" smtClean="0">
                <a:solidFill>
                  <a:srgbClr val="3366FF"/>
                </a:solidFill>
                <a:latin typeface="Courier"/>
                <a:ea typeface="Courier"/>
                <a:cs typeface="Courier"/>
                <a:sym typeface="Courier"/>
              </a:rPr>
              <a:t>genEralL3e!</a:t>
            </a:r>
            <a:r>
              <a:rPr lang="en-US" altLang="en-US" sz="3600" dirty="0" smtClean="0">
                <a:solidFill>
                  <a:srgbClr val="3366FF"/>
                </a:solidFill>
                <a:latin typeface="Consolas" panose="020B0609020204030204" pitchFamily="49" charset="0"/>
                <a:ea typeface="Courier"/>
                <a:cs typeface="Consolas" panose="020B0609020204030204" pitchFamily="49" charset="0"/>
                <a:sym typeface="Courier"/>
              </a:rPr>
              <a:t>"</a:t>
            </a:r>
            <a:endParaRPr lang="en-US" altLang="en-US" sz="3600" dirty="0" smtClean="0">
              <a:solidFill>
                <a:srgbClr val="3366FF"/>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end</a:t>
            </a:r>
            <a:endParaRPr lang="en-US" altLang="en-US" sz="2000" b="1" dirty="0" smtClean="0">
              <a:solidFill>
                <a:srgbClr val="008000"/>
              </a:solidFill>
              <a:latin typeface="Consolas" panose="020B0609020204030204" pitchFamily="49" charset="0"/>
              <a:ea typeface="Courier"/>
              <a:cs typeface="Consolas" panose="020B0609020204030204" pitchFamily="49" charset="0"/>
              <a:sym typeface="Courier"/>
            </a:endParaRPr>
          </a:p>
          <a:p>
            <a:pPr eaLnBrk="1" hangingPunct="1">
              <a:lnSpc>
                <a:spcPct val="70000"/>
              </a:lnSpc>
              <a:spcBef>
                <a:spcPct val="0"/>
              </a:spcBef>
              <a:buClrTx/>
              <a:buSzTx/>
              <a:buFontTx/>
              <a:buNone/>
            </a:pPr>
            <a:endPar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None/>
            </a:pPr>
            <a:r>
              <a:rPr lang="en-US" altLang="en-US" sz="3600" dirty="0">
                <a:solidFill>
                  <a:srgbClr val="660066"/>
                </a:solidFill>
                <a:latin typeface="Andale Mono"/>
                <a:ea typeface="Courier"/>
                <a:cs typeface="Andale Mono"/>
                <a:sym typeface="Courier"/>
              </a:rPr>
              <a:t>BE</a:t>
            </a:r>
            <a:r>
              <a:rPr lang="en-US" altLang="en-US" sz="3600" dirty="0" smtClean="0">
                <a:solidFill>
                  <a:srgbClr val="660066"/>
                </a:solidFill>
                <a:latin typeface="Andale Mono"/>
                <a:ea typeface="Courier"/>
                <a:cs typeface="Andale Mono"/>
                <a:sym typeface="Courier"/>
              </a:rPr>
              <a:t>COMES THIS -&gt;</a:t>
            </a:r>
            <a:endParaRPr lang="en-US" altLang="en-US" sz="1000" dirty="0" smtClean="0">
              <a:solidFill>
                <a:srgbClr val="660066"/>
              </a:solidFill>
              <a:latin typeface="Andale Mono"/>
              <a:ea typeface="Courier"/>
              <a:cs typeface="Andale Mono"/>
              <a:sym typeface="Courier"/>
            </a:endParaRPr>
          </a:p>
          <a:p>
            <a:pPr eaLnBrk="1" hangingPunct="1">
              <a:spcBef>
                <a:spcPct val="0"/>
              </a:spcBef>
              <a:buClrTx/>
              <a:buSzTx/>
              <a:buFontTx/>
              <a:buNone/>
            </a:pP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search(:users, </a:t>
            </a: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000000"/>
                </a:solidFill>
                <a:latin typeface="Consolas" panose="020B0609020204030204" pitchFamily="49" charset="0"/>
                <a:ea typeface="Courier"/>
                <a:cs typeface="Consolas" panose="020B0609020204030204" pitchFamily="49" charset="0"/>
                <a:sym typeface="Courier"/>
              </a:rPr>
              <a:t>platform:windows</a:t>
            </a: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").each </a:t>
            </a:r>
            <a:r>
              <a:rPr lang="en-US" altLang="en-US" sz="3600" b="1" dirty="0" smtClean="0">
                <a:latin typeface="Consolas" panose="020B0609020204030204" pitchFamily="49" charset="0"/>
                <a:ea typeface="Courier"/>
                <a:cs typeface="Consolas" panose="020B0609020204030204" pitchFamily="49" charset="0"/>
                <a:sym typeface="Courier"/>
              </a:rPr>
              <a:t>do</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smtClean="0">
                <a:solidFill>
                  <a:srgbClr val="008000"/>
                </a:solidFill>
                <a:latin typeface="Consolas" panose="020B0609020204030204" pitchFamily="49" charset="0"/>
                <a:ea typeface="Courier"/>
                <a:cs typeface="Consolas" panose="020B0609020204030204" pitchFamily="49" charset="0"/>
                <a:sym typeface="Courier"/>
              </a:rPr>
              <a:t>user </a:t>
            </a:r>
            <a:r>
              <a:rPr lang="en-US" altLang="en-US" sz="3600" dirty="0" err="1">
                <a:solidFill>
                  <a:srgbClr val="008000"/>
                </a:solidFill>
                <a:latin typeface="Consolas" panose="020B0609020204030204" pitchFamily="49" charset="0"/>
                <a:ea typeface="Courier"/>
                <a:cs typeface="Consolas" panose="020B0609020204030204" pitchFamily="49" charset="0"/>
                <a:sym typeface="Courier"/>
              </a:rPr>
              <a:t>user_data</a:t>
            </a:r>
            <a:r>
              <a:rPr lang="en-US" altLang="en-US" sz="3600" dirty="0">
                <a:solidFill>
                  <a:srgbClr val="008000"/>
                </a:solidFill>
                <a:latin typeface="Consolas" panose="020B0609020204030204" pitchFamily="49" charset="0"/>
                <a:ea typeface="Courier"/>
                <a:cs typeface="Consolas" panose="020B0609020204030204" pitchFamily="49" charset="0"/>
                <a:sym typeface="Courier"/>
              </a:rPr>
              <a:t>["id"]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solidFill>
                <a:srgbClr val="008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 comment </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user_data</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["comment"]</a:t>
            </a:r>
          </a:p>
          <a:p>
            <a:pPr eaLnBrk="1" hangingPunct="1">
              <a:spcBef>
                <a:spcPct val="0"/>
              </a:spcBef>
              <a:buClrTx/>
              <a:buSz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3366FF"/>
                </a:solidFill>
                <a:latin typeface="Consolas" panose="020B0609020204030204" pitchFamily="49" charset="0"/>
                <a:ea typeface="Courier"/>
                <a:cs typeface="Consolas" panose="020B0609020204030204" pitchFamily="49" charset="0"/>
                <a:sym typeface="Courier"/>
              </a:rPr>
              <a:t>  password </a:t>
            </a:r>
            <a:r>
              <a:rPr lang="en-US" altLang="en-US" sz="3600" dirty="0" err="1">
                <a:solidFill>
                  <a:srgbClr val="3366FF"/>
                </a:solidFill>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3366FF"/>
                </a:solidFill>
                <a:latin typeface="Consolas" panose="020B0609020204030204" pitchFamily="49" charset="0"/>
                <a:ea typeface="Courier"/>
                <a:cs typeface="Consolas" panose="020B0609020204030204" pitchFamily="49" charset="0"/>
                <a:sym typeface="Courier"/>
              </a:rPr>
              <a:t>["password</a:t>
            </a:r>
            <a:r>
              <a:rPr lang="en-US" altLang="en-US" sz="3600" dirty="0">
                <a:solidFill>
                  <a:srgbClr val="3366FF"/>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3366FF"/>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None/>
            </a:pP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  end</a:t>
            </a:r>
          </a:p>
          <a:p>
            <a:pPr eaLnBrk="1" hangingPunct="1">
              <a:spcBef>
                <a:spcPct val="0"/>
              </a:spcBef>
              <a:buClrTx/>
              <a:buSzTx/>
              <a:buNone/>
            </a:pP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end</a:t>
            </a:r>
            <a:endParaRPr lang="en-US" altLang="en-US" sz="3600" dirty="0">
              <a:solidFill>
                <a:srgbClr val="000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endParaRPr lang="en-US" altLang="en-US" sz="1400" dirty="0">
              <a:latin typeface="Consolas" panose="020B0609020204030204" pitchFamily="49" charset="0"/>
              <a:ea typeface="Courier"/>
              <a:cs typeface="Consolas" panose="020B0609020204030204" pitchFamily="49" charset="0"/>
              <a:sym typeface="Courier"/>
            </a:endParaRPr>
          </a:p>
        </p:txBody>
      </p:sp>
      <p:sp>
        <p:nvSpPr>
          <p:cNvPr id="495617" name="Rectangle 1"/>
          <p:cNvSpPr>
            <a:spLocks noGrp="1" noChangeArrowheads="1"/>
          </p:cNvSpPr>
          <p:nvPr>
            <p:ph type="title"/>
          </p:nvPr>
        </p:nvSpPr>
        <p:spPr>
          <a:xfrm>
            <a:off x="508795" y="254000"/>
            <a:ext cx="15240000" cy="1117600"/>
          </a:xfrm>
        </p:spPr>
        <p:txBody>
          <a:bodyPr/>
          <a:lstStyle/>
          <a:p>
            <a:pPr eaLnBrk="1" hangingPunct="1">
              <a:defRPr/>
            </a:pPr>
            <a:r>
              <a:rPr lang="en-US" sz="5000" dirty="0" smtClean="0">
                <a:sym typeface="Arial Bold" charset="0"/>
              </a:rPr>
              <a:t>Using Variables In Search (don’t write this recipe yet)</a:t>
            </a:r>
            <a:endParaRPr lang="en-US" sz="5000" dirty="0">
              <a:sym typeface="Arial Bold" charset="0"/>
            </a:endParaRPr>
          </a:p>
        </p:txBody>
      </p:sp>
    </p:spTree>
    <p:extLst>
      <p:ext uri="{BB962C8B-B14F-4D97-AF65-F5344CB8AC3E}">
        <p14:creationId xmlns:p14="http://schemas.microsoft.com/office/powerpoint/2010/main" val="1130448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70000"/>
              </a:lnSpc>
              <a:buNone/>
            </a:pPr>
            <a:r>
              <a:rPr lang="en-US" sz="3600" dirty="0" smtClean="0">
                <a:latin typeface="Consolas"/>
                <a:cs typeface="Consolas"/>
              </a:rPr>
              <a:t>search</a:t>
            </a:r>
            <a:r>
              <a:rPr lang="en-US" sz="3600" dirty="0">
                <a:latin typeface="Consolas"/>
                <a:cs typeface="Consolas"/>
              </a:rPr>
              <a:t>(</a:t>
            </a:r>
            <a:r>
              <a:rPr lang="en-US" sz="3600" dirty="0">
                <a:solidFill>
                  <a:srgbClr val="3366FF"/>
                </a:solidFill>
                <a:latin typeface="Consolas"/>
                <a:cs typeface="Consolas"/>
              </a:rPr>
              <a:t>"users"</a:t>
            </a:r>
            <a:r>
              <a:rPr lang="en-US" sz="3600" dirty="0">
                <a:latin typeface="Consolas"/>
                <a:cs typeface="Consolas"/>
              </a:rPr>
              <a:t>, </a:t>
            </a:r>
            <a:r>
              <a:rPr lang="en-US" sz="3600" dirty="0">
                <a:solidFill>
                  <a:srgbClr val="BA2121"/>
                </a:solidFill>
                <a:latin typeface="Consolas" panose="020B0609020204030204" pitchFamily="49" charset="0"/>
                <a:ea typeface="Courier"/>
                <a:cs typeface="Consolas" panose="020B0609020204030204" pitchFamily="49" charset="0"/>
              </a:rPr>
              <a:t>"</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p</a:t>
            </a:r>
            <a:r>
              <a:rPr lang="en-US" sz="3600" dirty="0" err="1">
                <a:solidFill>
                  <a:srgbClr val="BA2121"/>
                </a:solidFill>
                <a:latin typeface="Consolas" panose="020B0609020204030204" pitchFamily="49" charset="0"/>
                <a:ea typeface="Courier"/>
                <a:cs typeface="Consolas" panose="020B0609020204030204" pitchFamily="49" charset="0"/>
              </a:rPr>
              <a:t>latform:centos</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).each do |</a:t>
            </a:r>
            <a:r>
              <a:rPr lang="en-US" sz="3600" dirty="0" err="1">
                <a:solidFill>
                  <a:srgbClr val="008000"/>
                </a:solidFill>
                <a:latin typeface="Consolas"/>
                <a:cs typeface="Consolas"/>
              </a:rPr>
              <a:t>user_data</a:t>
            </a:r>
            <a:r>
              <a:rPr lang="en-US" sz="3600" dirty="0">
                <a:latin typeface="Consolas"/>
                <a:cs typeface="Consolas"/>
              </a:rPr>
              <a:t>|</a:t>
            </a:r>
          </a:p>
          <a:p>
            <a:pPr>
              <a:lnSpc>
                <a:spcPct val="70000"/>
              </a:lnSpc>
              <a:buNone/>
            </a:pPr>
            <a:r>
              <a:rPr lang="en-US" sz="3600" dirty="0">
                <a:latin typeface="Consolas"/>
                <a:cs typeface="Consolas"/>
              </a:rPr>
              <a:t>    user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"id"</a:t>
            </a:r>
            <a:r>
              <a:rPr lang="en-US" sz="3600" dirty="0">
                <a:latin typeface="Consolas"/>
                <a:cs typeface="Consolas"/>
              </a:rPr>
              <a:t>] do</a:t>
            </a:r>
          </a:p>
          <a:p>
            <a:pPr>
              <a:lnSpc>
                <a:spcPct val="70000"/>
              </a:lnSpc>
              <a:buNone/>
            </a:pPr>
            <a:r>
              <a:rPr lang="en-US" sz="3600" dirty="0">
                <a:latin typeface="Consolas"/>
                <a:cs typeface="Consolas"/>
              </a:rPr>
              <a:t>      comment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"comment"</a:t>
            </a:r>
            <a:r>
              <a:rPr lang="en-US" sz="3600" dirty="0">
                <a:latin typeface="Consolas"/>
                <a:cs typeface="Consolas"/>
              </a:rPr>
              <a:t>]</a:t>
            </a:r>
          </a:p>
          <a:p>
            <a:pPr>
              <a:lnSpc>
                <a:spcPct val="70000"/>
              </a:lnSpc>
              <a:buNone/>
            </a:pPr>
            <a:r>
              <a:rPr lang="en-US" sz="3600" dirty="0">
                <a:latin typeface="Consolas"/>
                <a:cs typeface="Consolas"/>
              </a:rPr>
              <a:t>      </a:t>
            </a:r>
            <a:r>
              <a:rPr lang="en-US" sz="3600" dirty="0" err="1">
                <a:latin typeface="Consolas"/>
                <a:cs typeface="Consolas"/>
              </a:rPr>
              <a:t>uid</a:t>
            </a:r>
            <a:r>
              <a:rPr lang="en-US" sz="3600" dirty="0">
                <a:latin typeface="Consolas"/>
                <a:cs typeface="Consolas"/>
              </a:rPr>
              <a:t>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err="1">
                <a:solidFill>
                  <a:srgbClr val="BA2121"/>
                </a:solidFill>
                <a:latin typeface="Consolas" panose="020B0609020204030204" pitchFamily="49" charset="0"/>
                <a:ea typeface="Courier"/>
                <a:cs typeface="Consolas" panose="020B0609020204030204" pitchFamily="49" charset="0"/>
              </a:rPr>
              <a:t>uid</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a:t>
            </a:r>
          </a:p>
          <a:p>
            <a:pPr>
              <a:lnSpc>
                <a:spcPct val="70000"/>
              </a:lnSpc>
              <a:buNone/>
            </a:pPr>
            <a:r>
              <a:rPr lang="en-US" sz="3600" dirty="0">
                <a:latin typeface="Consolas"/>
                <a:cs typeface="Consolas"/>
              </a:rPr>
              <a:t>      </a:t>
            </a:r>
            <a:r>
              <a:rPr lang="en-US" sz="3600" dirty="0" err="1">
                <a:latin typeface="Consolas"/>
                <a:cs typeface="Consolas"/>
              </a:rPr>
              <a:t>gid</a:t>
            </a:r>
            <a:r>
              <a:rPr lang="en-US" sz="3600" dirty="0">
                <a:latin typeface="Consolas"/>
                <a:cs typeface="Consolas"/>
              </a:rPr>
              <a:t>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err="1">
                <a:solidFill>
                  <a:srgbClr val="BA2121"/>
                </a:solidFill>
                <a:latin typeface="Consolas" panose="020B0609020204030204" pitchFamily="49" charset="0"/>
                <a:ea typeface="Courier"/>
                <a:cs typeface="Consolas" panose="020B0609020204030204" pitchFamily="49" charset="0"/>
              </a:rPr>
              <a:t>gid</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a:t>
            </a:r>
          </a:p>
          <a:p>
            <a:pPr>
              <a:lnSpc>
                <a:spcPct val="70000"/>
              </a:lnSpc>
              <a:buNone/>
            </a:pPr>
            <a:r>
              <a:rPr lang="en-US" sz="3600" dirty="0">
                <a:latin typeface="Consolas"/>
                <a:cs typeface="Consolas"/>
              </a:rPr>
              <a:t>      home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"home"</a:t>
            </a:r>
            <a:r>
              <a:rPr lang="en-US" sz="3600" dirty="0">
                <a:latin typeface="Consolas"/>
                <a:cs typeface="Consolas"/>
              </a:rPr>
              <a:t>]</a:t>
            </a:r>
          </a:p>
          <a:p>
            <a:pPr>
              <a:lnSpc>
                <a:spcPct val="70000"/>
              </a:lnSpc>
              <a:buNone/>
            </a:pPr>
            <a:r>
              <a:rPr lang="en-US" sz="3600" dirty="0">
                <a:latin typeface="Consolas"/>
                <a:cs typeface="Consolas"/>
              </a:rPr>
              <a:t>      shell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"shell"</a:t>
            </a:r>
            <a:r>
              <a:rPr lang="en-US" sz="3600" dirty="0">
                <a:latin typeface="Consolas"/>
                <a:cs typeface="Consolas"/>
              </a:rPr>
              <a:t>]</a:t>
            </a:r>
          </a:p>
          <a:p>
            <a:pPr>
              <a:lnSpc>
                <a:spcPct val="70000"/>
              </a:lnSpc>
              <a:buNone/>
            </a:pPr>
            <a:r>
              <a:rPr lang="en-US" sz="3600" dirty="0">
                <a:latin typeface="Consolas"/>
                <a:cs typeface="Consolas"/>
              </a:rPr>
              <a:t>    end</a:t>
            </a:r>
          </a:p>
          <a:p>
            <a:pPr>
              <a:lnSpc>
                <a:spcPct val="70000"/>
              </a:lnSpc>
              <a:buNone/>
            </a:pPr>
            <a:r>
              <a:rPr lang="en-US" sz="3600" dirty="0" smtClean="0">
                <a:latin typeface="Consolas"/>
                <a:cs typeface="Consolas"/>
              </a:rPr>
              <a:t>end</a:t>
            </a:r>
            <a:endParaRPr lang="en-US" sz="3600" dirty="0">
              <a:latin typeface="Consolas"/>
              <a:cs typeface="Consolas"/>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smtClean="0"/>
              <a:t>Create </a:t>
            </a:r>
            <a:r>
              <a:rPr lang="en-US" sz="5000" dirty="0"/>
              <a:t>a new </a:t>
            </a:r>
            <a:r>
              <a:rPr lang="en-US" sz="5000" dirty="0" smtClean="0"/>
              <a:t>recipe:  </a:t>
            </a:r>
            <a:r>
              <a:rPr lang="en-US" sz="5000" dirty="0"/>
              <a:t>create-</a:t>
            </a:r>
            <a:r>
              <a:rPr lang="en-US" sz="5000" dirty="0" err="1"/>
              <a:t>users.rb</a:t>
            </a:r>
            <a:endParaRPr lang="en-US" sz="50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588334"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users.rb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1651794" y="2819400"/>
            <a:ext cx="12192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9970123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p:cNvSpPr>
          <p:nvPr/>
        </p:nvSpPr>
        <p:spPr bwMode="auto">
          <a:xfrm>
            <a:off x="800273" y="1854202"/>
            <a:ext cx="14657233"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1771" tIns="221771" rIns="221771" bIns="221771" anchor="ctr"/>
          <a:lstStyle/>
          <a:p>
            <a:pPr algn="l"/>
            <a:r>
              <a:rPr lang="en-US" sz="4600" dirty="0" err="1" smtClean="0">
                <a:solidFill>
                  <a:schemeClr val="bg1"/>
                </a:solidFill>
                <a:latin typeface="Courier" charset="0"/>
                <a:ea typeface="Courier" charset="0"/>
                <a:cs typeface="Courier" charset="0"/>
                <a:sym typeface="Courier" charset="0"/>
              </a:rPr>
              <a:t>ws</a:t>
            </a:r>
            <a:r>
              <a:rPr lang="en-US" sz="4600" dirty="0" smtClean="0">
                <a:solidFill>
                  <a:schemeClr val="bg1"/>
                </a:solidFill>
                <a:latin typeface="Courier" charset="0"/>
                <a:ea typeface="Courier" charset="0"/>
                <a:cs typeface="Courier" charset="0"/>
                <a:sym typeface="Courier" charset="0"/>
              </a:rPr>
              <a:t>&gt; </a:t>
            </a:r>
            <a:r>
              <a:rPr lang="en-US" sz="4600" dirty="0" err="1" smtClean="0">
                <a:solidFill>
                  <a:srgbClr val="FFFFFF"/>
                </a:solidFill>
                <a:latin typeface="Courier" charset="0"/>
                <a:ea typeface="Courier" charset="0"/>
                <a:cs typeface="Courier" charset="0"/>
                <a:sym typeface="Courier" charset="0"/>
              </a:rPr>
              <a:t>ipconfig</a:t>
            </a:r>
            <a:endParaRPr lang="en-US" sz="4600" dirty="0">
              <a:solidFill>
                <a:srgbClr val="FFFFFF"/>
              </a:solidFill>
              <a:latin typeface="Courier" charset="0"/>
              <a:ea typeface="Courier" charset="0"/>
              <a:cs typeface="Courier" charset="0"/>
              <a:sym typeface="Courier" charset="0"/>
            </a:endParaRPr>
          </a:p>
        </p:txBody>
      </p:sp>
      <p:sp>
        <p:nvSpPr>
          <p:cNvPr id="46082" name="Rectangle 2"/>
          <p:cNvSpPr>
            <a:spLocks noGrp="1" noChangeArrowheads="1"/>
          </p:cNvSpPr>
          <p:nvPr>
            <p:ph type="title"/>
          </p:nvPr>
        </p:nvSpPr>
        <p:spPr>
          <a:ln/>
        </p:spPr>
        <p:txBody>
          <a:bodyPr/>
          <a:lstStyle/>
          <a:p>
            <a:r>
              <a:rPr lang="en-US" sz="4600" dirty="0"/>
              <a:t>Legend: Example </a:t>
            </a:r>
            <a:r>
              <a:rPr lang="en-US" sz="4600" dirty="0" smtClean="0"/>
              <a:t>Terminal </a:t>
            </a:r>
            <a:r>
              <a:rPr lang="en-US" sz="4600" dirty="0"/>
              <a:t>Command and Output</a:t>
            </a:r>
          </a:p>
        </p:txBody>
      </p:sp>
      <p:sp>
        <p:nvSpPr>
          <p:cNvPr id="46083" name="Rectangle 3"/>
          <p:cNvSpPr>
            <a:spLocks/>
          </p:cNvSpPr>
          <p:nvPr/>
        </p:nvSpPr>
        <p:spPr bwMode="auto">
          <a:xfrm>
            <a:off x="825676" y="3390902"/>
            <a:ext cx="14606427" cy="52451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r>
              <a:rPr lang="en-US" dirty="0">
                <a:solidFill>
                  <a:srgbClr val="FFFFFF"/>
                </a:solidFill>
                <a:latin typeface="Courier" charset="0"/>
                <a:ea typeface="Courier" charset="0"/>
                <a:cs typeface="Courier" charset="0"/>
                <a:sym typeface="Courier" charset="0"/>
              </a:rPr>
              <a:t>Windows IP Configuration</a:t>
            </a:r>
          </a:p>
          <a:p>
            <a:endParaRPr lang="en-US" dirty="0">
              <a:solidFill>
                <a:srgbClr val="FFFFFF"/>
              </a:solidFill>
              <a:latin typeface="Courier" charset="0"/>
              <a:ea typeface="Courier" charset="0"/>
              <a:cs typeface="Courier" charset="0"/>
              <a:sym typeface="Courier" charset="0"/>
            </a:endParaRPr>
          </a:p>
          <a:p>
            <a:r>
              <a:rPr lang="en-US" dirty="0">
                <a:solidFill>
                  <a:srgbClr val="FFFFFF"/>
                </a:solidFill>
                <a:latin typeface="Courier" charset="0"/>
                <a:ea typeface="Courier" charset="0"/>
                <a:cs typeface="Courier" charset="0"/>
                <a:sym typeface="Courier" charset="0"/>
              </a:rPr>
              <a:t>Ethernet adapter Local Area Connection:</a:t>
            </a:r>
          </a:p>
          <a:p>
            <a:endParaRPr lang="en-US" dirty="0">
              <a:solidFill>
                <a:srgbClr val="FFFFFF"/>
              </a:solidFill>
              <a:latin typeface="Courier" charset="0"/>
              <a:ea typeface="Courier" charset="0"/>
              <a:cs typeface="Courier" charset="0"/>
              <a:sym typeface="Courier" charset="0"/>
            </a:endParaRPr>
          </a:p>
          <a:p>
            <a:r>
              <a:rPr lang="en-US" dirty="0">
                <a:solidFill>
                  <a:srgbClr val="FFFFFF"/>
                </a:solidFill>
                <a:latin typeface="Courier" charset="0"/>
                <a:ea typeface="Courier" charset="0"/>
                <a:cs typeface="Courier" charset="0"/>
                <a:sym typeface="Courier" charset="0"/>
              </a:rPr>
              <a:t>   Connection-specific DNS Suffix  . :</a:t>
            </a:r>
          </a:p>
          <a:p>
            <a:r>
              <a:rPr lang="en-US" dirty="0">
                <a:solidFill>
                  <a:srgbClr val="FFFFFF"/>
                </a:solidFill>
                <a:latin typeface="Courier" charset="0"/>
                <a:ea typeface="Courier" charset="0"/>
                <a:cs typeface="Courier" charset="0"/>
                <a:sym typeface="Courier" charset="0"/>
              </a:rPr>
              <a:t>   IPv4 Address. . . . . . . . . . . : 10.38.161.230</a:t>
            </a:r>
          </a:p>
          <a:p>
            <a:r>
              <a:rPr lang="en-US" dirty="0">
                <a:solidFill>
                  <a:srgbClr val="FFFFFF"/>
                </a:solidFill>
                <a:latin typeface="Courier" charset="0"/>
                <a:ea typeface="Courier" charset="0"/>
                <a:cs typeface="Courier" charset="0"/>
                <a:sym typeface="Courier" charset="0"/>
              </a:rPr>
              <a:t>   Subnet Mask . . . . . . . . . . . : 255.255.255.0</a:t>
            </a:r>
          </a:p>
          <a:p>
            <a:r>
              <a:rPr lang="en-US" dirty="0">
                <a:solidFill>
                  <a:srgbClr val="FFFFFF"/>
                </a:solidFill>
                <a:latin typeface="Courier" charset="0"/>
                <a:ea typeface="Courier" charset="0"/>
                <a:cs typeface="Courier" charset="0"/>
                <a:sym typeface="Courier" charset="0"/>
              </a:rPr>
              <a:t>   Default Gateway . . . . . . . . . : 10.38.161.1</a:t>
            </a:r>
          </a:p>
          <a:p>
            <a:endParaRPr lang="en-US" dirty="0">
              <a:solidFill>
                <a:srgbClr val="FFFFFF"/>
              </a:solidFill>
              <a:latin typeface="Courier" charset="0"/>
              <a:ea typeface="Courier" charset="0"/>
              <a:cs typeface="Courier" charset="0"/>
              <a:sym typeface="Courier" charset="0"/>
            </a:endParaRPr>
          </a:p>
        </p:txBody>
      </p:sp>
    </p:spTree>
    <p:extLst>
      <p:ext uri="{BB962C8B-B14F-4D97-AF65-F5344CB8AC3E}">
        <p14:creationId xmlns:p14="http://schemas.microsoft.com/office/powerpoint/2010/main" val="5624565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70000"/>
              </a:lnSpc>
              <a:buNone/>
            </a:pPr>
            <a:r>
              <a:rPr lang="en-US" sz="3600" dirty="0" smtClean="0">
                <a:latin typeface="Consolas"/>
                <a:cs typeface="Consolas"/>
              </a:rPr>
              <a:t>search</a:t>
            </a:r>
            <a:r>
              <a:rPr lang="en-US" sz="3600" dirty="0" smtClean="0">
                <a:latin typeface="Consolas"/>
                <a:cs typeface="Consolas"/>
              </a:rPr>
              <a:t>(</a:t>
            </a:r>
            <a:r>
              <a:rPr lang="en-US" sz="3600" dirty="0" smtClean="0">
                <a:solidFill>
                  <a:srgbClr val="3366FF"/>
                </a:solidFill>
                <a:latin typeface="Consolas"/>
                <a:cs typeface="Consolas"/>
              </a:rPr>
              <a:t>"groups</a:t>
            </a:r>
            <a:r>
              <a:rPr lang="en-US" sz="3600" dirty="0" smtClean="0">
                <a:solidFill>
                  <a:srgbClr val="3366FF"/>
                </a:solidFill>
                <a:latin typeface="Consolas"/>
                <a:cs typeface="Consolas"/>
              </a:rPr>
              <a:t>"</a:t>
            </a:r>
            <a:r>
              <a:rPr lang="en-US" sz="3600" dirty="0">
                <a:latin typeface="Consolas"/>
                <a:cs typeface="Consolas"/>
              </a:rPr>
              <a:t>, </a:t>
            </a:r>
            <a:r>
              <a:rPr lang="en-US" sz="3600" dirty="0">
                <a:solidFill>
                  <a:srgbClr val="BA2121"/>
                </a:solidFill>
                <a:latin typeface="Consolas" panose="020B0609020204030204" pitchFamily="49" charset="0"/>
                <a:ea typeface="Courier"/>
                <a:cs typeface="Consolas" panose="020B0609020204030204" pitchFamily="49" charset="0"/>
              </a:rPr>
              <a:t>"</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p</a:t>
            </a:r>
            <a:r>
              <a:rPr lang="en-US" sz="3600" dirty="0" err="1">
                <a:solidFill>
                  <a:srgbClr val="BA2121"/>
                </a:solidFill>
                <a:latin typeface="Consolas" panose="020B0609020204030204" pitchFamily="49" charset="0"/>
                <a:ea typeface="Courier"/>
                <a:cs typeface="Consolas" panose="020B0609020204030204" pitchFamily="49" charset="0"/>
              </a:rPr>
              <a:t>latform:centos</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).each do </a:t>
            </a:r>
            <a:r>
              <a:rPr lang="en-US" sz="3600" dirty="0" smtClean="0">
                <a:latin typeface="Consolas"/>
                <a:cs typeface="Consolas"/>
              </a:rPr>
              <a:t>|</a:t>
            </a:r>
            <a:r>
              <a:rPr lang="en-US" sz="3600" dirty="0" err="1" smtClean="0">
                <a:solidFill>
                  <a:srgbClr val="008000"/>
                </a:solidFill>
                <a:latin typeface="Consolas"/>
                <a:cs typeface="Consolas"/>
              </a:rPr>
              <a:t>group_data</a:t>
            </a:r>
            <a:r>
              <a:rPr lang="en-US" sz="3600" dirty="0">
                <a:latin typeface="Consolas"/>
                <a:cs typeface="Consolas"/>
              </a:rPr>
              <a:t>|</a:t>
            </a:r>
          </a:p>
          <a:p>
            <a:pPr>
              <a:lnSpc>
                <a:spcPct val="70000"/>
              </a:lnSpc>
              <a:buNone/>
            </a:pPr>
            <a:r>
              <a:rPr lang="en-US" sz="3600" dirty="0">
                <a:latin typeface="Consolas"/>
                <a:cs typeface="Consolas"/>
              </a:rPr>
              <a:t>    </a:t>
            </a:r>
            <a:r>
              <a:rPr lang="en-US" sz="3600" dirty="0" smtClean="0">
                <a:latin typeface="Consolas"/>
                <a:cs typeface="Consolas"/>
              </a:rPr>
              <a:t>group </a:t>
            </a:r>
            <a:r>
              <a:rPr lang="en-US" sz="3600" dirty="0" err="1" smtClean="0">
                <a:solidFill>
                  <a:srgbClr val="008000"/>
                </a:solidFill>
                <a:latin typeface="Consolas"/>
                <a:cs typeface="Consolas"/>
              </a:rPr>
              <a:t>group_data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"id"</a:t>
            </a:r>
            <a:r>
              <a:rPr lang="en-US" sz="3600" dirty="0">
                <a:latin typeface="Consolas"/>
                <a:cs typeface="Consolas"/>
              </a:rPr>
              <a:t>] do</a:t>
            </a:r>
          </a:p>
          <a:p>
            <a:pPr>
              <a:lnSpc>
                <a:spcPct val="70000"/>
              </a:lnSpc>
              <a:buNone/>
            </a:pPr>
            <a:r>
              <a:rPr lang="en-US" sz="3600" dirty="0" smtClean="0">
                <a:latin typeface="Consolas"/>
                <a:cs typeface="Consolas"/>
              </a:rPr>
              <a:t>       </a:t>
            </a:r>
            <a:r>
              <a:rPr lang="en-US" sz="3600" dirty="0" err="1" smtClean="0">
                <a:latin typeface="Consolas"/>
                <a:cs typeface="Consolas"/>
              </a:rPr>
              <a:t>gid</a:t>
            </a:r>
            <a:r>
              <a:rPr lang="en-US" sz="3600" dirty="0" smtClean="0">
                <a:latin typeface="Consolas"/>
                <a:cs typeface="Consolas"/>
              </a:rPr>
              <a:t> </a:t>
            </a:r>
            <a:r>
              <a:rPr lang="en-US" sz="3600" dirty="0" err="1" smtClean="0">
                <a:solidFill>
                  <a:srgbClr val="008000"/>
                </a:solidFill>
                <a:latin typeface="Consolas"/>
                <a:cs typeface="Consolas"/>
              </a:rPr>
              <a:t>group_data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err="1">
                <a:solidFill>
                  <a:srgbClr val="BA2121"/>
                </a:solidFill>
                <a:latin typeface="Consolas" panose="020B0609020204030204" pitchFamily="49" charset="0"/>
                <a:ea typeface="Courier"/>
                <a:cs typeface="Consolas" panose="020B0609020204030204" pitchFamily="49" charset="0"/>
              </a:rPr>
              <a:t>gid</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a:t>
            </a:r>
          </a:p>
          <a:p>
            <a:pPr>
              <a:lnSpc>
                <a:spcPct val="70000"/>
              </a:lnSpc>
              <a:buNone/>
            </a:pPr>
            <a:r>
              <a:rPr lang="en-US" sz="3600" dirty="0">
                <a:latin typeface="Consolas"/>
                <a:cs typeface="Consolas"/>
              </a:rPr>
              <a:t>      </a:t>
            </a:r>
            <a:r>
              <a:rPr lang="en-US" sz="3600" dirty="0" smtClean="0">
                <a:latin typeface="Consolas"/>
                <a:cs typeface="Consolas"/>
              </a:rPr>
              <a:t> members </a:t>
            </a:r>
            <a:r>
              <a:rPr lang="en-US" sz="3600" dirty="0" err="1" smtClean="0">
                <a:solidFill>
                  <a:srgbClr val="008000"/>
                </a:solidFill>
                <a:latin typeface="Consolas"/>
                <a:cs typeface="Consolas"/>
              </a:rPr>
              <a:t>group_data</a:t>
            </a:r>
            <a:r>
              <a:rPr lang="en-US" sz="3600" dirty="0" smtClean="0">
                <a:latin typeface="Consolas"/>
                <a:cs typeface="Consolas"/>
              </a:rPr>
              <a:t>[</a:t>
            </a:r>
            <a:r>
              <a:rPr lang="en-US" sz="3600" dirty="0" smtClean="0">
                <a:solidFill>
                  <a:srgbClr val="BA2121"/>
                </a:solidFill>
                <a:latin typeface="Consolas" panose="020B0609020204030204" pitchFamily="49" charset="0"/>
                <a:ea typeface="Courier"/>
                <a:cs typeface="Consolas" panose="020B0609020204030204" pitchFamily="49" charset="0"/>
              </a:rPr>
              <a:t>"members</a:t>
            </a:r>
            <a:r>
              <a:rPr lang="en-US" sz="3600" dirty="0" smtClean="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a:t>
            </a:r>
          </a:p>
          <a:p>
            <a:pPr>
              <a:lnSpc>
                <a:spcPct val="70000"/>
              </a:lnSpc>
              <a:buNone/>
            </a:pPr>
            <a:r>
              <a:rPr lang="en-US" sz="3600" dirty="0" smtClean="0">
                <a:latin typeface="Consolas"/>
                <a:cs typeface="Consolas"/>
              </a:rPr>
              <a:t>    end</a:t>
            </a:r>
            <a:endParaRPr lang="en-US" sz="3600" dirty="0">
              <a:latin typeface="Consolas"/>
              <a:cs typeface="Consolas"/>
            </a:endParaRPr>
          </a:p>
          <a:p>
            <a:pPr>
              <a:lnSpc>
                <a:spcPct val="70000"/>
              </a:lnSpc>
              <a:buNone/>
            </a:pPr>
            <a:r>
              <a:rPr lang="en-US" sz="3600" dirty="0" smtClean="0">
                <a:latin typeface="Consolas"/>
                <a:cs typeface="Consolas"/>
              </a:rPr>
              <a:t>end</a:t>
            </a:r>
            <a:endParaRPr lang="en-US" sz="3600" dirty="0">
              <a:latin typeface="Consolas"/>
              <a:cs typeface="Consolas"/>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a:t/>
            </a:r>
            <a:br>
              <a:rPr lang="en-US" sz="5000" dirty="0"/>
            </a:br>
            <a:r>
              <a:rPr lang="en-US" sz="5000" dirty="0"/>
              <a:t>Create a new </a:t>
            </a:r>
            <a:r>
              <a:rPr lang="en-US" sz="5000" dirty="0" smtClean="0"/>
              <a:t>recipe:  </a:t>
            </a:r>
            <a:r>
              <a:rPr lang="en-US" sz="5000" dirty="0"/>
              <a:t>create-</a:t>
            </a:r>
            <a:r>
              <a:rPr lang="en-US" sz="5000" dirty="0" err="1"/>
              <a:t>groups.rb</a:t>
            </a:r>
            <a:endParaRPr lang="en-US" sz="50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803812"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groups.rb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1651794" y="2743200"/>
            <a:ext cx="15240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8765282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dirty="0" err="1" smtClean="0">
                <a:sym typeface="Rockwell" charset="0"/>
              </a:rPr>
              <a:t>include_recipe</a:t>
            </a:r>
            <a:endParaRPr lang="en-US" dirty="0" smtClean="0">
              <a:sym typeface="Rockwell" charset="0"/>
            </a:endParaRPr>
          </a:p>
        </p:txBody>
      </p:sp>
      <p:sp>
        <p:nvSpPr>
          <p:cNvPr id="295939" name="Rectangle 2"/>
          <p:cNvSpPr>
            <a:spLocks noGrp="1" noChangeArrowheads="1"/>
          </p:cNvSpPr>
          <p:nvPr>
            <p:ph type="body" idx="1"/>
          </p:nvPr>
        </p:nvSpPr>
        <p:spPr/>
        <p:txBody>
          <a:bodyPr/>
          <a:lstStyle/>
          <a:p>
            <a:r>
              <a:rPr lang="en-US" dirty="0" smtClean="0"/>
              <a:t>Allows one recipe to launch another recipe</a:t>
            </a:r>
          </a:p>
          <a:p>
            <a:r>
              <a:rPr lang="en-US" dirty="0" smtClean="0"/>
              <a:t>Syntax to be used in the calling recipe:  </a:t>
            </a:r>
            <a:br>
              <a:rPr lang="en-US" dirty="0" smtClean="0"/>
            </a:br>
            <a:r>
              <a:rPr lang="en-US" b="1" dirty="0" err="1" smtClean="0"/>
              <a:t>include_recipe</a:t>
            </a:r>
            <a:r>
              <a:rPr lang="en-US" b="1" dirty="0" smtClean="0"/>
              <a:t>  </a:t>
            </a:r>
            <a:r>
              <a:rPr lang="en-US" b="1" dirty="0" smtClean="0"/>
              <a:t>"cookbook</a:t>
            </a:r>
            <a:r>
              <a:rPr lang="en-US" b="1" dirty="0"/>
              <a:t>::</a:t>
            </a:r>
            <a:r>
              <a:rPr lang="en-US" b="1" dirty="0" smtClean="0"/>
              <a:t>recipe"</a:t>
            </a:r>
            <a:endParaRPr lang="en-US" b="1" dirty="0"/>
          </a:p>
          <a:p>
            <a:r>
              <a:rPr lang="en-US" dirty="0" smtClean="0"/>
              <a:t>Can reference a recipe in the same cookbook or in a different cookbook</a:t>
            </a:r>
          </a:p>
          <a:p>
            <a:r>
              <a:rPr lang="en-US" dirty="0" smtClean="0"/>
              <a:t>If the included recipe is located in a different cookbook, </a:t>
            </a:r>
            <a:r>
              <a:rPr lang="en-US" dirty="0"/>
              <a:t>add to </a:t>
            </a:r>
            <a:r>
              <a:rPr lang="en-US" dirty="0" smtClean="0"/>
              <a:t>the </a:t>
            </a:r>
            <a:r>
              <a:rPr lang="en-US" dirty="0" err="1" smtClean="0"/>
              <a:t>metadata.rb</a:t>
            </a:r>
            <a:r>
              <a:rPr lang="en-US" dirty="0" smtClean="0"/>
              <a:t> </a:t>
            </a:r>
            <a:r>
              <a:rPr lang="en-US" dirty="0"/>
              <a:t>file of </a:t>
            </a:r>
            <a:r>
              <a:rPr lang="en-US" b="1" dirty="0"/>
              <a:t>calling</a:t>
            </a:r>
            <a:r>
              <a:rPr lang="en-US" dirty="0"/>
              <a:t> </a:t>
            </a:r>
            <a:r>
              <a:rPr lang="en-US" dirty="0" smtClean="0"/>
              <a:t>cookbook: </a:t>
            </a:r>
            <a:br>
              <a:rPr lang="en-US" dirty="0" smtClean="0"/>
            </a:br>
            <a:r>
              <a:rPr lang="en-US" b="1" dirty="0" smtClean="0"/>
              <a:t>depends </a:t>
            </a:r>
            <a:r>
              <a:rPr lang="en-US" b="1" dirty="0" smtClean="0"/>
              <a:t>"&lt;</a:t>
            </a:r>
            <a:r>
              <a:rPr lang="en-US" b="1" dirty="0" err="1" smtClean="0"/>
              <a:t>cookbook_name</a:t>
            </a:r>
            <a:r>
              <a:rPr lang="en-US" b="1" dirty="0" smtClean="0"/>
              <a:t>&gt;"</a:t>
            </a:r>
            <a:endParaRPr lang="en-US" b="1" dirty="0" smtClean="0"/>
          </a:p>
          <a:p>
            <a:r>
              <a:rPr lang="en-US" dirty="0" smtClean="0"/>
              <a:t>Chef will only run a named recipe one time in a run list</a:t>
            </a:r>
          </a:p>
          <a:p>
            <a:endParaRPr lang="en-US" dirty="0"/>
          </a:p>
        </p:txBody>
      </p:sp>
      <p:sp>
        <p:nvSpPr>
          <p:cNvPr id="4" name="Rectangle 2"/>
          <p:cNvSpPr>
            <a:spLocks/>
          </p:cNvSpPr>
          <p:nvPr/>
        </p:nvSpPr>
        <p:spPr bwMode="auto">
          <a:xfrm>
            <a:off x="432594" y="5867400"/>
            <a:ext cx="15163800" cy="2133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25293233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70000"/>
              </a:lnSpc>
              <a:buNone/>
            </a:pPr>
            <a:r>
              <a:rPr lang="en-US" sz="3200" dirty="0" smtClean="0">
                <a:latin typeface="Consolas"/>
                <a:cs typeface="Consolas"/>
              </a:rPr>
              <a:t>search</a:t>
            </a:r>
            <a:r>
              <a:rPr lang="en-US" sz="3200" dirty="0">
                <a:latin typeface="Consolas"/>
                <a:cs typeface="Consolas"/>
              </a:rPr>
              <a:t>(</a:t>
            </a:r>
            <a:r>
              <a:rPr lang="en-US" sz="3200" dirty="0">
                <a:solidFill>
                  <a:srgbClr val="3366FF"/>
                </a:solidFill>
                <a:latin typeface="Consolas"/>
                <a:cs typeface="Consolas"/>
              </a:rPr>
              <a:t>"users"</a:t>
            </a:r>
            <a:r>
              <a:rPr lang="en-US" sz="3200" dirty="0">
                <a:latin typeface="Consolas"/>
                <a:cs typeface="Consolas"/>
              </a:rPr>
              <a:t>, </a:t>
            </a:r>
            <a:r>
              <a:rPr lang="en-US" sz="3200" dirty="0">
                <a:solidFill>
                  <a:srgbClr val="BA2121"/>
                </a:solidFill>
                <a:latin typeface="Consolas" panose="020B0609020204030204" pitchFamily="49" charset="0"/>
                <a:ea typeface="Courier"/>
                <a:cs typeface="Consolas" panose="020B0609020204030204" pitchFamily="49" charset="0"/>
              </a:rPr>
              <a:t>"</a:t>
            </a:r>
            <a:r>
              <a:rPr lang="en-US" altLang="en-US" sz="3200" dirty="0" err="1">
                <a:solidFill>
                  <a:srgbClr val="BA2121"/>
                </a:solidFill>
                <a:latin typeface="Consolas" panose="020B0609020204030204" pitchFamily="49" charset="0"/>
                <a:ea typeface="Courier"/>
                <a:cs typeface="Consolas" panose="020B0609020204030204" pitchFamily="49" charset="0"/>
                <a:sym typeface="Courier"/>
              </a:rPr>
              <a:t>p</a:t>
            </a:r>
            <a:r>
              <a:rPr lang="en-US" sz="3200" dirty="0" err="1">
                <a:solidFill>
                  <a:srgbClr val="BA2121"/>
                </a:solidFill>
                <a:latin typeface="Consolas" panose="020B0609020204030204" pitchFamily="49" charset="0"/>
                <a:ea typeface="Courier"/>
                <a:cs typeface="Consolas" panose="020B0609020204030204" pitchFamily="49" charset="0"/>
              </a:rPr>
              <a:t>latform:centos</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a:latin typeface="Consolas"/>
                <a:cs typeface="Consolas"/>
              </a:rPr>
              <a:t>).each do |</a:t>
            </a:r>
            <a:r>
              <a:rPr lang="en-US" sz="3200" dirty="0" err="1">
                <a:solidFill>
                  <a:srgbClr val="008000"/>
                </a:solidFill>
                <a:latin typeface="Consolas"/>
                <a:cs typeface="Consolas"/>
              </a:rPr>
              <a:t>user_data</a:t>
            </a:r>
            <a:r>
              <a:rPr lang="en-US" sz="3200" dirty="0">
                <a:latin typeface="Consolas"/>
                <a:cs typeface="Consolas"/>
              </a:rPr>
              <a:t>|</a:t>
            </a:r>
          </a:p>
          <a:p>
            <a:pPr>
              <a:lnSpc>
                <a:spcPct val="70000"/>
              </a:lnSpc>
              <a:buNone/>
            </a:pPr>
            <a:r>
              <a:rPr lang="en-US" sz="3200" dirty="0">
                <a:latin typeface="Consolas"/>
                <a:cs typeface="Consolas"/>
              </a:rPr>
              <a:t>    user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"id"</a:t>
            </a:r>
            <a:r>
              <a:rPr lang="en-US" sz="3200" dirty="0">
                <a:latin typeface="Consolas"/>
                <a:cs typeface="Consolas"/>
              </a:rPr>
              <a:t>] do</a:t>
            </a:r>
          </a:p>
          <a:p>
            <a:pPr>
              <a:lnSpc>
                <a:spcPct val="70000"/>
              </a:lnSpc>
              <a:buNone/>
            </a:pPr>
            <a:r>
              <a:rPr lang="en-US" sz="3200" dirty="0">
                <a:latin typeface="Consolas"/>
                <a:cs typeface="Consolas"/>
              </a:rPr>
              <a:t>      comment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"comment"</a:t>
            </a:r>
            <a:r>
              <a:rPr lang="en-US" sz="3200" dirty="0">
                <a:latin typeface="Consolas"/>
                <a:cs typeface="Consolas"/>
              </a:rPr>
              <a:t>]</a:t>
            </a:r>
          </a:p>
          <a:p>
            <a:pPr>
              <a:lnSpc>
                <a:spcPct val="70000"/>
              </a:lnSpc>
              <a:buNone/>
            </a:pPr>
            <a:r>
              <a:rPr lang="en-US" sz="3200" dirty="0">
                <a:latin typeface="Consolas"/>
                <a:cs typeface="Consolas"/>
              </a:rPr>
              <a:t>      </a:t>
            </a:r>
            <a:r>
              <a:rPr lang="en-US" sz="3200" dirty="0" err="1">
                <a:latin typeface="Consolas"/>
                <a:cs typeface="Consolas"/>
              </a:rPr>
              <a:t>uid</a:t>
            </a:r>
            <a:r>
              <a:rPr lang="en-US" sz="3200" dirty="0">
                <a:latin typeface="Consolas"/>
                <a:cs typeface="Consolas"/>
              </a:rPr>
              <a:t>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err="1">
                <a:solidFill>
                  <a:srgbClr val="BA2121"/>
                </a:solidFill>
                <a:latin typeface="Consolas" panose="020B0609020204030204" pitchFamily="49" charset="0"/>
                <a:ea typeface="Courier"/>
                <a:cs typeface="Consolas" panose="020B0609020204030204" pitchFamily="49" charset="0"/>
              </a:rPr>
              <a:t>uid</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a:latin typeface="Consolas"/>
                <a:cs typeface="Consolas"/>
              </a:rPr>
              <a:t>]</a:t>
            </a:r>
          </a:p>
          <a:p>
            <a:pPr>
              <a:lnSpc>
                <a:spcPct val="70000"/>
              </a:lnSpc>
              <a:buNone/>
            </a:pPr>
            <a:r>
              <a:rPr lang="en-US" sz="3200" dirty="0">
                <a:latin typeface="Consolas"/>
                <a:cs typeface="Consolas"/>
              </a:rPr>
              <a:t>      </a:t>
            </a:r>
            <a:r>
              <a:rPr lang="en-US" sz="3200" dirty="0" err="1">
                <a:latin typeface="Consolas"/>
                <a:cs typeface="Consolas"/>
              </a:rPr>
              <a:t>gid</a:t>
            </a:r>
            <a:r>
              <a:rPr lang="en-US" sz="3200" dirty="0">
                <a:latin typeface="Consolas"/>
                <a:cs typeface="Consolas"/>
              </a:rPr>
              <a:t>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err="1">
                <a:solidFill>
                  <a:srgbClr val="BA2121"/>
                </a:solidFill>
                <a:latin typeface="Consolas" panose="020B0609020204030204" pitchFamily="49" charset="0"/>
                <a:ea typeface="Courier"/>
                <a:cs typeface="Consolas" panose="020B0609020204030204" pitchFamily="49" charset="0"/>
              </a:rPr>
              <a:t>gid</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a:latin typeface="Consolas"/>
                <a:cs typeface="Consolas"/>
              </a:rPr>
              <a:t>]</a:t>
            </a:r>
          </a:p>
          <a:p>
            <a:pPr>
              <a:lnSpc>
                <a:spcPct val="70000"/>
              </a:lnSpc>
              <a:buNone/>
            </a:pPr>
            <a:r>
              <a:rPr lang="en-US" sz="3200" dirty="0">
                <a:latin typeface="Consolas"/>
                <a:cs typeface="Consolas"/>
              </a:rPr>
              <a:t>      home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"home"</a:t>
            </a:r>
            <a:r>
              <a:rPr lang="en-US" sz="3200" dirty="0">
                <a:latin typeface="Consolas"/>
                <a:cs typeface="Consolas"/>
              </a:rPr>
              <a:t>]</a:t>
            </a:r>
          </a:p>
          <a:p>
            <a:pPr>
              <a:lnSpc>
                <a:spcPct val="70000"/>
              </a:lnSpc>
              <a:buNone/>
            </a:pPr>
            <a:r>
              <a:rPr lang="en-US" sz="3200" dirty="0">
                <a:latin typeface="Consolas"/>
                <a:cs typeface="Consolas"/>
              </a:rPr>
              <a:t>      shell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"shell"</a:t>
            </a:r>
            <a:r>
              <a:rPr lang="en-US" sz="3200" dirty="0">
                <a:latin typeface="Consolas"/>
                <a:cs typeface="Consolas"/>
              </a:rPr>
              <a:t>]</a:t>
            </a:r>
          </a:p>
          <a:p>
            <a:pPr>
              <a:lnSpc>
                <a:spcPct val="70000"/>
              </a:lnSpc>
              <a:buNone/>
            </a:pPr>
            <a:r>
              <a:rPr lang="en-US" sz="3200" dirty="0">
                <a:latin typeface="Consolas"/>
                <a:cs typeface="Consolas"/>
              </a:rPr>
              <a:t>    </a:t>
            </a:r>
            <a:r>
              <a:rPr lang="en-US" sz="3200" dirty="0" smtClean="0">
                <a:latin typeface="Consolas"/>
                <a:cs typeface="Consolas"/>
              </a:rPr>
              <a:t>end</a:t>
            </a:r>
          </a:p>
          <a:p>
            <a:pPr>
              <a:lnSpc>
                <a:spcPct val="70000"/>
              </a:lnSpc>
              <a:buNone/>
            </a:pPr>
            <a:r>
              <a:rPr lang="en-US" sz="3200" dirty="0" smtClean="0">
                <a:latin typeface="Consolas"/>
                <a:cs typeface="Consolas"/>
              </a:rPr>
              <a:t>end</a:t>
            </a:r>
            <a:endParaRPr lang="en-US" sz="3200" dirty="0">
              <a:latin typeface="Consolas"/>
              <a:cs typeface="Consolas"/>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4800" dirty="0" smtClean="0"/>
              <a:t>Multi-Platform Exercise</a:t>
            </a:r>
            <a:r>
              <a:rPr lang="en-US" sz="4800" dirty="0"/>
              <a:t>: </a:t>
            </a:r>
            <a:br>
              <a:rPr lang="en-US" sz="4800" dirty="0"/>
            </a:br>
            <a:r>
              <a:rPr lang="en-US" sz="4800" dirty="0" smtClean="0"/>
              <a:t>Add an Include at the end of the create-users recipe</a:t>
            </a:r>
            <a:endParaRPr lang="en-US" sz="48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588334"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users.rb</a:t>
            </a:r>
            <a:endParaRPr lang="en-US" altLang="en-US" dirty="0">
              <a:latin typeface="Courier"/>
              <a:ea typeface="Courier"/>
              <a:cs typeface="Courier"/>
              <a:sym typeface="Courier"/>
            </a:endParaRPr>
          </a:p>
          <a:p>
            <a:endParaRPr lang="en-US" dirty="0"/>
          </a:p>
        </p:txBody>
      </p:sp>
      <p:sp>
        <p:nvSpPr>
          <p:cNvPr id="8" name="Rectangle 7"/>
          <p:cNvSpPr>
            <a:spLocks/>
          </p:cNvSpPr>
          <p:nvPr/>
        </p:nvSpPr>
        <p:spPr bwMode="auto">
          <a:xfrm>
            <a:off x="508794" y="2057400"/>
            <a:ext cx="14782800" cy="54102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9" name="Rectangle 2"/>
          <p:cNvSpPr>
            <a:spLocks/>
          </p:cNvSpPr>
          <p:nvPr/>
        </p:nvSpPr>
        <p:spPr bwMode="auto">
          <a:xfrm>
            <a:off x="432594" y="7848600"/>
            <a:ext cx="9829800" cy="762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10" name="Rectangle 9"/>
          <p:cNvSpPr/>
          <p:nvPr/>
        </p:nvSpPr>
        <p:spPr>
          <a:xfrm>
            <a:off x="661194" y="7848600"/>
            <a:ext cx="9576209" cy="646331"/>
          </a:xfrm>
          <a:prstGeom prst="rect">
            <a:avLst/>
          </a:prstGeom>
        </p:spPr>
        <p:txBody>
          <a:bodyPr wrap="none">
            <a:spAutoFit/>
          </a:bodyPr>
          <a:lstStyle/>
          <a:p>
            <a:pPr>
              <a:spcBef>
                <a:spcPct val="0"/>
              </a:spcBef>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:create-</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groups"</a:t>
            </a:r>
          </a:p>
        </p:txBody>
      </p:sp>
    </p:spTree>
    <p:extLst>
      <p:ext uri="{BB962C8B-B14F-4D97-AF65-F5344CB8AC3E}">
        <p14:creationId xmlns:p14="http://schemas.microsoft.com/office/powerpoint/2010/main" val="12950496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knife cookbook upload users</a:t>
            </a:r>
          </a:p>
        </p:txBody>
      </p:sp>
      <p:sp>
        <p:nvSpPr>
          <p:cNvPr id="502786" name="Rectangle 2"/>
          <p:cNvSpPr>
            <a:spLocks noGrp="1" noChangeArrowheads="1"/>
          </p:cNvSpPr>
          <p:nvPr>
            <p:ph type="title"/>
          </p:nvPr>
        </p:nvSpPr>
        <p:spPr/>
        <p:txBody>
          <a:bodyPr/>
          <a:lstStyle/>
          <a:p>
            <a:pPr eaLnBrk="1" hangingPunct="1">
              <a:defRPr/>
            </a:pPr>
            <a:r>
              <a:rPr lang="en-US" sz="6400">
                <a:sym typeface="Arial Bold" charset="0"/>
              </a:rPr>
              <a:t>Exercise: Upload the users cookbook</a:t>
            </a:r>
          </a:p>
        </p:txBody>
      </p:sp>
      <p:sp>
        <p:nvSpPr>
          <p:cNvPr id="331780" name="Rectangle 3"/>
          <p:cNvSpPr>
            <a:spLocks noGrp="1" noChangeArrowheads="1"/>
          </p:cNvSpPr>
          <p:nvPr>
            <p:ph type="body" idx="1"/>
          </p:nvPr>
        </p:nvSpPr>
        <p:spPr>
          <a:xfrm>
            <a:off x="800273" y="3352801"/>
            <a:ext cx="14657233" cy="52578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000" dirty="0">
                <a:solidFill>
                  <a:srgbClr val="FFFFFF"/>
                </a:solidFill>
                <a:latin typeface="Courier"/>
                <a:cs typeface="Courier"/>
                <a:sym typeface="Courier"/>
              </a:rPr>
              <a:t>Uploading users                 [0.1.0]</a:t>
            </a:r>
          </a:p>
          <a:p>
            <a:pPr marL="0" indent="0">
              <a:spcBef>
                <a:spcPct val="0"/>
              </a:spcBef>
              <a:buNone/>
            </a:pPr>
            <a:r>
              <a:rPr lang="en-US" altLang="en-US" sz="4000" dirty="0">
                <a:solidFill>
                  <a:srgbClr val="FFFFFF"/>
                </a:solidFill>
                <a:latin typeface="Courier"/>
                <a:cs typeface="Courier"/>
                <a:sym typeface="Courier"/>
              </a:rPr>
              <a:t>Uploaded 1 cookbook.</a:t>
            </a:r>
          </a:p>
        </p:txBody>
      </p:sp>
    </p:spTree>
    <p:extLst>
      <p:ext uri="{BB962C8B-B14F-4D97-AF65-F5344CB8AC3E}">
        <p14:creationId xmlns:p14="http://schemas.microsoft.com/office/powerpoint/2010/main" val="22314680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5" name="Rectangle 1"/>
          <p:cNvSpPr>
            <a:spLocks/>
          </p:cNvSpPr>
          <p:nvPr/>
        </p:nvSpPr>
        <p:spPr bwMode="auto">
          <a:xfrm>
            <a:off x="280194" y="1905000"/>
            <a:ext cx="15634461" cy="11938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3600" dirty="0" smtClean="0">
                <a:solidFill>
                  <a:srgbClr val="FFFFFF"/>
                </a:solidFill>
                <a:latin typeface="Courier" charset="0"/>
                <a:ea typeface="ＭＳ Ｐゴシック" charset="0"/>
                <a:cs typeface="Courier" charset="0"/>
              </a:rPr>
              <a:t>&gt;</a:t>
            </a:r>
            <a:r>
              <a:rPr lang="en-US" sz="3600" dirty="0" smtClean="0">
                <a:solidFill>
                  <a:srgbClr val="FFFFFF"/>
                </a:solidFill>
                <a:latin typeface="Courier" charset="0"/>
                <a:ea typeface="ＭＳ Ｐゴシック" charset="0"/>
                <a:cs typeface="Courier" charset="0"/>
                <a:sym typeface="Courier" charset="0"/>
              </a:rPr>
              <a:t> </a:t>
            </a:r>
            <a:r>
              <a:rPr lang="en-US" sz="3600" dirty="0">
                <a:solidFill>
                  <a:srgbClr val="FFFFFF"/>
                </a:solidFill>
                <a:latin typeface="Courier" charset="0"/>
                <a:ea typeface="ＭＳ Ｐゴシック" charset="0"/>
                <a:cs typeface="Courier" charset="0"/>
                <a:sym typeface="Courier" charset="0"/>
              </a:rPr>
              <a:t>knife node run_list add </a:t>
            </a:r>
            <a:r>
              <a:rPr lang="en-US" sz="3600" dirty="0" smtClean="0">
                <a:solidFill>
                  <a:srgbClr val="FFFFFF"/>
                </a:solidFill>
                <a:latin typeface="Courier" charset="0"/>
                <a:ea typeface="ＭＳ Ｐゴシック" charset="0"/>
                <a:cs typeface="Courier" charset="0"/>
                <a:sym typeface="Courier" charset="0"/>
              </a:rPr>
              <a:t>&lt;</a:t>
            </a:r>
            <a:r>
              <a:rPr lang="en-US" sz="3600" i="1" dirty="0" err="1" smtClean="0">
                <a:solidFill>
                  <a:srgbClr val="FFFFFF"/>
                </a:solidFill>
                <a:latin typeface="Courier" charset="0"/>
                <a:ea typeface="ＭＳ Ｐゴシック" charset="0"/>
                <a:cs typeface="Courier" charset="0"/>
                <a:sym typeface="Courier" charset="0"/>
              </a:rPr>
              <a:t>nodename</a:t>
            </a:r>
            <a:r>
              <a:rPr lang="en-US" sz="3600" dirty="0" smtClean="0">
                <a:solidFill>
                  <a:srgbClr val="FFFFFF"/>
                </a:solidFill>
                <a:latin typeface="Courier" charset="0"/>
                <a:ea typeface="ＭＳ Ｐゴシック" charset="0"/>
                <a:cs typeface="Courier" charset="0"/>
                <a:sym typeface="Courier" charset="0"/>
              </a:rPr>
              <a:t>&gt; 'recipe[cookbook::recipe]</a:t>
            </a:r>
            <a:r>
              <a:rPr lang="en-US" sz="3600" dirty="0">
                <a:solidFill>
                  <a:srgbClr val="FFFFFF"/>
                </a:solidFill>
                <a:latin typeface="Courier" charset="0"/>
                <a:ea typeface="ＭＳ Ｐゴシック" charset="0"/>
                <a:cs typeface="Courier" charset="0"/>
                <a:sym typeface="Courier" charset="0"/>
              </a:rPr>
              <a:t>'</a:t>
            </a:r>
          </a:p>
        </p:txBody>
      </p:sp>
      <p:sp>
        <p:nvSpPr>
          <p:cNvPr id="861186" name="Rectangle 2"/>
          <p:cNvSpPr>
            <a:spLocks noGrp="1" noChangeArrowheads="1"/>
          </p:cNvSpPr>
          <p:nvPr>
            <p:ph type="title"/>
          </p:nvPr>
        </p:nvSpPr>
        <p:spPr>
          <a:ln/>
        </p:spPr>
        <p:txBody>
          <a:bodyPr/>
          <a:lstStyle/>
          <a:p>
            <a:r>
              <a:rPr lang="en-US" sz="4100" dirty="0" smtClean="0"/>
              <a:t>Exercise</a:t>
            </a:r>
            <a:r>
              <a:rPr lang="en-US" sz="4100" dirty="0"/>
              <a:t>: </a:t>
            </a:r>
            <a:r>
              <a:rPr lang="en-US" sz="4100" dirty="0" smtClean="0"/>
              <a:t/>
            </a:r>
            <a:br>
              <a:rPr lang="en-US" sz="4100" dirty="0" smtClean="0"/>
            </a:br>
            <a:r>
              <a:rPr lang="en-US" sz="4100" dirty="0" smtClean="0"/>
              <a:t>Add </a:t>
            </a:r>
            <a:r>
              <a:rPr lang="en-US" sz="4100" dirty="0"/>
              <a:t>the </a:t>
            </a:r>
            <a:r>
              <a:rPr lang="en-US" sz="4100" dirty="0" smtClean="0"/>
              <a:t>correct users </a:t>
            </a:r>
            <a:r>
              <a:rPr lang="en-US" sz="4100" dirty="0"/>
              <a:t>recipe to your </a:t>
            </a:r>
            <a:r>
              <a:rPr lang="en-US" sz="4100" dirty="0" smtClean="0"/>
              <a:t>node</a:t>
            </a:r>
            <a:r>
              <a:rPr lang="ja-JP" altLang="en-US" sz="4100" dirty="0" smtClean="0">
                <a:latin typeface="Arial"/>
              </a:rPr>
              <a:t>’</a:t>
            </a:r>
            <a:r>
              <a:rPr lang="en-US" sz="4100" dirty="0" smtClean="0"/>
              <a:t>s </a:t>
            </a:r>
            <a:r>
              <a:rPr lang="en-US" sz="4100" dirty="0"/>
              <a:t>run list</a:t>
            </a:r>
          </a:p>
        </p:txBody>
      </p:sp>
      <p:sp>
        <p:nvSpPr>
          <p:cNvPr id="861187" name="Rectangle 3"/>
          <p:cNvSpPr>
            <a:spLocks/>
          </p:cNvSpPr>
          <p:nvPr/>
        </p:nvSpPr>
        <p:spPr bwMode="auto">
          <a:xfrm>
            <a:off x="819230" y="3581400"/>
            <a:ext cx="15152580" cy="35814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2800" dirty="0" err="1" smtClean="0">
                <a:solidFill>
                  <a:srgbClr val="FFFFFF"/>
                </a:solidFill>
                <a:latin typeface="Courier" charset="0"/>
                <a:ea typeface="ＭＳ Ｐゴシック" charset="0"/>
                <a:cs typeface="Courier" charset="0"/>
                <a:sym typeface="Courier" charset="0"/>
              </a:rPr>
              <a:t>windowsnode</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err="1">
                <a:solidFill>
                  <a:srgbClr val="FFFFFF"/>
                </a:solidFill>
                <a:latin typeface="Courier" charset="0"/>
                <a:ea typeface="ＭＳ Ｐゴシック" charset="0"/>
                <a:cs typeface="Courier" charset="0"/>
                <a:sym typeface="Courier" charset="0"/>
              </a:rPr>
              <a:t>run_list</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a:solidFill>
                  <a:srgbClr val="FFFFFF"/>
                </a:solidFill>
                <a:latin typeface="Courier" charset="0"/>
                <a:ea typeface="ＭＳ Ｐゴシック" charset="0"/>
                <a:cs typeface="Courier" charset="0"/>
                <a:sym typeface="Courier" charset="0"/>
              </a:rPr>
              <a:t>recipe</a:t>
            </a:r>
            <a:r>
              <a:rPr lang="en-US" sz="2800" dirty="0" smtClean="0">
                <a:solidFill>
                  <a:srgbClr val="FFFFFF"/>
                </a:solidFill>
                <a:latin typeface="Courier" charset="0"/>
                <a:ea typeface="ＭＳ Ｐゴシック" charset="0"/>
                <a:cs typeface="Courier" charset="0"/>
                <a:sym typeface="Courier" charset="0"/>
              </a:rPr>
              <a:t>[</a:t>
            </a:r>
            <a:r>
              <a:rPr lang="en-US" sz="2800" dirty="0" err="1" smtClean="0">
                <a:solidFill>
                  <a:srgbClr val="FFFFFF"/>
                </a:solidFill>
                <a:latin typeface="Courier" charset="0"/>
                <a:ea typeface="ＭＳ Ｐゴシック" charset="0"/>
                <a:cs typeface="Courier" charset="0"/>
                <a:sym typeface="Courier" charset="0"/>
              </a:rPr>
              <a:t>iis_demo</a:t>
            </a:r>
            <a:r>
              <a:rPr lang="en-US" sz="2800" dirty="0" smtClean="0">
                <a:solidFill>
                  <a:srgbClr val="FFFFFF"/>
                </a:solidFill>
                <a:latin typeface="Courier" charset="0"/>
                <a:ea typeface="ＭＳ Ｐゴシック" charset="0"/>
                <a:cs typeface="Courier" charset="0"/>
                <a:sym typeface="Courier" charset="0"/>
              </a:rPr>
              <a:t>]</a:t>
            </a:r>
            <a:endParaRPr lang="en-US" sz="2800" dirty="0">
              <a:solidFill>
                <a:srgbClr val="FFFFFF"/>
              </a:solidFill>
              <a:latin typeface="Courier" charset="0"/>
              <a:ea typeface="ＭＳ Ｐゴシック" charset="0"/>
              <a:cs typeface="Courier" charset="0"/>
              <a:sym typeface="Courier" charset="0"/>
            </a:endParaRPr>
          </a:p>
          <a:p>
            <a:pPr algn="l"/>
            <a:r>
              <a:rPr lang="en-US" sz="2800" dirty="0">
                <a:solidFill>
                  <a:srgbClr val="FFFFFF"/>
                </a:solidFill>
                <a:latin typeface="Courier" charset="0"/>
                <a:ea typeface="ＭＳ Ｐゴシック" charset="0"/>
                <a:cs typeface="Courier" charset="0"/>
                <a:sym typeface="Courier" charset="0"/>
              </a:rPr>
              <a:t>    recipe</a:t>
            </a:r>
            <a:r>
              <a:rPr lang="en-US" sz="2800" dirty="0" smtClean="0">
                <a:solidFill>
                  <a:srgbClr val="FFFFFF"/>
                </a:solidFill>
                <a:latin typeface="Courier" charset="0"/>
                <a:ea typeface="ＭＳ Ｐゴシック" charset="0"/>
                <a:cs typeface="Courier" charset="0"/>
                <a:sym typeface="Courier" charset="0"/>
              </a:rPr>
              <a:t>[hosts]</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a:solidFill>
                  <a:srgbClr val="FFFFFF"/>
                </a:solidFill>
                <a:latin typeface="Courier" charset="0"/>
                <a:ea typeface="ＭＳ Ｐゴシック" charset="0"/>
                <a:cs typeface="Courier" charset="0"/>
                <a:sym typeface="Courier" charset="0"/>
              </a:rPr>
              <a:t>recipe[</a:t>
            </a:r>
            <a:r>
              <a:rPr lang="en-US" sz="2800" dirty="0" smtClean="0">
                <a:solidFill>
                  <a:srgbClr val="FFFFFF"/>
                </a:solidFill>
                <a:latin typeface="Courier" charset="0"/>
                <a:ea typeface="ＭＳ Ｐゴシック" charset="0"/>
                <a:cs typeface="Courier" charset="0"/>
                <a:sym typeface="Courier" charset="0"/>
              </a:rPr>
              <a:t>users::recipe-name]</a:t>
            </a:r>
            <a:endParaRPr lang="en-US" sz="2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42632365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1"/>
          <p:cNvSpPr>
            <a:spLocks/>
          </p:cNvSpPr>
          <p:nvPr/>
        </p:nvSpPr>
        <p:spPr bwMode="auto">
          <a:xfrm>
            <a:off x="800178" y="1676400"/>
            <a:ext cx="14657232" cy="1066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800" b="1" dirty="0" smtClean="0">
                <a:ea typeface="Courier"/>
                <a:cs typeface="Courier"/>
              </a:rPr>
              <a:t>&gt;</a:t>
            </a:r>
            <a:r>
              <a:rPr lang="en-US" altLang="en-US" sz="3800" dirty="0" smtClean="0">
                <a:ea typeface="Courier"/>
                <a:cs typeface="Courier"/>
              </a:rPr>
              <a:t> chef-client</a:t>
            </a:r>
          </a:p>
        </p:txBody>
      </p:sp>
      <p:sp>
        <p:nvSpPr>
          <p:cNvPr id="505858" name="Rectangle 2"/>
          <p:cNvSpPr>
            <a:spLocks noGrp="1" noChangeArrowheads="1"/>
          </p:cNvSpPr>
          <p:nvPr>
            <p:ph type="title"/>
          </p:nvPr>
        </p:nvSpPr>
        <p:spPr/>
        <p:txBody>
          <a:bodyPr/>
          <a:lstStyle/>
          <a:p>
            <a:pPr eaLnBrk="1" hangingPunct="1">
              <a:defRPr/>
            </a:pPr>
            <a:r>
              <a:rPr lang="en-US" sz="4800" dirty="0">
                <a:sym typeface="Arial Bold" charset="0"/>
              </a:rPr>
              <a:t>Exercise: </a:t>
            </a:r>
            <a:r>
              <a:rPr lang="en-US" sz="4800" dirty="0" err="1" smtClean="0">
                <a:sym typeface="Arial Bold" charset="0"/>
              </a:rPr>
              <a:t>Reconverge</a:t>
            </a:r>
            <a:r>
              <a:rPr lang="en-US" sz="4800" dirty="0" smtClean="0">
                <a:sym typeface="Arial Bold" charset="0"/>
              </a:rPr>
              <a:t> Windows nodes</a:t>
            </a:r>
            <a:endParaRPr lang="en-US" sz="4800" dirty="0">
              <a:sym typeface="Arial Bold" charset="0"/>
            </a:endParaRPr>
          </a:p>
        </p:txBody>
      </p:sp>
      <p:sp>
        <p:nvSpPr>
          <p:cNvPr id="333828" name="Rectangle 3"/>
          <p:cNvSpPr>
            <a:spLocks noGrp="1" noChangeArrowheads="1"/>
          </p:cNvSpPr>
          <p:nvPr>
            <p:ph type="body" idx="1"/>
          </p:nvPr>
        </p:nvSpPr>
        <p:spPr>
          <a:xfrm>
            <a:off x="800241" y="2857500"/>
            <a:ext cx="14643753" cy="5880100"/>
          </a:xfrm>
          <a:solidFill>
            <a:srgbClr val="000000"/>
          </a:solidFill>
          <a:ln w="25400" cap="flat">
            <a:solidFill>
              <a:srgbClr val="334150"/>
            </a:solidFill>
            <a:prstDash val="sysDot"/>
            <a:miter lim="800000"/>
            <a:headEnd type="none" w="med" len="med"/>
            <a:tailEnd type="none" w="med" len="med"/>
          </a:ln>
        </p:spPr>
        <p:txBody>
          <a:bodyPr lIns="0" tIns="0" rIns="0" bIns="0"/>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Recipe: users::default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create[2014-02-25T07:56:24-08:00] INFO: Processing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 (users::default line 10)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user</a:t>
            </a:r>
            <a:r>
              <a:rPr lang="en-US" sz="2000" kern="1200" dirty="0" smtClean="0">
                <a:solidFill>
                  <a:srgbClr val="FFFFFF"/>
                </a:solidFill>
                <a:latin typeface="Courier" charset="0"/>
                <a:ea typeface="ＭＳ Ｐゴシック" charset="0"/>
                <a:cs typeface="Courier" charset="0"/>
              </a:rPr>
              <a:t>[daisy] </a:t>
            </a:r>
            <a:r>
              <a:rPr lang="en-US" sz="2000" kern="1200" dirty="0">
                <a:solidFill>
                  <a:srgbClr val="FFFFFF"/>
                </a:solidFill>
                <a:latin typeface="Courier" charset="0"/>
                <a:ea typeface="ＭＳ Ｐゴシック" charset="0"/>
                <a:cs typeface="Courier" charset="0"/>
              </a:rPr>
              <a:t>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user user</a:t>
            </a:r>
            <a:r>
              <a:rPr lang="en-US" sz="2000" kern="1200" dirty="0" smtClean="0">
                <a:solidFill>
                  <a:srgbClr val="FFFFFF"/>
                </a:solidFill>
                <a:latin typeface="Courier" charset="0"/>
                <a:ea typeface="ＭＳ Ｐゴシック" charset="0"/>
                <a:cs typeface="Courier" charset="0"/>
              </a:rPr>
              <a:t>[daisy]</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user[frank] action create[2014-02-25T07:56:24-08:00] INFO: Processing user[frank] action create (users::default line 10)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user</a:t>
            </a:r>
            <a:r>
              <a:rPr lang="en-US" sz="2000" kern="1200" dirty="0" smtClean="0">
                <a:solidFill>
                  <a:srgbClr val="FFFFFF"/>
                </a:solidFill>
                <a:latin typeface="Courier" charset="0"/>
                <a:ea typeface="ＭＳ Ｐゴシック" charset="0"/>
                <a:cs typeface="Courier" charset="0"/>
              </a:rPr>
              <a:t>[</a:t>
            </a:r>
            <a:r>
              <a:rPr lang="en-US" sz="2000" kern="1200" dirty="0" err="1" smtClean="0">
                <a:solidFill>
                  <a:srgbClr val="FFFFFF"/>
                </a:solidFill>
                <a:latin typeface="Courier" charset="0"/>
                <a:ea typeface="ＭＳ Ｐゴシック" charset="0"/>
                <a:cs typeface="Courier" charset="0"/>
              </a:rPr>
              <a:t>rosco</a:t>
            </a:r>
            <a:r>
              <a:rPr lang="en-US" sz="2000" kern="1200" dirty="0" smtClean="0">
                <a:solidFill>
                  <a:srgbClr val="FFFFFF"/>
                </a:solidFill>
                <a:latin typeface="Courier" charset="0"/>
                <a:ea typeface="ＭＳ Ｐゴシック" charset="0"/>
                <a:cs typeface="Courier" charset="0"/>
              </a:rPr>
              <a:t>] </a:t>
            </a:r>
            <a:r>
              <a:rPr lang="en-US" sz="2000" kern="1200" dirty="0">
                <a:solidFill>
                  <a:srgbClr val="FFFFFF"/>
                </a:solidFill>
                <a:latin typeface="Courier" charset="0"/>
                <a:ea typeface="ＭＳ Ｐゴシック" charset="0"/>
                <a:cs typeface="Courier" charset="0"/>
              </a:rPr>
              <a:t>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user user</a:t>
            </a:r>
            <a:r>
              <a:rPr lang="en-US" sz="2000" kern="1200" dirty="0" smtClean="0">
                <a:solidFill>
                  <a:srgbClr val="FFFFFF"/>
                </a:solidFill>
                <a:latin typeface="Courier" charset="0"/>
                <a:ea typeface="ＭＳ Ｐゴシック" charset="0"/>
                <a:cs typeface="Courier" charset="0"/>
              </a:rPr>
              <a:t>[</a:t>
            </a:r>
            <a:r>
              <a:rPr lang="en-US" sz="2000" kern="1200" dirty="0" err="1" smtClean="0">
                <a:solidFill>
                  <a:srgbClr val="FFFFFF"/>
                </a:solidFill>
                <a:latin typeface="Courier" charset="0"/>
                <a:ea typeface="ＭＳ Ｐゴシック" charset="0"/>
                <a:cs typeface="Courier" charset="0"/>
              </a:rPr>
              <a:t>rosco</a:t>
            </a:r>
            <a:r>
              <a:rPr lang="en-US" sz="2000" kern="1200" dirty="0" smtClean="0">
                <a:solidFill>
                  <a:srgbClr val="FFFFFF"/>
                </a:solidFill>
                <a:latin typeface="Courier" charset="0"/>
                <a:ea typeface="ＭＳ Ｐゴシック" charset="0"/>
                <a:cs typeface="Courier" charset="0"/>
              </a:rPr>
              <a:t>]</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Recipe: users::groups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group</a:t>
            </a:r>
            <a:r>
              <a:rPr lang="en-US" sz="2000" kern="1200" dirty="0" smtClean="0">
                <a:solidFill>
                  <a:srgbClr val="FFFFFF"/>
                </a:solidFill>
                <a:latin typeface="Courier" charset="0"/>
                <a:ea typeface="ＭＳ Ｐゴシック" charset="0"/>
                <a:cs typeface="Courier" charset="0"/>
              </a:rPr>
              <a:t>[stars] </a:t>
            </a:r>
            <a:r>
              <a:rPr lang="en-US" sz="2000" kern="1200" dirty="0">
                <a:solidFill>
                  <a:srgbClr val="FFFFFF"/>
                </a:solidFill>
                <a:latin typeface="Courier" charset="0"/>
                <a:ea typeface="ＭＳ Ｐゴシック" charset="0"/>
                <a:cs typeface="Courier" charset="0"/>
              </a:rPr>
              <a:t>action create[2014-02-25T07:56:24-08:00] INFO: Processing group</a:t>
            </a:r>
            <a:r>
              <a:rPr lang="en-US" sz="2000" kern="1200" dirty="0" smtClean="0">
                <a:solidFill>
                  <a:srgbClr val="FFFFFF"/>
                </a:solidFill>
                <a:latin typeface="Courier" charset="0"/>
                <a:ea typeface="ＭＳ Ｐゴシック" charset="0"/>
                <a:cs typeface="Courier" charset="0"/>
              </a:rPr>
              <a:t>[stars] </a:t>
            </a:r>
            <a:r>
              <a:rPr lang="en-US" sz="2000" kern="1200" dirty="0">
                <a:solidFill>
                  <a:srgbClr val="FFFFFF"/>
                </a:solidFill>
                <a:latin typeface="Courier" charset="0"/>
                <a:ea typeface="ＭＳ Ｐゴシック" charset="0"/>
                <a:cs typeface="Courier" charset="0"/>
              </a:rPr>
              <a:t>action create (users::groups line 2)</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group</a:t>
            </a:r>
            <a:r>
              <a:rPr lang="en-US" sz="2000" kern="1200" dirty="0" smtClean="0">
                <a:solidFill>
                  <a:srgbClr val="FFFFFF"/>
                </a:solidFill>
                <a:latin typeface="Courier" charset="0"/>
                <a:ea typeface="ＭＳ Ｐゴシック" charset="0"/>
                <a:cs typeface="Courier" charset="0"/>
              </a:rPr>
              <a:t>[stars] </a:t>
            </a:r>
            <a:r>
              <a:rPr lang="en-US" sz="2000" kern="1200" dirty="0">
                <a:solidFill>
                  <a:srgbClr val="FFFFFF"/>
                </a:solidFill>
                <a:latin typeface="Courier" charset="0"/>
                <a:ea typeface="ＭＳ Ｐゴシック" charset="0"/>
                <a:cs typeface="Courier" charset="0"/>
              </a:rPr>
              <a:t>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group</a:t>
            </a:r>
            <a:r>
              <a:rPr lang="en-US" sz="2000" kern="1200" dirty="0" smtClean="0">
                <a:solidFill>
                  <a:srgbClr val="FFFFFF"/>
                </a:solidFill>
                <a:latin typeface="Courier" charset="0"/>
                <a:ea typeface="ＭＳ Ｐゴシック" charset="0"/>
                <a:cs typeface="Courier" charset="0"/>
              </a:rPr>
              <a:t>[stars]</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[2014-02-25T07:56:25-08:00] INFO: Chef Run complete in 6.203709 seconds</a:t>
            </a:r>
          </a:p>
        </p:txBody>
      </p:sp>
      <p:sp>
        <p:nvSpPr>
          <p:cNvPr id="6" name="Rectangle 4"/>
          <p:cNvSpPr>
            <a:spLocks/>
          </p:cNvSpPr>
          <p:nvPr/>
        </p:nvSpPr>
        <p:spPr bwMode="auto">
          <a:xfrm>
            <a:off x="4852194" y="40386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
        <p:nvSpPr>
          <p:cNvPr id="7" name="Rectangle 4"/>
          <p:cNvSpPr>
            <a:spLocks/>
          </p:cNvSpPr>
          <p:nvPr/>
        </p:nvSpPr>
        <p:spPr bwMode="auto">
          <a:xfrm>
            <a:off x="4852194" y="54864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
        <p:nvSpPr>
          <p:cNvPr id="8" name="Rectangle 4"/>
          <p:cNvSpPr>
            <a:spLocks/>
          </p:cNvSpPr>
          <p:nvPr/>
        </p:nvSpPr>
        <p:spPr bwMode="auto">
          <a:xfrm>
            <a:off x="4852194" y="7315200"/>
            <a:ext cx="5181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11238747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Verify </a:t>
            </a:r>
            <a:r>
              <a:rPr lang="en-US" sz="4800" dirty="0">
                <a:sym typeface="Arial Bold" charset="0"/>
              </a:rPr>
              <a:t>the users and groups </a:t>
            </a:r>
            <a:r>
              <a:rPr lang="en-US" sz="4800" dirty="0" smtClean="0">
                <a:sym typeface="Arial Bold" charset="0"/>
              </a:rPr>
              <a:t>exist on the node</a:t>
            </a:r>
            <a:endParaRPr lang="en-US" sz="4800" dirty="0">
              <a:sym typeface="Arial Bold" charset="0"/>
            </a:endParaRPr>
          </a:p>
        </p:txBody>
      </p:sp>
      <p:sp>
        <p:nvSpPr>
          <p:cNvPr id="334851" name="Rectangle 2"/>
          <p:cNvSpPr>
            <a:spLocks noGrp="1" noChangeArrowheads="1"/>
          </p:cNvSpPr>
          <p:nvPr>
            <p:ph type="body" idx="1"/>
          </p:nvPr>
        </p:nvSpPr>
        <p:spPr>
          <a:xfrm>
            <a:off x="812879" y="1701800"/>
            <a:ext cx="15101775" cy="965200"/>
          </a:xfrm>
          <a:solidFill>
            <a:srgbClr val="000000"/>
          </a:solidFill>
          <a:ln w="25400">
            <a:solidFill>
              <a:srgbClr val="334150"/>
            </a:solidFill>
            <a:prstDash val="sysDot"/>
            <a:miter lim="800000"/>
            <a:headEnd/>
            <a:tailEnd/>
          </a:ln>
        </p:spPr>
        <p:txBody>
          <a:bodyPr lIns="228600" tIns="228600" rIns="228600" bIns="228600"/>
          <a:lstStyle/>
          <a:p>
            <a:pPr marL="0" indent="0">
              <a:spcBef>
                <a:spcPts val="1200"/>
              </a:spcBef>
              <a:buNone/>
            </a:pPr>
            <a:r>
              <a:rPr lang="en-US" altLang="en-US" sz="4800" b="1" kern="1200" dirty="0" err="1" smtClean="0">
                <a:solidFill>
                  <a:srgbClr val="FFFFFF"/>
                </a:solidFill>
                <a:latin typeface="Courier"/>
                <a:ea typeface="Courier"/>
                <a:cs typeface="Courier"/>
                <a:sym typeface="Courier"/>
              </a:rPr>
              <a:t>rn</a:t>
            </a:r>
            <a:r>
              <a:rPr lang="en-US" altLang="en-US" sz="4800" b="1" kern="1200" dirty="0" smtClean="0">
                <a:solidFill>
                  <a:srgbClr val="FFFFFF"/>
                </a:solidFill>
                <a:latin typeface="Courier"/>
                <a:ea typeface="Courier"/>
                <a:cs typeface="Courier"/>
                <a:sym typeface="Courier"/>
              </a:rPr>
              <a:t>:$ </a:t>
            </a:r>
            <a:r>
              <a:rPr lang="en-US" altLang="en-US" sz="4800" kern="1200" dirty="0" smtClean="0">
                <a:solidFill>
                  <a:srgbClr val="FFFFFF"/>
                </a:solidFill>
                <a:latin typeface="Courier"/>
                <a:ea typeface="Courier"/>
                <a:cs typeface="Courier"/>
                <a:sym typeface="Courier"/>
              </a:rPr>
              <a:t>cat /etc/</a:t>
            </a:r>
            <a:r>
              <a:rPr lang="en-US" altLang="en-US" sz="4800" kern="1200" dirty="0" err="1" smtClean="0">
                <a:solidFill>
                  <a:srgbClr val="FFFFFF"/>
                </a:solidFill>
                <a:latin typeface="Courier"/>
                <a:ea typeface="Courier"/>
                <a:cs typeface="Courier"/>
                <a:sym typeface="Courier"/>
              </a:rPr>
              <a:t>passwd</a:t>
            </a:r>
            <a:endParaRPr lang="en-US" altLang="en-US" sz="4800" kern="1200" dirty="0">
              <a:solidFill>
                <a:srgbClr val="FFFFFF"/>
              </a:solidFill>
              <a:latin typeface="Courier"/>
              <a:ea typeface="Courier"/>
              <a:cs typeface="Courier"/>
              <a:sym typeface="Courier"/>
            </a:endParaRPr>
          </a:p>
        </p:txBody>
      </p:sp>
      <p:sp>
        <p:nvSpPr>
          <p:cNvPr id="334852" name="Rectangle 3"/>
          <p:cNvSpPr>
            <a:spLocks/>
          </p:cNvSpPr>
          <p:nvPr/>
        </p:nvSpPr>
        <p:spPr bwMode="auto">
          <a:xfrm>
            <a:off x="787477" y="2717800"/>
            <a:ext cx="15114476" cy="25400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3200" dirty="0" smtClean="0">
                <a:latin typeface="Courier" charset="0"/>
                <a:ea typeface="ＭＳ Ｐゴシック" charset="0"/>
                <a:cs typeface="Courier" charset="0"/>
                <a:sym typeface="Courier" charset="0"/>
              </a:rPr>
              <a:t>daisy:x</a:t>
            </a:r>
            <a:r>
              <a:rPr lang="en-US" sz="3200" dirty="0">
                <a:latin typeface="Courier" charset="0"/>
                <a:ea typeface="ＭＳ Ｐゴシック" charset="0"/>
                <a:cs typeface="Courier" charset="0"/>
                <a:sym typeface="Courier" charset="0"/>
              </a:rPr>
              <a:t>:</a:t>
            </a:r>
            <a:r>
              <a:rPr lang="en-US" sz="3200" dirty="0" smtClean="0">
                <a:latin typeface="Courier" charset="0"/>
                <a:ea typeface="ＭＳ Ｐゴシック" charset="0"/>
                <a:cs typeface="Courier" charset="0"/>
                <a:sym typeface="Courier" charset="0"/>
              </a:rPr>
              <a:t>2003:</a:t>
            </a:r>
            <a:r>
              <a:rPr lang="en-US" sz="3200" dirty="0">
                <a:latin typeface="Courier" charset="0"/>
                <a:ea typeface="ＭＳ Ｐゴシック" charset="0"/>
                <a:cs typeface="Courier" charset="0"/>
                <a:sym typeface="Courier" charset="0"/>
              </a:rPr>
              <a:t>0</a:t>
            </a:r>
            <a:r>
              <a:rPr lang="en-US" sz="3200" dirty="0" smtClean="0">
                <a:latin typeface="Courier" charset="0"/>
                <a:ea typeface="ＭＳ Ｐゴシック" charset="0"/>
                <a:cs typeface="Courier" charset="0"/>
                <a:sym typeface="Courier" charset="0"/>
              </a:rPr>
              <a:t>:Daisy Duke:</a:t>
            </a:r>
            <a:r>
              <a:rPr lang="en-US" sz="3200" dirty="0">
                <a:latin typeface="Courier" charset="0"/>
                <a:ea typeface="ＭＳ Ｐゴシック" charset="0"/>
                <a:cs typeface="Courier" charset="0"/>
                <a:sym typeface="Courier" charset="0"/>
              </a:rPr>
              <a:t>/home</a:t>
            </a:r>
            <a:r>
              <a:rPr lang="en-US" sz="3200" dirty="0" smtClean="0">
                <a:latin typeface="Courier" charset="0"/>
                <a:ea typeface="ＭＳ Ｐゴシック" charset="0"/>
                <a:cs typeface="Courier" charset="0"/>
                <a:sym typeface="Courier" charset="0"/>
              </a:rPr>
              <a:t>/daisy:</a:t>
            </a:r>
            <a:r>
              <a:rPr lang="en-US" sz="3200" dirty="0">
                <a:latin typeface="Courier" charset="0"/>
                <a:ea typeface="ＭＳ Ｐゴシック" charset="0"/>
                <a:cs typeface="Courier" charset="0"/>
                <a:sym typeface="Courier" charset="0"/>
              </a:rPr>
              <a:t>/bin/</a:t>
            </a:r>
            <a:r>
              <a:rPr lang="en-US" sz="3200" dirty="0" smtClean="0">
                <a:latin typeface="Courier" charset="0"/>
                <a:ea typeface="ＭＳ Ｐゴシック" charset="0"/>
                <a:cs typeface="Courier" charset="0"/>
                <a:sym typeface="Courier" charset="0"/>
              </a:rPr>
              <a:t>bash</a:t>
            </a:r>
          </a:p>
          <a:p>
            <a:r>
              <a:rPr lang="en-US" sz="3200" dirty="0" smtClean="0">
                <a:latin typeface="Courier" charset="0"/>
                <a:ea typeface="ＭＳ Ｐゴシック" charset="0"/>
                <a:cs typeface="Courier" charset="0"/>
                <a:sym typeface="Courier" charset="0"/>
              </a:rPr>
              <a:t>rosco:x</a:t>
            </a:r>
            <a:r>
              <a:rPr lang="en-US" sz="3200" dirty="0">
                <a:latin typeface="Courier" charset="0"/>
                <a:ea typeface="ＭＳ Ｐゴシック" charset="0"/>
                <a:cs typeface="Courier" charset="0"/>
                <a:sym typeface="Courier" charset="0"/>
              </a:rPr>
              <a:t>:</a:t>
            </a:r>
            <a:r>
              <a:rPr lang="en-US" sz="3200" dirty="0" smtClean="0">
                <a:latin typeface="Courier" charset="0"/>
                <a:ea typeface="ＭＳ Ｐゴシック" charset="0"/>
                <a:cs typeface="Courier" charset="0"/>
                <a:sym typeface="Courier" charset="0"/>
              </a:rPr>
              <a:t>2004:</a:t>
            </a:r>
            <a:r>
              <a:rPr lang="en-US" sz="3200" dirty="0">
                <a:latin typeface="Courier" charset="0"/>
                <a:ea typeface="ＭＳ Ｐゴシック" charset="0"/>
                <a:cs typeface="Courier" charset="0"/>
                <a:sym typeface="Courier" charset="0"/>
              </a:rPr>
              <a:t>0</a:t>
            </a:r>
            <a:r>
              <a:rPr lang="en-US" sz="3200" dirty="0" smtClean="0">
                <a:latin typeface="Courier" charset="0"/>
                <a:ea typeface="ＭＳ Ｐゴシック" charset="0"/>
                <a:cs typeface="Courier" charset="0"/>
                <a:sym typeface="Courier" charset="0"/>
              </a:rPr>
              <a:t>:Rosco P </a:t>
            </a:r>
            <a:r>
              <a:rPr lang="en-US" sz="3200" dirty="0" err="1" smtClean="0">
                <a:latin typeface="Courier" charset="0"/>
                <a:ea typeface="ＭＳ Ｐゴシック" charset="0"/>
                <a:cs typeface="Courier" charset="0"/>
                <a:sym typeface="Courier" charset="0"/>
              </a:rPr>
              <a:t>Coltrain</a:t>
            </a:r>
            <a:r>
              <a:rPr lang="en-US" sz="3200" dirty="0" smtClean="0">
                <a:latin typeface="Courier" charset="0"/>
                <a:ea typeface="ＭＳ Ｐゴシック" charset="0"/>
                <a:cs typeface="Courier" charset="0"/>
                <a:sym typeface="Courier" charset="0"/>
              </a:rPr>
              <a:t>:</a:t>
            </a:r>
            <a:r>
              <a:rPr lang="en-US" sz="3200" dirty="0">
                <a:latin typeface="Courier" charset="0"/>
                <a:ea typeface="ＭＳ Ｐゴシック" charset="0"/>
                <a:cs typeface="Courier" charset="0"/>
                <a:sym typeface="Courier" charset="0"/>
              </a:rPr>
              <a:t>/home</a:t>
            </a:r>
            <a:r>
              <a:rPr lang="en-US" sz="3200" dirty="0" smtClean="0">
                <a:latin typeface="Courier" charset="0"/>
                <a:ea typeface="ＭＳ Ｐゴシック" charset="0"/>
                <a:cs typeface="Courier" charset="0"/>
                <a:sym typeface="Courier" charset="0"/>
              </a:rPr>
              <a:t>/</a:t>
            </a:r>
            <a:r>
              <a:rPr lang="en-US" sz="3200" dirty="0" err="1" smtClean="0">
                <a:latin typeface="Courier" charset="0"/>
                <a:ea typeface="ＭＳ Ｐゴシック" charset="0"/>
                <a:cs typeface="Courier" charset="0"/>
                <a:sym typeface="Courier" charset="0"/>
              </a:rPr>
              <a:t>rosco</a:t>
            </a:r>
            <a:r>
              <a:rPr lang="en-US" sz="3200" dirty="0" smtClean="0">
                <a:latin typeface="Courier" charset="0"/>
                <a:ea typeface="ＭＳ Ｐゴシック" charset="0"/>
                <a:cs typeface="Courier" charset="0"/>
                <a:sym typeface="Courier" charset="0"/>
              </a:rPr>
              <a:t>:</a:t>
            </a:r>
            <a:r>
              <a:rPr lang="en-US" sz="3200" dirty="0">
                <a:latin typeface="Courier" charset="0"/>
                <a:ea typeface="ＭＳ Ｐゴシック" charset="0"/>
                <a:cs typeface="Courier" charset="0"/>
                <a:sym typeface="Courier" charset="0"/>
              </a:rPr>
              <a:t>/bin/bash</a:t>
            </a:r>
          </a:p>
        </p:txBody>
      </p:sp>
      <p:sp>
        <p:nvSpPr>
          <p:cNvPr id="334853" name="Rectangle 4"/>
          <p:cNvSpPr>
            <a:spLocks/>
          </p:cNvSpPr>
          <p:nvPr/>
        </p:nvSpPr>
        <p:spPr bwMode="auto">
          <a:xfrm>
            <a:off x="800178" y="6502400"/>
            <a:ext cx="15114476" cy="22479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3200" dirty="0" smtClean="0">
                <a:latin typeface="Courier" charset="0"/>
                <a:ea typeface="ＭＳ Ｐゴシック" charset="0"/>
                <a:cs typeface="Courier" charset="0"/>
                <a:sym typeface="Courier" charset="0"/>
              </a:rPr>
              <a:t>stars:x</a:t>
            </a:r>
            <a:r>
              <a:rPr lang="en-US" sz="3200" dirty="0">
                <a:latin typeface="Courier" charset="0"/>
                <a:ea typeface="ＭＳ Ｐゴシック" charset="0"/>
                <a:cs typeface="Courier" charset="0"/>
                <a:sym typeface="Courier" charset="0"/>
              </a:rPr>
              <a:t>:3000</a:t>
            </a:r>
            <a:r>
              <a:rPr lang="en-US" sz="3200" dirty="0" smtClean="0">
                <a:latin typeface="Courier" charset="0"/>
                <a:ea typeface="ＭＳ Ｐゴシック" charset="0"/>
                <a:cs typeface="Courier" charset="0"/>
                <a:sym typeface="Courier" charset="0"/>
              </a:rPr>
              <a:t>:daisy,rosco</a:t>
            </a:r>
            <a:endParaRPr lang="en-US" sz="3200" dirty="0">
              <a:latin typeface="Courier" charset="0"/>
              <a:ea typeface="ＭＳ Ｐゴシック" charset="0"/>
              <a:cs typeface="Courier" charset="0"/>
              <a:sym typeface="Courier" charset="0"/>
            </a:endParaRPr>
          </a:p>
        </p:txBody>
      </p:sp>
      <p:sp>
        <p:nvSpPr>
          <p:cNvPr id="334854" name="Rectangle 5"/>
          <p:cNvSpPr>
            <a:spLocks/>
          </p:cNvSpPr>
          <p:nvPr/>
        </p:nvSpPr>
        <p:spPr bwMode="auto">
          <a:xfrm>
            <a:off x="812879" y="5388429"/>
            <a:ext cx="15101775" cy="936171"/>
          </a:xfrm>
          <a:prstGeom prst="rect">
            <a:avLst/>
          </a:prstGeom>
          <a:solidFill>
            <a:srgbClr val="000000"/>
          </a:solidFill>
          <a:ln w="25400">
            <a:solidFill>
              <a:srgbClr val="334150"/>
            </a:solidFill>
            <a:prstDash val="sysDot"/>
            <a:miter lim="800000"/>
            <a:headEnd/>
            <a:tailEnd/>
          </a:ln>
        </p:spPr>
        <p:txBody>
          <a:bodyPr lIns="228600" tIns="228600" rIns="228600" bIns="22860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pPr>
            <a:r>
              <a:rPr lang="en-US" altLang="en-US" b="1" dirty="0" err="1" smtClean="0">
                <a:ea typeface="Courier"/>
                <a:cs typeface="Courier"/>
              </a:rPr>
              <a:t>rn</a:t>
            </a:r>
            <a:r>
              <a:rPr lang="en-US" altLang="en-US" b="1" dirty="0" smtClean="0">
                <a:ea typeface="Courier"/>
                <a:cs typeface="Courier"/>
              </a:rPr>
              <a:t>:</a:t>
            </a:r>
            <a:r>
              <a:rPr lang="en-US" altLang="en-US" b="1" dirty="0">
                <a:ea typeface="Courier"/>
                <a:cs typeface="Courier"/>
              </a:rPr>
              <a:t>~$</a:t>
            </a:r>
            <a:r>
              <a:rPr lang="en-US" altLang="en-US" b="1" dirty="0" smtClean="0">
                <a:ea typeface="Courier"/>
                <a:cs typeface="Courier"/>
              </a:rPr>
              <a:t> </a:t>
            </a:r>
            <a:r>
              <a:rPr lang="en-US" altLang="en-US" dirty="0" smtClean="0">
                <a:ea typeface="Courier"/>
                <a:cs typeface="Courier"/>
              </a:rPr>
              <a:t>cat /etc/group</a:t>
            </a:r>
          </a:p>
        </p:txBody>
      </p:sp>
    </p:spTree>
    <p:extLst>
      <p:ext uri="{BB962C8B-B14F-4D97-AF65-F5344CB8AC3E}">
        <p14:creationId xmlns:p14="http://schemas.microsoft.com/office/powerpoint/2010/main" val="14825039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3" name="Rectangle 1"/>
          <p:cNvSpPr>
            <a:spLocks noGrp="1" noChangeArrowheads="1"/>
          </p:cNvSpPr>
          <p:nvPr>
            <p:ph type="title"/>
          </p:nvPr>
        </p:nvSpPr>
        <p:spPr/>
        <p:txBody>
          <a:bodyPr/>
          <a:lstStyle/>
          <a:p>
            <a:pPr eaLnBrk="1" hangingPunct="1">
              <a:defRPr/>
            </a:pPr>
            <a:r>
              <a:rPr lang="en-US" dirty="0">
                <a:sym typeface="Arial Bold" charset="0"/>
              </a:rPr>
              <a:t>Let’s </a:t>
            </a:r>
            <a:r>
              <a:rPr lang="en-US" dirty="0" smtClean="0">
                <a:sym typeface="Arial Bold" charset="0"/>
              </a:rPr>
              <a:t>review.</a:t>
            </a:r>
            <a:r>
              <a:rPr lang="en-US" dirty="0">
                <a:sym typeface="Arial Bold" charset="0"/>
              </a:rPr>
              <a:t>.	</a:t>
            </a:r>
          </a:p>
        </p:txBody>
      </p:sp>
      <p:sp>
        <p:nvSpPr>
          <p:cNvPr id="335875" name="Rectangle 2"/>
          <p:cNvSpPr>
            <a:spLocks noGrp="1" noChangeArrowheads="1"/>
          </p:cNvSpPr>
          <p:nvPr>
            <p:ph type="body" idx="1"/>
          </p:nvPr>
        </p:nvSpPr>
        <p:spPr>
          <a:xfrm>
            <a:off x="800178" y="1866900"/>
            <a:ext cx="14657232" cy="6731000"/>
          </a:xfrm>
        </p:spPr>
        <p:txBody>
          <a:bodyPr/>
          <a:lstStyle/>
          <a:p>
            <a:pPr eaLnBrk="1" hangingPunct="1"/>
            <a:r>
              <a:rPr lang="en-US" dirty="0" smtClean="0"/>
              <a:t>We just created a centralized user and group repository, from scratch</a:t>
            </a:r>
          </a:p>
          <a:p>
            <a:pPr lvl="1" eaLnBrk="1" hangingPunct="1"/>
            <a:r>
              <a:rPr lang="en-US" dirty="0" smtClean="0"/>
              <a:t>(That’s kind of like what LDAP and Active Directory do, only they are fancier)</a:t>
            </a:r>
          </a:p>
          <a:p>
            <a:pPr eaLnBrk="1" hangingPunct="1"/>
            <a:r>
              <a:rPr lang="en-US" dirty="0" smtClean="0"/>
              <a:t>Between Data Bags and Node Attribute precedence, Chef provides a plethora of ways to inform the patterns you use to configure your infrastructure</a:t>
            </a:r>
          </a:p>
        </p:txBody>
      </p:sp>
    </p:spTree>
    <p:extLst>
      <p:ext uri="{BB962C8B-B14F-4D97-AF65-F5344CB8AC3E}">
        <p14:creationId xmlns:p14="http://schemas.microsoft.com/office/powerpoint/2010/main" val="1419506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89" name="Rectangle 1"/>
          <p:cNvSpPr>
            <a:spLocks noGrp="1" noChangeArrowheads="1"/>
          </p:cNvSpPr>
          <p:nvPr>
            <p:ph type="title"/>
          </p:nvPr>
        </p:nvSpPr>
        <p:spPr/>
        <p:txBody>
          <a:bodyPr/>
          <a:lstStyle/>
          <a:p>
            <a:pPr eaLnBrk="1" hangingPunct="1">
              <a:defRPr/>
            </a:pPr>
            <a:r>
              <a:rPr lang="en-US" dirty="0" smtClean="0">
                <a:sym typeface="Arial Bold" charset="0"/>
              </a:rPr>
              <a:t>Questions</a:t>
            </a:r>
            <a:endParaRPr lang="en-US" dirty="0">
              <a:sym typeface="Arial Bold" charset="0"/>
            </a:endParaRPr>
          </a:p>
        </p:txBody>
      </p:sp>
      <p:sp>
        <p:nvSpPr>
          <p:cNvPr id="357379" name="Rectangle 2"/>
          <p:cNvSpPr>
            <a:spLocks noGrp="1" noChangeArrowheads="1"/>
          </p:cNvSpPr>
          <p:nvPr>
            <p:ph idx="1"/>
          </p:nvPr>
        </p:nvSpPr>
        <p:spPr/>
        <p:txBody>
          <a:bodyPr/>
          <a:lstStyle/>
          <a:p>
            <a:pPr eaLnBrk="1" hangingPunct="1"/>
            <a:r>
              <a:rPr lang="en-US" sz="4200" dirty="0" smtClean="0"/>
              <a:t>What are Data Bags?</a:t>
            </a:r>
          </a:p>
          <a:p>
            <a:pPr eaLnBrk="1" hangingPunct="1">
              <a:spcBef>
                <a:spcPts val="1063"/>
              </a:spcBef>
            </a:pPr>
            <a:r>
              <a:rPr lang="en-US" sz="4200" dirty="0" smtClean="0"/>
              <a:t>What does the User resource do?</a:t>
            </a:r>
          </a:p>
          <a:p>
            <a:pPr eaLnBrk="1" hangingPunct="1">
              <a:spcBef>
                <a:spcPts val="1063"/>
              </a:spcBef>
            </a:pPr>
            <a:r>
              <a:rPr lang="en-US" sz="4200" dirty="0" smtClean="0"/>
              <a:t>What is </a:t>
            </a:r>
            <a:r>
              <a:rPr lang="en-US" sz="4200" dirty="0" err="1" smtClean="0">
                <a:latin typeface="Courier"/>
                <a:ea typeface="Courier"/>
                <a:cs typeface="Courier"/>
                <a:sym typeface="Courier"/>
              </a:rPr>
              <a:t>include_recipe</a:t>
            </a:r>
            <a:r>
              <a:rPr lang="en-US" sz="4200" dirty="0" smtClean="0"/>
              <a:t>, and why is it useful?</a:t>
            </a:r>
          </a:p>
          <a:p>
            <a:pPr eaLnBrk="1" hangingPunct="1">
              <a:spcBef>
                <a:spcPts val="1063"/>
              </a:spcBef>
            </a:pPr>
            <a:r>
              <a:rPr lang="en-US" sz="4200" dirty="0" smtClean="0"/>
              <a:t>How does search work inside a recipe?</a:t>
            </a:r>
          </a:p>
          <a:p>
            <a:pPr eaLnBrk="1" hangingPunct="1">
              <a:spcBef>
                <a:spcPts val="1063"/>
              </a:spcBef>
            </a:pPr>
            <a:r>
              <a:rPr lang="en-US" sz="4200" dirty="0" smtClean="0"/>
              <a:t>What other applications do you see for search?</a:t>
            </a:r>
          </a:p>
          <a:p>
            <a:pPr eaLnBrk="1" hangingPunct="1">
              <a:spcBef>
                <a:spcPts val="1063"/>
              </a:spcBef>
            </a:pPr>
            <a:r>
              <a:rPr lang="en-US" sz="4200" dirty="0" smtClean="0"/>
              <a:t>How could we have used Data Bags in the refactored webserver recipe?</a:t>
            </a:r>
          </a:p>
          <a:p>
            <a:pPr eaLnBrk="1" hangingPunct="1">
              <a:spcBef>
                <a:spcPts val="1063"/>
              </a:spcBef>
            </a:pPr>
            <a:r>
              <a:rPr lang="en-US" sz="4200" dirty="0" smtClean="0"/>
              <a:t>Where would you go to find out more?</a:t>
            </a:r>
          </a:p>
        </p:txBody>
      </p:sp>
    </p:spTree>
    <p:extLst>
      <p:ext uri="{BB962C8B-B14F-4D97-AF65-F5344CB8AC3E}">
        <p14:creationId xmlns:p14="http://schemas.microsoft.com/office/powerpoint/2010/main" val="10998996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1"/>
          <p:cNvSpPr>
            <a:spLocks noGrp="1" noChangeArrowheads="1"/>
          </p:cNvSpPr>
          <p:nvPr>
            <p:ph type="title"/>
          </p:nvPr>
        </p:nvSpPr>
        <p:spPr>
          <a:xfrm>
            <a:off x="901872" y="1536705"/>
            <a:ext cx="14923122" cy="3086100"/>
          </a:xfrm>
        </p:spPr>
        <p:txBody>
          <a:bodyPr/>
          <a:lstStyle/>
          <a:p>
            <a:pPr>
              <a:defRPr/>
            </a:pPr>
            <a:r>
              <a:rPr lang="en-US" sz="7200" b="1" dirty="0"/>
              <a:t>Recipe Inclusion, Data </a:t>
            </a:r>
            <a:r>
              <a:rPr lang="en-US" sz="7200" b="1" dirty="0" smtClean="0"/>
              <a:t>Bags </a:t>
            </a:r>
            <a:r>
              <a:rPr lang="en-US" sz="7200" b="1" dirty="0"/>
              <a:t>and </a:t>
            </a:r>
            <a:r>
              <a:rPr lang="en-US" sz="7200" b="1" dirty="0" smtClean="0"/>
              <a:t>Search in Cross-Platform recipes</a:t>
            </a:r>
            <a:endParaRPr lang="en-US" sz="7200" dirty="0">
              <a:sym typeface="Arial" charset="0"/>
            </a:endParaRPr>
          </a:p>
        </p:txBody>
      </p:sp>
      <p:sp>
        <p:nvSpPr>
          <p:cNvPr id="3" name="TextBox 2"/>
          <p:cNvSpPr txBox="1"/>
          <p:nvPr/>
        </p:nvSpPr>
        <p:spPr>
          <a:xfrm>
            <a:off x="889794" y="4724400"/>
            <a:ext cx="4275529" cy="954107"/>
          </a:xfrm>
          <a:prstGeom prst="rect">
            <a:avLst/>
          </a:prstGeom>
          <a:noFill/>
        </p:spPr>
        <p:txBody>
          <a:bodyPr wrap="none" rtlCol="0">
            <a:spAutoFit/>
          </a:bodyPr>
          <a:lstStyle/>
          <a:p>
            <a:r>
              <a:rPr lang="en-US" dirty="0">
                <a:solidFill>
                  <a:schemeClr val="bg1"/>
                </a:solidFill>
              </a:rPr>
              <a:t>Writing a Users </a:t>
            </a:r>
            <a:r>
              <a:rPr lang="en-US" dirty="0" smtClean="0">
                <a:solidFill>
                  <a:schemeClr val="bg1"/>
                </a:solidFill>
              </a:rPr>
              <a:t>cookbook</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781446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p:cNvSpPr>
          <p:nvPr/>
        </p:nvSpPr>
        <p:spPr bwMode="auto">
          <a:xfrm>
            <a:off x="889794" y="1701800"/>
            <a:ext cx="612199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Courier" charset="0"/>
                <a:cs typeface="Courier" charset="0"/>
                <a:sym typeface="Courier" charset="0"/>
              </a:rPr>
              <a:t>OPEN IN EDITOR:</a:t>
            </a:r>
          </a:p>
        </p:txBody>
      </p:sp>
      <p:sp>
        <p:nvSpPr>
          <p:cNvPr id="47106" name="Rectangle 2"/>
          <p:cNvSpPr>
            <a:spLocks/>
          </p:cNvSpPr>
          <p:nvPr/>
        </p:nvSpPr>
        <p:spPr bwMode="auto">
          <a:xfrm>
            <a:off x="6642748" y="50038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Courier" charset="0"/>
                <a:cs typeface="Courier" charset="0"/>
                <a:sym typeface="Courier" charset="0"/>
              </a:rPr>
              <a:t>SAVE FILE!</a:t>
            </a:r>
          </a:p>
        </p:txBody>
      </p:sp>
      <p:sp>
        <p:nvSpPr>
          <p:cNvPr id="47107" name="Rectangle 3"/>
          <p:cNvSpPr>
            <a:spLocks/>
          </p:cNvSpPr>
          <p:nvPr/>
        </p:nvSpPr>
        <p:spPr bwMode="auto">
          <a:xfrm>
            <a:off x="4166394" y="1905000"/>
            <a:ext cx="1150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0885" tIns="110885" rIns="110885" bIns="110885" anchor="ctr"/>
          <a:lstStyle/>
          <a:p>
            <a:pPr algn="l"/>
            <a:r>
              <a:rPr lang="en-US" dirty="0" smtClean="0">
                <a:solidFill>
                  <a:schemeClr val="tx1"/>
                </a:solidFill>
                <a:latin typeface="Courier" charset="0"/>
                <a:ea typeface="Courier" charset="0"/>
                <a:cs typeface="Courier" charset="0"/>
                <a:sym typeface="Courier" charset="0"/>
              </a:rPr>
              <a:t>Windows:   cookbooks\</a:t>
            </a:r>
            <a:r>
              <a:rPr lang="en-US" dirty="0" err="1" smtClean="0">
                <a:solidFill>
                  <a:schemeClr val="tx1"/>
                </a:solidFill>
                <a:latin typeface="Courier" charset="0"/>
                <a:ea typeface="Courier" charset="0"/>
                <a:cs typeface="Courier" charset="0"/>
                <a:sym typeface="Courier" charset="0"/>
              </a:rPr>
              <a:t>iis_demo</a:t>
            </a:r>
            <a:r>
              <a:rPr lang="en-US" dirty="0" smtClean="0">
                <a:solidFill>
                  <a:schemeClr val="tx1"/>
                </a:solidFill>
                <a:latin typeface="Courier" charset="0"/>
                <a:ea typeface="Courier" charset="0"/>
                <a:cs typeface="Courier" charset="0"/>
                <a:sym typeface="Courier" charset="0"/>
              </a:rPr>
              <a:t>\recipes\default.rb</a:t>
            </a:r>
          </a:p>
          <a:p>
            <a:pPr algn="l"/>
            <a:r>
              <a:rPr lang="en-US" sz="1200" dirty="0" smtClean="0">
                <a:latin typeface="Courier" charset="0"/>
                <a:ea typeface="Courier" charset="0"/>
                <a:cs typeface="Courier" charset="0"/>
                <a:sym typeface="Courier" charset="0"/>
              </a:rPr>
              <a:t>-------------------------------------------------------------------------------------------------------------</a:t>
            </a:r>
            <a:endParaRPr lang="en-US" sz="1200" dirty="0" smtClean="0">
              <a:solidFill>
                <a:schemeClr val="tx1"/>
              </a:solidFill>
              <a:latin typeface="Courier" charset="0"/>
              <a:ea typeface="Courier" charset="0"/>
              <a:cs typeface="Courier" charset="0"/>
              <a:sym typeface="Courier" charset="0"/>
            </a:endParaRPr>
          </a:p>
          <a:p>
            <a:r>
              <a:rPr lang="en-US" dirty="0" smtClean="0">
                <a:latin typeface="Courier" charset="0"/>
                <a:ea typeface="Courier" charset="0"/>
                <a:cs typeface="Courier" charset="0"/>
                <a:sym typeface="Courier" charset="0"/>
              </a:rPr>
              <a:t>Mac/Linux</a:t>
            </a:r>
            <a:r>
              <a:rPr lang="en-US" dirty="0">
                <a:latin typeface="Courier" charset="0"/>
                <a:ea typeface="Courier" charset="0"/>
                <a:cs typeface="Courier" charset="0"/>
                <a:sym typeface="Courier" charset="0"/>
              </a:rPr>
              <a:t>: </a:t>
            </a:r>
            <a:r>
              <a:rPr lang="en-US" dirty="0" smtClean="0">
                <a:latin typeface="Courier" charset="0"/>
                <a:ea typeface="Courier" charset="0"/>
                <a:cs typeface="Courier" charset="0"/>
                <a:sym typeface="Courier" charset="0"/>
              </a:rPr>
              <a:t>cookbooks</a:t>
            </a:r>
            <a:r>
              <a:rPr lang="en-US" dirty="0">
                <a:latin typeface="Courier" charset="0"/>
                <a:ea typeface="Courier" charset="0"/>
                <a:cs typeface="Courier" charset="0"/>
                <a:sym typeface="Courier" charset="0"/>
              </a:rPr>
              <a:t>/</a:t>
            </a:r>
            <a:r>
              <a:rPr lang="en-US" dirty="0" err="1">
                <a:latin typeface="Courier" charset="0"/>
                <a:ea typeface="Courier" charset="0"/>
                <a:cs typeface="Courier" charset="0"/>
                <a:sym typeface="Courier" charset="0"/>
              </a:rPr>
              <a:t>iis_demo</a:t>
            </a:r>
            <a:r>
              <a:rPr lang="en-US" dirty="0">
                <a:latin typeface="Courier" charset="0"/>
                <a:ea typeface="Courier" charset="0"/>
                <a:cs typeface="Courier" charset="0"/>
                <a:sym typeface="Courier" charset="0"/>
              </a:rPr>
              <a:t>/</a:t>
            </a:r>
            <a:r>
              <a:rPr lang="en-US" dirty="0" smtClean="0">
                <a:latin typeface="Courier" charset="0"/>
                <a:ea typeface="Courier" charset="0"/>
                <a:cs typeface="Courier" charset="0"/>
                <a:sym typeface="Courier" charset="0"/>
              </a:rPr>
              <a:t>recipes/</a:t>
            </a:r>
            <a:r>
              <a:rPr lang="en-US" dirty="0">
                <a:latin typeface="Courier" charset="0"/>
                <a:ea typeface="Courier" charset="0"/>
                <a:cs typeface="Courier" charset="0"/>
                <a:sym typeface="Courier" charset="0"/>
              </a:rPr>
              <a:t>default.rb </a:t>
            </a:r>
            <a:endParaRPr lang="en-US" i="1" dirty="0">
              <a:latin typeface="Courier" charset="0"/>
              <a:ea typeface="Courier" charset="0"/>
              <a:cs typeface="Courier" charset="0"/>
              <a:sym typeface="Courier" charset="0"/>
            </a:endParaRPr>
          </a:p>
          <a:p>
            <a:pPr algn="l"/>
            <a:endParaRPr lang="en-US" dirty="0" smtClean="0">
              <a:solidFill>
                <a:schemeClr val="tx1"/>
              </a:solidFill>
              <a:latin typeface="Courier" charset="0"/>
              <a:ea typeface="Courier" charset="0"/>
              <a:cs typeface="Courier" charset="0"/>
              <a:sym typeface="Courier" charset="0"/>
            </a:endParaRPr>
          </a:p>
        </p:txBody>
      </p:sp>
      <p:sp>
        <p:nvSpPr>
          <p:cNvPr id="47108" name="Rectangle 4"/>
          <p:cNvSpPr>
            <a:spLocks/>
          </p:cNvSpPr>
          <p:nvPr/>
        </p:nvSpPr>
        <p:spPr bwMode="auto">
          <a:xfrm>
            <a:off x="838283" y="3448051"/>
            <a:ext cx="14631830" cy="1511300"/>
          </a:xfrm>
          <a:prstGeom prst="rect">
            <a:avLst/>
          </a:prstGeom>
          <a:solidFill>
            <a:srgbClr val="FFFFFF"/>
          </a:solidFill>
          <a:ln w="25400" cap="flat">
            <a:solidFill>
              <a:srgbClr val="334150"/>
            </a:solidFill>
            <a:prstDash val="sysDot"/>
            <a:miter lim="800000"/>
            <a:headEnd type="none" w="med" len="med"/>
            <a:tailEnd type="none" w="med" len="med"/>
          </a:ln>
        </p:spPr>
        <p:txBody>
          <a:bodyPr lIns="184809" tIns="184809" rIns="184809" bIns="184809"/>
          <a:lstStyle/>
          <a:p>
            <a:pPr algn="l"/>
            <a:r>
              <a:rPr lang="en-US" sz="2300" dirty="0">
                <a:latin typeface="Courier" charset="0"/>
                <a:ea typeface="Courier" charset="0"/>
                <a:cs typeface="Courier" charset="0"/>
                <a:sym typeface="Courier" charset="0"/>
              </a:rPr>
              <a:t>Hi!</a:t>
            </a:r>
          </a:p>
          <a:p>
            <a:pPr algn="l"/>
            <a:endParaRPr lang="en-US" sz="2300" dirty="0">
              <a:latin typeface="Courier" charset="0"/>
              <a:ea typeface="Courier" charset="0"/>
              <a:cs typeface="Courier" charset="0"/>
              <a:sym typeface="Courier" charset="0"/>
            </a:endParaRPr>
          </a:p>
          <a:p>
            <a:pPr algn="l"/>
            <a:r>
              <a:rPr lang="en-US" sz="2300" dirty="0">
                <a:latin typeface="Courier" charset="0"/>
                <a:ea typeface="Courier" charset="0"/>
                <a:cs typeface="Courier" charset="0"/>
                <a:sym typeface="Courier" charset="0"/>
              </a:rPr>
              <a:t>I am a friendly file. </a:t>
            </a:r>
          </a:p>
        </p:txBody>
      </p:sp>
      <p:sp>
        <p:nvSpPr>
          <p:cNvPr id="47109" name="Rectangle 5"/>
          <p:cNvSpPr>
            <a:spLocks noGrp="1" noChangeArrowheads="1"/>
          </p:cNvSpPr>
          <p:nvPr>
            <p:ph type="title"/>
          </p:nvPr>
        </p:nvSpPr>
        <p:spPr>
          <a:xfrm>
            <a:off x="800273" y="381000"/>
            <a:ext cx="14657233" cy="762000"/>
          </a:xfrm>
          <a:ln/>
        </p:spPr>
        <p:txBody>
          <a:bodyPr/>
          <a:lstStyle/>
          <a:p>
            <a:r>
              <a:rPr lang="en-US" sz="4300" dirty="0"/>
              <a:t>Legend: Example of editing a file on your </a:t>
            </a:r>
            <a:r>
              <a:rPr lang="en-US" sz="4300" dirty="0" smtClean="0"/>
              <a:t>workstation</a:t>
            </a:r>
            <a:endParaRPr lang="en-US" sz="4300" dirty="0"/>
          </a:p>
        </p:txBody>
      </p:sp>
    </p:spTree>
    <p:extLst>
      <p:ext uri="{BB962C8B-B14F-4D97-AF65-F5344CB8AC3E}">
        <p14:creationId xmlns:p14="http://schemas.microsoft.com/office/powerpoint/2010/main" val="41672938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7" name="Rectangle 1"/>
          <p:cNvSpPr>
            <a:spLocks noGrp="1" noChangeArrowheads="1"/>
          </p:cNvSpPr>
          <p:nvPr>
            <p:ph type="title"/>
          </p:nvPr>
        </p:nvSpPr>
        <p:spPr>
          <a:ln/>
        </p:spPr>
        <p:txBody>
          <a:bodyPr/>
          <a:lstStyle/>
          <a:p>
            <a:r>
              <a:rPr lang="en-US"/>
              <a:t>Lesson Objectives</a:t>
            </a:r>
          </a:p>
        </p:txBody>
      </p:sp>
      <p:sp>
        <p:nvSpPr>
          <p:cNvPr id="828418" name="Rectangle 2"/>
          <p:cNvSpPr>
            <a:spLocks noGrp="1" noChangeArrowheads="1"/>
          </p:cNvSpPr>
          <p:nvPr>
            <p:ph type="body" idx="1"/>
          </p:nvPr>
        </p:nvSpPr>
        <p:spPr>
          <a:xfrm>
            <a:off x="800178" y="1739900"/>
            <a:ext cx="14212688" cy="6718300"/>
          </a:xfrm>
          <a:ln/>
        </p:spPr>
        <p:txBody>
          <a:bodyPr/>
          <a:lstStyle/>
          <a:p>
            <a:r>
              <a:rPr lang="en-US" dirty="0"/>
              <a:t>After completing the lesson, you will be able to</a:t>
            </a:r>
          </a:p>
          <a:p>
            <a:pPr lvl="1"/>
            <a:r>
              <a:rPr lang="en-US" dirty="0"/>
              <a:t>Explain what Data Bags are, and how they are </a:t>
            </a:r>
            <a:r>
              <a:rPr lang="en-US" dirty="0" smtClean="0"/>
              <a:t>used</a:t>
            </a:r>
          </a:p>
          <a:p>
            <a:pPr lvl="1"/>
            <a:r>
              <a:rPr lang="en-US" dirty="0" smtClean="0"/>
              <a:t>Describe </a:t>
            </a:r>
            <a:r>
              <a:rPr lang="en-US" dirty="0"/>
              <a:t>the User and Group resources</a:t>
            </a:r>
          </a:p>
          <a:p>
            <a:pPr lvl="1"/>
            <a:r>
              <a:rPr lang="en-US" dirty="0"/>
              <a:t>Describe the role Search plays in recipes</a:t>
            </a:r>
          </a:p>
          <a:p>
            <a:pPr lvl="1"/>
            <a:r>
              <a:rPr lang="en-US" dirty="0"/>
              <a:t>Understand how to write a cross-platform recipe</a:t>
            </a:r>
          </a:p>
          <a:p>
            <a:pPr lvl="1"/>
            <a:r>
              <a:rPr lang="en-US" dirty="0" smtClean="0"/>
              <a:t>Use </a:t>
            </a:r>
            <a:r>
              <a:rPr lang="en-US" dirty="0" err="1" smtClean="0">
                <a:latin typeface="Courier" charset="0"/>
                <a:cs typeface="Courier" charset="0"/>
                <a:sym typeface="Courier" charset="0"/>
              </a:rPr>
              <a:t>include_recipe</a:t>
            </a:r>
            <a:endParaRPr lang="en-US" dirty="0"/>
          </a:p>
        </p:txBody>
      </p:sp>
    </p:spTree>
    <p:extLst>
      <p:ext uri="{BB962C8B-B14F-4D97-AF65-F5344CB8AC3E}">
        <p14:creationId xmlns:p14="http://schemas.microsoft.com/office/powerpoint/2010/main" val="32561642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Rectangle 1"/>
          <p:cNvSpPr>
            <a:spLocks noGrp="1" noChangeArrowheads="1"/>
          </p:cNvSpPr>
          <p:nvPr>
            <p:ph type="title"/>
          </p:nvPr>
        </p:nvSpPr>
        <p:spPr/>
        <p:txBody>
          <a:bodyPr/>
          <a:lstStyle/>
          <a:p>
            <a:pPr eaLnBrk="1" hangingPunct="1">
              <a:defRPr/>
            </a:pPr>
            <a:r>
              <a:rPr lang="en-US" sz="6000" dirty="0" smtClean="0">
                <a:sym typeface="Rockwell" charset="0"/>
              </a:rPr>
              <a:t>The Problem and the Success Criteria</a:t>
            </a:r>
          </a:p>
        </p:txBody>
      </p:sp>
      <p:sp>
        <p:nvSpPr>
          <p:cNvPr id="293891" name="Rectangle 2"/>
          <p:cNvSpPr>
            <a:spLocks noGrp="1" noChangeArrowheads="1"/>
          </p:cNvSpPr>
          <p:nvPr>
            <p:ph type="body" idx="1"/>
          </p:nvPr>
        </p:nvSpPr>
        <p:spPr/>
        <p:txBody>
          <a:bodyPr/>
          <a:lstStyle/>
          <a:p>
            <a:pPr marL="749300" eaLnBrk="1" hangingPunct="1"/>
            <a:r>
              <a:rPr lang="en-US" b="1" dirty="0" smtClean="0"/>
              <a:t>The Problem: </a:t>
            </a:r>
            <a:r>
              <a:rPr lang="en-US" dirty="0" smtClean="0"/>
              <a:t>Employees should have local user accounts created on all servers, along with custom groups</a:t>
            </a:r>
          </a:p>
          <a:p>
            <a:pPr marL="749300" eaLnBrk="1" hangingPunct="1"/>
            <a:r>
              <a:rPr lang="en-US" b="1" dirty="0" smtClean="0"/>
              <a:t>Success Criteria: </a:t>
            </a:r>
            <a:r>
              <a:rPr lang="en-US" dirty="0" smtClean="0"/>
              <a:t>We can add new employees and groups to servers dynamically</a:t>
            </a:r>
          </a:p>
        </p:txBody>
      </p:sp>
    </p:spTree>
    <p:extLst>
      <p:ext uri="{BB962C8B-B14F-4D97-AF65-F5344CB8AC3E}">
        <p14:creationId xmlns:p14="http://schemas.microsoft.com/office/powerpoint/2010/main" val="19131087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1"/>
          <p:cNvSpPr>
            <a:spLocks noGrp="1" noChangeArrowheads="1"/>
          </p:cNvSpPr>
          <p:nvPr>
            <p:ph type="title"/>
          </p:nvPr>
        </p:nvSpPr>
        <p:spPr/>
        <p:txBody>
          <a:bodyPr/>
          <a:lstStyle/>
          <a:p>
            <a:pPr eaLnBrk="1" hangingPunct="1">
              <a:defRPr/>
            </a:pPr>
            <a:r>
              <a:rPr lang="en-US" sz="6000" dirty="0" smtClean="0">
                <a:sym typeface="Rockwell" charset="0"/>
              </a:rPr>
              <a:t>Where should we store the user data?</a:t>
            </a:r>
          </a:p>
        </p:txBody>
      </p:sp>
      <p:sp>
        <p:nvSpPr>
          <p:cNvPr id="294915" name="Rectangle 2"/>
          <p:cNvSpPr>
            <a:spLocks noGrp="1" noChangeArrowheads="1"/>
          </p:cNvSpPr>
          <p:nvPr>
            <p:ph type="body" idx="1"/>
          </p:nvPr>
        </p:nvSpPr>
        <p:spPr/>
        <p:txBody>
          <a:bodyPr/>
          <a:lstStyle/>
          <a:p>
            <a:r>
              <a:rPr lang="en-US" dirty="0"/>
              <a:t>As we’ve seen, we could start by storing information about users as Node Attributes</a:t>
            </a:r>
          </a:p>
          <a:p>
            <a:r>
              <a:rPr lang="en-US" dirty="0"/>
              <a:t>This </a:t>
            </a:r>
            <a:r>
              <a:rPr lang="en-US" dirty="0" smtClean="0"/>
              <a:t>would duplicate </a:t>
            </a:r>
            <a:r>
              <a:rPr lang="en-US" dirty="0"/>
              <a:t>a lot of information - every user in the company would be stored in every Node object!</a:t>
            </a:r>
          </a:p>
          <a:p>
            <a:r>
              <a:rPr lang="en-US" dirty="0"/>
              <a:t>Additionally, it would be very hard to integrate such a solution with another source of truth about users</a:t>
            </a:r>
          </a:p>
        </p:txBody>
      </p:sp>
    </p:spTree>
    <p:extLst>
      <p:ext uri="{BB962C8B-B14F-4D97-AF65-F5344CB8AC3E}">
        <p14:creationId xmlns:p14="http://schemas.microsoft.com/office/powerpoint/2010/main" val="27031503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mtClean="0">
                <a:sym typeface="Rockwell" charset="0"/>
              </a:rPr>
              <a:t>Introducing Data Bags</a:t>
            </a:r>
          </a:p>
        </p:txBody>
      </p:sp>
      <p:sp>
        <p:nvSpPr>
          <p:cNvPr id="295939" name="Rectangle 2"/>
          <p:cNvSpPr>
            <a:spLocks noGrp="1" noChangeArrowheads="1"/>
          </p:cNvSpPr>
          <p:nvPr>
            <p:ph type="body" idx="1"/>
          </p:nvPr>
        </p:nvSpPr>
        <p:spPr/>
        <p:txBody>
          <a:bodyPr/>
          <a:lstStyle/>
          <a:p>
            <a:r>
              <a:rPr lang="en-US" dirty="0"/>
              <a:t>A data bag is a </a:t>
            </a:r>
            <a:r>
              <a:rPr lang="en-US" dirty="0">
                <a:latin typeface="Arial Bold" pitchFamily="34" charset="0"/>
                <a:cs typeface="Arial Bold" pitchFamily="34" charset="0"/>
                <a:sym typeface="Arial Bold" pitchFamily="34" charset="0"/>
              </a:rPr>
              <a:t>container </a:t>
            </a:r>
            <a:r>
              <a:rPr lang="en-US" dirty="0"/>
              <a:t>for </a:t>
            </a:r>
            <a:r>
              <a:rPr lang="en-US" dirty="0">
                <a:latin typeface="Arial Bold" pitchFamily="34" charset="0"/>
                <a:cs typeface="Arial Bold" pitchFamily="34" charset="0"/>
                <a:sym typeface="Arial Bold" pitchFamily="34" charset="0"/>
              </a:rPr>
              <a:t>items</a:t>
            </a:r>
            <a:r>
              <a:rPr lang="en-US" dirty="0"/>
              <a:t> that represent information about your infrastructure that is not tied to a single node</a:t>
            </a:r>
          </a:p>
          <a:p>
            <a:r>
              <a:rPr lang="en-US" dirty="0"/>
              <a:t>Examples</a:t>
            </a:r>
          </a:p>
          <a:p>
            <a:pPr lvl="1"/>
            <a:r>
              <a:rPr lang="en-US" dirty="0"/>
              <a:t>Users</a:t>
            </a:r>
          </a:p>
          <a:p>
            <a:pPr lvl="1"/>
            <a:r>
              <a:rPr lang="en-US" dirty="0"/>
              <a:t>Groups</a:t>
            </a:r>
          </a:p>
          <a:p>
            <a:pPr lvl="1"/>
            <a:r>
              <a:rPr lang="en-US" dirty="0"/>
              <a:t>Application Release </a:t>
            </a:r>
            <a:r>
              <a:rPr lang="en-US" dirty="0" smtClean="0"/>
              <a:t>Information</a:t>
            </a:r>
          </a:p>
          <a:p>
            <a:pPr lvl="1"/>
            <a:r>
              <a:rPr lang="en-US" dirty="0" smtClean="0"/>
              <a:t>Passwords (in an encrypted data bag</a:t>
            </a:r>
            <a:r>
              <a:rPr lang="en-US" dirty="0"/>
              <a:t>)</a:t>
            </a:r>
          </a:p>
        </p:txBody>
      </p:sp>
    </p:spTree>
    <p:extLst>
      <p:ext uri="{BB962C8B-B14F-4D97-AF65-F5344CB8AC3E}">
        <p14:creationId xmlns:p14="http://schemas.microsoft.com/office/powerpoint/2010/main" val="25607926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1"/>
          <p:cNvSpPr>
            <a:spLocks noGrp="1" noChangeArrowheads="1"/>
          </p:cNvSpPr>
          <p:nvPr>
            <p:ph type="title"/>
          </p:nvPr>
        </p:nvSpPr>
        <p:spPr/>
        <p:txBody>
          <a:bodyPr/>
          <a:lstStyle/>
          <a:p>
            <a:pPr eaLnBrk="1" hangingPunct="1">
              <a:defRPr/>
            </a:pPr>
            <a:r>
              <a:rPr lang="en-US" sz="4400" dirty="0" smtClean="0">
                <a:sym typeface="Rockwell" charset="0"/>
              </a:rPr>
              <a:t>Best Practice: </a:t>
            </a:r>
            <a:br>
              <a:rPr lang="en-US" sz="4400" dirty="0" smtClean="0">
                <a:sym typeface="Rockwell" charset="0"/>
              </a:rPr>
            </a:br>
            <a:r>
              <a:rPr lang="en-US" sz="4400" dirty="0" smtClean="0">
                <a:sym typeface="Rockwell" charset="0"/>
              </a:rPr>
              <a:t>Data Bags are commonly managed in </a:t>
            </a:r>
            <a:r>
              <a:rPr lang="en-US" sz="4400" b="1" dirty="0" smtClean="0">
                <a:sym typeface="Rockwell" charset="0"/>
              </a:rPr>
              <a:t>two ways</a:t>
            </a:r>
          </a:p>
        </p:txBody>
      </p:sp>
      <p:sp>
        <p:nvSpPr>
          <p:cNvPr id="296963" name="Rectangle 2"/>
          <p:cNvSpPr>
            <a:spLocks noGrp="1" noChangeArrowheads="1"/>
          </p:cNvSpPr>
          <p:nvPr>
            <p:ph type="body" idx="1"/>
          </p:nvPr>
        </p:nvSpPr>
        <p:spPr/>
        <p:txBody>
          <a:bodyPr/>
          <a:lstStyle/>
          <a:p>
            <a:pPr marL="977900" indent="-914400" eaLnBrk="1" hangingPunct="1">
              <a:buFont typeface="+mj-lt"/>
              <a:buAutoNum type="arabicPeriod"/>
            </a:pPr>
            <a:r>
              <a:rPr lang="en-US" dirty="0" smtClean="0"/>
              <a:t>By creating files in the </a:t>
            </a:r>
            <a:r>
              <a:rPr lang="en-US" dirty="0" err="1" smtClean="0"/>
              <a:t>data_bags</a:t>
            </a:r>
            <a:r>
              <a:rPr lang="en-US" dirty="0" smtClean="0"/>
              <a:t> directory of your chef-repo</a:t>
            </a:r>
            <a:endParaRPr lang="en-US" b="1" dirty="0" smtClean="0">
              <a:ea typeface="ヒラギノ明朝 ProN W6"/>
              <a:cs typeface="ヒラギノ明朝 ProN W6"/>
            </a:endParaRPr>
          </a:p>
          <a:p>
            <a:pPr marL="1231900" lvl="1" eaLnBrk="1" hangingPunct="1"/>
            <a:r>
              <a:rPr lang="en-US" dirty="0" smtClean="0"/>
              <a:t>We would use this to manage data bags by hand</a:t>
            </a:r>
          </a:p>
          <a:p>
            <a:pPr marL="1231900" lvl="1" eaLnBrk="1" hangingPunct="1"/>
            <a:r>
              <a:rPr lang="en-US" dirty="0" smtClean="0"/>
              <a:t>This is the model we will be using in this section</a:t>
            </a:r>
          </a:p>
          <a:p>
            <a:pPr marL="379683" indent="0" eaLnBrk="1" hangingPunct="1">
              <a:buNone/>
            </a:pPr>
            <a:endParaRPr lang="en-US" dirty="0" smtClean="0"/>
          </a:p>
          <a:p>
            <a:pPr marL="977900" indent="-914400" eaLnBrk="1" hangingPunct="1">
              <a:buFont typeface="+mj-lt"/>
              <a:buAutoNum type="arabicPeriod"/>
            </a:pPr>
            <a:r>
              <a:rPr lang="en-US" dirty="0" smtClean="0"/>
              <a:t>By creating </a:t>
            </a:r>
            <a:r>
              <a:rPr lang="en-US" dirty="0"/>
              <a:t>and managing data bag items directly </a:t>
            </a:r>
            <a:r>
              <a:rPr lang="en-US" dirty="0" smtClean="0"/>
              <a:t>through the </a:t>
            </a:r>
            <a:r>
              <a:rPr lang="en-US" dirty="0"/>
              <a:t>Chef API </a:t>
            </a:r>
            <a:r>
              <a:rPr lang="en-US" dirty="0" smtClean="0"/>
              <a:t>via a </a:t>
            </a:r>
            <a:r>
              <a:rPr lang="en-US" dirty="0"/>
              <a:t>custom </a:t>
            </a:r>
            <a:r>
              <a:rPr lang="en-US" dirty="0" smtClean="0"/>
              <a:t>script</a:t>
            </a:r>
            <a:endParaRPr lang="en-US" b="1" dirty="0" smtClean="0">
              <a:ea typeface="ヒラギノ明朝 ProN W6"/>
              <a:cs typeface="ヒラギノ明朝 ProN W6"/>
            </a:endParaRPr>
          </a:p>
          <a:p>
            <a:pPr marL="1231900" lvl="1" eaLnBrk="1" hangingPunct="1"/>
            <a:r>
              <a:rPr lang="en-US" dirty="0" smtClean="0"/>
              <a:t>We would use this for LDAP or AD integration</a:t>
            </a:r>
          </a:p>
        </p:txBody>
      </p:sp>
    </p:spTree>
    <p:extLst>
      <p:ext uri="{BB962C8B-B14F-4D97-AF65-F5344CB8AC3E}">
        <p14:creationId xmlns:p14="http://schemas.microsoft.com/office/powerpoint/2010/main" val="24577823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1"/>
          <p:cNvSpPr>
            <a:spLocks/>
          </p:cNvSpPr>
          <p:nvPr/>
        </p:nvSpPr>
        <p:spPr bwMode="auto">
          <a:xfrm>
            <a:off x="800178" y="1854200"/>
            <a:ext cx="14657232" cy="1574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cd chef-repo</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mkdir</a:t>
            </a:r>
            <a:r>
              <a:rPr lang="en-US" sz="4800" dirty="0" smtClean="0">
                <a:solidFill>
                  <a:srgbClr val="FFFFFF"/>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data_bags</a:t>
            </a:r>
            <a:endParaRPr lang="en-US" sz="4800" dirty="0">
              <a:solidFill>
                <a:srgbClr val="FFFFFF"/>
              </a:solidFill>
              <a:latin typeface="Courier"/>
              <a:ea typeface="Courier"/>
              <a:cs typeface="Courier"/>
              <a:sym typeface="Courier"/>
            </a:endParaRPr>
          </a:p>
        </p:txBody>
      </p:sp>
      <p:sp>
        <p:nvSpPr>
          <p:cNvPr id="476162" name="Rectangle 2"/>
          <p:cNvSpPr>
            <a:spLocks noGrp="1" noChangeArrowheads="1"/>
          </p:cNvSpPr>
          <p:nvPr>
            <p:ph type="title"/>
          </p:nvPr>
        </p:nvSpPr>
        <p:spPr>
          <a:xfrm>
            <a:off x="800273" y="304800"/>
            <a:ext cx="14657233" cy="1117600"/>
          </a:xfrm>
        </p:spPr>
        <p:txBody>
          <a:bodyPr/>
          <a:lstStyle/>
          <a:p>
            <a:pPr eaLnBrk="1" hangingPunct="1">
              <a:defRPr/>
            </a:pPr>
            <a:r>
              <a:rPr lang="en-US" sz="4800" dirty="0" smtClean="0">
                <a:sym typeface="Arial Bold" charset="0"/>
              </a:rPr>
              <a:t>Exercise: </a:t>
            </a:r>
            <a:br>
              <a:rPr lang="en-US" sz="4800" dirty="0" smtClean="0">
                <a:sym typeface="Arial Bold" charset="0"/>
              </a:rPr>
            </a:br>
            <a:r>
              <a:rPr lang="en-US" sz="4800" dirty="0" smtClean="0">
                <a:sym typeface="Arial Bold" charset="0"/>
              </a:rPr>
              <a:t>Make </a:t>
            </a:r>
            <a:r>
              <a:rPr lang="en-US" sz="4800" dirty="0">
                <a:sym typeface="Arial Bold" charset="0"/>
              </a:rPr>
              <a:t>a </a:t>
            </a:r>
            <a:r>
              <a:rPr lang="en-US" sz="4800" dirty="0" err="1">
                <a:sym typeface="Arial Bold" charset="0"/>
              </a:rPr>
              <a:t>data_bags</a:t>
            </a:r>
            <a:r>
              <a:rPr lang="en-US" sz="4800" dirty="0">
                <a:sym typeface="Arial Bold" charset="0"/>
              </a:rPr>
              <a:t> </a:t>
            </a:r>
            <a:r>
              <a:rPr lang="en-US" sz="4800" dirty="0" smtClean="0">
                <a:sym typeface="Arial Bold" charset="0"/>
              </a:rPr>
              <a:t>directory </a:t>
            </a:r>
            <a:r>
              <a:rPr lang="en-US" sz="4800" smtClean="0">
                <a:sym typeface="Arial Bold" charset="0"/>
              </a:rPr>
              <a:t>in chef-repo</a:t>
            </a:r>
            <a:endParaRPr lang="en-US" sz="4800" dirty="0">
              <a:sym typeface="Arial Bold" charset="0"/>
            </a:endParaRPr>
          </a:p>
        </p:txBody>
      </p:sp>
      <p:sp>
        <p:nvSpPr>
          <p:cNvPr id="6"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    Directory: C:\windows\temp\chef-repo</a:t>
            </a: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Mode                </a:t>
            </a:r>
            <a:r>
              <a:rPr lang="en-US" sz="2400" dirty="0" err="1">
                <a:solidFill>
                  <a:schemeClr val="bg1"/>
                </a:solidFill>
                <a:latin typeface="Courier"/>
                <a:cs typeface="Courier"/>
              </a:rPr>
              <a:t>LastWriteTime</a:t>
            </a:r>
            <a:r>
              <a:rPr lang="en-US" sz="2400" dirty="0">
                <a:solidFill>
                  <a:schemeClr val="bg1"/>
                </a:solidFill>
                <a:latin typeface="Courier"/>
                <a:cs typeface="Courier"/>
              </a:rPr>
              <a:t>     Length Name</a:t>
            </a:r>
          </a:p>
          <a:p>
            <a:pPr lvl="1" fontAlgn="base">
              <a:buClr>
                <a:srgbClr val="ED781C"/>
              </a:buClr>
              <a:buSzPct val="100000"/>
            </a:pPr>
            <a:r>
              <a:rPr lang="en-US" sz="2400" dirty="0">
                <a:solidFill>
                  <a:schemeClr val="bg1"/>
                </a:solidFill>
                <a:latin typeface="Courier"/>
                <a:cs typeface="Courier"/>
              </a:rPr>
              <a:t>----                -------------     ------ ----</a:t>
            </a:r>
          </a:p>
          <a:p>
            <a:pPr lvl="1" fontAlgn="base">
              <a:buClr>
                <a:srgbClr val="ED781C"/>
              </a:buClr>
              <a:buSzPct val="100000"/>
            </a:pPr>
            <a:r>
              <a:rPr lang="en-US" sz="2400" dirty="0">
                <a:solidFill>
                  <a:schemeClr val="bg1"/>
                </a:solidFill>
                <a:latin typeface="Courier"/>
                <a:cs typeface="Courier"/>
              </a:rPr>
              <a:t>d----         25-Feb-14   3:23 PM            </a:t>
            </a:r>
            <a:r>
              <a:rPr lang="en-US" sz="2400" dirty="0" err="1">
                <a:solidFill>
                  <a:schemeClr val="bg1"/>
                </a:solidFill>
                <a:latin typeface="Courier"/>
                <a:cs typeface="Courier"/>
              </a:rPr>
              <a:t>data_bags</a:t>
            </a:r>
            <a:endParaRPr lang="en-US" sz="2400" dirty="0">
              <a:solidFill>
                <a:schemeClr val="bg1"/>
              </a:solidFill>
              <a:effectLst/>
              <a:latin typeface="Courier"/>
              <a:cs typeface="Courier"/>
            </a:endParaRPr>
          </a:p>
        </p:txBody>
      </p:sp>
    </p:spTree>
    <p:extLst>
      <p:ext uri="{BB962C8B-B14F-4D97-AF65-F5344CB8AC3E}">
        <p14:creationId xmlns:p14="http://schemas.microsoft.com/office/powerpoint/2010/main" val="21324343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
          <p:cNvSpPr>
            <a:spLocks/>
          </p:cNvSpPr>
          <p:nvPr/>
        </p:nvSpPr>
        <p:spPr bwMode="auto">
          <a:xfrm>
            <a:off x="800178" y="1625600"/>
            <a:ext cx="14657232"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mkdir</a:t>
            </a:r>
            <a:r>
              <a:rPr lang="en-US" sz="4800" dirty="0" smtClean="0">
                <a:solidFill>
                  <a:srgbClr val="FFFFFF"/>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data_bags</a:t>
            </a:r>
            <a:r>
              <a:rPr lang="en-US" sz="4800" dirty="0" smtClean="0">
                <a:solidFill>
                  <a:srgbClr val="FFFFFF"/>
                </a:solidFill>
                <a:latin typeface="Courier"/>
                <a:ea typeface="Courier"/>
                <a:cs typeface="Courier"/>
                <a:sym typeface="Courier"/>
              </a:rPr>
              <a:t>\users</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a:t>
            </a:r>
            <a:r>
              <a:rPr lang="en-US" sz="4800" dirty="0" err="1">
                <a:solidFill>
                  <a:srgbClr val="FFFFFF"/>
                </a:solidFill>
                <a:latin typeface="Courier"/>
                <a:ea typeface="Courier"/>
                <a:cs typeface="Courier"/>
                <a:sym typeface="Courier"/>
              </a:rPr>
              <a:t>data_bag</a:t>
            </a:r>
            <a:r>
              <a:rPr lang="en-US" sz="4800" dirty="0">
                <a:solidFill>
                  <a:srgbClr val="FFFFFF"/>
                </a:solidFill>
                <a:latin typeface="Courier"/>
                <a:ea typeface="Courier"/>
                <a:cs typeface="Courier"/>
                <a:sym typeface="Courier"/>
              </a:rPr>
              <a:t> create users</a:t>
            </a:r>
          </a:p>
        </p:txBody>
      </p:sp>
      <p:sp>
        <p:nvSpPr>
          <p:cNvPr id="47718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data bag named users</a:t>
            </a:r>
          </a:p>
        </p:txBody>
      </p:sp>
      <p:sp>
        <p:nvSpPr>
          <p:cNvPr id="314372"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a:solidFill>
                  <a:srgbClr val="FFFFFF"/>
                </a:solidFill>
                <a:latin typeface="Courier"/>
                <a:ea typeface="Courier"/>
                <a:cs typeface="Courier"/>
                <a:sym typeface="Courier"/>
              </a:rPr>
              <a:t>Mode                </a:t>
            </a:r>
            <a:r>
              <a:rPr lang="en-US" dirty="0" err="1">
                <a:solidFill>
                  <a:srgbClr val="FFFFFF"/>
                </a:solidFill>
                <a:latin typeface="Courier"/>
                <a:ea typeface="Courier"/>
                <a:cs typeface="Courier"/>
                <a:sym typeface="Courier"/>
              </a:rPr>
              <a:t>LastWriteTime</a:t>
            </a:r>
            <a:r>
              <a:rPr lang="en-US" dirty="0">
                <a:solidFill>
                  <a:srgbClr val="FFFFFF"/>
                </a:solidFill>
                <a:latin typeface="Courier"/>
                <a:ea typeface="Courier"/>
                <a:cs typeface="Courier"/>
                <a:sym typeface="Courier"/>
              </a:rPr>
              <a:t>     Length Name</a:t>
            </a:r>
          </a:p>
          <a:p>
            <a:r>
              <a:rPr lang="en-US" dirty="0">
                <a:solidFill>
                  <a:srgbClr val="FFFFFF"/>
                </a:solidFill>
                <a:latin typeface="Courier"/>
                <a:ea typeface="Courier"/>
                <a:cs typeface="Courier"/>
                <a:sym typeface="Courier"/>
              </a:rPr>
              <a:t>----                -------------     ------ ----</a:t>
            </a:r>
          </a:p>
          <a:p>
            <a:r>
              <a:rPr lang="en-US" dirty="0">
                <a:solidFill>
                  <a:srgbClr val="FFFFFF"/>
                </a:solidFill>
                <a:latin typeface="Courier"/>
                <a:ea typeface="Courier"/>
                <a:cs typeface="Courier"/>
                <a:sym typeface="Courier"/>
              </a:rPr>
              <a:t>d----         25-Feb-14   3:24 </a:t>
            </a:r>
            <a:r>
              <a:rPr lang="en-US" dirty="0" smtClean="0">
                <a:solidFill>
                  <a:srgbClr val="FFFFFF"/>
                </a:solidFill>
                <a:latin typeface="Courier"/>
                <a:ea typeface="Courier"/>
                <a:cs typeface="Courier"/>
                <a:sym typeface="Courier"/>
              </a:rPr>
              <a:t>PM            users</a:t>
            </a:r>
          </a:p>
          <a:p>
            <a:endParaRPr lang="en-US" dirty="0" smtClean="0">
              <a:solidFill>
                <a:srgbClr val="FFFFFF"/>
              </a:solidFill>
              <a:latin typeface="Courier"/>
              <a:ea typeface="Courier"/>
              <a:cs typeface="Courier"/>
              <a:sym typeface="Courier"/>
            </a:endParaRPr>
          </a:p>
          <a:p>
            <a:endParaRPr lang="en-US" dirty="0">
              <a:solidFill>
                <a:srgbClr val="FFFFFF"/>
              </a:solidFill>
              <a:latin typeface="Courier"/>
              <a:ea typeface="Courier"/>
              <a:cs typeface="Courier"/>
              <a:sym typeface="Courier"/>
            </a:endParaRPr>
          </a:p>
          <a:p>
            <a:r>
              <a:rPr lang="en-US" dirty="0" smtClean="0">
                <a:solidFill>
                  <a:srgbClr val="FFFFFF"/>
                </a:solidFill>
                <a:latin typeface="Courier"/>
                <a:ea typeface="Courier"/>
                <a:cs typeface="Courier"/>
                <a:sym typeface="Courier"/>
              </a:rPr>
              <a:t>Created </a:t>
            </a:r>
            <a:r>
              <a:rPr lang="en-US" dirty="0" err="1">
                <a:solidFill>
                  <a:srgbClr val="FFFFFF"/>
                </a:solidFill>
                <a:latin typeface="Courier"/>
                <a:ea typeface="Courier"/>
                <a:cs typeface="Courier"/>
                <a:sym typeface="Courier"/>
              </a:rPr>
              <a:t>data_bag</a:t>
            </a:r>
            <a:r>
              <a:rPr lang="en-US" dirty="0">
                <a:solidFill>
                  <a:srgbClr val="FFFFFF"/>
                </a:solidFill>
                <a:latin typeface="Courier"/>
                <a:ea typeface="Courier"/>
                <a:cs typeface="Courier"/>
                <a:sym typeface="Courier"/>
              </a:rPr>
              <a:t>[users]</a:t>
            </a:r>
          </a:p>
        </p:txBody>
      </p:sp>
    </p:spTree>
    <p:extLst>
      <p:ext uri="{BB962C8B-B14F-4D97-AF65-F5344CB8AC3E}">
        <p14:creationId xmlns:p14="http://schemas.microsoft.com/office/powerpoint/2010/main" val="3357880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
          <p:cNvSpPr>
            <a:spLocks/>
          </p:cNvSpPr>
          <p:nvPr/>
        </p:nvSpPr>
        <p:spPr bwMode="auto">
          <a:xfrm>
            <a:off x="800178" y="1625600"/>
            <a:ext cx="14657232"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mkdir</a:t>
            </a:r>
            <a:r>
              <a:rPr lang="en-US" sz="4800" dirty="0" smtClean="0">
                <a:solidFill>
                  <a:srgbClr val="FFFFFF"/>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data_bags</a:t>
            </a:r>
            <a:r>
              <a:rPr lang="en-US" sz="4800" dirty="0" smtClean="0">
                <a:solidFill>
                  <a:srgbClr val="FFFFFF"/>
                </a:solidFill>
                <a:latin typeface="Courier"/>
                <a:ea typeface="Courier"/>
                <a:cs typeface="Courier"/>
                <a:sym typeface="Courier"/>
              </a:rPr>
              <a:t>\users</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a:t>
            </a:r>
            <a:r>
              <a:rPr lang="en-US" sz="4800" dirty="0" err="1">
                <a:solidFill>
                  <a:srgbClr val="FFFFFF"/>
                </a:solidFill>
                <a:latin typeface="Courier"/>
                <a:ea typeface="Courier"/>
                <a:cs typeface="Courier"/>
                <a:sym typeface="Courier"/>
              </a:rPr>
              <a:t>data_bag</a:t>
            </a:r>
            <a:r>
              <a:rPr lang="en-US" sz="4800" dirty="0">
                <a:solidFill>
                  <a:srgbClr val="FFFFFF"/>
                </a:solidFill>
                <a:latin typeface="Courier"/>
                <a:ea typeface="Courier"/>
                <a:cs typeface="Courier"/>
                <a:sym typeface="Courier"/>
              </a:rPr>
              <a:t> create users</a:t>
            </a:r>
          </a:p>
        </p:txBody>
      </p:sp>
      <p:sp>
        <p:nvSpPr>
          <p:cNvPr id="47718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data bag named users</a:t>
            </a:r>
          </a:p>
        </p:txBody>
      </p:sp>
      <p:sp>
        <p:nvSpPr>
          <p:cNvPr id="314372"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a:solidFill>
                  <a:srgbClr val="FFFFFF"/>
                </a:solidFill>
                <a:latin typeface="Courier"/>
                <a:ea typeface="Courier"/>
                <a:cs typeface="Courier"/>
                <a:sym typeface="Courier"/>
              </a:rPr>
              <a:t>Mode                </a:t>
            </a:r>
            <a:r>
              <a:rPr lang="en-US" dirty="0" err="1">
                <a:solidFill>
                  <a:srgbClr val="FFFFFF"/>
                </a:solidFill>
                <a:latin typeface="Courier"/>
                <a:ea typeface="Courier"/>
                <a:cs typeface="Courier"/>
                <a:sym typeface="Courier"/>
              </a:rPr>
              <a:t>LastWriteTime</a:t>
            </a:r>
            <a:r>
              <a:rPr lang="en-US" dirty="0">
                <a:solidFill>
                  <a:srgbClr val="FFFFFF"/>
                </a:solidFill>
                <a:latin typeface="Courier"/>
                <a:ea typeface="Courier"/>
                <a:cs typeface="Courier"/>
                <a:sym typeface="Courier"/>
              </a:rPr>
              <a:t>     Length Name</a:t>
            </a:r>
          </a:p>
          <a:p>
            <a:r>
              <a:rPr lang="en-US" dirty="0">
                <a:solidFill>
                  <a:srgbClr val="FFFFFF"/>
                </a:solidFill>
                <a:latin typeface="Courier"/>
                <a:ea typeface="Courier"/>
                <a:cs typeface="Courier"/>
                <a:sym typeface="Courier"/>
              </a:rPr>
              <a:t>----                -------------     ------ ----</a:t>
            </a:r>
          </a:p>
          <a:p>
            <a:r>
              <a:rPr lang="en-US" dirty="0">
                <a:solidFill>
                  <a:srgbClr val="FFFFFF"/>
                </a:solidFill>
                <a:latin typeface="Courier"/>
                <a:ea typeface="Courier"/>
                <a:cs typeface="Courier"/>
                <a:sym typeface="Courier"/>
              </a:rPr>
              <a:t>d----         25-Feb-14   3:24 </a:t>
            </a:r>
            <a:r>
              <a:rPr lang="en-US" dirty="0" smtClean="0">
                <a:solidFill>
                  <a:srgbClr val="FFFFFF"/>
                </a:solidFill>
                <a:latin typeface="Courier"/>
                <a:ea typeface="Courier"/>
                <a:cs typeface="Courier"/>
                <a:sym typeface="Courier"/>
              </a:rPr>
              <a:t>PM            users</a:t>
            </a:r>
          </a:p>
          <a:p>
            <a:endParaRPr lang="en-US" dirty="0" smtClean="0">
              <a:solidFill>
                <a:srgbClr val="FFFFFF"/>
              </a:solidFill>
              <a:latin typeface="Courier"/>
              <a:ea typeface="Courier"/>
              <a:cs typeface="Courier"/>
              <a:sym typeface="Courier"/>
            </a:endParaRPr>
          </a:p>
          <a:p>
            <a:endParaRPr lang="en-US" dirty="0">
              <a:solidFill>
                <a:srgbClr val="FFFFFF"/>
              </a:solidFill>
              <a:latin typeface="Courier"/>
              <a:ea typeface="Courier"/>
              <a:cs typeface="Courier"/>
              <a:sym typeface="Courier"/>
            </a:endParaRPr>
          </a:p>
          <a:p>
            <a:r>
              <a:rPr lang="en-US" dirty="0" smtClean="0">
                <a:solidFill>
                  <a:srgbClr val="FFFFFF"/>
                </a:solidFill>
                <a:latin typeface="Courier"/>
                <a:ea typeface="Courier"/>
                <a:cs typeface="Courier"/>
                <a:sym typeface="Courier"/>
              </a:rPr>
              <a:t>Created </a:t>
            </a:r>
            <a:r>
              <a:rPr lang="en-US" dirty="0" err="1">
                <a:solidFill>
                  <a:srgbClr val="FFFFFF"/>
                </a:solidFill>
                <a:latin typeface="Courier"/>
                <a:ea typeface="Courier"/>
                <a:cs typeface="Courier"/>
                <a:sym typeface="Courier"/>
              </a:rPr>
              <a:t>data_bag</a:t>
            </a:r>
            <a:r>
              <a:rPr lang="en-US" dirty="0">
                <a:solidFill>
                  <a:srgbClr val="FFFFFF"/>
                </a:solidFill>
                <a:latin typeface="Courier"/>
                <a:ea typeface="Courier"/>
                <a:cs typeface="Courier"/>
                <a:sym typeface="Courier"/>
              </a:rPr>
              <a:t>[users]</a:t>
            </a:r>
          </a:p>
        </p:txBody>
      </p:sp>
      <p:sp>
        <p:nvSpPr>
          <p:cNvPr id="5" name="Donut 4"/>
          <p:cNvSpPr/>
          <p:nvPr/>
        </p:nvSpPr>
        <p:spPr bwMode="auto">
          <a:xfrm>
            <a:off x="7900194" y="1676400"/>
            <a:ext cx="2590800" cy="1219200"/>
          </a:xfrm>
          <a:prstGeom prst="donut">
            <a:avLst>
              <a:gd name="adj" fmla="val 8250"/>
            </a:avLst>
          </a:prstGeom>
          <a:solidFill>
            <a:srgbClr val="FF8000"/>
          </a:solidFill>
          <a:ln w="25400" cap="flat" cmpd="sng" algn="ctr">
            <a:solidFill>
              <a:srgbClr val="FF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Donut 8"/>
          <p:cNvSpPr/>
          <p:nvPr/>
        </p:nvSpPr>
        <p:spPr bwMode="auto">
          <a:xfrm>
            <a:off x="10338594" y="2514600"/>
            <a:ext cx="2209800" cy="1143000"/>
          </a:xfrm>
          <a:prstGeom prst="donut">
            <a:avLst>
              <a:gd name="adj" fmla="val 8250"/>
            </a:avLst>
          </a:prstGeom>
          <a:solidFill>
            <a:srgbClr val="FF8000"/>
          </a:solidFill>
          <a:ln w="25400" cap="flat" cmpd="sng" algn="ctr">
            <a:solidFill>
              <a:srgbClr val="FF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4127588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p:cNvSpPr>
          <p:nvPr/>
        </p:nvSpPr>
        <p:spPr bwMode="auto">
          <a:xfrm>
            <a:off x="800178" y="1600200"/>
            <a:ext cx="14657232" cy="180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300" dirty="0" smtClean="0">
                <a:solidFill>
                  <a:srgbClr val="FFFFFF"/>
                </a:solidFill>
                <a:latin typeface="Courier"/>
                <a:ea typeface="Courier"/>
                <a:cs typeface="Courier"/>
                <a:sym typeface="Courier"/>
              </a:rPr>
              <a:t>&gt; </a:t>
            </a:r>
            <a:r>
              <a:rPr lang="en-US" sz="4300" dirty="0" err="1" smtClean="0">
                <a:solidFill>
                  <a:srgbClr val="FFFFFF"/>
                </a:solidFill>
                <a:latin typeface="Courier"/>
                <a:ea typeface="Courier"/>
                <a:cs typeface="Courier"/>
                <a:sym typeface="Courier"/>
              </a:rPr>
              <a:t>mkdir</a:t>
            </a:r>
            <a:r>
              <a:rPr lang="en-US" sz="4300" dirty="0" smtClean="0">
                <a:solidFill>
                  <a:srgbClr val="FFFFFF"/>
                </a:solidFill>
                <a:latin typeface="Courier"/>
                <a:ea typeface="Courier"/>
                <a:cs typeface="Courier"/>
                <a:sym typeface="Courier"/>
              </a:rPr>
              <a:t> </a:t>
            </a:r>
            <a:r>
              <a:rPr lang="en-US" sz="4300" dirty="0" err="1" smtClean="0">
                <a:solidFill>
                  <a:srgbClr val="FFFFFF"/>
                </a:solidFill>
                <a:latin typeface="Courier"/>
                <a:ea typeface="Courier"/>
                <a:cs typeface="Courier"/>
                <a:sym typeface="Courier"/>
              </a:rPr>
              <a:t>data_bags</a:t>
            </a:r>
            <a:r>
              <a:rPr lang="en-US" sz="4300" dirty="0" smtClean="0">
                <a:solidFill>
                  <a:srgbClr val="FFFFFF"/>
                </a:solidFill>
                <a:latin typeface="Courier"/>
                <a:ea typeface="Courier"/>
                <a:cs typeface="Courier"/>
                <a:sym typeface="Courier"/>
              </a:rPr>
              <a:t>\groups</a:t>
            </a:r>
          </a:p>
          <a:p>
            <a:r>
              <a:rPr lang="en-US" sz="4300" dirty="0" smtClean="0">
                <a:solidFill>
                  <a:srgbClr val="FFFFFF"/>
                </a:solidFill>
                <a:latin typeface="Courier"/>
                <a:ea typeface="Courier"/>
                <a:cs typeface="Courier"/>
                <a:sym typeface="Courier"/>
              </a:rPr>
              <a:t>&gt; </a:t>
            </a:r>
            <a:r>
              <a:rPr lang="en-US" sz="4300" dirty="0">
                <a:solidFill>
                  <a:srgbClr val="FFFFFF"/>
                </a:solidFill>
                <a:latin typeface="Courier"/>
                <a:ea typeface="Courier"/>
                <a:cs typeface="Courier"/>
                <a:sym typeface="Courier"/>
              </a:rPr>
              <a:t>knife </a:t>
            </a:r>
            <a:r>
              <a:rPr lang="en-US" sz="4300" dirty="0" err="1">
                <a:solidFill>
                  <a:srgbClr val="FFFFFF"/>
                </a:solidFill>
                <a:latin typeface="Courier"/>
                <a:ea typeface="Courier"/>
                <a:cs typeface="Courier"/>
                <a:sym typeface="Courier"/>
              </a:rPr>
              <a:t>data_bag</a:t>
            </a:r>
            <a:r>
              <a:rPr lang="en-US" sz="4300" dirty="0">
                <a:solidFill>
                  <a:srgbClr val="FFFFFF"/>
                </a:solidFill>
                <a:latin typeface="Courier"/>
                <a:ea typeface="Courier"/>
                <a:cs typeface="Courier"/>
                <a:sym typeface="Courier"/>
              </a:rPr>
              <a:t> create groups</a:t>
            </a:r>
          </a:p>
        </p:txBody>
      </p:sp>
      <p:sp>
        <p:nvSpPr>
          <p:cNvPr id="488450" name="Rectangle 2"/>
          <p:cNvSpPr>
            <a:spLocks noGrp="1" noChangeArrowheads="1"/>
          </p:cNvSpPr>
          <p:nvPr>
            <p:ph type="title"/>
          </p:nvPr>
        </p:nvSpPr>
        <p:spPr>
          <a:xfrm>
            <a:off x="800273" y="330200"/>
            <a:ext cx="14657233" cy="1117600"/>
          </a:xfrm>
        </p:spPr>
        <p:txBody>
          <a:bodyPr/>
          <a:lstStyle/>
          <a:p>
            <a:pPr eaLnBrk="1" hangingPunct="1">
              <a:defRPr/>
            </a:pPr>
            <a:r>
              <a:rPr lang="en-US" sz="5600" dirty="0" smtClean="0">
                <a:sym typeface="Arial Bold" charset="0"/>
              </a:rPr>
              <a:t>Exercise</a:t>
            </a:r>
            <a:r>
              <a:rPr lang="en-US" sz="5600" dirty="0">
                <a:sym typeface="Arial Bold" charset="0"/>
              </a:rPr>
              <a:t>: </a:t>
            </a:r>
            <a:r>
              <a:rPr lang="en-US" sz="5600" dirty="0" smtClean="0">
                <a:sym typeface="Arial Bold" charset="0"/>
              </a:rPr>
              <a:t/>
            </a:r>
            <a:br>
              <a:rPr lang="en-US" sz="5600" dirty="0" smtClean="0">
                <a:sym typeface="Arial Bold" charset="0"/>
              </a:rPr>
            </a:br>
            <a:r>
              <a:rPr lang="en-US" sz="5600" dirty="0" smtClean="0">
                <a:sym typeface="Arial Bold" charset="0"/>
              </a:rPr>
              <a:t>Create </a:t>
            </a:r>
            <a:r>
              <a:rPr lang="en-US" sz="5600" dirty="0">
                <a:sym typeface="Arial Bold" charset="0"/>
              </a:rPr>
              <a:t>a data bag named groups</a:t>
            </a:r>
          </a:p>
        </p:txBody>
      </p:sp>
      <p:sp>
        <p:nvSpPr>
          <p:cNvPr id="8"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2400" kern="0" dirty="0">
                <a:solidFill>
                  <a:schemeClr val="bg1"/>
                </a:solidFill>
                <a:latin typeface="Menlo Regular"/>
                <a:ea typeface="Menlo Regular"/>
                <a:cs typeface="Menlo Regular"/>
                <a:sym typeface="Menlo Regular"/>
              </a:rPr>
              <a:t>Mode                </a:t>
            </a:r>
            <a:r>
              <a:rPr lang="en-US" sz="2400" kern="0" dirty="0" err="1">
                <a:solidFill>
                  <a:schemeClr val="bg1"/>
                </a:solidFill>
                <a:latin typeface="Menlo Regular"/>
                <a:ea typeface="Menlo Regular"/>
                <a:cs typeface="Menlo Regular"/>
                <a:sym typeface="Menlo Regular"/>
              </a:rPr>
              <a:t>LastWriteTime</a:t>
            </a:r>
            <a:r>
              <a:rPr lang="en-US" sz="2400" kern="0" dirty="0">
                <a:solidFill>
                  <a:schemeClr val="bg1"/>
                </a:solidFill>
                <a:latin typeface="Menlo Regular"/>
                <a:ea typeface="Menlo Regular"/>
                <a:cs typeface="Menlo Regular"/>
                <a:sym typeface="Menlo Regular"/>
              </a:rPr>
              <a:t>     Length Name</a:t>
            </a:r>
          </a:p>
          <a:p>
            <a:pPr marL="800826" lvl="2" indent="0" defTabSz="914400">
              <a:buNone/>
            </a:pPr>
            <a:r>
              <a:rPr lang="en-US" sz="2400" kern="0" dirty="0">
                <a:solidFill>
                  <a:schemeClr val="bg1"/>
                </a:solidFill>
                <a:latin typeface="Menlo Regular"/>
                <a:ea typeface="Menlo Regular"/>
                <a:cs typeface="Menlo Regular"/>
                <a:sym typeface="Menlo Regular"/>
              </a:rPr>
              <a:t>----                -------------     ------ ----</a:t>
            </a:r>
          </a:p>
          <a:p>
            <a:pPr marL="800826" lvl="2" indent="0" defTabSz="914400">
              <a:buNone/>
            </a:pPr>
            <a:r>
              <a:rPr lang="en-US" sz="2400" kern="0" dirty="0">
                <a:solidFill>
                  <a:schemeClr val="bg1"/>
                </a:solidFill>
                <a:latin typeface="Menlo Regular"/>
                <a:ea typeface="Menlo Regular"/>
                <a:cs typeface="Menlo Regular"/>
                <a:sym typeface="Menlo Regular"/>
              </a:rPr>
              <a:t>d-</a:t>
            </a:r>
            <a:r>
              <a:rPr lang="en-US" sz="2400" kern="0">
                <a:solidFill>
                  <a:schemeClr val="bg1"/>
                </a:solidFill>
                <a:latin typeface="Menlo Regular"/>
                <a:ea typeface="Menlo Regular"/>
                <a:cs typeface="Menlo Regular"/>
                <a:sym typeface="Menlo Regular"/>
              </a:rPr>
              <a:t>---         </a:t>
            </a:r>
            <a:r>
              <a:rPr lang="en-US" sz="2400" kern="0" smtClean="0">
                <a:solidFill>
                  <a:schemeClr val="bg1"/>
                </a:solidFill>
                <a:latin typeface="Menlo Regular"/>
                <a:ea typeface="Menlo Regular"/>
                <a:cs typeface="Menlo Regular"/>
                <a:sym typeface="Menlo Regular"/>
              </a:rPr>
              <a:t>9/18/2013   </a:t>
            </a:r>
            <a:r>
              <a:rPr lang="en-US" sz="2400" kern="0" dirty="0">
                <a:solidFill>
                  <a:schemeClr val="bg1"/>
                </a:solidFill>
                <a:latin typeface="Menlo Regular"/>
                <a:ea typeface="Menlo Regular"/>
                <a:cs typeface="Menlo Regular"/>
                <a:sym typeface="Menlo Regular"/>
              </a:rPr>
              <a:t>3:07 PM            groups</a:t>
            </a: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r>
              <a:rPr lang="en-US" sz="2400" kern="0" dirty="0" smtClean="0">
                <a:solidFill>
                  <a:schemeClr val="bg1"/>
                </a:solidFill>
                <a:latin typeface="Menlo Regular"/>
                <a:ea typeface="Menlo Regular"/>
                <a:cs typeface="Menlo Regular"/>
                <a:sym typeface="Menlo Regular"/>
              </a:rPr>
              <a:t>Created </a:t>
            </a:r>
            <a:r>
              <a:rPr lang="en-US" sz="2400" kern="0" dirty="0" err="1">
                <a:solidFill>
                  <a:schemeClr val="bg1"/>
                </a:solidFill>
                <a:latin typeface="Menlo Regular"/>
                <a:ea typeface="Menlo Regular"/>
                <a:cs typeface="Menlo Regular"/>
                <a:sym typeface="Menlo Regular"/>
              </a:rPr>
              <a:t>data_bag</a:t>
            </a:r>
            <a:r>
              <a:rPr lang="en-US" sz="2400" kern="0" dirty="0">
                <a:solidFill>
                  <a:schemeClr val="bg1"/>
                </a:solidFill>
                <a:latin typeface="Menlo Regular"/>
                <a:ea typeface="Menlo Regular"/>
                <a:cs typeface="Menlo Regular"/>
                <a:sym typeface="Menlo Regular"/>
              </a:rPr>
              <a:t>[groups]</a:t>
            </a:r>
          </a:p>
        </p:txBody>
      </p:sp>
    </p:spTree>
    <p:extLst>
      <p:ext uri="{BB962C8B-B14F-4D97-AF65-F5344CB8AC3E}">
        <p14:creationId xmlns:p14="http://schemas.microsoft.com/office/powerpoint/2010/main" val="26916307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6" name="Rectangle 3"/>
          <p:cNvSpPr>
            <a:spLocks/>
          </p:cNvSpPr>
          <p:nvPr/>
        </p:nvSpPr>
        <p:spPr bwMode="auto">
          <a:xfrm>
            <a:off x="-24606" y="1346200"/>
            <a:ext cx="57150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smtClean="0">
                <a:latin typeface="Courier"/>
                <a:ea typeface="Courier"/>
                <a:cs typeface="Courier"/>
                <a:sym typeface="Courier"/>
              </a:rPr>
              <a:t>data_bags</a:t>
            </a:r>
            <a:r>
              <a:rPr lang="en-US" dirty="0" smtClean="0">
                <a:latin typeface="Courier"/>
                <a:ea typeface="Courier"/>
                <a:cs typeface="Courier"/>
                <a:sym typeface="Courier"/>
              </a:rPr>
              <a:t>\users\</a:t>
            </a:r>
            <a:r>
              <a:rPr lang="en-US" dirty="0" err="1" smtClean="0">
                <a:latin typeface="Courier"/>
                <a:ea typeface="Courier"/>
                <a:cs typeface="Courier"/>
                <a:sym typeface="Courier"/>
              </a:rPr>
              <a:t>bobo.json</a:t>
            </a:r>
            <a:endParaRPr lang="en-US" dirty="0">
              <a:solidFill>
                <a:schemeClr val="tx1"/>
              </a:solidFill>
              <a:latin typeface="Courier"/>
              <a:ea typeface="Courier"/>
              <a:cs typeface="Courier"/>
              <a:sym typeface="Courier"/>
            </a:endParaRPr>
          </a:p>
        </p:txBody>
      </p:sp>
      <p:sp>
        <p:nvSpPr>
          <p:cNvPr id="315397" name="Rectangle 4"/>
          <p:cNvSpPr>
            <a:spLocks/>
          </p:cNvSpPr>
          <p:nvPr/>
        </p:nvSpPr>
        <p:spPr bwMode="auto">
          <a:xfrm>
            <a:off x="0" y="2133600"/>
            <a:ext cx="7290594" cy="48006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100" dirty="0">
                <a:solidFill>
                  <a:schemeClr val="tx1"/>
                </a:solidFill>
                <a:latin typeface="Courier"/>
                <a:ea typeface="Courier"/>
                <a:cs typeface="Courier"/>
                <a:sym typeface="Courier"/>
              </a:rPr>
              <a:t>{</a:t>
            </a:r>
          </a:p>
          <a:p>
            <a:r>
              <a:rPr lang="en-US" sz="3100" dirty="0">
                <a:solidFill>
                  <a:schemeClr val="tx1"/>
                </a:solidFill>
                <a:latin typeface="Courier"/>
                <a:ea typeface="Courier"/>
                <a:cs typeface="Courier"/>
                <a:sym typeface="Courier"/>
              </a:rPr>
              <a:t>  </a:t>
            </a:r>
            <a:r>
              <a:rPr lang="en-US" sz="3100" b="1" dirty="0" smtClean="0">
                <a:solidFill>
                  <a:srgbClr val="008000"/>
                </a:solidFill>
                <a:latin typeface="Courier"/>
                <a:ea typeface="Courier"/>
                <a:cs typeface="Courier"/>
                <a:sym typeface="Courier"/>
              </a:rPr>
              <a:t>"id"</a:t>
            </a:r>
            <a:r>
              <a:rPr lang="en-US" sz="3100" dirty="0" smtClean="0">
                <a:solidFill>
                  <a:schemeClr val="tx1"/>
                </a:solidFill>
                <a:latin typeface="Courier"/>
                <a:ea typeface="Courier"/>
                <a:cs typeface="Courier"/>
                <a:sym typeface="Courier"/>
              </a:rPr>
              <a:t>: </a:t>
            </a:r>
            <a:r>
              <a:rPr lang="en-US" sz="3100" dirty="0">
                <a:solidFill>
                  <a:srgbClr val="BA2121"/>
                </a:solidFill>
                <a:latin typeface="Courier"/>
                <a:ea typeface="Courier"/>
                <a:cs typeface="Courier"/>
                <a:sym typeface="Courier"/>
              </a:rPr>
              <a:t>"</a:t>
            </a:r>
            <a:r>
              <a:rPr lang="en-US" sz="3100" dirty="0" err="1">
                <a:solidFill>
                  <a:srgbClr val="BA2121"/>
                </a:solidFill>
                <a:latin typeface="Courier"/>
                <a:ea typeface="Courier"/>
                <a:cs typeface="Courier"/>
                <a:sym typeface="Courier"/>
              </a:rPr>
              <a:t>bobo</a:t>
            </a:r>
            <a:r>
              <a:rPr lang="en-US" sz="3100" dirty="0">
                <a:solidFill>
                  <a:srgbClr val="BA2121"/>
                </a:solidFill>
                <a:latin typeface="Courier"/>
                <a:ea typeface="Courier"/>
                <a:cs typeface="Courier"/>
                <a:sym typeface="Courier"/>
              </a:rPr>
              <a:t>"</a:t>
            </a:r>
            <a:r>
              <a:rPr lang="en-US" sz="3100" dirty="0">
                <a:solidFill>
                  <a:schemeClr val="tx1"/>
                </a:solidFill>
                <a:latin typeface="Courier"/>
                <a:ea typeface="Courier"/>
                <a:cs typeface="Courier"/>
                <a:sym typeface="Courier"/>
              </a:rPr>
              <a:t>,</a:t>
            </a:r>
          </a:p>
          <a:p>
            <a:r>
              <a:rPr lang="en-US" sz="3100" dirty="0">
                <a:solidFill>
                  <a:schemeClr val="tx1"/>
                </a:solidFill>
                <a:latin typeface="Courier"/>
                <a:ea typeface="Courier"/>
                <a:cs typeface="Courier"/>
                <a:sym typeface="Courier"/>
              </a:rPr>
              <a:t>  </a:t>
            </a:r>
            <a:r>
              <a:rPr lang="en-US" sz="3100" b="1" dirty="0">
                <a:solidFill>
                  <a:srgbClr val="008000"/>
                </a:solidFill>
                <a:latin typeface="Courier"/>
                <a:ea typeface="Courier"/>
                <a:cs typeface="Courier"/>
                <a:sym typeface="Courier"/>
              </a:rPr>
              <a:t>"comment"</a:t>
            </a:r>
            <a:r>
              <a:rPr lang="en-US" sz="3100" dirty="0">
                <a:solidFill>
                  <a:schemeClr val="tx1"/>
                </a:solidFill>
                <a:latin typeface="Courier"/>
                <a:ea typeface="Courier"/>
                <a:cs typeface="Courier"/>
                <a:sym typeface="Courier"/>
              </a:rPr>
              <a:t>: </a:t>
            </a:r>
            <a:r>
              <a:rPr lang="en-US" sz="3100" dirty="0">
                <a:solidFill>
                  <a:srgbClr val="BA2121"/>
                </a:solidFill>
                <a:latin typeface="Courier"/>
                <a:ea typeface="Courier"/>
                <a:cs typeface="Courier"/>
                <a:sym typeface="Courier"/>
              </a:rPr>
              <a:t>"</a:t>
            </a:r>
            <a:r>
              <a:rPr lang="en-US" sz="3100" dirty="0" err="1">
                <a:solidFill>
                  <a:srgbClr val="BA2121"/>
                </a:solidFill>
                <a:latin typeface="Courier"/>
                <a:ea typeface="Courier"/>
                <a:cs typeface="Courier"/>
                <a:sym typeface="Courier"/>
              </a:rPr>
              <a:t>Bobo</a:t>
            </a:r>
            <a:r>
              <a:rPr lang="en-US" sz="3100" dirty="0">
                <a:solidFill>
                  <a:srgbClr val="BA2121"/>
                </a:solidFill>
                <a:latin typeface="Courier"/>
                <a:ea typeface="Courier"/>
                <a:cs typeface="Courier"/>
                <a:sym typeface="Courier"/>
              </a:rPr>
              <a:t> T. Clown"</a:t>
            </a:r>
            <a:r>
              <a:rPr lang="en-US" sz="3100" dirty="0">
                <a:solidFill>
                  <a:schemeClr val="tx1"/>
                </a:solidFill>
                <a:latin typeface="Courier"/>
                <a:ea typeface="Courier"/>
                <a:cs typeface="Courier"/>
                <a:sym typeface="Courier"/>
              </a:rPr>
              <a:t>,</a:t>
            </a:r>
          </a:p>
          <a:p>
            <a:r>
              <a:rPr lang="en-US" sz="3100" dirty="0" smtClean="0">
                <a:solidFill>
                  <a:schemeClr val="tx1"/>
                </a:solidFill>
                <a:latin typeface="Courier"/>
                <a:ea typeface="Courier"/>
                <a:cs typeface="Courier"/>
                <a:sym typeface="Courier"/>
              </a:rPr>
              <a:t>  </a:t>
            </a:r>
            <a:r>
              <a:rPr lang="en-US" sz="3100" b="1" dirty="0" smtClean="0">
                <a:solidFill>
                  <a:srgbClr val="008000"/>
                </a:solidFill>
                <a:latin typeface="Courier"/>
                <a:ea typeface="Courier"/>
                <a:cs typeface="Courier"/>
                <a:sym typeface="Courier"/>
              </a:rPr>
              <a:t>"password"</a:t>
            </a:r>
            <a:r>
              <a:rPr lang="en-US" sz="3100" dirty="0" smtClean="0">
                <a:solidFill>
                  <a:schemeClr val="tx1"/>
                </a:solidFill>
                <a:latin typeface="Courier"/>
                <a:ea typeface="Courier"/>
                <a:cs typeface="Courier"/>
                <a:sym typeface="Courier"/>
              </a:rPr>
              <a:t>: </a:t>
            </a:r>
            <a:r>
              <a:rPr lang="en-US" sz="3100" dirty="0">
                <a:solidFill>
                  <a:srgbClr val="BA2121"/>
                </a:solidFill>
                <a:latin typeface="Courier"/>
                <a:ea typeface="Courier"/>
                <a:cs typeface="Courier"/>
                <a:sym typeface="Courier"/>
              </a:rPr>
              <a:t>"iAm@Cl0wN!!</a:t>
            </a:r>
            <a:r>
              <a:rPr lang="en-US" sz="3100" dirty="0" smtClean="0">
                <a:solidFill>
                  <a:srgbClr val="BA2121"/>
                </a:solidFill>
                <a:latin typeface="Courier"/>
                <a:ea typeface="Courier"/>
                <a:cs typeface="Courier"/>
                <a:sym typeface="Courier"/>
              </a:rPr>
              <a:t>!"</a:t>
            </a:r>
            <a:r>
              <a:rPr lang="en-US" sz="3100" dirty="0" smtClean="0">
                <a:latin typeface="Courier"/>
                <a:ea typeface="Courier"/>
                <a:cs typeface="Courier"/>
                <a:sym typeface="Courier"/>
              </a:rPr>
              <a:t>,</a:t>
            </a:r>
            <a:endParaRPr lang="en-US" sz="3100" dirty="0" smtClean="0">
              <a:solidFill>
                <a:srgbClr val="BA2121"/>
              </a:solidFill>
              <a:latin typeface="Courier"/>
              <a:ea typeface="Courier"/>
              <a:cs typeface="Courier"/>
              <a:sym typeface="Courier"/>
            </a:endParaRPr>
          </a:p>
          <a:p>
            <a:r>
              <a:rPr lang="en-US" sz="3100" dirty="0">
                <a:solidFill>
                  <a:srgbClr val="BA2121"/>
                </a:solidFill>
                <a:latin typeface="Courier"/>
                <a:ea typeface="Courier"/>
                <a:cs typeface="Courier"/>
                <a:sym typeface="Courier"/>
              </a:rPr>
              <a:t> </a:t>
            </a:r>
            <a:r>
              <a:rPr lang="en-US" sz="3100" dirty="0" smtClean="0">
                <a:solidFill>
                  <a:srgbClr val="BA2121"/>
                </a:solidFill>
                <a:latin typeface="Courier"/>
                <a:ea typeface="Courier"/>
                <a:cs typeface="Courier"/>
                <a:sym typeface="Courier"/>
              </a:rPr>
              <a:t> </a:t>
            </a:r>
            <a:r>
              <a:rPr lang="en-US" sz="3100" b="1" dirty="0" smtClean="0">
                <a:solidFill>
                  <a:srgbClr val="008000"/>
                </a:solidFill>
                <a:latin typeface="Courier"/>
                <a:ea typeface="Courier"/>
                <a:cs typeface="Courier"/>
                <a:sym typeface="Courier"/>
              </a:rPr>
              <a:t>"platform"</a:t>
            </a:r>
            <a:r>
              <a:rPr lang="en-US" sz="3100" dirty="0" smtClean="0">
                <a:latin typeface="Courier"/>
                <a:ea typeface="Courier"/>
                <a:cs typeface="Courier"/>
                <a:sym typeface="Courier"/>
              </a:rPr>
              <a:t>:</a:t>
            </a:r>
            <a:r>
              <a:rPr lang="en-US" sz="3100" b="1" dirty="0" smtClean="0">
                <a:solidFill>
                  <a:srgbClr val="008000"/>
                </a:solidFill>
                <a:latin typeface="Courier"/>
                <a:ea typeface="Courier"/>
                <a:cs typeface="Courier"/>
                <a:sym typeface="Courier"/>
              </a:rPr>
              <a:t> </a:t>
            </a:r>
            <a:r>
              <a:rPr lang="en-US" sz="3100" dirty="0" smtClean="0">
                <a:solidFill>
                  <a:srgbClr val="BA2121"/>
                </a:solidFill>
                <a:latin typeface="Courier"/>
                <a:ea typeface="Courier"/>
                <a:cs typeface="Courier"/>
                <a:sym typeface="Courier"/>
              </a:rPr>
              <a:t>"windows"</a:t>
            </a:r>
            <a:endParaRPr lang="en-US" sz="3100" dirty="0" smtClean="0">
              <a:solidFill>
                <a:schemeClr val="tx1"/>
              </a:solidFill>
              <a:latin typeface="Courier"/>
              <a:ea typeface="Courier"/>
              <a:cs typeface="Courier"/>
              <a:sym typeface="Courier"/>
            </a:endParaRPr>
          </a:p>
          <a:p>
            <a:r>
              <a:rPr lang="en-US" sz="3100" dirty="0" smtClean="0">
                <a:solidFill>
                  <a:schemeClr val="tx1"/>
                </a:solidFill>
                <a:latin typeface="Courier"/>
                <a:ea typeface="Courier"/>
                <a:cs typeface="Courier"/>
                <a:sym typeface="Courier"/>
              </a:rPr>
              <a:t>}</a:t>
            </a:r>
            <a:endParaRPr lang="en-US" sz="3100" dirty="0">
              <a:solidFill>
                <a:schemeClr val="tx1"/>
              </a:solidFill>
              <a:latin typeface="Courier"/>
              <a:ea typeface="Courier"/>
              <a:cs typeface="Courier"/>
              <a:sym typeface="Courier"/>
            </a:endParaRPr>
          </a:p>
        </p:txBody>
      </p:sp>
      <p:sp>
        <p:nvSpPr>
          <p:cNvPr id="478213"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user item in the users data bag</a:t>
            </a:r>
          </a:p>
        </p:txBody>
      </p:sp>
      <p:sp>
        <p:nvSpPr>
          <p:cNvPr id="7" name="Rectangle 3"/>
          <p:cNvSpPr>
            <a:spLocks/>
          </p:cNvSpPr>
          <p:nvPr/>
        </p:nvSpPr>
        <p:spPr bwMode="auto">
          <a:xfrm>
            <a:off x="8178162" y="1371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600" dirty="0" err="1" smtClean="0">
                <a:latin typeface="Courier"/>
                <a:ea typeface="Courier"/>
                <a:cs typeface="Courier"/>
                <a:sym typeface="Courier"/>
              </a:rPr>
              <a:t>data_bags</a:t>
            </a:r>
            <a:r>
              <a:rPr lang="en-US" sz="3600" dirty="0">
                <a:latin typeface="Courier"/>
                <a:ea typeface="Courier"/>
                <a:cs typeface="Courier"/>
                <a:sym typeface="Courier"/>
              </a:rPr>
              <a:t>\</a:t>
            </a:r>
            <a:r>
              <a:rPr lang="en-US" sz="3600" dirty="0" smtClean="0">
                <a:latin typeface="Courier"/>
                <a:ea typeface="Courier"/>
                <a:cs typeface="Courier"/>
                <a:sym typeface="Courier"/>
              </a:rPr>
              <a:t>users\</a:t>
            </a:r>
            <a:r>
              <a:rPr lang="en-US" sz="3600" dirty="0" err="1" smtClean="0">
                <a:latin typeface="Courier"/>
                <a:ea typeface="Courier"/>
                <a:cs typeface="Courier"/>
                <a:sym typeface="Courier"/>
              </a:rPr>
              <a:t>frank.json</a:t>
            </a:r>
            <a:endParaRPr lang="en-US" sz="3600" dirty="0">
              <a:solidFill>
                <a:schemeClr val="tx1"/>
              </a:solidFill>
              <a:latin typeface="Courier"/>
              <a:ea typeface="Courier"/>
              <a:cs typeface="Courier"/>
              <a:sym typeface="Courier"/>
            </a:endParaRPr>
          </a:p>
        </p:txBody>
      </p:sp>
      <p:sp>
        <p:nvSpPr>
          <p:cNvPr id="8" name="Rectangle 4"/>
          <p:cNvSpPr>
            <a:spLocks/>
          </p:cNvSpPr>
          <p:nvPr/>
        </p:nvSpPr>
        <p:spPr bwMode="auto">
          <a:xfrm>
            <a:off x="7519194" y="2133600"/>
            <a:ext cx="8610600" cy="53149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"frank"</a:t>
            </a:r>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"comment"</a:t>
            </a:r>
            <a:r>
              <a:rPr lang="en-US" sz="3600" dirty="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"Frank </a:t>
            </a:r>
            <a:r>
              <a:rPr lang="en-US" sz="3600" dirty="0" err="1" smtClean="0">
                <a:solidFill>
                  <a:srgbClr val="BA2121"/>
                </a:solidFill>
                <a:latin typeface="Courier"/>
                <a:ea typeface="Courier"/>
                <a:cs typeface="Courier"/>
                <a:sym typeface="Courier"/>
              </a:rPr>
              <a:t>Belson</a:t>
            </a:r>
            <a:r>
              <a:rPr lang="en-US" sz="3600" dirty="0" smtClean="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a:t>
            </a:r>
          </a:p>
          <a:p>
            <a:r>
              <a:rPr lang="en-US" sz="3600" b="1" dirty="0" smtClean="0">
                <a:solidFill>
                  <a:srgbClr val="008000"/>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"password"</a:t>
            </a:r>
            <a:r>
              <a:rPr lang="en-US" sz="3600" dirty="0" smtClean="0">
                <a:latin typeface="Courier"/>
                <a:ea typeface="Courier"/>
                <a:cs typeface="Courier"/>
                <a:sym typeface="Courier"/>
              </a:rPr>
              <a:t>:</a:t>
            </a:r>
            <a:r>
              <a:rPr lang="en-US" sz="3600" b="1" dirty="0" smtClean="0">
                <a:solidFill>
                  <a:srgbClr val="008000"/>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"h</a:t>
            </a:r>
            <a:r>
              <a:rPr lang="en-US" sz="3600" dirty="0" smtClean="0">
                <a:solidFill>
                  <a:srgbClr val="BA2121"/>
                </a:solidFill>
                <a:latin typeface="Courier"/>
                <a:ea typeface="Courier"/>
                <a:cs typeface="Courier"/>
                <a:sym typeface="Courier"/>
              </a:rPr>
              <a:t>@ppyCl0wns!</a:t>
            </a:r>
            <a:r>
              <a:rPr lang="en-US" sz="3600" dirty="0" smtClean="0">
                <a:solidFill>
                  <a:srgbClr val="BA2121"/>
                </a:solidFill>
                <a:latin typeface="Courier"/>
                <a:ea typeface="Courier"/>
                <a:cs typeface="Courier"/>
                <a:sym typeface="Courier"/>
              </a:rPr>
              <a:t>!"</a:t>
            </a:r>
            <a:r>
              <a:rPr lang="en-US" sz="3600" dirty="0" smtClean="0">
                <a:latin typeface="Courier"/>
                <a:ea typeface="Courier"/>
                <a:cs typeface="Courier"/>
                <a:sym typeface="Courier"/>
              </a:rPr>
              <a:t>,</a:t>
            </a:r>
            <a:endParaRPr lang="en-US" sz="3600" b="1" dirty="0" smtClean="0">
              <a:solidFill>
                <a:srgbClr val="008000"/>
              </a:solidFill>
              <a:latin typeface="Courier"/>
              <a:ea typeface="Courier"/>
              <a:cs typeface="Courier"/>
              <a:sym typeface="Courier"/>
            </a:endParaRPr>
          </a:p>
          <a:p>
            <a:r>
              <a:rPr lang="en-US" sz="3600" b="1" dirty="0" smtClean="0">
                <a:solidFill>
                  <a:srgbClr val="008000"/>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"platform</a:t>
            </a:r>
            <a:r>
              <a:rPr lang="en-US" sz="3600" b="1" dirty="0" smtClean="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"windows"</a:t>
            </a:r>
            <a:endParaRPr lang="en-US" sz="3600" dirty="0" smtClean="0">
              <a:latin typeface="Courier"/>
              <a:ea typeface="Courier"/>
              <a:cs typeface="Courier"/>
              <a:sym typeface="Courier"/>
            </a:endParaRPr>
          </a:p>
          <a:p>
            <a:r>
              <a:rPr lang="en-US" sz="3600" dirty="0" smtClean="0">
                <a:latin typeface="Courier"/>
                <a:ea typeface="Courier"/>
                <a:cs typeface="Courier"/>
                <a:sym typeface="Courier"/>
              </a:rPr>
              <a:t>}</a:t>
            </a:r>
            <a:endParaRPr lang="en-US" sz="3600"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36535724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1"/>
          <p:cNvSpPr>
            <a:spLocks noGrp="1" noChangeArrowheads="1"/>
          </p:cNvSpPr>
          <p:nvPr>
            <p:ph type="title"/>
          </p:nvPr>
        </p:nvSpPr>
        <p:spPr/>
        <p:txBody>
          <a:bodyPr/>
          <a:lstStyle/>
          <a:p>
            <a:pPr eaLnBrk="1" hangingPunct="1">
              <a:defRPr/>
            </a:pPr>
            <a:r>
              <a:rPr lang="en-US" sz="7200" dirty="0" smtClean="0">
                <a:sym typeface="Arial Bold" charset="0"/>
              </a:rPr>
              <a:t>A word about copy/paste</a:t>
            </a:r>
            <a:endParaRPr lang="en-US" sz="7200" dirty="0">
              <a:sym typeface="Arial Bold" charset="0"/>
            </a:endParaRPr>
          </a:p>
        </p:txBody>
      </p:sp>
      <p:sp>
        <p:nvSpPr>
          <p:cNvPr id="101379" name="Rectangle 2"/>
          <p:cNvSpPr>
            <a:spLocks noGrp="1" noChangeArrowheads="1"/>
          </p:cNvSpPr>
          <p:nvPr>
            <p:ph type="body" idx="1"/>
          </p:nvPr>
        </p:nvSpPr>
        <p:spPr/>
        <p:txBody>
          <a:bodyPr/>
          <a:lstStyle/>
          <a:p>
            <a:r>
              <a:rPr lang="en-US" sz="5000" b="1" dirty="0" smtClean="0"/>
              <a:t>Don’t Do It!</a:t>
            </a:r>
            <a:endParaRPr lang="en-US" sz="5000" b="1" dirty="0"/>
          </a:p>
          <a:p>
            <a:pPr lvl="2"/>
            <a:r>
              <a:rPr lang="en-US" sz="5000" b="1" dirty="0" smtClean="0"/>
              <a:t>Our class .</a:t>
            </a:r>
            <a:r>
              <a:rPr lang="en-US" sz="5000" b="1" dirty="0" err="1" smtClean="0"/>
              <a:t>pdf</a:t>
            </a:r>
            <a:r>
              <a:rPr lang="en-US" sz="5000" b="1" dirty="0" smtClean="0"/>
              <a:t> has embedded errors, making copy/paste a dangerous proposition</a:t>
            </a:r>
          </a:p>
          <a:p>
            <a:pPr lvl="2"/>
            <a:r>
              <a:rPr lang="en-US" sz="5000" b="1" dirty="0" smtClean="0"/>
              <a:t>Writing code by hand is important for learning</a:t>
            </a:r>
            <a:endParaRPr lang="en-US" sz="5000" b="1" dirty="0"/>
          </a:p>
        </p:txBody>
      </p:sp>
    </p:spTree>
    <p:extLst>
      <p:ext uri="{BB962C8B-B14F-4D97-AF65-F5344CB8AC3E}">
        <p14:creationId xmlns:p14="http://schemas.microsoft.com/office/powerpoint/2010/main" val="15223856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6" name="Rectangle 3"/>
          <p:cNvSpPr>
            <a:spLocks/>
          </p:cNvSpPr>
          <p:nvPr/>
        </p:nvSpPr>
        <p:spPr bwMode="auto">
          <a:xfrm>
            <a:off x="-24606" y="1346200"/>
            <a:ext cx="7315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a:latin typeface="Courier"/>
                <a:ea typeface="Courier"/>
                <a:cs typeface="Courier"/>
                <a:sym typeface="Courier"/>
              </a:rPr>
              <a:t>data_bags</a:t>
            </a:r>
            <a:r>
              <a:rPr lang="en-US" dirty="0">
                <a:latin typeface="Courier"/>
                <a:ea typeface="Courier"/>
                <a:cs typeface="Courier"/>
                <a:sym typeface="Courier"/>
              </a:rPr>
              <a:t>/users</a:t>
            </a:r>
            <a:r>
              <a:rPr lang="en-US" dirty="0" smtClean="0">
                <a:latin typeface="Courier"/>
                <a:ea typeface="Courier"/>
                <a:cs typeface="Courier"/>
                <a:sym typeface="Courier"/>
              </a:rPr>
              <a:t>/</a:t>
            </a:r>
            <a:r>
              <a:rPr lang="en-US" dirty="0" err="1" smtClean="0">
                <a:latin typeface="Courier"/>
                <a:ea typeface="Courier"/>
                <a:cs typeface="Courier"/>
                <a:sym typeface="Courier"/>
              </a:rPr>
              <a:t>daisy.json</a:t>
            </a:r>
            <a:endParaRPr lang="en-US" dirty="0">
              <a:latin typeface="Courier"/>
              <a:ea typeface="Courier"/>
              <a:cs typeface="Courier"/>
              <a:sym typeface="Courier"/>
            </a:endParaRPr>
          </a:p>
        </p:txBody>
      </p:sp>
      <p:sp>
        <p:nvSpPr>
          <p:cNvPr id="315397" name="Rectangle 4"/>
          <p:cNvSpPr>
            <a:spLocks/>
          </p:cNvSpPr>
          <p:nvPr/>
        </p:nvSpPr>
        <p:spPr bwMode="auto">
          <a:xfrm>
            <a:off x="0" y="2133600"/>
            <a:ext cx="7442994" cy="48006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"id"</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"daisy"</a:t>
            </a:r>
            <a:r>
              <a:rPr lang="en-US" sz="3200" dirty="0" smtClean="0">
                <a:latin typeface="Courier"/>
                <a:ea typeface="Courier"/>
                <a:cs typeface="Courier"/>
                <a:sym typeface="Courier"/>
              </a:rPr>
              <a:t>,</a:t>
            </a:r>
            <a:endParaRPr lang="en-US" sz="3200" dirty="0">
              <a:latin typeface="Courier"/>
              <a:ea typeface="Courier"/>
              <a:cs typeface="Courier"/>
              <a:sym typeface="Courier"/>
            </a:endParaRP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"comment"</a:t>
            </a:r>
            <a:r>
              <a:rPr lang="en-US" dirty="0">
                <a:latin typeface="Courier"/>
                <a:ea typeface="Courier"/>
                <a:cs typeface="Courier"/>
                <a:sym typeface="Courier"/>
              </a:rPr>
              <a:t>: </a:t>
            </a:r>
            <a:r>
              <a:rPr lang="en-US" dirty="0" smtClean="0">
                <a:solidFill>
                  <a:srgbClr val="BA2121"/>
                </a:solidFill>
                <a:latin typeface="Courier"/>
                <a:ea typeface="Courier"/>
                <a:cs typeface="Courier"/>
                <a:sym typeface="Courier"/>
              </a:rPr>
              <a:t>"Daisy </a:t>
            </a:r>
            <a:r>
              <a:rPr lang="en-US" dirty="0" smtClean="0">
                <a:solidFill>
                  <a:srgbClr val="BA2121"/>
                </a:solidFill>
                <a:latin typeface="Courier"/>
                <a:ea typeface="Courier"/>
                <a:cs typeface="Courier"/>
                <a:sym typeface="Courier"/>
              </a:rPr>
              <a:t>Duke"</a:t>
            </a:r>
            <a:r>
              <a:rPr lang="en-US"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a:t>
            </a:r>
            <a:r>
              <a:rPr lang="en-US" sz="3200" b="1" dirty="0" err="1">
                <a:solidFill>
                  <a:srgbClr val="008000"/>
                </a:solidFill>
                <a:latin typeface="Courier"/>
                <a:ea typeface="Courier"/>
                <a:cs typeface="Courier"/>
                <a:sym typeface="Courier"/>
              </a:rPr>
              <a:t>uid</a:t>
            </a:r>
            <a:r>
              <a:rPr lang="en-US" sz="3200" b="1" dirty="0">
                <a:solidFill>
                  <a:srgbClr val="008000"/>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2003</a:t>
            </a:r>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a:t>
            </a:r>
            <a:r>
              <a:rPr lang="en-US" sz="3200" b="1" dirty="0" err="1">
                <a:solidFill>
                  <a:srgbClr val="008000"/>
                </a:solidFill>
                <a:latin typeface="Courier"/>
                <a:ea typeface="Courier"/>
                <a:cs typeface="Courier"/>
                <a:sym typeface="Courier"/>
              </a:rPr>
              <a:t>gid</a:t>
            </a:r>
            <a:r>
              <a:rPr lang="en-US" sz="3200" b="1" dirty="0">
                <a:solidFill>
                  <a:srgbClr val="008000"/>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0</a:t>
            </a:r>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"home"</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a:t>
            </a:r>
            <a:r>
              <a:rPr lang="en-US" sz="3200" dirty="0">
                <a:solidFill>
                  <a:srgbClr val="BA2121"/>
                </a:solidFill>
                <a:latin typeface="Courier"/>
                <a:ea typeface="Courier"/>
                <a:cs typeface="Courier"/>
                <a:sym typeface="Courier"/>
              </a:rPr>
              <a:t>home</a:t>
            </a:r>
            <a:r>
              <a:rPr lang="en-US" sz="3200" dirty="0" smtClean="0">
                <a:solidFill>
                  <a:srgbClr val="BA2121"/>
                </a:solidFill>
                <a:latin typeface="Courier"/>
                <a:ea typeface="Courier"/>
                <a:cs typeface="Courier"/>
                <a:sym typeface="Courier"/>
              </a:rPr>
              <a:t>/</a:t>
            </a:r>
            <a:r>
              <a:rPr lang="en-US" sz="3200" dirty="0" smtClean="0">
                <a:solidFill>
                  <a:srgbClr val="BA2121"/>
                </a:solidFill>
                <a:latin typeface="Courier"/>
                <a:ea typeface="Courier"/>
                <a:cs typeface="Courier"/>
                <a:sym typeface="Courier"/>
              </a:rPr>
              <a:t>daisy"</a:t>
            </a:r>
            <a:r>
              <a:rPr lang="en-US" sz="3200" dirty="0" smtClean="0">
                <a:latin typeface="Courier"/>
                <a:ea typeface="Courier"/>
                <a:cs typeface="Courier"/>
                <a:sym typeface="Courier"/>
              </a:rPr>
              <a:t>,</a:t>
            </a:r>
            <a:endParaRPr lang="en-US" sz="3200" dirty="0">
              <a:latin typeface="Courier"/>
              <a:ea typeface="Courier"/>
              <a:cs typeface="Courier"/>
              <a:sym typeface="Courier"/>
            </a:endParaRP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"shell"</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a:t>
            </a:r>
            <a:r>
              <a:rPr lang="en-US" sz="3200" dirty="0">
                <a:solidFill>
                  <a:srgbClr val="BA2121"/>
                </a:solidFill>
                <a:latin typeface="Courier"/>
                <a:ea typeface="Courier"/>
                <a:cs typeface="Courier"/>
                <a:sym typeface="Courier"/>
              </a:rPr>
              <a:t>bin/</a:t>
            </a:r>
            <a:r>
              <a:rPr lang="en-US" sz="3200" dirty="0" smtClean="0">
                <a:solidFill>
                  <a:srgbClr val="BA2121"/>
                </a:solidFill>
                <a:latin typeface="Courier"/>
                <a:ea typeface="Courier"/>
                <a:cs typeface="Courier"/>
                <a:sym typeface="Courier"/>
              </a:rPr>
              <a:t>bash"</a:t>
            </a:r>
            <a:r>
              <a:rPr lang="en-US" sz="3200" dirty="0" smtClean="0">
                <a:latin typeface="Courier"/>
                <a:ea typeface="Courier"/>
                <a:cs typeface="Courier"/>
                <a:sym typeface="Courier"/>
              </a:rPr>
              <a:t>,</a:t>
            </a:r>
            <a:endParaRPr lang="en-US" sz="3200" dirty="0">
              <a:latin typeface="Courier"/>
              <a:ea typeface="Courier"/>
              <a:cs typeface="Courier"/>
              <a:sym typeface="Courier"/>
            </a:endParaRPr>
          </a:p>
          <a:p>
            <a:r>
              <a:rPr lang="en-US" sz="3200" dirty="0">
                <a:latin typeface="Courier"/>
                <a:ea typeface="Courier"/>
                <a:cs typeface="Courier"/>
                <a:sym typeface="Courier"/>
              </a:rPr>
              <a:t>  </a:t>
            </a:r>
            <a:r>
              <a:rPr lang="en-US" sz="3200" b="1" dirty="0" smtClean="0">
                <a:solidFill>
                  <a:srgbClr val="008000"/>
                </a:solidFill>
                <a:latin typeface="Courier"/>
                <a:ea typeface="Courier"/>
                <a:cs typeface="Courier"/>
                <a:sym typeface="Courier"/>
              </a:rPr>
              <a:t>"platform</a:t>
            </a:r>
            <a:r>
              <a:rPr lang="en-US" sz="3200" b="1" dirty="0">
                <a:solidFill>
                  <a:srgbClr val="008000"/>
                </a:solidFill>
                <a:latin typeface="Courier"/>
                <a:ea typeface="Courier"/>
                <a:cs typeface="Courier"/>
                <a:sym typeface="Courier"/>
              </a:rPr>
              <a:t>"</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"centos"</a:t>
            </a:r>
            <a:r>
              <a:rPr lang="en-US" sz="3200" dirty="0" smtClean="0">
                <a:latin typeface="Courier"/>
                <a:ea typeface="Courier"/>
                <a:cs typeface="Courier"/>
                <a:sym typeface="Courier"/>
              </a:rPr>
              <a:t> </a:t>
            </a:r>
            <a:endParaRPr lang="en-US" sz="3200" dirty="0">
              <a:latin typeface="Courier"/>
              <a:ea typeface="Courier"/>
              <a:cs typeface="Courier"/>
              <a:sym typeface="Courier"/>
            </a:endParaRPr>
          </a:p>
          <a:p>
            <a:r>
              <a:rPr lang="en-US" sz="3200" dirty="0">
                <a:latin typeface="Courier"/>
                <a:ea typeface="Courier"/>
                <a:cs typeface="Courier"/>
                <a:sym typeface="Courier"/>
              </a:rPr>
              <a:t>}</a:t>
            </a:r>
          </a:p>
        </p:txBody>
      </p:sp>
      <p:sp>
        <p:nvSpPr>
          <p:cNvPr id="478213"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user item in the users data bag</a:t>
            </a:r>
          </a:p>
        </p:txBody>
      </p:sp>
      <p:sp>
        <p:nvSpPr>
          <p:cNvPr id="7" name="Rectangle 3"/>
          <p:cNvSpPr>
            <a:spLocks/>
          </p:cNvSpPr>
          <p:nvPr/>
        </p:nvSpPr>
        <p:spPr bwMode="auto">
          <a:xfrm>
            <a:off x="8178162" y="1371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600" dirty="0" err="1">
                <a:latin typeface="Courier"/>
                <a:ea typeface="Courier"/>
                <a:cs typeface="Courier"/>
                <a:sym typeface="Courier"/>
              </a:rPr>
              <a:t>data_bags</a:t>
            </a:r>
            <a:r>
              <a:rPr lang="en-US" sz="3600" dirty="0">
                <a:latin typeface="Courier"/>
                <a:ea typeface="Courier"/>
                <a:cs typeface="Courier"/>
                <a:sym typeface="Courier"/>
              </a:rPr>
              <a:t>/users/</a:t>
            </a:r>
            <a:r>
              <a:rPr lang="en-US" sz="3600" dirty="0" err="1">
                <a:latin typeface="Courier"/>
                <a:ea typeface="Courier"/>
                <a:cs typeface="Courier"/>
                <a:sym typeface="Courier"/>
              </a:rPr>
              <a:t>rosco.json</a:t>
            </a:r>
            <a:endParaRPr lang="en-US" sz="3600" dirty="0">
              <a:latin typeface="Courier"/>
              <a:ea typeface="Courier"/>
              <a:cs typeface="Courier"/>
              <a:sym typeface="Courier"/>
            </a:endParaRPr>
          </a:p>
        </p:txBody>
      </p:sp>
      <p:sp>
        <p:nvSpPr>
          <p:cNvPr id="8" name="Rectangle 4"/>
          <p:cNvSpPr>
            <a:spLocks/>
          </p:cNvSpPr>
          <p:nvPr/>
        </p:nvSpPr>
        <p:spPr bwMode="auto">
          <a:xfrm>
            <a:off x="7519194" y="2133600"/>
            <a:ext cx="8610600" cy="57912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"id"</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rosco</a:t>
            </a:r>
            <a:r>
              <a:rPr lang="en-US" sz="3600" dirty="0">
                <a:solidFill>
                  <a:srgbClr val="BA2121"/>
                </a:solidFill>
                <a:latin typeface="Courier"/>
                <a:ea typeface="Courier"/>
                <a:cs typeface="Courier"/>
                <a:sym typeface="Courier"/>
              </a:rPr>
              <a:t>"</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"comment"</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Rosco</a:t>
            </a:r>
            <a:r>
              <a:rPr lang="en-US" sz="3600" dirty="0" smtClean="0">
                <a:solidFill>
                  <a:srgbClr val="BA212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P. Coltrane"</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err="1">
                <a:solidFill>
                  <a:srgbClr val="008000"/>
                </a:solidFill>
                <a:latin typeface="Courier"/>
                <a:ea typeface="Courier"/>
                <a:cs typeface="Courier"/>
                <a:sym typeface="Courier"/>
              </a:rPr>
              <a:t>uid</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2004</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err="1">
                <a:solidFill>
                  <a:srgbClr val="008000"/>
                </a:solidFill>
                <a:latin typeface="Courier"/>
                <a:ea typeface="Courier"/>
                <a:cs typeface="Courier"/>
                <a:sym typeface="Courier"/>
              </a:rPr>
              <a:t>gid</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0</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"home"</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a:t>
            </a:r>
            <a:r>
              <a:rPr lang="en-US" sz="3600" dirty="0">
                <a:solidFill>
                  <a:srgbClr val="BA2121"/>
                </a:solidFill>
                <a:latin typeface="Courier"/>
                <a:ea typeface="Courier"/>
                <a:cs typeface="Courier"/>
                <a:sym typeface="Courier"/>
              </a:rPr>
              <a:t>home/</a:t>
            </a:r>
            <a:r>
              <a:rPr lang="en-US" sz="3600" dirty="0" err="1">
                <a:solidFill>
                  <a:srgbClr val="BA2121"/>
                </a:solidFill>
                <a:latin typeface="Courier"/>
                <a:ea typeface="Courier"/>
                <a:cs typeface="Courier"/>
                <a:sym typeface="Courier"/>
              </a:rPr>
              <a:t>rosco</a:t>
            </a:r>
            <a:r>
              <a:rPr lang="en-US" sz="3600" dirty="0">
                <a:solidFill>
                  <a:srgbClr val="BA2121"/>
                </a:solidFill>
                <a:latin typeface="Courier"/>
                <a:ea typeface="Courier"/>
                <a:cs typeface="Courier"/>
                <a:sym typeface="Courier"/>
              </a:rPr>
              <a:t>"</a:t>
            </a:r>
            <a:r>
              <a:rPr lang="en-US" sz="3600" dirty="0" smtClean="0">
                <a:latin typeface="Courier"/>
                <a:ea typeface="Courier"/>
                <a:cs typeface="Courier"/>
                <a:sym typeface="Courier"/>
              </a:rPr>
              <a:t>,</a:t>
            </a:r>
            <a:endParaRPr lang="en-US" sz="3600" dirty="0">
              <a:latin typeface="Courier"/>
              <a:ea typeface="Courier"/>
              <a:cs typeface="Courier"/>
              <a:sym typeface="Courier"/>
            </a:endParaRPr>
          </a:p>
          <a:p>
            <a:r>
              <a:rPr lang="en-US" sz="3600" dirty="0">
                <a:latin typeface="Courier"/>
                <a:ea typeface="Courier"/>
                <a:cs typeface="Courier"/>
                <a:sym typeface="Courier"/>
              </a:rPr>
              <a:t>  </a:t>
            </a:r>
            <a:r>
              <a:rPr lang="en-US" sz="3600" b="1" dirty="0" smtClean="0">
                <a:solidFill>
                  <a:srgbClr val="008000"/>
                </a:solidFill>
                <a:latin typeface="Courier"/>
                <a:ea typeface="Courier"/>
                <a:cs typeface="Courier"/>
                <a:sym typeface="Courier"/>
              </a:rPr>
              <a:t>"shell</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a:t>
            </a:r>
            <a:r>
              <a:rPr lang="en-US" sz="3600" dirty="0">
                <a:solidFill>
                  <a:srgbClr val="BA2121"/>
                </a:solidFill>
                <a:latin typeface="Courier"/>
                <a:ea typeface="Courier"/>
                <a:cs typeface="Courier"/>
                <a:sym typeface="Courier"/>
              </a:rPr>
              <a:t>bin/</a:t>
            </a:r>
            <a:r>
              <a:rPr lang="en-US" sz="3600" dirty="0">
                <a:solidFill>
                  <a:srgbClr val="BA2121"/>
                </a:solidFill>
                <a:latin typeface="Courier"/>
                <a:ea typeface="Courier"/>
                <a:cs typeface="Courier"/>
                <a:sym typeface="Courier"/>
              </a:rPr>
              <a:t>bash"</a:t>
            </a:r>
            <a:r>
              <a:rPr lang="en-US" sz="3600" dirty="0" smtClean="0">
                <a:latin typeface="Courier"/>
                <a:ea typeface="Courier"/>
                <a:cs typeface="Courier"/>
                <a:sym typeface="Courier"/>
              </a:rPr>
              <a:t>,</a:t>
            </a:r>
            <a:endParaRPr lang="en-US" sz="3600" dirty="0">
              <a:latin typeface="Courier"/>
              <a:ea typeface="Courier"/>
              <a:cs typeface="Courier"/>
              <a:sym typeface="Courier"/>
            </a:endParaRPr>
          </a:p>
          <a:p>
            <a:r>
              <a:rPr lang="en-US" sz="3600" dirty="0">
                <a:latin typeface="Courier"/>
                <a:ea typeface="Courier"/>
                <a:cs typeface="Courier"/>
                <a:sym typeface="Courier"/>
              </a:rPr>
              <a:t>  </a:t>
            </a:r>
            <a:r>
              <a:rPr lang="en-US" sz="3600" b="1" dirty="0" smtClean="0">
                <a:solidFill>
                  <a:srgbClr val="008000"/>
                </a:solidFill>
                <a:latin typeface="Courier"/>
                <a:ea typeface="Courier"/>
                <a:cs typeface="Courier"/>
                <a:sym typeface="Courier"/>
              </a:rPr>
              <a:t>"platform</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"centos"</a:t>
            </a:r>
            <a:endParaRPr lang="en-US" sz="3600" dirty="0">
              <a:latin typeface="Courier"/>
              <a:ea typeface="Courier"/>
              <a:cs typeface="Courier"/>
              <a:sym typeface="Courier"/>
            </a:endParaRPr>
          </a:p>
          <a:p>
            <a:r>
              <a:rPr lang="en-US" sz="3600" dirty="0">
                <a:latin typeface="Courier"/>
                <a:ea typeface="Courier"/>
                <a:cs typeface="Courier"/>
                <a:sym typeface="Courier"/>
              </a:rPr>
              <a:t>}</a:t>
            </a:r>
          </a:p>
        </p:txBody>
      </p:sp>
    </p:spTree>
    <p:extLst>
      <p:ext uri="{BB962C8B-B14F-4D97-AF65-F5344CB8AC3E}">
        <p14:creationId xmlns:p14="http://schemas.microsoft.com/office/powerpoint/2010/main" val="33268844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1"/>
          <p:cNvSpPr>
            <a:spLocks/>
          </p:cNvSpPr>
          <p:nvPr/>
        </p:nvSpPr>
        <p:spPr bwMode="auto">
          <a:xfrm>
            <a:off x="800178"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&gt; </a:t>
            </a:r>
            <a:r>
              <a:rPr lang="en-US" sz="4000" dirty="0">
                <a:solidFill>
                  <a:srgbClr val="FFFFFF"/>
                </a:solidFill>
                <a:latin typeface="Courier"/>
                <a:ea typeface="Courier"/>
                <a:cs typeface="Courier"/>
                <a:sym typeface="Courier"/>
              </a:rPr>
              <a:t>knife </a:t>
            </a:r>
            <a:r>
              <a:rPr lang="en-US" sz="4000" dirty="0" err="1">
                <a:solidFill>
                  <a:srgbClr val="FFFFFF"/>
                </a:solidFill>
                <a:latin typeface="Courier"/>
                <a:ea typeface="Courier"/>
                <a:cs typeface="Courier"/>
                <a:sym typeface="Courier"/>
              </a:rPr>
              <a:t>data_bag</a:t>
            </a:r>
            <a:r>
              <a:rPr lang="en-US" sz="4000" dirty="0">
                <a:solidFill>
                  <a:srgbClr val="FFFFFF"/>
                </a:solidFill>
                <a:latin typeface="Courier"/>
                <a:ea typeface="Courier"/>
                <a:cs typeface="Courier"/>
                <a:sym typeface="Courier"/>
              </a:rPr>
              <a:t> from file users </a:t>
            </a:r>
            <a:r>
              <a:rPr lang="en-US" sz="4000" i="1" dirty="0" err="1" smtClean="0">
                <a:solidFill>
                  <a:srgbClr val="FFFFFF"/>
                </a:solidFill>
                <a:latin typeface="Courier"/>
                <a:ea typeface="Courier"/>
                <a:cs typeface="Courier"/>
                <a:sym typeface="Courier"/>
              </a:rPr>
              <a:t>filename</a:t>
            </a:r>
            <a:r>
              <a:rPr lang="en-US" sz="4000" dirty="0" err="1" smtClean="0">
                <a:solidFill>
                  <a:srgbClr val="FFFFFF"/>
                </a:solidFill>
                <a:latin typeface="Courier"/>
                <a:ea typeface="Courier"/>
                <a:cs typeface="Courier"/>
                <a:sym typeface="Courier"/>
              </a:rPr>
              <a:t>.json</a:t>
            </a:r>
            <a:endParaRPr lang="en-US" sz="4000" dirty="0">
              <a:solidFill>
                <a:srgbClr val="FFFFFF"/>
              </a:solidFill>
              <a:latin typeface="Courier"/>
              <a:ea typeface="Courier"/>
              <a:cs typeface="Courier"/>
              <a:sym typeface="Courier"/>
            </a:endParaRPr>
          </a:p>
        </p:txBody>
      </p:sp>
      <p:sp>
        <p:nvSpPr>
          <p:cNvPr id="480258"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Upload the </a:t>
            </a:r>
            <a:r>
              <a:rPr lang="en-US" sz="4800" dirty="0">
                <a:sym typeface="Arial Bold" charset="0"/>
              </a:rPr>
              <a:t>data bag </a:t>
            </a:r>
            <a:r>
              <a:rPr lang="en-US" sz="4800" dirty="0" smtClean="0">
                <a:sym typeface="Arial Bold" charset="0"/>
              </a:rPr>
              <a:t>item to Chef Server</a:t>
            </a:r>
            <a:endParaRPr lang="en-US" sz="4800" dirty="0">
              <a:sym typeface="Arial Bold" charset="0"/>
            </a:endParaRPr>
          </a:p>
        </p:txBody>
      </p:sp>
      <p:sp>
        <p:nvSpPr>
          <p:cNvPr id="7" name="Rectangle 3"/>
          <p:cNvSpPr>
            <a:spLocks/>
          </p:cNvSpPr>
          <p:nvPr/>
        </p:nvSpPr>
        <p:spPr bwMode="auto">
          <a:xfrm>
            <a:off x="813594" y="5562600"/>
            <a:ext cx="14669933" cy="32004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smtClean="0">
                <a:solidFill>
                  <a:srgbClr val="FFFFFF"/>
                </a:solidFill>
                <a:latin typeface="Courier"/>
                <a:ea typeface="Courier"/>
                <a:cs typeface="Courier"/>
                <a:sym typeface="Courier"/>
              </a:rPr>
              <a:t>	</a:t>
            </a:r>
            <a:r>
              <a:rPr lang="en-US" sz="3200" dirty="0" smtClean="0">
                <a:solidFill>
                  <a:srgbClr val="FFFFFF"/>
                </a:solidFill>
                <a:latin typeface="Courier"/>
                <a:ea typeface="Courier"/>
                <a:cs typeface="Courier"/>
                <a:sym typeface="Courier"/>
              </a:rPr>
              <a:t>Updated </a:t>
            </a:r>
            <a:r>
              <a:rPr lang="en-US" sz="3200" dirty="0" err="1">
                <a:solidFill>
                  <a:srgbClr val="FFFFFF"/>
                </a:solidFill>
                <a:latin typeface="Courier"/>
                <a:ea typeface="Courier"/>
                <a:cs typeface="Courier"/>
                <a:sym typeface="Courier"/>
              </a:rPr>
              <a:t>data_bag_item</a:t>
            </a:r>
            <a:r>
              <a:rPr lang="en-US" sz="3200" dirty="0">
                <a:solidFill>
                  <a:srgbClr val="FFFFFF"/>
                </a:solidFill>
                <a:latin typeface="Courier"/>
                <a:ea typeface="Courier"/>
                <a:cs typeface="Courier"/>
                <a:sym typeface="Courier"/>
              </a:rPr>
              <a:t>[users::</a:t>
            </a:r>
            <a:r>
              <a:rPr lang="en-US" sz="3200" dirty="0" err="1">
                <a:solidFill>
                  <a:srgbClr val="FFFFFF"/>
                </a:solidFill>
                <a:latin typeface="Courier"/>
                <a:ea typeface="Courier"/>
                <a:cs typeface="Courier"/>
                <a:sym typeface="Courier"/>
              </a:rPr>
              <a:t>bobo</a:t>
            </a:r>
            <a:r>
              <a:rPr lang="en-US" sz="3200" dirty="0">
                <a:solidFill>
                  <a:srgbClr val="FFFFFF"/>
                </a:solidFill>
                <a:latin typeface="Courier"/>
                <a:ea typeface="Courier"/>
                <a:cs typeface="Courier"/>
                <a:sym typeface="Courier"/>
              </a:rPr>
              <a:t>]</a:t>
            </a:r>
          </a:p>
        </p:txBody>
      </p:sp>
      <p:sp>
        <p:nvSpPr>
          <p:cNvPr id="2" name="Rectangle 1"/>
          <p:cNvSpPr/>
          <p:nvPr/>
        </p:nvSpPr>
        <p:spPr>
          <a:xfrm>
            <a:off x="737394" y="3553361"/>
            <a:ext cx="14173200" cy="707886"/>
          </a:xfrm>
          <a:prstGeom prst="rect">
            <a:avLst/>
          </a:prstGeom>
        </p:spPr>
        <p:txBody>
          <a:bodyPr wrap="square">
            <a:spAutoFit/>
          </a:bodyPr>
          <a:lstStyle/>
          <a:p>
            <a:pPr marL="1320800" indent="-571500">
              <a:buFont typeface="Arial"/>
              <a:buChar char="•"/>
            </a:pPr>
            <a:r>
              <a:rPr lang="en-US" sz="4000" dirty="0"/>
              <a:t>Upload all additional users to the </a:t>
            </a:r>
            <a:r>
              <a:rPr lang="en-US" sz="4000" dirty="0" smtClean="0"/>
              <a:t>USERS </a:t>
            </a:r>
            <a:r>
              <a:rPr lang="en-US" sz="4000" dirty="0" err="1" smtClean="0"/>
              <a:t>data_bag</a:t>
            </a:r>
            <a:endParaRPr lang="en-US" sz="4000" dirty="0"/>
          </a:p>
        </p:txBody>
      </p:sp>
    </p:spTree>
    <p:extLst>
      <p:ext uri="{BB962C8B-B14F-4D97-AF65-F5344CB8AC3E}">
        <p14:creationId xmlns:p14="http://schemas.microsoft.com/office/powerpoint/2010/main" val="10957757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2065" name="Rectangle 1"/>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Rockwell" charset="0"/>
              </a:rPr>
              <a:t>Exercise: </a:t>
            </a:r>
            <a:br>
              <a:rPr lang="en-US" sz="4800" dirty="0" smtClean="0">
                <a:sym typeface="Rockwell" charset="0"/>
              </a:rPr>
            </a:br>
            <a:r>
              <a:rPr lang="en-US" sz="4800" dirty="0" smtClean="0">
                <a:sym typeface="Rockwell" charset="0"/>
              </a:rPr>
              <a:t>Show all the users in the </a:t>
            </a:r>
            <a:r>
              <a:rPr lang="en-US" sz="4800" dirty="0" err="1" smtClean="0">
                <a:sym typeface="Rockwell" charset="0"/>
              </a:rPr>
              <a:t>data_bag</a:t>
            </a:r>
            <a:endParaRPr lang="en-US" sz="4800" dirty="0" smtClean="0">
              <a:sym typeface="Rockwell" charset="0"/>
            </a:endParaRPr>
          </a:p>
        </p:txBody>
      </p:sp>
      <p:sp>
        <p:nvSpPr>
          <p:cNvPr id="303108" name="Rectangle 3"/>
          <p:cNvSpPr>
            <a:spLocks/>
          </p:cNvSpPr>
          <p:nvPr/>
        </p:nvSpPr>
        <p:spPr bwMode="auto">
          <a:xfrm>
            <a:off x="190519" y="2743200"/>
            <a:ext cx="15724136" cy="6045200"/>
          </a:xfrm>
          <a:prstGeom prst="rect">
            <a:avLst/>
          </a:prstGeom>
          <a:solidFill>
            <a:schemeClr val="tx2"/>
          </a:solidFill>
          <a:ln w="12700">
            <a:solidFill>
              <a:schemeClr val="tx1"/>
            </a:solidFill>
            <a:prstDash val="sysDot"/>
            <a:miter lim="800000"/>
            <a:headEnd/>
            <a:tailEnd/>
          </a:ln>
        </p:spPr>
        <p:txBody>
          <a:bodyPr lIns="0" tIns="0" rIns="0" bIns="0" anchor="ctr"/>
          <a:lstStyle/>
          <a:p>
            <a:pPr lvl="1"/>
            <a:r>
              <a:rPr lang="en-US" sz="2200" dirty="0" smtClean="0">
                <a:solidFill>
                  <a:schemeClr val="bg1"/>
                </a:solidFill>
                <a:latin typeface="Menlo Regular"/>
                <a:ea typeface="Menlo Regular"/>
                <a:cs typeface="Menlo Regular"/>
                <a:sym typeface="Menlo Regular"/>
              </a:rPr>
              <a:t>2 </a:t>
            </a:r>
            <a:r>
              <a:rPr lang="en-US" sz="2200" dirty="0">
                <a:solidFill>
                  <a:schemeClr val="bg1"/>
                </a:solidFill>
                <a:latin typeface="Menlo Regular"/>
                <a:ea typeface="Menlo Regular"/>
                <a:cs typeface="Menlo Regular"/>
                <a:sym typeface="Menlo Regular"/>
              </a:rPr>
              <a:t>items found</a:t>
            </a:r>
          </a:p>
          <a:p>
            <a:pPr lvl="1"/>
            <a:endParaRPr lang="en-US" sz="2200" dirty="0">
              <a:solidFill>
                <a:schemeClr val="bg1"/>
              </a:solidFill>
              <a:latin typeface="Menlo Regular"/>
              <a:ea typeface="Menlo Regular"/>
              <a:cs typeface="Menlo Regular"/>
              <a:sym typeface="Menlo Regular"/>
            </a:endParaRPr>
          </a:p>
          <a:p>
            <a:pPr lvl="1"/>
            <a:r>
              <a:rPr lang="en-US" sz="2200" dirty="0" err="1">
                <a:solidFill>
                  <a:schemeClr val="bg1"/>
                </a:solidFill>
                <a:latin typeface="Menlo Regular"/>
                <a:ea typeface="Menlo Regular"/>
                <a:cs typeface="Menlo Regular"/>
                <a:sym typeface="Menlo Regular"/>
              </a:rPr>
              <a:t>chef_type</a:t>
            </a:r>
            <a:r>
              <a:rPr lang="en-US" sz="2200" dirty="0">
                <a:solidFill>
                  <a:schemeClr val="bg1"/>
                </a:solidFill>
                <a:latin typeface="Menlo Regular"/>
                <a:ea typeface="Menlo Regular"/>
                <a:cs typeface="Menlo Regular"/>
                <a:sym typeface="Menlo Regular"/>
              </a:rPr>
              <a:t>: </a:t>
            </a:r>
            <a:r>
              <a:rPr lang="en-US" sz="2200" dirty="0" err="1">
                <a:solidFill>
                  <a:schemeClr val="bg1"/>
                </a:solidFill>
                <a:latin typeface="Menlo Regular"/>
                <a:ea typeface="Menlo Regular"/>
                <a:cs typeface="Menlo Regular"/>
                <a:sym typeface="Menlo Regular"/>
              </a:rPr>
              <a:t>data_bag_item</a:t>
            </a:r>
            <a:endParaRPr lang="en-US" sz="2200" dirty="0">
              <a:solidFill>
                <a:schemeClr val="bg1"/>
              </a:solidFill>
              <a:latin typeface="Menlo Regular"/>
              <a:ea typeface="Menlo Regular"/>
              <a:cs typeface="Menlo Regular"/>
              <a:sym typeface="Menlo Regular"/>
            </a:endParaRPr>
          </a:p>
          <a:p>
            <a:pPr lvl="1"/>
            <a:r>
              <a:rPr lang="en-US" sz="2200" dirty="0">
                <a:solidFill>
                  <a:schemeClr val="bg1"/>
                </a:solidFill>
                <a:latin typeface="Menlo Regular"/>
                <a:ea typeface="Menlo Regular"/>
                <a:cs typeface="Menlo Regular"/>
                <a:sym typeface="Menlo Regular"/>
              </a:rPr>
              <a:t>comment:   Frank </a:t>
            </a:r>
            <a:r>
              <a:rPr lang="en-US" sz="2200" dirty="0" err="1">
                <a:solidFill>
                  <a:schemeClr val="bg1"/>
                </a:solidFill>
                <a:latin typeface="Menlo Regular"/>
                <a:ea typeface="Menlo Regular"/>
                <a:cs typeface="Menlo Regular"/>
                <a:sym typeface="Menlo Regular"/>
              </a:rPr>
              <a:t>Belson</a:t>
            </a:r>
            <a:endParaRPr lang="en-US" sz="2200" dirty="0">
              <a:solidFill>
                <a:schemeClr val="bg1"/>
              </a:solidFill>
              <a:latin typeface="Menlo Regular"/>
              <a:ea typeface="Menlo Regular"/>
              <a:cs typeface="Menlo Regular"/>
              <a:sym typeface="Menlo Regular"/>
            </a:endParaRPr>
          </a:p>
          <a:p>
            <a:pPr lvl="1"/>
            <a:r>
              <a:rPr lang="en-US" sz="2200" dirty="0" err="1">
                <a:solidFill>
                  <a:schemeClr val="bg1"/>
                </a:solidFill>
                <a:latin typeface="Menlo Regular"/>
                <a:ea typeface="Menlo Regular"/>
                <a:cs typeface="Menlo Regular"/>
                <a:sym typeface="Menlo Regular"/>
              </a:rPr>
              <a:t>data_bag</a:t>
            </a:r>
            <a:r>
              <a:rPr lang="en-US" sz="2200" dirty="0">
                <a:solidFill>
                  <a:schemeClr val="bg1"/>
                </a:solidFill>
                <a:latin typeface="Menlo Regular"/>
                <a:ea typeface="Menlo Regular"/>
                <a:cs typeface="Menlo Regular"/>
                <a:sym typeface="Menlo Regular"/>
              </a:rPr>
              <a:t>:  </a:t>
            </a:r>
            <a:r>
              <a:rPr lang="en-US" sz="2200" dirty="0" smtClean="0">
                <a:solidFill>
                  <a:schemeClr val="bg1"/>
                </a:solidFill>
                <a:latin typeface="Menlo Regular"/>
                <a:ea typeface="Menlo Regular"/>
                <a:cs typeface="Menlo Regular"/>
                <a:sym typeface="Menlo Regular"/>
              </a:rPr>
              <a:t>users</a:t>
            </a:r>
          </a:p>
          <a:p>
            <a:pPr lvl="1"/>
            <a:r>
              <a:rPr lang="en-US" sz="2200" dirty="0" err="1" smtClean="0">
                <a:solidFill>
                  <a:schemeClr val="bg1"/>
                </a:solidFill>
                <a:latin typeface="Menlo Regular"/>
                <a:ea typeface="Menlo Regular"/>
                <a:cs typeface="Menlo Regular"/>
                <a:sym typeface="Menlo Regular"/>
              </a:rPr>
              <a:t>gid</a:t>
            </a:r>
            <a:r>
              <a:rPr lang="en-US" sz="2200" dirty="0" smtClean="0">
                <a:solidFill>
                  <a:schemeClr val="bg1"/>
                </a:solidFill>
                <a:latin typeface="Menlo Regular"/>
                <a:ea typeface="Menlo Regular"/>
                <a:cs typeface="Menlo Regular"/>
                <a:sym typeface="Menlo Regular"/>
              </a:rPr>
              <a:t>:       0</a:t>
            </a:r>
          </a:p>
          <a:p>
            <a:pPr lvl="1"/>
            <a:r>
              <a:rPr lang="en-US" sz="2200" dirty="0" smtClean="0">
                <a:solidFill>
                  <a:schemeClr val="bg1"/>
                </a:solidFill>
                <a:latin typeface="Menlo Regular"/>
                <a:ea typeface="Menlo Regular"/>
                <a:cs typeface="Menlo Regular"/>
                <a:sym typeface="Menlo Regular"/>
              </a:rPr>
              <a:t>home:      /home/frank</a:t>
            </a:r>
          </a:p>
          <a:p>
            <a:pPr lvl="1"/>
            <a:r>
              <a:rPr lang="en-US" sz="2200" dirty="0" smtClean="0">
                <a:solidFill>
                  <a:schemeClr val="bg1"/>
                </a:solidFill>
                <a:latin typeface="Menlo Regular"/>
                <a:ea typeface="Menlo Regular"/>
                <a:cs typeface="Menlo Regular"/>
                <a:sym typeface="Menlo Regular"/>
              </a:rPr>
              <a:t>id</a:t>
            </a:r>
            <a:r>
              <a:rPr lang="en-US" sz="2200" dirty="0">
                <a:solidFill>
                  <a:schemeClr val="bg1"/>
                </a:solidFill>
                <a:latin typeface="Menlo Regular"/>
                <a:ea typeface="Menlo Regular"/>
                <a:cs typeface="Menlo Regular"/>
                <a:sym typeface="Menlo Regular"/>
              </a:rPr>
              <a:t>:        </a:t>
            </a:r>
            <a:r>
              <a:rPr lang="en-US" sz="2200" dirty="0" smtClean="0">
                <a:solidFill>
                  <a:schemeClr val="bg1"/>
                </a:solidFill>
                <a:latin typeface="Menlo Regular"/>
                <a:ea typeface="Menlo Regular"/>
                <a:cs typeface="Menlo Regular"/>
                <a:sym typeface="Menlo Regular"/>
              </a:rPr>
              <a:t>frank</a:t>
            </a:r>
            <a:endParaRPr lang="en-US" sz="2200" dirty="0">
              <a:solidFill>
                <a:schemeClr val="bg1"/>
              </a:solidFill>
              <a:latin typeface="Menlo Regular"/>
              <a:ea typeface="Menlo Regular"/>
              <a:cs typeface="Menlo Regular"/>
              <a:sym typeface="Menlo Regular"/>
            </a:endParaRPr>
          </a:p>
          <a:p>
            <a:pPr lvl="1"/>
            <a:r>
              <a:rPr lang="en-US" sz="2200" dirty="0" smtClean="0">
                <a:solidFill>
                  <a:schemeClr val="bg1"/>
                </a:solidFill>
                <a:latin typeface="Menlo Regular"/>
                <a:ea typeface="Menlo Regular"/>
                <a:cs typeface="Menlo Regular"/>
                <a:sym typeface="Menlo Regular"/>
              </a:rPr>
              <a:t>Shell:</a:t>
            </a:r>
            <a:r>
              <a:rPr lang="en-US" sz="2200" dirty="0">
                <a:solidFill>
                  <a:schemeClr val="bg1"/>
                </a:solidFill>
                <a:latin typeface="Menlo Regular"/>
                <a:ea typeface="Menlo Regular"/>
                <a:cs typeface="Menlo Regular"/>
                <a:sym typeface="Menlo Regular"/>
              </a:rPr>
              <a:t> </a:t>
            </a:r>
            <a:r>
              <a:rPr lang="en-US" sz="2200" dirty="0" smtClean="0">
                <a:solidFill>
                  <a:schemeClr val="bg1"/>
                </a:solidFill>
                <a:latin typeface="Menlo Regular"/>
                <a:ea typeface="Menlo Regular"/>
                <a:cs typeface="Menlo Regular"/>
                <a:sym typeface="Menlo Regular"/>
              </a:rPr>
              <a:t>    /bin/bash</a:t>
            </a:r>
          </a:p>
          <a:p>
            <a:pPr lvl="1"/>
            <a:r>
              <a:rPr lang="en-US" sz="2200" dirty="0" err="1" smtClean="0">
                <a:solidFill>
                  <a:schemeClr val="bg1"/>
                </a:solidFill>
                <a:latin typeface="Menlo Regular"/>
                <a:ea typeface="Menlo Regular"/>
                <a:cs typeface="Menlo Regular"/>
                <a:sym typeface="Menlo Regular"/>
              </a:rPr>
              <a:t>uid</a:t>
            </a:r>
            <a:r>
              <a:rPr lang="en-US" sz="2200" dirty="0" smtClean="0">
                <a:solidFill>
                  <a:schemeClr val="bg1"/>
                </a:solidFill>
                <a:latin typeface="Menlo Regular"/>
                <a:ea typeface="Menlo Regular"/>
                <a:cs typeface="Menlo Regular"/>
                <a:sym typeface="Menlo Regular"/>
              </a:rPr>
              <a:t>        2001</a:t>
            </a:r>
          </a:p>
          <a:p>
            <a:pPr lvl="1"/>
            <a:r>
              <a:rPr lang="en-US" sz="2200" dirty="0">
                <a:solidFill>
                  <a:schemeClr val="bg1"/>
                </a:solidFill>
                <a:latin typeface="Menlo Regular"/>
                <a:ea typeface="Menlo Regular"/>
                <a:cs typeface="Menlo Regular"/>
                <a:sym typeface="Menlo Regular"/>
              </a:rPr>
              <a:t>password:  sP3nC3r4Hire!</a:t>
            </a:r>
          </a:p>
          <a:p>
            <a:pPr lvl="1"/>
            <a:endParaRPr lang="en-US" sz="2200" dirty="0">
              <a:solidFill>
                <a:schemeClr val="bg1"/>
              </a:solidFill>
              <a:latin typeface="Menlo Regular"/>
              <a:ea typeface="Menlo Regular"/>
              <a:cs typeface="Menlo Regular"/>
              <a:sym typeface="Menlo Regular"/>
            </a:endParaRPr>
          </a:p>
          <a:p>
            <a:pPr lvl="1"/>
            <a:r>
              <a:rPr lang="en-US" sz="2200" dirty="0" err="1">
                <a:solidFill>
                  <a:schemeClr val="bg1"/>
                </a:solidFill>
                <a:latin typeface="Menlo Regular"/>
                <a:ea typeface="Menlo Regular"/>
                <a:cs typeface="Menlo Regular"/>
                <a:sym typeface="Menlo Regular"/>
              </a:rPr>
              <a:t>chef_type</a:t>
            </a:r>
            <a:r>
              <a:rPr lang="en-US" sz="2200" dirty="0">
                <a:solidFill>
                  <a:schemeClr val="bg1"/>
                </a:solidFill>
                <a:latin typeface="Menlo Regular"/>
                <a:ea typeface="Menlo Regular"/>
                <a:cs typeface="Menlo Regular"/>
                <a:sym typeface="Menlo Regular"/>
              </a:rPr>
              <a:t>: </a:t>
            </a:r>
            <a:r>
              <a:rPr lang="en-US" sz="2200" dirty="0" err="1">
                <a:solidFill>
                  <a:schemeClr val="bg1"/>
                </a:solidFill>
                <a:latin typeface="Menlo Regular"/>
                <a:ea typeface="Menlo Regular"/>
                <a:cs typeface="Menlo Regular"/>
                <a:sym typeface="Menlo Regular"/>
              </a:rPr>
              <a:t>data_bag_item</a:t>
            </a:r>
            <a:endParaRPr lang="en-US" sz="2200" dirty="0">
              <a:solidFill>
                <a:schemeClr val="bg1"/>
              </a:solidFill>
              <a:latin typeface="Menlo Regular"/>
              <a:ea typeface="Menlo Regular"/>
              <a:cs typeface="Menlo Regular"/>
              <a:sym typeface="Menlo Regular"/>
            </a:endParaRPr>
          </a:p>
          <a:p>
            <a:pPr lvl="1"/>
            <a:r>
              <a:rPr lang="en-US" sz="2200" dirty="0">
                <a:solidFill>
                  <a:schemeClr val="bg1"/>
                </a:solidFill>
                <a:latin typeface="Menlo Regular"/>
                <a:ea typeface="Menlo Regular"/>
                <a:cs typeface="Menlo Regular"/>
                <a:sym typeface="Menlo Regular"/>
              </a:rPr>
              <a:t>comment:   </a:t>
            </a:r>
            <a:r>
              <a:rPr lang="en-US" sz="2200" dirty="0" err="1">
                <a:solidFill>
                  <a:schemeClr val="bg1"/>
                </a:solidFill>
                <a:latin typeface="Menlo Regular"/>
                <a:ea typeface="Menlo Regular"/>
                <a:cs typeface="Menlo Regular"/>
                <a:sym typeface="Menlo Regular"/>
              </a:rPr>
              <a:t>Bobo</a:t>
            </a:r>
            <a:r>
              <a:rPr lang="en-US" sz="2200" dirty="0">
                <a:solidFill>
                  <a:schemeClr val="bg1"/>
                </a:solidFill>
                <a:latin typeface="Menlo Regular"/>
                <a:ea typeface="Menlo Regular"/>
                <a:cs typeface="Menlo Regular"/>
                <a:sym typeface="Menlo Regular"/>
              </a:rPr>
              <a:t> T. Clown</a:t>
            </a:r>
          </a:p>
          <a:p>
            <a:pPr lvl="1"/>
            <a:r>
              <a:rPr lang="en-US" sz="2200" dirty="0" err="1">
                <a:solidFill>
                  <a:schemeClr val="bg1"/>
                </a:solidFill>
                <a:latin typeface="Menlo Regular"/>
                <a:ea typeface="Menlo Regular"/>
                <a:cs typeface="Menlo Regular"/>
                <a:sym typeface="Menlo Regular"/>
              </a:rPr>
              <a:t>data_bag</a:t>
            </a:r>
            <a:r>
              <a:rPr lang="en-US" sz="2200" dirty="0">
                <a:solidFill>
                  <a:schemeClr val="bg1"/>
                </a:solidFill>
                <a:latin typeface="Menlo Regular"/>
                <a:ea typeface="Menlo Regular"/>
                <a:cs typeface="Menlo Regular"/>
                <a:sym typeface="Menlo Regular"/>
              </a:rPr>
              <a:t>:  users</a:t>
            </a:r>
          </a:p>
          <a:p>
            <a:pPr lvl="1"/>
            <a:r>
              <a:rPr lang="en-US" sz="2200" dirty="0" err="1">
                <a:solidFill>
                  <a:schemeClr val="bg1"/>
                </a:solidFill>
                <a:latin typeface="Menlo Regular"/>
                <a:ea typeface="Menlo Regular"/>
                <a:cs typeface="Menlo Regular"/>
                <a:sym typeface="Menlo Regular"/>
              </a:rPr>
              <a:t>gid</a:t>
            </a:r>
            <a:r>
              <a:rPr lang="en-US" sz="2200" dirty="0">
                <a:solidFill>
                  <a:schemeClr val="bg1"/>
                </a:solidFill>
                <a:latin typeface="Menlo Regular"/>
                <a:ea typeface="Menlo Regular"/>
                <a:cs typeface="Menlo Regular"/>
                <a:sym typeface="Menlo Regular"/>
              </a:rPr>
              <a:t>:       0</a:t>
            </a:r>
          </a:p>
          <a:p>
            <a:pPr lvl="1"/>
            <a:r>
              <a:rPr lang="en-US" sz="2200" dirty="0">
                <a:solidFill>
                  <a:schemeClr val="bg1"/>
                </a:solidFill>
                <a:latin typeface="Menlo Regular"/>
                <a:ea typeface="Menlo Regular"/>
                <a:cs typeface="Menlo Regular"/>
                <a:sym typeface="Menlo Regular"/>
              </a:rPr>
              <a:t>home:      /home</a:t>
            </a:r>
            <a:r>
              <a:rPr lang="en-US" sz="2200" dirty="0" smtClean="0">
                <a:solidFill>
                  <a:schemeClr val="bg1"/>
                </a:solidFill>
                <a:latin typeface="Menlo Regular"/>
                <a:ea typeface="Menlo Regular"/>
                <a:cs typeface="Menlo Regular"/>
                <a:sym typeface="Menlo Regular"/>
              </a:rPr>
              <a:t>/</a:t>
            </a:r>
            <a:r>
              <a:rPr lang="en-US" sz="2200" dirty="0" err="1" smtClean="0">
                <a:solidFill>
                  <a:schemeClr val="bg1"/>
                </a:solidFill>
                <a:latin typeface="Menlo Regular"/>
                <a:ea typeface="Menlo Regular"/>
                <a:cs typeface="Menlo Regular"/>
                <a:sym typeface="Menlo Regular"/>
              </a:rPr>
              <a:t>bobo</a:t>
            </a:r>
            <a:endParaRPr lang="en-US" sz="2200" dirty="0">
              <a:solidFill>
                <a:schemeClr val="bg1"/>
              </a:solidFill>
              <a:latin typeface="Menlo Regular"/>
              <a:ea typeface="Menlo Regular"/>
              <a:cs typeface="Menlo Regular"/>
              <a:sym typeface="Menlo Regular"/>
            </a:endParaRPr>
          </a:p>
          <a:p>
            <a:pPr lvl="1"/>
            <a:r>
              <a:rPr lang="en-US" sz="2200" dirty="0">
                <a:solidFill>
                  <a:schemeClr val="bg1"/>
                </a:solidFill>
                <a:latin typeface="Menlo Regular"/>
                <a:ea typeface="Menlo Regular"/>
                <a:cs typeface="Menlo Regular"/>
                <a:sym typeface="Menlo Regular"/>
              </a:rPr>
              <a:t>id:        </a:t>
            </a:r>
            <a:r>
              <a:rPr lang="en-US" sz="2200" dirty="0" err="1" smtClean="0">
                <a:solidFill>
                  <a:schemeClr val="bg1"/>
                </a:solidFill>
                <a:latin typeface="Menlo Regular"/>
                <a:ea typeface="Menlo Regular"/>
                <a:cs typeface="Menlo Regular"/>
                <a:sym typeface="Menlo Regular"/>
              </a:rPr>
              <a:t>bobo</a:t>
            </a:r>
            <a:endParaRPr lang="en-US" sz="2200" dirty="0">
              <a:solidFill>
                <a:schemeClr val="bg1"/>
              </a:solidFill>
              <a:latin typeface="Menlo Regular"/>
              <a:ea typeface="Menlo Regular"/>
              <a:cs typeface="Menlo Regular"/>
              <a:sym typeface="Menlo Regular"/>
            </a:endParaRPr>
          </a:p>
        </p:txBody>
      </p:sp>
      <p:sp>
        <p:nvSpPr>
          <p:cNvPr id="5" name="Rectangle 1"/>
          <p:cNvSpPr>
            <a:spLocks noGrp="1"/>
          </p:cNvSpPr>
          <p:nvPr>
            <p:ph type="body" idx="1"/>
          </p:nvPr>
        </p:nvSpPr>
        <p:spPr bwMode="auto">
          <a:xfrm>
            <a:off x="190500" y="1676400"/>
            <a:ext cx="15724188" cy="762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marL="0" indent="0" eaLnBrk="1" hangingPunct="1">
              <a:buNone/>
            </a:pPr>
            <a:r>
              <a:rPr lang="en-US" altLang="en-US" sz="3600" dirty="0" smtClean="0">
                <a:ea typeface="Courier"/>
                <a:cs typeface="Courier"/>
              </a:rPr>
              <a:t>$ knife </a:t>
            </a:r>
            <a:r>
              <a:rPr lang="en-US" altLang="en-US" sz="3600" dirty="0">
                <a:ea typeface="Courier"/>
                <a:cs typeface="Courier"/>
              </a:rPr>
              <a:t>search users </a:t>
            </a:r>
            <a:r>
              <a:rPr lang="en-US" altLang="en-US" sz="3600" dirty="0" smtClean="0">
                <a:ea typeface="Courier"/>
                <a:cs typeface="Courier"/>
              </a:rPr>
              <a:t>"*</a:t>
            </a:r>
            <a:r>
              <a:rPr lang="en-US" altLang="en-US" sz="3600" dirty="0" smtClean="0">
                <a:ea typeface="Courier"/>
                <a:cs typeface="Courier"/>
              </a:rPr>
              <a:t>:</a:t>
            </a:r>
            <a:r>
              <a:rPr lang="en-US" altLang="en-US" sz="3600" dirty="0" smtClean="0">
                <a:ea typeface="Courier"/>
                <a:cs typeface="Courier"/>
              </a:rPr>
              <a:t>*"</a:t>
            </a:r>
            <a:endParaRPr lang="en-US" altLang="en-US" sz="3600" dirty="0">
              <a:ea typeface="Courier"/>
              <a:cs typeface="Courier"/>
            </a:endParaRPr>
          </a:p>
        </p:txBody>
      </p:sp>
    </p:spTree>
    <p:extLst>
      <p:ext uri="{BB962C8B-B14F-4D97-AF65-F5344CB8AC3E}">
        <p14:creationId xmlns:p14="http://schemas.microsoft.com/office/powerpoint/2010/main" val="4072390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Rectangle 1"/>
          <p:cNvSpPr>
            <a:spLocks/>
          </p:cNvSpPr>
          <p:nvPr/>
        </p:nvSpPr>
        <p:spPr bwMode="auto">
          <a:xfrm>
            <a:off x="812880" y="1968500"/>
            <a:ext cx="14657232" cy="9906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dirty="0" err="1" smtClean="0">
                <a:solidFill>
                  <a:srgbClr val="FFFFFF"/>
                </a:solidFill>
                <a:latin typeface="Courier"/>
                <a:ea typeface="Courier"/>
                <a:cs typeface="Courier"/>
                <a:sym typeface="Courier"/>
              </a:rPr>
              <a:t>ws</a:t>
            </a:r>
            <a:r>
              <a:rPr lang="en-US" sz="3200" dirty="0" smtClean="0">
                <a:solidFill>
                  <a:srgbClr val="FFFFFF"/>
                </a:solidFill>
                <a:latin typeface="Courier"/>
                <a:ea typeface="Courier"/>
                <a:cs typeface="Courier"/>
                <a:sym typeface="Courier"/>
              </a:rPr>
              <a:t>&gt; </a:t>
            </a:r>
            <a:r>
              <a:rPr lang="en-US" sz="3200" dirty="0">
                <a:solidFill>
                  <a:srgbClr val="FFFFFF"/>
                </a:solidFill>
                <a:latin typeface="Courier"/>
                <a:ea typeface="Courier"/>
                <a:cs typeface="Courier"/>
                <a:sym typeface="Courier"/>
              </a:rPr>
              <a:t>knife search users '</a:t>
            </a:r>
            <a:r>
              <a:rPr lang="en-US" sz="3200" dirty="0" err="1">
                <a:solidFill>
                  <a:srgbClr val="FFFFFF"/>
                </a:solidFill>
                <a:latin typeface="Courier"/>
                <a:ea typeface="Courier"/>
                <a:cs typeface="Courier"/>
                <a:sym typeface="Courier"/>
              </a:rPr>
              <a:t>comment:Bobo</a:t>
            </a:r>
            <a:r>
              <a:rPr lang="en-US" sz="3200" dirty="0">
                <a:solidFill>
                  <a:srgbClr val="FFFFFF"/>
                </a:solidFill>
                <a:latin typeface="Courier"/>
                <a:ea typeface="Courier"/>
                <a:cs typeface="Courier"/>
                <a:sym typeface="Courier"/>
              </a:rPr>
              <a:t>*</a:t>
            </a:r>
            <a:r>
              <a:rPr lang="en-US" sz="3200" dirty="0" smtClean="0">
                <a:solidFill>
                  <a:srgbClr val="FFFFFF"/>
                </a:solidFill>
                <a:latin typeface="Courier"/>
                <a:ea typeface="Courier"/>
                <a:cs typeface="Courier"/>
                <a:sym typeface="Courier"/>
              </a:rPr>
              <a:t>' </a:t>
            </a:r>
            <a:r>
              <a:rPr lang="en-US" sz="3200" dirty="0">
                <a:solidFill>
                  <a:srgbClr val="FFFFFF"/>
                </a:solidFill>
                <a:latin typeface="Courier"/>
                <a:ea typeface="Courier"/>
                <a:cs typeface="Courier"/>
                <a:sym typeface="Courier"/>
              </a:rPr>
              <a:t>-a </a:t>
            </a:r>
            <a:r>
              <a:rPr lang="en-US" sz="3200" dirty="0" smtClean="0">
                <a:solidFill>
                  <a:srgbClr val="FFFFFF"/>
                </a:solidFill>
                <a:latin typeface="Courier"/>
                <a:ea typeface="Courier"/>
                <a:cs typeface="Courier"/>
                <a:sym typeface="Courier"/>
              </a:rPr>
              <a:t>id</a:t>
            </a:r>
            <a:endParaRPr lang="en-US" sz="3200" dirty="0">
              <a:solidFill>
                <a:srgbClr val="FFFFFF"/>
              </a:solidFill>
              <a:latin typeface="Courier"/>
              <a:ea typeface="Courier"/>
              <a:cs typeface="Courier"/>
              <a:sym typeface="Courier"/>
            </a:endParaRPr>
          </a:p>
        </p:txBody>
      </p:sp>
      <p:sp>
        <p:nvSpPr>
          <p:cNvPr id="486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Find a user’s id from the data bag</a:t>
            </a:r>
            <a:endParaRPr lang="en-US" sz="4800" dirty="0">
              <a:sym typeface="Arial Bold" charset="0"/>
            </a:endParaRPr>
          </a:p>
        </p:txBody>
      </p:sp>
      <p:sp>
        <p:nvSpPr>
          <p:cNvPr id="5" name="Rectangle 3"/>
          <p:cNvSpPr>
            <a:spLocks noGrp="1"/>
          </p:cNvSpPr>
          <p:nvPr>
            <p:ph type="body" idx="1"/>
          </p:nvPr>
        </p:nvSpPr>
        <p:spPr bwMode="auto">
          <a:xfrm>
            <a:off x="812801" y="3352800"/>
            <a:ext cx="14631988" cy="4814888"/>
          </a:xfrm>
          <a:prstGeom prst="rect">
            <a:avLst/>
          </a:prstGeom>
          <a:solidFill>
            <a:schemeClr val="tx2"/>
          </a:solidFill>
          <a:ln w="12700">
            <a:solidFill>
              <a:schemeClr val="tx1"/>
            </a:solidFill>
            <a:prstDash val="sysDot"/>
            <a:miter lim="800000"/>
            <a:headEnd/>
            <a:tailEnd/>
          </a:ln>
        </p:spPr>
        <p:txBody>
          <a:bodyPr lIns="0" tIns="0" rIns="0" bIns="0" anchor="ctr"/>
          <a:lstStyle/>
          <a:p>
            <a:pPr marL="800826" lvl="2" indent="0">
              <a:buNone/>
            </a:pPr>
            <a:r>
              <a:rPr lang="en-US" sz="2400" dirty="0">
                <a:solidFill>
                  <a:schemeClr val="bg1"/>
                </a:solidFill>
                <a:latin typeface="Menlo Regular"/>
                <a:ea typeface="Menlo Regular"/>
                <a:cs typeface="Menlo Regular"/>
                <a:sym typeface="Menlo Regular"/>
              </a:rPr>
              <a:t>1 items found</a:t>
            </a:r>
          </a:p>
          <a:p>
            <a:pPr marL="800826" lvl="2" indent="0">
              <a:buNone/>
            </a:pPr>
            <a:endParaRPr lang="en-US" sz="2400" dirty="0">
              <a:solidFill>
                <a:schemeClr val="bg1"/>
              </a:solidFill>
              <a:latin typeface="Menlo Regular"/>
              <a:ea typeface="Menlo Regular"/>
              <a:cs typeface="Menlo Regular"/>
              <a:sym typeface="Menlo Regular"/>
            </a:endParaRPr>
          </a:p>
          <a:p>
            <a:pPr marL="800826" lvl="2" indent="0">
              <a:buNone/>
            </a:pPr>
            <a:r>
              <a:rPr lang="en-US" sz="2400" dirty="0" err="1">
                <a:solidFill>
                  <a:schemeClr val="bg1"/>
                </a:solidFill>
                <a:latin typeface="Menlo Regular"/>
                <a:ea typeface="Menlo Regular"/>
                <a:cs typeface="Menlo Regular"/>
                <a:sym typeface="Menlo Regular"/>
              </a:rPr>
              <a:t>data_bag_item_users_bobo</a:t>
            </a:r>
            <a:r>
              <a:rPr lang="en-US" sz="2400" dirty="0">
                <a:solidFill>
                  <a:schemeClr val="bg1"/>
                </a:solidFill>
                <a:latin typeface="Menlo Regular"/>
                <a:ea typeface="Menlo Regular"/>
                <a:cs typeface="Menlo Regular"/>
                <a:sym typeface="Menlo Regular"/>
              </a:rPr>
              <a:t>:</a:t>
            </a:r>
          </a:p>
          <a:p>
            <a:pPr marL="800826" lvl="2" indent="0">
              <a:buNone/>
            </a:pPr>
            <a:r>
              <a:rPr lang="en-US" sz="2400" dirty="0">
                <a:solidFill>
                  <a:schemeClr val="bg1"/>
                </a:solidFill>
                <a:latin typeface="Menlo Regular"/>
                <a:ea typeface="Menlo Regular"/>
                <a:cs typeface="Menlo Regular"/>
                <a:sym typeface="Menlo Regular"/>
              </a:rPr>
              <a:t>  id: </a:t>
            </a:r>
            <a:r>
              <a:rPr lang="en-US" sz="2400" dirty="0" err="1">
                <a:solidFill>
                  <a:schemeClr val="bg1"/>
                </a:solidFill>
                <a:latin typeface="Menlo Regular"/>
                <a:ea typeface="Menlo Regular"/>
                <a:cs typeface="Menlo Regular"/>
                <a:sym typeface="Menlo Regular"/>
              </a:rPr>
              <a:t>bobo</a:t>
            </a:r>
            <a:endParaRPr lang="en-US" sz="2400" dirty="0">
              <a:solidFill>
                <a:schemeClr val="bg1"/>
              </a:solidFill>
              <a:latin typeface="Menlo Regular"/>
              <a:ea typeface="Menlo Regular"/>
              <a:cs typeface="Menlo Regular"/>
              <a:sym typeface="Menlo Regular"/>
            </a:endParaRPr>
          </a:p>
        </p:txBody>
      </p:sp>
    </p:spTree>
    <p:extLst>
      <p:ext uri="{BB962C8B-B14F-4D97-AF65-F5344CB8AC3E}">
        <p14:creationId xmlns:p14="http://schemas.microsoft.com/office/powerpoint/2010/main" val="2500678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Rectangle 1"/>
          <p:cNvSpPr>
            <a:spLocks/>
          </p:cNvSpPr>
          <p:nvPr/>
        </p:nvSpPr>
        <p:spPr bwMode="auto">
          <a:xfrm>
            <a:off x="812880" y="1968500"/>
            <a:ext cx="14657232" cy="9906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dirty="0" err="1" smtClean="0">
                <a:solidFill>
                  <a:srgbClr val="FFFFFF"/>
                </a:solidFill>
                <a:latin typeface="Courier"/>
                <a:ea typeface="Courier"/>
                <a:cs typeface="Courier"/>
                <a:sym typeface="Courier"/>
              </a:rPr>
              <a:t>ws</a:t>
            </a:r>
            <a:r>
              <a:rPr lang="en-US" sz="3200" dirty="0" smtClean="0">
                <a:solidFill>
                  <a:srgbClr val="FFFFFF"/>
                </a:solidFill>
                <a:latin typeface="Courier"/>
                <a:ea typeface="Courier"/>
                <a:cs typeface="Courier"/>
                <a:sym typeface="Courier"/>
              </a:rPr>
              <a:t>&gt; </a:t>
            </a:r>
            <a:r>
              <a:rPr lang="en-US" sz="3200" dirty="0">
                <a:solidFill>
                  <a:srgbClr val="FFFFFF"/>
                </a:solidFill>
                <a:latin typeface="Courier"/>
                <a:ea typeface="Courier"/>
                <a:cs typeface="Courier"/>
                <a:sym typeface="Courier"/>
              </a:rPr>
              <a:t>knife search users '</a:t>
            </a:r>
            <a:r>
              <a:rPr lang="en-US" sz="3200" dirty="0" err="1" smtClean="0">
                <a:solidFill>
                  <a:srgbClr val="FFFFFF"/>
                </a:solidFill>
                <a:latin typeface="Courier"/>
                <a:ea typeface="Courier"/>
                <a:cs typeface="Courier"/>
                <a:sym typeface="Courier"/>
              </a:rPr>
              <a:t>comment:Daisy</a:t>
            </a:r>
            <a:r>
              <a:rPr lang="en-US" sz="3200" dirty="0" smtClean="0">
                <a:solidFill>
                  <a:srgbClr val="FFFFFF"/>
                </a:solidFill>
                <a:latin typeface="Courier"/>
                <a:ea typeface="Courier"/>
                <a:cs typeface="Courier"/>
                <a:sym typeface="Courier"/>
              </a:rPr>
              <a:t>*' </a:t>
            </a:r>
            <a:r>
              <a:rPr lang="en-US" sz="3200" dirty="0">
                <a:solidFill>
                  <a:srgbClr val="FFFFFF"/>
                </a:solidFill>
                <a:latin typeface="Courier"/>
                <a:ea typeface="Courier"/>
                <a:cs typeface="Courier"/>
                <a:sym typeface="Courier"/>
              </a:rPr>
              <a:t>-a </a:t>
            </a:r>
            <a:r>
              <a:rPr lang="en-US" sz="3200" dirty="0" smtClean="0">
                <a:solidFill>
                  <a:srgbClr val="FFFFFF"/>
                </a:solidFill>
                <a:latin typeface="Courier"/>
                <a:ea typeface="Courier"/>
                <a:cs typeface="Courier"/>
                <a:sym typeface="Courier"/>
              </a:rPr>
              <a:t>id</a:t>
            </a:r>
            <a:endParaRPr lang="en-US" sz="3200" dirty="0">
              <a:solidFill>
                <a:srgbClr val="FFFFFF"/>
              </a:solidFill>
              <a:latin typeface="Courier"/>
              <a:ea typeface="Courier"/>
              <a:cs typeface="Courier"/>
              <a:sym typeface="Courier"/>
            </a:endParaRPr>
          </a:p>
        </p:txBody>
      </p:sp>
      <p:sp>
        <p:nvSpPr>
          <p:cNvPr id="486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Find a user’s id from the data bag</a:t>
            </a:r>
            <a:endParaRPr lang="en-US" sz="4800" dirty="0">
              <a:sym typeface="Arial Bold" charset="0"/>
            </a:endParaRPr>
          </a:p>
        </p:txBody>
      </p:sp>
      <p:sp>
        <p:nvSpPr>
          <p:cNvPr id="5" name="Rectangle 3"/>
          <p:cNvSpPr>
            <a:spLocks noGrp="1"/>
          </p:cNvSpPr>
          <p:nvPr>
            <p:ph type="body" idx="1"/>
          </p:nvPr>
        </p:nvSpPr>
        <p:spPr bwMode="auto">
          <a:xfrm>
            <a:off x="812801" y="3352800"/>
            <a:ext cx="14631988" cy="4814888"/>
          </a:xfrm>
          <a:prstGeom prst="rect">
            <a:avLst/>
          </a:prstGeom>
          <a:solidFill>
            <a:schemeClr val="tx2"/>
          </a:solidFill>
          <a:ln w="12700">
            <a:solidFill>
              <a:schemeClr val="tx1"/>
            </a:solidFill>
            <a:prstDash val="sysDot"/>
            <a:miter lim="800000"/>
            <a:headEnd/>
            <a:tailEnd/>
          </a:ln>
        </p:spPr>
        <p:txBody>
          <a:bodyPr lIns="0" tIns="0" rIns="0" bIns="0" anchor="ctr"/>
          <a:lstStyle/>
          <a:p>
            <a:pPr marL="800826" lvl="2" indent="0">
              <a:buNone/>
            </a:pPr>
            <a:r>
              <a:rPr lang="en-US" sz="2400" dirty="0">
                <a:solidFill>
                  <a:schemeClr val="bg1"/>
                </a:solidFill>
                <a:latin typeface="Menlo Regular"/>
                <a:ea typeface="Menlo Regular"/>
                <a:cs typeface="Menlo Regular"/>
                <a:sym typeface="Menlo Regular"/>
              </a:rPr>
              <a:t>1 items found</a:t>
            </a:r>
          </a:p>
          <a:p>
            <a:pPr marL="800826" lvl="2" indent="0">
              <a:buNone/>
            </a:pPr>
            <a:endParaRPr lang="en-US" sz="2400" dirty="0">
              <a:solidFill>
                <a:schemeClr val="bg1"/>
              </a:solidFill>
              <a:latin typeface="Menlo Regular"/>
              <a:ea typeface="Menlo Regular"/>
              <a:cs typeface="Menlo Regular"/>
              <a:sym typeface="Menlo Regular"/>
            </a:endParaRPr>
          </a:p>
          <a:p>
            <a:pPr marL="800826" lvl="2" indent="0">
              <a:buNone/>
            </a:pPr>
            <a:r>
              <a:rPr lang="en-US" sz="2400" dirty="0" err="1" smtClean="0">
                <a:solidFill>
                  <a:schemeClr val="bg1"/>
                </a:solidFill>
                <a:latin typeface="Menlo Regular"/>
                <a:ea typeface="Menlo Regular"/>
                <a:cs typeface="Menlo Regular"/>
                <a:sym typeface="Menlo Regular"/>
              </a:rPr>
              <a:t>data_bag_item_users_daisy</a:t>
            </a:r>
            <a:r>
              <a:rPr lang="en-US" sz="2400" dirty="0" smtClean="0">
                <a:solidFill>
                  <a:schemeClr val="bg1"/>
                </a:solidFill>
                <a:latin typeface="Menlo Regular"/>
                <a:ea typeface="Menlo Regular"/>
                <a:cs typeface="Menlo Regular"/>
                <a:sym typeface="Menlo Regular"/>
              </a:rPr>
              <a:t>:</a:t>
            </a:r>
            <a:endParaRPr lang="en-US" sz="2400" dirty="0">
              <a:solidFill>
                <a:schemeClr val="bg1"/>
              </a:solidFill>
              <a:latin typeface="Menlo Regular"/>
              <a:ea typeface="Menlo Regular"/>
              <a:cs typeface="Menlo Regular"/>
              <a:sym typeface="Menlo Regular"/>
            </a:endParaRPr>
          </a:p>
          <a:p>
            <a:pPr marL="800826" lvl="2" indent="0">
              <a:buNone/>
            </a:pPr>
            <a:r>
              <a:rPr lang="en-US" sz="2400" dirty="0">
                <a:solidFill>
                  <a:schemeClr val="bg1"/>
                </a:solidFill>
                <a:latin typeface="Menlo Regular"/>
                <a:ea typeface="Menlo Regular"/>
                <a:cs typeface="Menlo Regular"/>
                <a:sym typeface="Menlo Regular"/>
              </a:rPr>
              <a:t>  id: </a:t>
            </a:r>
            <a:r>
              <a:rPr lang="en-US" sz="2400" dirty="0" smtClean="0">
                <a:solidFill>
                  <a:schemeClr val="bg1"/>
                </a:solidFill>
                <a:latin typeface="Menlo Regular"/>
                <a:ea typeface="Menlo Regular"/>
                <a:cs typeface="Menlo Regular"/>
                <a:sym typeface="Menlo Regular"/>
              </a:rPr>
              <a:t>daisy</a:t>
            </a:r>
            <a:endParaRPr lang="en-US" sz="2400" dirty="0">
              <a:solidFill>
                <a:schemeClr val="bg1"/>
              </a:solidFill>
              <a:latin typeface="Menlo Regular"/>
              <a:ea typeface="Menlo Regular"/>
              <a:cs typeface="Menlo Regular"/>
              <a:sym typeface="Menlo Regular"/>
            </a:endParaRPr>
          </a:p>
        </p:txBody>
      </p:sp>
    </p:spTree>
    <p:extLst>
      <p:ext uri="{BB962C8B-B14F-4D97-AF65-F5344CB8AC3E}">
        <p14:creationId xmlns:p14="http://schemas.microsoft.com/office/powerpoint/2010/main" val="10340376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22563" name="Rectangle 2"/>
          <p:cNvSpPr>
            <a:spLocks/>
          </p:cNvSpPr>
          <p:nvPr/>
        </p:nvSpPr>
        <p:spPr bwMode="auto">
          <a:xfrm>
            <a:off x="4858541" y="6629400"/>
            <a:ext cx="6591453"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2256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smtClean="0">
                <a:latin typeface="Courier"/>
                <a:ea typeface="Courier"/>
                <a:cs typeface="Courier"/>
                <a:sym typeface="Courier"/>
              </a:rPr>
              <a:t>data_bags</a:t>
            </a:r>
            <a:r>
              <a:rPr lang="en-US" dirty="0" smtClean="0">
                <a:latin typeface="Courier"/>
                <a:ea typeface="Courier"/>
                <a:cs typeface="Courier"/>
                <a:sym typeface="Courier"/>
              </a:rPr>
              <a:t>/groups/</a:t>
            </a:r>
            <a:r>
              <a:rPr lang="en-US" dirty="0" err="1" smtClean="0">
                <a:latin typeface="Courier"/>
                <a:ea typeface="Courier"/>
                <a:cs typeface="Courier"/>
                <a:sym typeface="Courier"/>
              </a:rPr>
              <a:t>clowns.json</a:t>
            </a:r>
            <a:endParaRPr lang="en-US" dirty="0">
              <a:solidFill>
                <a:schemeClr val="tx1"/>
              </a:solidFill>
              <a:latin typeface="Courier"/>
              <a:ea typeface="Courier"/>
              <a:cs typeface="Courier"/>
              <a:sym typeface="Courier"/>
            </a:endParaRPr>
          </a:p>
        </p:txBody>
      </p:sp>
      <p:sp>
        <p:nvSpPr>
          <p:cNvPr id="322565" name="Rectangle 4"/>
          <p:cNvSpPr>
            <a:spLocks/>
          </p:cNvSpPr>
          <p:nvPr/>
        </p:nvSpPr>
        <p:spPr bwMode="auto">
          <a:xfrm>
            <a:off x="838282" y="2381250"/>
            <a:ext cx="14631830" cy="36385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"clowns"</a:t>
            </a:r>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a:p>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members"</a:t>
            </a:r>
            <a:r>
              <a:rPr lang="en-US" sz="3600" dirty="0">
                <a:solidFill>
                  <a:schemeClr val="tx1"/>
                </a:solidFill>
                <a:latin typeface="Courier"/>
                <a:ea typeface="Courier"/>
                <a:cs typeface="Courier"/>
                <a:sym typeface="Courier"/>
              </a:rPr>
              <a:t>: [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"frank"</a:t>
            </a:r>
            <a:r>
              <a:rPr lang="en-US" sz="3600" dirty="0">
                <a:solidFill>
                  <a:schemeClr val="tx1"/>
                </a:solidFill>
                <a:latin typeface="Courier"/>
                <a:ea typeface="Courier"/>
                <a:cs typeface="Courier"/>
                <a:sym typeface="Courier"/>
              </a:rPr>
              <a:t> </a:t>
            </a:r>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"platform</a:t>
            </a:r>
            <a:r>
              <a:rPr lang="en-US" sz="3600" b="1" dirty="0" smtClean="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"windows"</a:t>
            </a:r>
            <a:endParaRPr lang="en-US" sz="3600" dirty="0" smtClean="0">
              <a:latin typeface="Courier"/>
              <a:ea typeface="Courier"/>
              <a:cs typeface="Courier"/>
              <a:sym typeface="Courier"/>
            </a:endParaRPr>
          </a:p>
          <a:p>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p:txBody>
      </p:sp>
      <p:sp>
        <p:nvSpPr>
          <p:cNvPr id="489477" name="Rectangle 5"/>
          <p:cNvSpPr>
            <a:spLocks noGrp="1" noChangeArrowheads="1"/>
          </p:cNvSpPr>
          <p:nvPr>
            <p:ph type="title"/>
          </p:nvPr>
        </p:nvSpPr>
        <p:spPr/>
        <p:txBody>
          <a:bodyPr/>
          <a:lstStyle/>
          <a:p>
            <a:pPr eaLnBrk="1" hangingPunct="1">
              <a:defRPr/>
            </a:pPr>
            <a:r>
              <a:rPr lang="en-US" sz="4600" dirty="0" smtClean="0">
                <a:sym typeface="Arial Bold" charset="0"/>
              </a:rPr>
              <a:t>Windows Exercise</a:t>
            </a:r>
            <a:r>
              <a:rPr lang="en-US" sz="4600" dirty="0">
                <a:sym typeface="Arial Bold" charset="0"/>
              </a:rPr>
              <a:t>: </a:t>
            </a:r>
            <a:r>
              <a:rPr lang="en-US" sz="4600" dirty="0" smtClean="0">
                <a:sym typeface="Arial Bold" charset="0"/>
              </a:rPr>
              <a:t/>
            </a:r>
            <a:br>
              <a:rPr lang="en-US" sz="4600" dirty="0" smtClean="0">
                <a:sym typeface="Arial Bold" charset="0"/>
              </a:rPr>
            </a:br>
            <a:r>
              <a:rPr lang="en-US" sz="4600" dirty="0" smtClean="0">
                <a:sym typeface="Arial Bold" charset="0"/>
              </a:rPr>
              <a:t>Create </a:t>
            </a:r>
            <a:r>
              <a:rPr lang="en-US" sz="4600" dirty="0">
                <a:sym typeface="Arial Bold" charset="0"/>
              </a:rPr>
              <a:t>a group item in the group data bag</a:t>
            </a:r>
          </a:p>
        </p:txBody>
      </p:sp>
    </p:spTree>
    <p:extLst>
      <p:ext uri="{BB962C8B-B14F-4D97-AF65-F5344CB8AC3E}">
        <p14:creationId xmlns:p14="http://schemas.microsoft.com/office/powerpoint/2010/main" val="24880586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22563" name="Rectangle 2"/>
          <p:cNvSpPr>
            <a:spLocks/>
          </p:cNvSpPr>
          <p:nvPr/>
        </p:nvSpPr>
        <p:spPr bwMode="auto">
          <a:xfrm>
            <a:off x="4858541" y="6629400"/>
            <a:ext cx="6591453"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2256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smtClean="0">
                <a:latin typeface="Courier"/>
                <a:ea typeface="Courier"/>
                <a:cs typeface="Courier"/>
                <a:sym typeface="Courier"/>
              </a:rPr>
              <a:t>data_bags</a:t>
            </a:r>
            <a:r>
              <a:rPr lang="en-US" dirty="0" smtClean="0">
                <a:latin typeface="Courier"/>
                <a:ea typeface="Courier"/>
                <a:cs typeface="Courier"/>
                <a:sym typeface="Courier"/>
              </a:rPr>
              <a:t>/groups/</a:t>
            </a:r>
            <a:r>
              <a:rPr lang="en-US" dirty="0" err="1" smtClean="0">
                <a:latin typeface="Courier"/>
                <a:ea typeface="Courier"/>
                <a:cs typeface="Courier"/>
                <a:sym typeface="Courier"/>
              </a:rPr>
              <a:t>stars.json</a:t>
            </a:r>
            <a:endParaRPr lang="en-US" dirty="0">
              <a:solidFill>
                <a:schemeClr val="tx1"/>
              </a:solidFill>
              <a:latin typeface="Courier"/>
              <a:ea typeface="Courier"/>
              <a:cs typeface="Courier"/>
              <a:sym typeface="Courier"/>
            </a:endParaRPr>
          </a:p>
        </p:txBody>
      </p:sp>
      <p:sp>
        <p:nvSpPr>
          <p:cNvPr id="322565" name="Rectangle 4"/>
          <p:cNvSpPr>
            <a:spLocks/>
          </p:cNvSpPr>
          <p:nvPr/>
        </p:nvSpPr>
        <p:spPr bwMode="auto">
          <a:xfrm>
            <a:off x="838282" y="2381250"/>
            <a:ext cx="14631830" cy="37909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"stars</a:t>
            </a:r>
            <a:r>
              <a:rPr lang="en-US" sz="3600" dirty="0" smtClean="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err="1" smtClean="0">
                <a:solidFill>
                  <a:srgbClr val="008000"/>
                </a:solidFill>
                <a:latin typeface="Courier"/>
                <a:ea typeface="Courier"/>
                <a:cs typeface="Courier"/>
                <a:sym typeface="Courier"/>
              </a:rPr>
              <a:t>gid</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3000</a:t>
            </a:r>
            <a:r>
              <a:rPr lang="en-US" sz="3600" dirty="0" smtClean="0">
                <a:latin typeface="Courier"/>
                <a:ea typeface="Courier"/>
                <a:cs typeface="Courier"/>
                <a:sym typeface="Courier"/>
              </a:rPr>
              <a:t>,</a:t>
            </a:r>
            <a:endParaRPr lang="en-US" sz="3600" dirty="0">
              <a:solidFill>
                <a:schemeClr val="tx1"/>
              </a:solidFill>
              <a:latin typeface="Courier"/>
              <a:ea typeface="Courier"/>
              <a:cs typeface="Courier"/>
              <a:sym typeface="Courier"/>
            </a:endParaRPr>
          </a:p>
          <a:p>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members"</a:t>
            </a:r>
            <a:r>
              <a:rPr lang="en-US" sz="3600" dirty="0">
                <a:solidFill>
                  <a:schemeClr val="tx1"/>
                </a:solidFill>
                <a:latin typeface="Courier"/>
                <a:ea typeface="Courier"/>
                <a:cs typeface="Courier"/>
                <a:sym typeface="Courier"/>
              </a:rPr>
              <a:t>: [ </a:t>
            </a:r>
            <a:r>
              <a:rPr lang="en-US" sz="3600" dirty="0" smtClean="0">
                <a:solidFill>
                  <a:srgbClr val="BA2121"/>
                </a:solidFill>
                <a:latin typeface="Courier"/>
                <a:ea typeface="Courier"/>
                <a:cs typeface="Courier"/>
                <a:sym typeface="Courier"/>
              </a:rPr>
              <a:t>"daisy"</a:t>
            </a:r>
            <a:r>
              <a:rPr lang="en-US" sz="3600" dirty="0" smtClean="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rosco</a:t>
            </a:r>
            <a:r>
              <a:rPr lang="en-US" sz="3600" dirty="0" smtClean="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 ],</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"platform</a:t>
            </a:r>
            <a:r>
              <a:rPr lang="en-US" sz="3600" b="1" dirty="0" smtClean="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"centos"</a:t>
            </a:r>
            <a:r>
              <a:rPr lang="en-US" sz="3600" dirty="0" smtClean="0">
                <a:latin typeface="Courier"/>
                <a:ea typeface="Courier"/>
                <a:cs typeface="Courier"/>
                <a:sym typeface="Courier"/>
              </a:rPr>
              <a:t> </a:t>
            </a:r>
            <a:endParaRPr lang="en-US" sz="3600" dirty="0">
              <a:latin typeface="Courier"/>
              <a:ea typeface="Courier"/>
              <a:cs typeface="Courier"/>
              <a:sym typeface="Courier"/>
            </a:endParaRPr>
          </a:p>
          <a:p>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p:txBody>
      </p:sp>
      <p:sp>
        <p:nvSpPr>
          <p:cNvPr id="489477" name="Rectangle 5"/>
          <p:cNvSpPr>
            <a:spLocks noGrp="1" noChangeArrowheads="1"/>
          </p:cNvSpPr>
          <p:nvPr>
            <p:ph type="title"/>
          </p:nvPr>
        </p:nvSpPr>
        <p:spPr/>
        <p:txBody>
          <a:bodyPr/>
          <a:lstStyle/>
          <a:p>
            <a:pPr eaLnBrk="1" hangingPunct="1">
              <a:defRPr/>
            </a:pPr>
            <a:r>
              <a:rPr lang="en-US" sz="4600" dirty="0" smtClean="0">
                <a:sym typeface="Arial Bold" charset="0"/>
              </a:rPr>
              <a:t>Linux Exercise</a:t>
            </a:r>
            <a:r>
              <a:rPr lang="en-US" sz="4600" dirty="0">
                <a:sym typeface="Arial Bold" charset="0"/>
              </a:rPr>
              <a:t>: </a:t>
            </a:r>
            <a:r>
              <a:rPr lang="en-US" sz="4600" dirty="0" smtClean="0">
                <a:sym typeface="Arial Bold" charset="0"/>
              </a:rPr>
              <a:t/>
            </a:r>
            <a:br>
              <a:rPr lang="en-US" sz="4600" dirty="0" smtClean="0">
                <a:sym typeface="Arial Bold" charset="0"/>
              </a:rPr>
            </a:br>
            <a:r>
              <a:rPr lang="en-US" sz="4600" dirty="0" smtClean="0">
                <a:sym typeface="Arial Bold" charset="0"/>
              </a:rPr>
              <a:t>Create </a:t>
            </a:r>
            <a:r>
              <a:rPr lang="en-US" sz="4600" dirty="0">
                <a:sym typeface="Arial Bold" charset="0"/>
              </a:rPr>
              <a:t>a group item in the group data bag</a:t>
            </a:r>
          </a:p>
        </p:txBody>
      </p:sp>
    </p:spTree>
    <p:extLst>
      <p:ext uri="{BB962C8B-B14F-4D97-AF65-F5344CB8AC3E}">
        <p14:creationId xmlns:p14="http://schemas.microsoft.com/office/powerpoint/2010/main" val="23590570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4" name="Rectangle 3"/>
          <p:cNvSpPr>
            <a:spLocks/>
          </p:cNvSpPr>
          <p:nvPr/>
        </p:nvSpPr>
        <p:spPr bwMode="auto">
          <a:xfrm>
            <a:off x="7660" y="1371600"/>
            <a:ext cx="838937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smtClean="0">
                <a:latin typeface="Courier"/>
                <a:ea typeface="Courier"/>
                <a:cs typeface="Courier"/>
                <a:sym typeface="Courier"/>
              </a:rPr>
              <a:t>data_bags</a:t>
            </a:r>
            <a:r>
              <a:rPr lang="en-US" dirty="0" smtClean="0">
                <a:latin typeface="Courier"/>
                <a:ea typeface="Courier"/>
                <a:cs typeface="Courier"/>
                <a:sym typeface="Courier"/>
              </a:rPr>
              <a:t>/groups/</a:t>
            </a:r>
            <a:r>
              <a:rPr lang="en-US" dirty="0" err="1" smtClean="0">
                <a:latin typeface="Courier"/>
                <a:ea typeface="Courier"/>
                <a:cs typeface="Courier"/>
                <a:sym typeface="Courier"/>
              </a:rPr>
              <a:t>stars.json</a:t>
            </a:r>
            <a:endParaRPr lang="en-US" dirty="0">
              <a:solidFill>
                <a:schemeClr val="tx1"/>
              </a:solidFill>
              <a:latin typeface="Courier"/>
              <a:ea typeface="Courier"/>
              <a:cs typeface="Courier"/>
              <a:sym typeface="Courier"/>
            </a:endParaRPr>
          </a:p>
        </p:txBody>
      </p:sp>
      <p:sp>
        <p:nvSpPr>
          <p:cNvPr id="322565" name="Rectangle 4"/>
          <p:cNvSpPr>
            <a:spLocks/>
          </p:cNvSpPr>
          <p:nvPr/>
        </p:nvSpPr>
        <p:spPr bwMode="auto">
          <a:xfrm>
            <a:off x="127794" y="1981200"/>
            <a:ext cx="9857219" cy="32766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200" dirty="0">
                <a:solidFill>
                  <a:schemeClr val="tx1"/>
                </a:solidFill>
                <a:latin typeface="Courier"/>
                <a:ea typeface="Courier"/>
                <a:cs typeface="Courier"/>
                <a:sym typeface="Courier"/>
              </a:rPr>
              <a:t>{</a:t>
            </a:r>
          </a:p>
          <a:p>
            <a:r>
              <a:rPr lang="en-US" sz="3200" dirty="0">
                <a:latin typeface="Courier"/>
                <a:ea typeface="Courier"/>
                <a:cs typeface="Courier"/>
                <a:sym typeface="Courier"/>
              </a:rPr>
              <a:t> </a:t>
            </a:r>
            <a:r>
              <a:rPr lang="en-US" sz="3200" dirty="0" smtClean="0">
                <a:latin typeface="Courier"/>
                <a:ea typeface="Courier"/>
                <a:cs typeface="Courier"/>
                <a:sym typeface="Courier"/>
              </a:rPr>
              <a:t> </a:t>
            </a:r>
            <a:r>
              <a:rPr lang="en-US" sz="3200" b="1" dirty="0" smtClean="0">
                <a:solidFill>
                  <a:srgbClr val="008000"/>
                </a:solidFill>
                <a:latin typeface="Courier"/>
                <a:ea typeface="Courier"/>
                <a:cs typeface="Courier"/>
                <a:sym typeface="Courier"/>
              </a:rPr>
              <a:t>"</a:t>
            </a:r>
            <a:r>
              <a:rPr lang="en-US" sz="3200" b="1" dirty="0">
                <a:solidFill>
                  <a:srgbClr val="008000"/>
                </a:solidFill>
                <a:latin typeface="Courier"/>
                <a:ea typeface="Courier"/>
                <a:cs typeface="Courier"/>
                <a:sym typeface="Courier"/>
              </a:rPr>
              <a:t>id"</a:t>
            </a:r>
            <a:r>
              <a:rPr lang="en-US" sz="3200" dirty="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"stars</a:t>
            </a:r>
            <a:r>
              <a:rPr lang="en-US" sz="3200" dirty="0" smtClean="0">
                <a:solidFill>
                  <a:srgbClr val="BA2121"/>
                </a:solidFill>
                <a:latin typeface="Courier"/>
                <a:ea typeface="Courier"/>
                <a:cs typeface="Courier"/>
                <a:sym typeface="Courier"/>
              </a:rPr>
              <a:t>"</a:t>
            </a:r>
            <a:r>
              <a:rPr lang="en-US" sz="3200" dirty="0" smtClean="0">
                <a:solidFill>
                  <a:schemeClr val="tx1"/>
                </a:solidFill>
                <a:latin typeface="Courier"/>
                <a:ea typeface="Courier"/>
                <a:cs typeface="Courier"/>
                <a:sym typeface="Courier"/>
              </a:rPr>
              <a:t>,</a:t>
            </a:r>
          </a:p>
          <a:p>
            <a:r>
              <a:rPr lang="en-US" sz="3200" dirty="0">
                <a:latin typeface="Courier"/>
                <a:ea typeface="Courier"/>
                <a:cs typeface="Courier"/>
                <a:sym typeface="Courier"/>
              </a:rPr>
              <a:t> </a:t>
            </a:r>
            <a:r>
              <a:rPr lang="en-US" sz="3200" dirty="0" smtClean="0">
                <a:latin typeface="Courier"/>
                <a:ea typeface="Courier"/>
                <a:cs typeface="Courier"/>
                <a:sym typeface="Courier"/>
              </a:rPr>
              <a:t> </a:t>
            </a:r>
            <a:r>
              <a:rPr lang="en-US" sz="3200" b="1" dirty="0" smtClean="0">
                <a:solidFill>
                  <a:srgbClr val="008000"/>
                </a:solidFill>
                <a:latin typeface="Courier"/>
                <a:ea typeface="Courier"/>
                <a:cs typeface="Courier"/>
                <a:sym typeface="Courier"/>
              </a:rPr>
              <a:t>"</a:t>
            </a:r>
            <a:r>
              <a:rPr lang="en-US" sz="3200" b="1" dirty="0" err="1" smtClean="0">
                <a:solidFill>
                  <a:srgbClr val="008000"/>
                </a:solidFill>
                <a:latin typeface="Courier"/>
                <a:ea typeface="Courier"/>
                <a:cs typeface="Courier"/>
                <a:sym typeface="Courier"/>
              </a:rPr>
              <a:t>gid</a:t>
            </a:r>
            <a:r>
              <a:rPr lang="en-US" sz="3200" b="1" dirty="0">
                <a:solidFill>
                  <a:srgbClr val="008000"/>
                </a:solidFill>
                <a:latin typeface="Courier"/>
                <a:ea typeface="Courier"/>
                <a:cs typeface="Courier"/>
                <a:sym typeface="Courier"/>
              </a:rPr>
              <a:t>"</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3000</a:t>
            </a:r>
            <a:r>
              <a:rPr lang="en-US" sz="3200" dirty="0" smtClean="0">
                <a:latin typeface="Courier"/>
                <a:ea typeface="Courier"/>
                <a:cs typeface="Courier"/>
                <a:sym typeface="Courier"/>
              </a:rPr>
              <a:t>,</a:t>
            </a:r>
            <a:endParaRPr lang="en-US" sz="3200" dirty="0">
              <a:solidFill>
                <a:schemeClr val="tx1"/>
              </a:solidFill>
              <a:latin typeface="Courier"/>
              <a:ea typeface="Courier"/>
              <a:cs typeface="Courier"/>
              <a:sym typeface="Courier"/>
            </a:endParaRPr>
          </a:p>
          <a:p>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a:t>
            </a:r>
            <a:r>
              <a:rPr lang="en-US" sz="3200" b="1" dirty="0">
                <a:solidFill>
                  <a:srgbClr val="008000"/>
                </a:solidFill>
                <a:latin typeface="Courier"/>
                <a:ea typeface="Courier"/>
                <a:cs typeface="Courier"/>
                <a:sym typeface="Courier"/>
              </a:rPr>
              <a:t>members"</a:t>
            </a:r>
            <a:r>
              <a:rPr lang="en-US" sz="3200" dirty="0">
                <a:solidFill>
                  <a:schemeClr val="tx1"/>
                </a:solidFill>
                <a:latin typeface="Courier"/>
                <a:ea typeface="Courier"/>
                <a:cs typeface="Courier"/>
                <a:sym typeface="Courier"/>
              </a:rPr>
              <a:t>: [ </a:t>
            </a:r>
            <a:r>
              <a:rPr lang="en-US" sz="3200" dirty="0" smtClean="0">
                <a:solidFill>
                  <a:srgbClr val="BA2121"/>
                </a:solidFill>
                <a:latin typeface="Courier"/>
                <a:ea typeface="Courier"/>
                <a:cs typeface="Courier"/>
                <a:sym typeface="Courier"/>
              </a:rPr>
              <a:t>"daisy</a:t>
            </a:r>
            <a:r>
              <a:rPr lang="en-US" sz="3200" dirty="0" smtClean="0">
                <a:solidFill>
                  <a:srgbClr val="BA2121"/>
                </a:solidFill>
                <a:latin typeface="Courier"/>
                <a:ea typeface="Courier"/>
                <a:cs typeface="Courier"/>
                <a:sym typeface="Courier"/>
              </a:rPr>
              <a:t>"</a:t>
            </a:r>
            <a:r>
              <a:rPr lang="en-US" sz="3200" dirty="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a:t>
            </a:r>
            <a:r>
              <a:rPr lang="en-US" sz="3200" dirty="0" err="1" smtClean="0">
                <a:solidFill>
                  <a:srgbClr val="BA2121"/>
                </a:solidFill>
                <a:latin typeface="Courier"/>
                <a:ea typeface="Courier"/>
                <a:cs typeface="Courier"/>
                <a:sym typeface="Courier"/>
              </a:rPr>
              <a:t>rosco</a:t>
            </a:r>
            <a:r>
              <a:rPr lang="en-US" sz="3200" dirty="0" smtClean="0">
                <a:solidFill>
                  <a:srgbClr val="BA2121"/>
                </a:solidFill>
                <a:latin typeface="Courier"/>
                <a:ea typeface="Courier"/>
                <a:cs typeface="Courier"/>
                <a:sym typeface="Courier"/>
              </a:rPr>
              <a:t>"</a:t>
            </a:r>
            <a:r>
              <a:rPr lang="en-US" sz="3200" dirty="0" smtClean="0">
                <a:solidFill>
                  <a:schemeClr val="tx1"/>
                </a:solidFill>
                <a:latin typeface="Courier"/>
                <a:ea typeface="Courier"/>
                <a:cs typeface="Courier"/>
                <a:sym typeface="Courier"/>
              </a:rPr>
              <a:t> ],</a:t>
            </a:r>
          </a:p>
          <a:p>
            <a:r>
              <a:rPr lang="en-US" sz="3200" dirty="0">
                <a:latin typeface="Courier"/>
                <a:ea typeface="Courier"/>
                <a:cs typeface="Courier"/>
                <a:sym typeface="Courier"/>
              </a:rPr>
              <a:t> </a:t>
            </a:r>
            <a:r>
              <a:rPr lang="en-US" sz="3200" dirty="0" smtClean="0">
                <a:latin typeface="Courier"/>
                <a:ea typeface="Courier"/>
                <a:cs typeface="Courier"/>
                <a:sym typeface="Courier"/>
              </a:rPr>
              <a:t> </a:t>
            </a:r>
            <a:r>
              <a:rPr lang="en-US" sz="3200" b="1" dirty="0" smtClean="0">
                <a:solidFill>
                  <a:srgbClr val="008000"/>
                </a:solidFill>
                <a:latin typeface="Courier"/>
                <a:ea typeface="Courier"/>
                <a:cs typeface="Courier"/>
                <a:sym typeface="Courier"/>
              </a:rPr>
              <a:t>"platform</a:t>
            </a:r>
            <a:r>
              <a:rPr lang="en-US" sz="3200" b="1" dirty="0" smtClean="0">
                <a:solidFill>
                  <a:srgbClr val="008000"/>
                </a:solidFill>
                <a:latin typeface="Courier"/>
                <a:ea typeface="Courier"/>
                <a:cs typeface="Courier"/>
                <a:sym typeface="Courier"/>
              </a:rPr>
              <a:t>"</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"centos"</a:t>
            </a:r>
            <a:r>
              <a:rPr lang="en-US" sz="3200" dirty="0" smtClean="0">
                <a:latin typeface="Courier"/>
                <a:ea typeface="Courier"/>
                <a:cs typeface="Courier"/>
                <a:sym typeface="Courier"/>
              </a:rPr>
              <a:t> </a:t>
            </a:r>
            <a:endParaRPr lang="en-US" sz="3200" dirty="0">
              <a:latin typeface="Courier"/>
              <a:ea typeface="Courier"/>
              <a:cs typeface="Courier"/>
              <a:sym typeface="Courier"/>
            </a:endParaRPr>
          </a:p>
          <a:p>
            <a:r>
              <a:rPr lang="en-US" sz="3200" dirty="0" smtClean="0">
                <a:solidFill>
                  <a:schemeClr val="tx1"/>
                </a:solidFill>
                <a:latin typeface="Courier"/>
                <a:ea typeface="Courier"/>
                <a:cs typeface="Courier"/>
                <a:sym typeface="Courier"/>
              </a:rPr>
              <a:t>}</a:t>
            </a:r>
            <a:endParaRPr lang="en-US" sz="3200" dirty="0">
              <a:solidFill>
                <a:schemeClr val="tx1"/>
              </a:solidFill>
              <a:latin typeface="Courier"/>
              <a:ea typeface="Courier"/>
              <a:cs typeface="Courier"/>
              <a:sym typeface="Courier"/>
            </a:endParaRPr>
          </a:p>
        </p:txBody>
      </p:sp>
      <p:sp>
        <p:nvSpPr>
          <p:cNvPr id="489477" name="Rectangle 5"/>
          <p:cNvSpPr>
            <a:spLocks noGrp="1" noChangeArrowheads="1"/>
          </p:cNvSpPr>
          <p:nvPr>
            <p:ph type="title"/>
          </p:nvPr>
        </p:nvSpPr>
        <p:spPr>
          <a:xfrm>
            <a:off x="813594" y="177800"/>
            <a:ext cx="14657233" cy="1117600"/>
          </a:xfrm>
        </p:spPr>
        <p:txBody>
          <a:bodyPr/>
          <a:lstStyle/>
          <a:p>
            <a:pPr eaLnBrk="1" hangingPunct="1">
              <a:defRPr/>
            </a:pPr>
            <a:r>
              <a:rPr lang="en-US" sz="4600" dirty="0" smtClean="0">
                <a:sym typeface="Arial Bold" charset="0"/>
              </a:rPr>
              <a:t>Exercise</a:t>
            </a:r>
            <a:r>
              <a:rPr lang="en-US" sz="4600" dirty="0">
                <a:sym typeface="Arial Bold" charset="0"/>
              </a:rPr>
              <a:t>: </a:t>
            </a:r>
            <a:r>
              <a:rPr lang="en-US" sz="4600" dirty="0" smtClean="0">
                <a:sym typeface="Arial Bold" charset="0"/>
              </a:rPr>
              <a:t/>
            </a:r>
            <a:br>
              <a:rPr lang="en-US" sz="4600" dirty="0" smtClean="0">
                <a:sym typeface="Arial Bold" charset="0"/>
              </a:rPr>
            </a:br>
            <a:r>
              <a:rPr lang="en-US" sz="4600" dirty="0" smtClean="0">
                <a:sym typeface="Arial Bold" charset="0"/>
              </a:rPr>
              <a:t>Create </a:t>
            </a:r>
            <a:r>
              <a:rPr lang="en-US" sz="4600" dirty="0">
                <a:sym typeface="Arial Bold" charset="0"/>
              </a:rPr>
              <a:t>a group item in the group data bag</a:t>
            </a:r>
          </a:p>
        </p:txBody>
      </p:sp>
      <p:sp>
        <p:nvSpPr>
          <p:cNvPr id="7" name="Rectangle 3"/>
          <p:cNvSpPr>
            <a:spLocks/>
          </p:cNvSpPr>
          <p:nvPr/>
        </p:nvSpPr>
        <p:spPr bwMode="auto">
          <a:xfrm>
            <a:off x="127794" y="5334000"/>
            <a:ext cx="70866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smtClean="0">
                <a:latin typeface="Courier"/>
                <a:ea typeface="Courier"/>
                <a:cs typeface="Courier"/>
                <a:sym typeface="Courier"/>
              </a:rPr>
              <a:t>data_bags</a:t>
            </a:r>
            <a:r>
              <a:rPr lang="en-US" dirty="0" smtClean="0">
                <a:latin typeface="Courier"/>
                <a:ea typeface="Courier"/>
                <a:cs typeface="Courier"/>
                <a:sym typeface="Courier"/>
              </a:rPr>
              <a:t>/groups/</a:t>
            </a:r>
            <a:r>
              <a:rPr lang="en-US" dirty="0" err="1" smtClean="0">
                <a:latin typeface="Courier"/>
                <a:ea typeface="Courier"/>
                <a:cs typeface="Courier"/>
                <a:sym typeface="Courier"/>
              </a:rPr>
              <a:t>clowns.json</a:t>
            </a:r>
            <a:endParaRPr lang="en-US" dirty="0">
              <a:solidFill>
                <a:schemeClr val="tx1"/>
              </a:solidFill>
              <a:latin typeface="Courier"/>
              <a:ea typeface="Courier"/>
              <a:cs typeface="Courier"/>
              <a:sym typeface="Courier"/>
            </a:endParaRPr>
          </a:p>
        </p:txBody>
      </p:sp>
      <p:sp>
        <p:nvSpPr>
          <p:cNvPr id="8" name="Rectangle 4"/>
          <p:cNvSpPr>
            <a:spLocks/>
          </p:cNvSpPr>
          <p:nvPr/>
        </p:nvSpPr>
        <p:spPr bwMode="auto">
          <a:xfrm>
            <a:off x="51594" y="5943600"/>
            <a:ext cx="9448800" cy="31242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"clowns"</a:t>
            </a:r>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a:p>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members"</a:t>
            </a:r>
            <a:r>
              <a:rPr lang="en-US" sz="3600" dirty="0">
                <a:solidFill>
                  <a:schemeClr val="tx1"/>
                </a:solidFill>
                <a:latin typeface="Courier"/>
                <a:ea typeface="Courier"/>
                <a:cs typeface="Courier"/>
                <a:sym typeface="Courier"/>
              </a:rPr>
              <a:t>: [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"frank"</a:t>
            </a:r>
            <a:r>
              <a:rPr lang="en-US" sz="3600" dirty="0">
                <a:solidFill>
                  <a:schemeClr val="tx1"/>
                </a:solidFill>
                <a:latin typeface="Courier"/>
                <a:ea typeface="Courier"/>
                <a:cs typeface="Courier"/>
                <a:sym typeface="Courier"/>
              </a:rPr>
              <a:t> </a:t>
            </a:r>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"platform</a:t>
            </a:r>
            <a:r>
              <a:rPr lang="en-US" sz="3600" b="1" dirty="0" smtClean="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"windows"</a:t>
            </a:r>
            <a:endParaRPr lang="en-US" sz="3600" dirty="0" smtClean="0">
              <a:latin typeface="Courier"/>
              <a:ea typeface="Courier"/>
              <a:cs typeface="Courier"/>
              <a:sym typeface="Courier"/>
            </a:endParaRPr>
          </a:p>
          <a:p>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37222139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p:nvPr>
        </p:nvSpPr>
        <p:spPr/>
        <p:txBody>
          <a:bodyPr/>
          <a:lstStyle/>
          <a:p>
            <a:pPr eaLnBrk="1" hangingPunct="1">
              <a:defRPr/>
            </a:pPr>
            <a:r>
              <a:rPr lang="en-US" sz="6900" dirty="0">
                <a:sym typeface="Arial Bold" charset="0"/>
              </a:rPr>
              <a:t>Exercise: </a:t>
            </a:r>
            <a:r>
              <a:rPr lang="en-US" sz="6900" dirty="0" smtClean="0">
                <a:sym typeface="Arial Bold" charset="0"/>
              </a:rPr>
              <a:t>Upload the </a:t>
            </a:r>
            <a:r>
              <a:rPr lang="en-US" sz="6900" dirty="0">
                <a:sym typeface="Arial Bold" charset="0"/>
              </a:rPr>
              <a:t>data bag </a:t>
            </a:r>
            <a:r>
              <a:rPr lang="en-US" sz="6900" dirty="0" smtClean="0">
                <a:sym typeface="Arial Bold" charset="0"/>
              </a:rPr>
              <a:t>items</a:t>
            </a:r>
            <a:endParaRPr lang="en-US" sz="6900" dirty="0">
              <a:sym typeface="Arial Bold" charset="0"/>
            </a:endParaRP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Updated </a:t>
            </a:r>
            <a:r>
              <a:rPr lang="en-US" sz="3200" kern="0" dirty="0" err="1">
                <a:solidFill>
                  <a:schemeClr val="bg1"/>
                </a:solidFill>
                <a:latin typeface="Menlo Regular"/>
                <a:ea typeface="Menlo Regular"/>
                <a:cs typeface="Menlo Regular"/>
                <a:sym typeface="Menlo Regular"/>
              </a:rPr>
              <a:t>data_bag_item</a:t>
            </a:r>
            <a:r>
              <a:rPr lang="en-US" sz="3200" kern="0" dirty="0">
                <a:solidFill>
                  <a:schemeClr val="bg1"/>
                </a:solidFill>
                <a:latin typeface="Menlo Regular"/>
                <a:ea typeface="Menlo Regular"/>
                <a:cs typeface="Menlo Regular"/>
                <a:sym typeface="Menlo Regular"/>
              </a:rPr>
              <a:t>[groups:</a:t>
            </a:r>
            <a:r>
              <a:rPr lang="en-US" sz="3200" kern="0" dirty="0" smtClean="0">
                <a:solidFill>
                  <a:schemeClr val="bg1"/>
                </a:solidFill>
                <a:latin typeface="Menlo Regular"/>
                <a:ea typeface="Menlo Regular"/>
                <a:cs typeface="Menlo Regular"/>
                <a:sym typeface="Menlo Regular"/>
              </a:rPr>
              <a:t>:clowns</a:t>
            </a:r>
            <a:r>
              <a:rPr lang="en-US" sz="3200" kern="0" dirty="0">
                <a:solidFill>
                  <a:schemeClr val="bg1"/>
                </a:solidFill>
                <a:latin typeface="Menlo Regular"/>
                <a:ea typeface="Menlo Regular"/>
                <a:cs typeface="Menlo Regular"/>
                <a:sym typeface="Menlo Regular"/>
              </a:rPr>
              <a:t>]</a:t>
            </a:r>
          </a:p>
        </p:txBody>
      </p:sp>
      <p:sp>
        <p:nvSpPr>
          <p:cNvPr id="2" name="TextBox 1"/>
          <p:cNvSpPr txBox="1"/>
          <p:nvPr/>
        </p:nvSpPr>
        <p:spPr>
          <a:xfrm>
            <a:off x="2261394" y="2057400"/>
            <a:ext cx="11252149" cy="769441"/>
          </a:xfrm>
          <a:prstGeom prst="rect">
            <a:avLst/>
          </a:prstGeom>
          <a:noFill/>
        </p:spPr>
        <p:txBody>
          <a:bodyPr wrap="none" rtlCol="0">
            <a:spAutoFit/>
          </a:bodyPr>
          <a:lstStyle/>
          <a:p>
            <a:r>
              <a:rPr lang="en-US" sz="4400" b="1" dirty="0" smtClean="0"/>
              <a:t>Upload all items in the GROUPS data bag</a:t>
            </a:r>
            <a:endParaRPr lang="en-US" sz="4400" b="1" dirty="0"/>
          </a:p>
        </p:txBody>
      </p:sp>
    </p:spTree>
    <p:extLst>
      <p:ext uri="{BB962C8B-B14F-4D97-AF65-F5344CB8AC3E}">
        <p14:creationId xmlns:p14="http://schemas.microsoft.com/office/powerpoint/2010/main" val="31424909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p:nvPr>
        </p:nvSpPr>
        <p:spPr/>
        <p:txBody>
          <a:bodyPr/>
          <a:lstStyle/>
          <a:p>
            <a:pPr eaLnBrk="1" hangingPunct="1">
              <a:defRPr/>
            </a:pPr>
            <a:r>
              <a:rPr lang="en-US" sz="6900" dirty="0">
                <a:sym typeface="Arial Bold" charset="0"/>
              </a:rPr>
              <a:t>Exercise: </a:t>
            </a:r>
            <a:r>
              <a:rPr lang="en-US" sz="6900" dirty="0" smtClean="0">
                <a:sym typeface="Arial Bold" charset="0"/>
              </a:rPr>
              <a:t>Upload the </a:t>
            </a:r>
            <a:r>
              <a:rPr lang="en-US" sz="6900" dirty="0">
                <a:sym typeface="Arial Bold" charset="0"/>
              </a:rPr>
              <a:t>data bag </a:t>
            </a:r>
            <a:r>
              <a:rPr lang="en-US" sz="6900" dirty="0" smtClean="0">
                <a:sym typeface="Arial Bold" charset="0"/>
              </a:rPr>
              <a:t>items</a:t>
            </a:r>
            <a:endParaRPr lang="en-US" sz="6900" dirty="0">
              <a:sym typeface="Arial Bold" charset="0"/>
            </a:endParaRP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Updated </a:t>
            </a:r>
            <a:r>
              <a:rPr lang="en-US" sz="3200" kern="0" dirty="0" err="1">
                <a:solidFill>
                  <a:schemeClr val="bg1"/>
                </a:solidFill>
                <a:latin typeface="Menlo Regular"/>
                <a:ea typeface="Menlo Regular"/>
                <a:cs typeface="Menlo Regular"/>
                <a:sym typeface="Menlo Regular"/>
              </a:rPr>
              <a:t>data_bag_item</a:t>
            </a:r>
            <a:r>
              <a:rPr lang="en-US" sz="3200" kern="0" dirty="0">
                <a:solidFill>
                  <a:schemeClr val="bg1"/>
                </a:solidFill>
                <a:latin typeface="Menlo Regular"/>
                <a:ea typeface="Menlo Regular"/>
                <a:cs typeface="Menlo Regular"/>
                <a:sym typeface="Menlo Regular"/>
              </a:rPr>
              <a:t>[groups:</a:t>
            </a:r>
            <a:r>
              <a:rPr lang="en-US" sz="3200" kern="0" dirty="0" smtClean="0">
                <a:solidFill>
                  <a:schemeClr val="bg1"/>
                </a:solidFill>
                <a:latin typeface="Menlo Regular"/>
                <a:ea typeface="Menlo Regular"/>
                <a:cs typeface="Menlo Regular"/>
                <a:sym typeface="Menlo Regular"/>
              </a:rPr>
              <a:t>:clowns</a:t>
            </a:r>
            <a:r>
              <a:rPr lang="en-US" sz="3200" kern="0" dirty="0">
                <a:solidFill>
                  <a:schemeClr val="bg1"/>
                </a:solidFill>
                <a:latin typeface="Menlo Regular"/>
                <a:ea typeface="Menlo Regular"/>
                <a:cs typeface="Menlo Regular"/>
                <a:sym typeface="Menlo Regular"/>
              </a:rPr>
              <a:t>]</a:t>
            </a:r>
          </a:p>
        </p:txBody>
      </p:sp>
      <p:sp>
        <p:nvSpPr>
          <p:cNvPr id="6" name="Rectangle 1"/>
          <p:cNvSpPr>
            <a:spLocks/>
          </p:cNvSpPr>
          <p:nvPr/>
        </p:nvSpPr>
        <p:spPr bwMode="auto">
          <a:xfrm>
            <a:off x="800178" y="1892300"/>
            <a:ext cx="14872416"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&gt; </a:t>
            </a:r>
            <a:r>
              <a:rPr lang="en-US" sz="4000" dirty="0">
                <a:solidFill>
                  <a:srgbClr val="FFFFFF"/>
                </a:solidFill>
                <a:latin typeface="Courier"/>
                <a:ea typeface="Courier"/>
                <a:cs typeface="Courier"/>
                <a:sym typeface="Courier"/>
              </a:rPr>
              <a:t>knife </a:t>
            </a:r>
            <a:r>
              <a:rPr lang="en-US" sz="4000" dirty="0" err="1">
                <a:solidFill>
                  <a:srgbClr val="FFFFFF"/>
                </a:solidFill>
                <a:latin typeface="Courier"/>
                <a:ea typeface="Courier"/>
                <a:cs typeface="Courier"/>
                <a:sym typeface="Courier"/>
              </a:rPr>
              <a:t>data_bag</a:t>
            </a:r>
            <a:r>
              <a:rPr lang="en-US" sz="4000" dirty="0">
                <a:solidFill>
                  <a:srgbClr val="FFFFFF"/>
                </a:solidFill>
                <a:latin typeface="Courier"/>
                <a:ea typeface="Courier"/>
                <a:cs typeface="Courier"/>
                <a:sym typeface="Courier"/>
              </a:rPr>
              <a:t> from file </a:t>
            </a:r>
            <a:r>
              <a:rPr lang="en-US" sz="4000" dirty="0" smtClean="0">
                <a:solidFill>
                  <a:srgbClr val="FFFFFF"/>
                </a:solidFill>
                <a:latin typeface="Courier"/>
                <a:ea typeface="Courier"/>
                <a:cs typeface="Courier"/>
                <a:sym typeface="Courier"/>
              </a:rPr>
              <a:t>groups </a:t>
            </a:r>
            <a:r>
              <a:rPr lang="en-US" sz="4000" i="1" dirty="0" err="1" smtClean="0">
                <a:solidFill>
                  <a:srgbClr val="FFFFFF"/>
                </a:solidFill>
                <a:latin typeface="Courier"/>
                <a:ea typeface="Courier"/>
                <a:cs typeface="Courier"/>
                <a:sym typeface="Courier"/>
              </a:rPr>
              <a:t>filename</a:t>
            </a:r>
            <a:r>
              <a:rPr lang="en-US" sz="4000" dirty="0" err="1" smtClean="0">
                <a:solidFill>
                  <a:srgbClr val="FFFFFF"/>
                </a:solidFill>
                <a:latin typeface="Courier"/>
                <a:ea typeface="Courier"/>
                <a:cs typeface="Courier"/>
                <a:sym typeface="Courier"/>
              </a:rPr>
              <a:t>.json</a:t>
            </a:r>
            <a:endParaRPr lang="en-US" sz="40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2843574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Workstation Setup</a:t>
            </a:r>
            <a:endParaRPr lang="en-US" dirty="0"/>
          </a:p>
        </p:txBody>
      </p:sp>
    </p:spTree>
    <p:extLst>
      <p:ext uri="{BB962C8B-B14F-4D97-AF65-F5344CB8AC3E}">
        <p14:creationId xmlns:p14="http://schemas.microsoft.com/office/powerpoint/2010/main" val="2221673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p:txBody>
          <a:bodyPr/>
          <a:lstStyle/>
          <a:p>
            <a:pPr eaLnBrk="1" hangingPunct="1">
              <a:defRPr/>
            </a:pPr>
            <a:r>
              <a:rPr lang="en-US" sz="5500" dirty="0">
                <a:sym typeface="Arial Bold" charset="0"/>
              </a:rPr>
              <a:t>Exercise: Create a cookbook named ‘users’</a:t>
            </a: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 Creating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README for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CHANGELOG for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metadata for cookbook: users</a:t>
            </a:r>
          </a:p>
        </p:txBody>
      </p:sp>
      <p:sp>
        <p:nvSpPr>
          <p:cNvPr id="2" name="TextBox 1"/>
          <p:cNvSpPr txBox="1"/>
          <p:nvPr/>
        </p:nvSpPr>
        <p:spPr>
          <a:xfrm>
            <a:off x="3632994" y="2057400"/>
            <a:ext cx="7103978" cy="769441"/>
          </a:xfrm>
          <a:prstGeom prst="rect">
            <a:avLst/>
          </a:prstGeom>
          <a:noFill/>
        </p:spPr>
        <p:txBody>
          <a:bodyPr wrap="none" rtlCol="0">
            <a:spAutoFit/>
          </a:bodyPr>
          <a:lstStyle/>
          <a:p>
            <a:r>
              <a:rPr lang="en-US" sz="4400" b="1" dirty="0" smtClean="0"/>
              <a:t>Create A Users Cookbook</a:t>
            </a:r>
            <a:endParaRPr lang="en-US" sz="4400" b="1" dirty="0"/>
          </a:p>
        </p:txBody>
      </p:sp>
    </p:spTree>
    <p:extLst>
      <p:ext uri="{BB962C8B-B14F-4D97-AF65-F5344CB8AC3E}">
        <p14:creationId xmlns:p14="http://schemas.microsoft.com/office/powerpoint/2010/main" val="41314538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1676400"/>
            <a:ext cx="15392400" cy="7239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smtClean="0">
                <a:solidFill>
                  <a:srgbClr val="660066"/>
                </a:solidFill>
                <a:latin typeface="Andale Mono"/>
                <a:ea typeface="Courier"/>
                <a:cs typeface="Andale Mono"/>
                <a:sym typeface="Courier"/>
              </a:rPr>
              <a:t>#THIS -&gt;</a:t>
            </a:r>
            <a:endParaRPr lang="en-US" altLang="en-US" sz="1000" dirty="0" smtClean="0">
              <a:solidFill>
                <a:srgbClr val="660066"/>
              </a:solidFill>
              <a:latin typeface="Andale Mono"/>
              <a:ea typeface="Courier"/>
              <a:cs typeface="Andale Mono"/>
              <a:sym typeface="Courier"/>
            </a:endParaRPr>
          </a:p>
          <a:p>
            <a:pPr eaLnBrk="1" hangingPunct="1">
              <a:spcBef>
                <a:spcPct val="0"/>
              </a:spcBef>
              <a:buClrTx/>
              <a:buSzTx/>
              <a:buFontTx/>
              <a:buNone/>
            </a:pPr>
            <a:r>
              <a:rPr lang="en-US" altLang="en-US" sz="3600" dirty="0" smtClean="0">
                <a:solidFill>
                  <a:srgbClr val="008000"/>
                </a:solidFill>
                <a:latin typeface="Consolas" panose="020B0609020204030204" pitchFamily="49" charset="0"/>
                <a:ea typeface="Courier"/>
                <a:cs typeface="Consolas" panose="020B0609020204030204" pitchFamily="49" charset="0"/>
                <a:sym typeface="Courier"/>
              </a:rPr>
              <a:t>user </a:t>
            </a:r>
            <a:r>
              <a:rPr lang="en-US" altLang="en-US" sz="3600" dirty="0" smtClean="0">
                <a:solidFill>
                  <a:srgbClr val="008000"/>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008000"/>
                </a:solidFill>
                <a:latin typeface="Consolas" panose="020B0609020204030204" pitchFamily="49" charset="0"/>
                <a:ea typeface="Courier"/>
                <a:cs typeface="Consolas" panose="020B0609020204030204" pitchFamily="49" charset="0"/>
                <a:sym typeface="Courier"/>
              </a:rPr>
              <a:t>bobo</a:t>
            </a:r>
            <a:r>
              <a:rPr lang="en-US" altLang="en-US" sz="3600" dirty="0" smtClean="0">
                <a:solidFill>
                  <a:srgbClr val="008000"/>
                </a:solidFill>
                <a:latin typeface="Consolas" panose="020B0609020204030204" pitchFamily="49" charset="0"/>
                <a:ea typeface="Courier"/>
                <a:cs typeface="Consolas" panose="020B0609020204030204" pitchFamily="49" charset="0"/>
                <a:sym typeface="Courier"/>
              </a:rPr>
              <a:t>" </a:t>
            </a: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solidFill>
                <a:srgbClr val="008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Bobo</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Clown"</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			</a:t>
            </a:r>
            <a:endParaRPr lang="en-US" altLang="en-US" sz="3600" dirty="0">
              <a:solidFill>
                <a:srgbClr val="BA2121"/>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3366FF"/>
                </a:solidFill>
                <a:latin typeface="Consolas" panose="020B0609020204030204" pitchFamily="49" charset="0"/>
                <a:ea typeface="Courier"/>
                <a:cs typeface="Consolas" panose="020B0609020204030204" pitchFamily="49" charset="0"/>
                <a:sym typeface="Courier"/>
              </a:rPr>
              <a:t>password </a:t>
            </a:r>
            <a:r>
              <a:rPr lang="en-US" altLang="en-US" sz="3600" dirty="0" smtClean="0">
                <a:solidFill>
                  <a:srgbClr val="3366FF"/>
                </a:solidFill>
                <a:latin typeface="Consolas" panose="020B0609020204030204" pitchFamily="49" charset="0"/>
                <a:ea typeface="Courier"/>
                <a:cs typeface="Consolas" panose="020B0609020204030204" pitchFamily="49" charset="0"/>
                <a:sym typeface="Courier"/>
              </a:rPr>
              <a:t>"</a:t>
            </a:r>
            <a:r>
              <a:rPr lang="en-US" sz="3600" dirty="0" smtClean="0">
                <a:solidFill>
                  <a:srgbClr val="3366FF"/>
                </a:solidFill>
                <a:latin typeface="Courier"/>
                <a:ea typeface="Courier"/>
                <a:cs typeface="Courier"/>
                <a:sym typeface="Courier"/>
              </a:rPr>
              <a:t>iAm</a:t>
            </a:r>
            <a:r>
              <a:rPr lang="en-US" sz="3600" dirty="0">
                <a:solidFill>
                  <a:srgbClr val="3366FF"/>
                </a:solidFill>
                <a:latin typeface="Courier"/>
                <a:ea typeface="Courier"/>
                <a:cs typeface="Courier"/>
                <a:sym typeface="Courier"/>
              </a:rPr>
              <a:t>@Cl0wN!!</a:t>
            </a:r>
            <a:r>
              <a:rPr lang="en-US" sz="3600" dirty="0" smtClean="0">
                <a:solidFill>
                  <a:srgbClr val="3366FF"/>
                </a:solidFill>
                <a:latin typeface="Courier"/>
                <a:ea typeface="Courier"/>
                <a:cs typeface="Courier"/>
                <a:sym typeface="Courier"/>
              </a:rPr>
              <a:t>!</a:t>
            </a:r>
            <a:r>
              <a:rPr lang="en-US" altLang="en-US" sz="3600" dirty="0" smtClean="0">
                <a:solidFill>
                  <a:srgbClr val="3366FF"/>
                </a:solidFill>
                <a:latin typeface="Consolas" panose="020B0609020204030204" pitchFamily="49" charset="0"/>
                <a:ea typeface="Courier"/>
                <a:cs typeface="Consolas" panose="020B0609020204030204" pitchFamily="49" charset="0"/>
                <a:sym typeface="Courier"/>
              </a:rPr>
              <a:t>"</a:t>
            </a:r>
            <a:endParaRPr lang="en-US" altLang="en-US" sz="3600" dirty="0" smtClean="0">
              <a:solidFill>
                <a:srgbClr val="3366FF"/>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end</a:t>
            </a:r>
            <a:endParaRPr lang="en-US" altLang="en-US" sz="2000" b="1" dirty="0" smtClean="0">
              <a:solidFill>
                <a:srgbClr val="008000"/>
              </a:solidFill>
              <a:latin typeface="Consolas" panose="020B0609020204030204" pitchFamily="49" charset="0"/>
              <a:ea typeface="Courier"/>
              <a:cs typeface="Consolas" panose="020B0609020204030204" pitchFamily="49" charset="0"/>
              <a:sym typeface="Courier"/>
            </a:endParaRPr>
          </a:p>
          <a:p>
            <a:pPr eaLnBrk="1" hangingPunct="1">
              <a:lnSpc>
                <a:spcPct val="70000"/>
              </a:lnSpc>
              <a:spcBef>
                <a:spcPct val="0"/>
              </a:spcBef>
              <a:buClrTx/>
              <a:buSzTx/>
              <a:buFontTx/>
              <a:buNone/>
            </a:pPr>
            <a:endPar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None/>
            </a:pPr>
            <a:r>
              <a:rPr lang="en-US" altLang="en-US" sz="3600" dirty="0" smtClean="0">
                <a:solidFill>
                  <a:srgbClr val="660066"/>
                </a:solidFill>
                <a:latin typeface="Andale Mono"/>
                <a:ea typeface="Courier"/>
                <a:cs typeface="Andale Mono"/>
                <a:sym typeface="Courier"/>
              </a:rPr>
              <a:t>#BECOMES THIS -&gt;</a:t>
            </a:r>
            <a:endParaRPr lang="en-US" altLang="en-US" sz="1000" dirty="0" smtClean="0">
              <a:solidFill>
                <a:srgbClr val="660066"/>
              </a:solidFill>
              <a:latin typeface="Andale Mono"/>
              <a:ea typeface="Courier"/>
              <a:cs typeface="Andale Mono"/>
              <a:sym typeface="Courier"/>
            </a:endParaRPr>
          </a:p>
          <a:p>
            <a:pPr eaLnBrk="1" hangingPunct="1">
              <a:spcBef>
                <a:spcPct val="0"/>
              </a:spcBef>
              <a:buClrTx/>
              <a:buSzTx/>
              <a:buFontTx/>
              <a:buNone/>
            </a:pP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search(:users, </a:t>
            </a: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000000"/>
                </a:solidFill>
                <a:latin typeface="Consolas" panose="020B0609020204030204" pitchFamily="49" charset="0"/>
                <a:ea typeface="Courier"/>
                <a:cs typeface="Consolas" panose="020B0609020204030204" pitchFamily="49" charset="0"/>
                <a:sym typeface="Courier"/>
              </a:rPr>
              <a:t>platform:windows</a:t>
            </a: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.each </a:t>
            </a:r>
            <a:r>
              <a:rPr lang="en-US" altLang="en-US" sz="3600" b="1" dirty="0" smtClean="0">
                <a:latin typeface="Consolas" panose="020B0609020204030204" pitchFamily="49" charset="0"/>
                <a:ea typeface="Courier"/>
                <a:cs typeface="Consolas" panose="020B0609020204030204" pitchFamily="49" charset="0"/>
                <a:sym typeface="Courier"/>
              </a:rPr>
              <a:t>do</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smtClean="0">
                <a:solidFill>
                  <a:srgbClr val="008000"/>
                </a:solidFill>
                <a:latin typeface="Consolas" panose="020B0609020204030204" pitchFamily="49" charset="0"/>
                <a:ea typeface="Courier"/>
                <a:cs typeface="Consolas" panose="020B0609020204030204" pitchFamily="49" charset="0"/>
                <a:sym typeface="Courier"/>
              </a:rPr>
              <a:t>user </a:t>
            </a:r>
            <a:r>
              <a:rPr lang="en-US" altLang="en-US" sz="3600" dirty="0" err="1">
                <a:solidFill>
                  <a:srgbClr val="008000"/>
                </a:solidFill>
                <a:latin typeface="Consolas" panose="020B0609020204030204" pitchFamily="49" charset="0"/>
                <a:ea typeface="Courier"/>
                <a:cs typeface="Consolas" panose="020B0609020204030204" pitchFamily="49" charset="0"/>
                <a:sym typeface="Courier"/>
              </a:rPr>
              <a:t>user_data</a:t>
            </a:r>
            <a:r>
              <a:rPr lang="en-US" altLang="en-US" sz="3600" dirty="0">
                <a:solidFill>
                  <a:srgbClr val="008000"/>
                </a:solidFill>
                <a:latin typeface="Consolas" panose="020B0609020204030204" pitchFamily="49" charset="0"/>
                <a:ea typeface="Courier"/>
                <a:cs typeface="Consolas" panose="020B0609020204030204" pitchFamily="49" charset="0"/>
                <a:sym typeface="Courier"/>
              </a:rPr>
              <a:t>["id"]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solidFill>
                <a:srgbClr val="008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 comment </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user_data</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["comment"]</a:t>
            </a:r>
          </a:p>
          <a:p>
            <a:pPr eaLnBrk="1" hangingPunct="1">
              <a:spcBef>
                <a:spcPct val="0"/>
              </a:spcBef>
              <a:buClrTx/>
              <a:buSz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3366FF"/>
                </a:solidFill>
                <a:latin typeface="Consolas" panose="020B0609020204030204" pitchFamily="49" charset="0"/>
                <a:ea typeface="Courier"/>
                <a:cs typeface="Consolas" panose="020B0609020204030204" pitchFamily="49" charset="0"/>
                <a:sym typeface="Courier"/>
              </a:rPr>
              <a:t>  password </a:t>
            </a:r>
            <a:r>
              <a:rPr lang="en-US" altLang="en-US" sz="3600" dirty="0" err="1">
                <a:solidFill>
                  <a:srgbClr val="3366FF"/>
                </a:solidFill>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3366FF"/>
                </a:solidFill>
                <a:latin typeface="Consolas" panose="020B0609020204030204" pitchFamily="49" charset="0"/>
                <a:ea typeface="Courier"/>
                <a:cs typeface="Consolas" panose="020B0609020204030204" pitchFamily="49" charset="0"/>
                <a:sym typeface="Courier"/>
              </a:rPr>
              <a:t>["password</a:t>
            </a:r>
            <a:r>
              <a:rPr lang="en-US" altLang="en-US" sz="3600" dirty="0">
                <a:solidFill>
                  <a:srgbClr val="3366FF"/>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3366FF"/>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None/>
            </a:pP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  end</a:t>
            </a:r>
          </a:p>
          <a:p>
            <a:pPr eaLnBrk="1" hangingPunct="1">
              <a:spcBef>
                <a:spcPct val="0"/>
              </a:spcBef>
              <a:buClrTx/>
              <a:buSzTx/>
              <a:buNone/>
            </a:pP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end</a:t>
            </a:r>
            <a:endParaRPr lang="en-US" altLang="en-US" sz="3600" dirty="0">
              <a:solidFill>
                <a:srgbClr val="000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endParaRPr lang="en-US" altLang="en-US" sz="1400" dirty="0">
              <a:latin typeface="Consolas" panose="020B0609020204030204" pitchFamily="49" charset="0"/>
              <a:ea typeface="Courier"/>
              <a:cs typeface="Consolas" panose="020B0609020204030204" pitchFamily="49" charset="0"/>
              <a:sym typeface="Courier"/>
            </a:endParaRPr>
          </a:p>
        </p:txBody>
      </p:sp>
      <p:sp>
        <p:nvSpPr>
          <p:cNvPr id="495617" name="Rectangle 1"/>
          <p:cNvSpPr>
            <a:spLocks noGrp="1" noChangeArrowheads="1"/>
          </p:cNvSpPr>
          <p:nvPr>
            <p:ph type="title"/>
          </p:nvPr>
        </p:nvSpPr>
        <p:spPr>
          <a:xfrm>
            <a:off x="508795" y="254000"/>
            <a:ext cx="15240000" cy="1117600"/>
          </a:xfrm>
        </p:spPr>
        <p:txBody>
          <a:bodyPr/>
          <a:lstStyle/>
          <a:p>
            <a:pPr eaLnBrk="1" hangingPunct="1">
              <a:defRPr/>
            </a:pPr>
            <a:r>
              <a:rPr lang="en-US" sz="5000" dirty="0" smtClean="0">
                <a:sym typeface="Arial Bold" charset="0"/>
              </a:rPr>
              <a:t>Using Variables In Search (don’t write this recipe yet)</a:t>
            </a:r>
            <a:endParaRPr lang="en-US" sz="5000" dirty="0">
              <a:sym typeface="Arial Bold" charset="0"/>
            </a:endParaRPr>
          </a:p>
        </p:txBody>
      </p:sp>
    </p:spTree>
    <p:extLst>
      <p:ext uri="{BB962C8B-B14F-4D97-AF65-F5344CB8AC3E}">
        <p14:creationId xmlns:p14="http://schemas.microsoft.com/office/powerpoint/2010/main" val="17051171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80000"/>
              </a:lnSpc>
              <a:buNone/>
            </a:pPr>
            <a:r>
              <a:rPr lang="en-US" sz="3600" dirty="0">
                <a:latin typeface="Consolas"/>
                <a:cs typeface="Consolas"/>
              </a:rPr>
              <a:t>case node[</a:t>
            </a:r>
            <a:r>
              <a:rPr lang="en-US" sz="3600" dirty="0">
                <a:solidFill>
                  <a:srgbClr val="BA2121"/>
                </a:solidFill>
                <a:latin typeface="Consolas" panose="020B0609020204030204" pitchFamily="49" charset="0"/>
                <a:ea typeface="Courier"/>
                <a:cs typeface="Consolas" panose="020B0609020204030204" pitchFamily="49" charset="0"/>
              </a:rPr>
              <a:t>"platform"</a:t>
            </a:r>
            <a:r>
              <a:rPr lang="en-US" sz="3600" dirty="0">
                <a:latin typeface="Consolas"/>
                <a:cs typeface="Consolas"/>
              </a:rPr>
              <a:t>]</a:t>
            </a:r>
          </a:p>
          <a:p>
            <a:pPr>
              <a:lnSpc>
                <a:spcPct val="80000"/>
              </a:lnSpc>
              <a:buNone/>
            </a:pPr>
            <a:r>
              <a:rPr lang="en-US" sz="3600" dirty="0">
                <a:latin typeface="Consolas"/>
                <a:cs typeface="Consolas"/>
              </a:rPr>
              <a:t> </a:t>
            </a:r>
            <a:r>
              <a:rPr lang="en-US" sz="3600" dirty="0" smtClean="0">
                <a:latin typeface="Consolas"/>
                <a:cs typeface="Consolas"/>
              </a:rPr>
              <a:t> when </a:t>
            </a:r>
            <a:r>
              <a:rPr lang="en-US" sz="3600" dirty="0">
                <a:solidFill>
                  <a:srgbClr val="BA2121"/>
                </a:solidFill>
                <a:latin typeface="Consolas" panose="020B0609020204030204" pitchFamily="49" charset="0"/>
                <a:ea typeface="Courier"/>
                <a:cs typeface="Consolas" panose="020B0609020204030204" pitchFamily="49" charset="0"/>
              </a:rPr>
              <a:t>"windows"</a:t>
            </a:r>
          </a:p>
          <a:p>
            <a:pPr>
              <a:lnSpc>
                <a:spcPct val="80000"/>
              </a:lnSpc>
              <a:buNone/>
            </a:pPr>
            <a:r>
              <a:rPr lang="en-US" sz="3600" dirty="0">
                <a:latin typeface="Consolas"/>
                <a:cs typeface="Consolas"/>
              </a:rPr>
              <a:t>    </a:t>
            </a:r>
            <a:r>
              <a:rPr lang="en-US" sz="3600" dirty="0" smtClean="0">
                <a:latin typeface="Consolas"/>
                <a:cs typeface="Consolas"/>
              </a:rPr>
              <a:t>search</a:t>
            </a:r>
            <a:r>
              <a:rPr lang="en-US" sz="3600" dirty="0">
                <a:latin typeface="Consolas"/>
                <a:cs typeface="Consolas"/>
              </a:rPr>
              <a:t>(</a:t>
            </a:r>
            <a:r>
              <a:rPr lang="en-US" sz="3600" dirty="0">
                <a:solidFill>
                  <a:srgbClr val="3366FF"/>
                </a:solidFill>
                <a:latin typeface="Consolas"/>
                <a:cs typeface="Consolas"/>
              </a:rPr>
              <a:t>"users"</a:t>
            </a:r>
            <a:r>
              <a:rPr lang="en-US" sz="3600" dirty="0">
                <a:latin typeface="Consolas"/>
                <a:cs typeface="Consolas"/>
              </a:rPr>
              <a:t>, </a:t>
            </a:r>
            <a:r>
              <a:rPr lang="en-US" sz="3600" dirty="0" smtClean="0">
                <a:solidFill>
                  <a:srgbClr val="BA2121"/>
                </a:solidFill>
                <a:latin typeface="Consolas" panose="020B0609020204030204" pitchFamily="49" charset="0"/>
                <a:ea typeface="Courier"/>
                <a:cs typeface="Consolas" panose="020B0609020204030204" pitchFamily="49" charset="0"/>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a:t>
            </a:r>
            <a:r>
              <a:rPr lang="en-US" sz="3600" dirty="0" err="1" smtClean="0">
                <a:solidFill>
                  <a:srgbClr val="BA2121"/>
                </a:solidFill>
                <a:latin typeface="Consolas" panose="020B0609020204030204" pitchFamily="49" charset="0"/>
                <a:ea typeface="Courier"/>
                <a:cs typeface="Consolas" panose="020B0609020204030204" pitchFamily="49" charset="0"/>
              </a:rPr>
              <a:t>latform:windows</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).each do |</a:t>
            </a:r>
            <a:r>
              <a:rPr lang="en-US" sz="3600" dirty="0" err="1">
                <a:solidFill>
                  <a:srgbClr val="008000"/>
                </a:solidFill>
                <a:latin typeface="Consolas"/>
                <a:cs typeface="Consolas"/>
              </a:rPr>
              <a:t>user_data</a:t>
            </a:r>
            <a:r>
              <a:rPr lang="en-US" sz="3600" dirty="0">
                <a:latin typeface="Consolas"/>
                <a:cs typeface="Consolas"/>
              </a:rPr>
              <a:t>|</a:t>
            </a:r>
          </a:p>
          <a:p>
            <a:pPr>
              <a:lnSpc>
                <a:spcPct val="80000"/>
              </a:lnSpc>
              <a:buNone/>
            </a:pPr>
            <a:r>
              <a:rPr lang="en-US" sz="3600" dirty="0">
                <a:latin typeface="Consolas"/>
                <a:cs typeface="Consolas"/>
              </a:rPr>
              <a:t>     </a:t>
            </a:r>
            <a:r>
              <a:rPr lang="en-US" sz="3600" dirty="0" smtClean="0">
                <a:latin typeface="Consolas"/>
                <a:cs typeface="Consolas"/>
              </a:rPr>
              <a:t>  user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"id"</a:t>
            </a:r>
            <a:r>
              <a:rPr lang="en-US" sz="3600" dirty="0">
                <a:latin typeface="Consolas"/>
                <a:cs typeface="Consolas"/>
              </a:rPr>
              <a:t>] do</a:t>
            </a:r>
          </a:p>
          <a:p>
            <a:pPr>
              <a:lnSpc>
                <a:spcPct val="80000"/>
              </a:lnSpc>
              <a:buNone/>
            </a:pPr>
            <a:r>
              <a:rPr lang="en-US" sz="3600" dirty="0">
                <a:latin typeface="Consolas"/>
                <a:cs typeface="Consolas"/>
              </a:rPr>
              <a:t>      </a:t>
            </a:r>
            <a:r>
              <a:rPr lang="en-US" sz="3600" dirty="0" smtClean="0">
                <a:latin typeface="Consolas"/>
                <a:cs typeface="Consolas"/>
              </a:rPr>
              <a:t>      comment</a:t>
            </a:r>
            <a:r>
              <a:rPr lang="en-US" sz="3600" dirty="0" smtClean="0">
                <a:solidFill>
                  <a:srgbClr val="008000"/>
                </a:solidFill>
                <a:latin typeface="Consolas"/>
                <a:cs typeface="Consolas"/>
              </a:rPr>
              <a:t>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"comment"</a:t>
            </a:r>
            <a:r>
              <a:rPr lang="en-US" sz="3600" dirty="0">
                <a:latin typeface="Consolas"/>
                <a:cs typeface="Consolas"/>
              </a:rPr>
              <a:t>]</a:t>
            </a:r>
          </a:p>
          <a:p>
            <a:pPr>
              <a:lnSpc>
                <a:spcPct val="80000"/>
              </a:lnSpc>
              <a:buNone/>
            </a:pPr>
            <a:r>
              <a:rPr lang="en-US" sz="3600" dirty="0">
                <a:latin typeface="Consolas"/>
                <a:cs typeface="Consolas"/>
              </a:rPr>
              <a:t>      </a:t>
            </a:r>
            <a:r>
              <a:rPr lang="en-US" sz="3600" dirty="0" smtClean="0">
                <a:latin typeface="Consolas"/>
                <a:cs typeface="Consolas"/>
              </a:rPr>
              <a:t>      password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"password"</a:t>
            </a:r>
            <a:r>
              <a:rPr lang="en-US" sz="3600" dirty="0">
                <a:latin typeface="Consolas"/>
                <a:cs typeface="Consolas"/>
              </a:rPr>
              <a:t>]</a:t>
            </a:r>
          </a:p>
          <a:p>
            <a:pPr>
              <a:lnSpc>
                <a:spcPct val="80000"/>
              </a:lnSpc>
              <a:buNone/>
            </a:pPr>
            <a:r>
              <a:rPr lang="en-US" sz="3600" dirty="0">
                <a:latin typeface="Consolas"/>
                <a:cs typeface="Consolas"/>
              </a:rPr>
              <a:t>    </a:t>
            </a:r>
            <a:r>
              <a:rPr lang="en-US" sz="3600" dirty="0" smtClean="0">
                <a:latin typeface="Consolas"/>
                <a:cs typeface="Consolas"/>
              </a:rPr>
              <a:t>   end</a:t>
            </a:r>
            <a:endParaRPr lang="en-US" sz="3600" dirty="0">
              <a:latin typeface="Consolas"/>
              <a:cs typeface="Consolas"/>
            </a:endParaRPr>
          </a:p>
          <a:p>
            <a:pPr>
              <a:lnSpc>
                <a:spcPct val="80000"/>
              </a:lnSpc>
              <a:buNone/>
            </a:pPr>
            <a:r>
              <a:rPr lang="en-US" sz="3600" dirty="0">
                <a:latin typeface="Consolas"/>
                <a:cs typeface="Consolas"/>
              </a:rPr>
              <a:t>  </a:t>
            </a:r>
            <a:r>
              <a:rPr lang="en-US" sz="3600" dirty="0" smtClean="0">
                <a:latin typeface="Consolas"/>
                <a:cs typeface="Consolas"/>
              </a:rPr>
              <a:t>  end</a:t>
            </a:r>
          </a:p>
          <a:p>
            <a:pPr>
              <a:lnSpc>
                <a:spcPct val="80000"/>
              </a:lnSpc>
              <a:buNone/>
            </a:pPr>
            <a:endParaRPr lang="en-US" altLang="en-US" sz="3600" dirty="0">
              <a:latin typeface="Consolas"/>
              <a:ea typeface="Courier"/>
              <a:cs typeface="Consolas"/>
              <a:sym typeface="Courier"/>
            </a:endParaRPr>
          </a:p>
          <a:p>
            <a:pPr>
              <a:lnSpc>
                <a:spcPct val="80000"/>
              </a:lnSpc>
              <a:buNone/>
            </a:pPr>
            <a:r>
              <a:rPr lang="en-US" altLang="en-US" sz="3600" dirty="0" smtClean="0">
                <a:latin typeface="Consolas"/>
                <a:ea typeface="Courier"/>
                <a:cs typeface="Consolas"/>
                <a:sym typeface="Courier"/>
              </a:rPr>
              <a:t>   </a:t>
            </a:r>
            <a:r>
              <a:rPr lang="en-US" altLang="en-US" sz="3600" b="1" dirty="0" smtClean="0">
                <a:latin typeface="Consolas"/>
                <a:ea typeface="Courier"/>
                <a:cs typeface="Consolas"/>
                <a:sym typeface="Courier"/>
              </a:rPr>
              <a:t> //File continues on next slide</a:t>
            </a:r>
            <a:endParaRPr lang="en-US" altLang="en-US" sz="1400" b="1" dirty="0">
              <a:latin typeface="Consolas"/>
              <a:ea typeface="Courier"/>
              <a:cs typeface="Consolas"/>
              <a:sym typeface="Courier"/>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4800" dirty="0"/>
              <a:t>Multi</a:t>
            </a:r>
            <a:r>
              <a:rPr lang="en-US" sz="4800" dirty="0" smtClean="0">
                <a:sym typeface="Arial Bold" charset="0"/>
              </a:rPr>
              <a:t>-Platform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 new recipe:  create-</a:t>
            </a:r>
            <a:r>
              <a:rPr lang="en-US" sz="4800" dirty="0" err="1" smtClean="0">
                <a:sym typeface="Arial Bold" charset="0"/>
              </a:rPr>
              <a:t>users.rb</a:t>
            </a:r>
            <a:endParaRPr lang="en-US" sz="48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588334"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users.rb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2413794" y="4114800"/>
            <a:ext cx="12192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7433589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70000"/>
              </a:lnSpc>
              <a:buNone/>
            </a:pPr>
            <a:r>
              <a:rPr lang="en-US" sz="3600" b="1" dirty="0" smtClean="0">
                <a:latin typeface="Consolas"/>
                <a:cs typeface="Consolas"/>
              </a:rPr>
              <a:t>//This is a continuation of the previous slide</a:t>
            </a:r>
          </a:p>
          <a:p>
            <a:pPr>
              <a:lnSpc>
                <a:spcPct val="70000"/>
              </a:lnSpc>
              <a:buNone/>
            </a:pPr>
            <a:r>
              <a:rPr lang="en-US" sz="3600" dirty="0" smtClean="0">
                <a:latin typeface="Consolas"/>
                <a:cs typeface="Consolas"/>
              </a:rPr>
              <a:t>when </a:t>
            </a:r>
            <a:r>
              <a:rPr lang="en-US" sz="3600" dirty="0" smtClean="0">
                <a:solidFill>
                  <a:srgbClr val="BA2121"/>
                </a:solidFill>
                <a:latin typeface="Consolas" panose="020B0609020204030204" pitchFamily="49" charset="0"/>
                <a:ea typeface="Courier"/>
                <a:cs typeface="Consolas" panose="020B0609020204030204" pitchFamily="49" charset="0"/>
              </a:rPr>
              <a:t>"centos"</a:t>
            </a:r>
          </a:p>
          <a:p>
            <a:pPr>
              <a:lnSpc>
                <a:spcPct val="70000"/>
              </a:lnSpc>
              <a:buNone/>
            </a:pPr>
            <a:r>
              <a:rPr lang="en-US" sz="3600" dirty="0" smtClean="0">
                <a:latin typeface="Consolas"/>
                <a:cs typeface="Consolas"/>
              </a:rPr>
              <a:t>  </a:t>
            </a:r>
            <a:r>
              <a:rPr lang="en-US" sz="3600" dirty="0">
                <a:latin typeface="Consolas"/>
                <a:cs typeface="Consolas"/>
              </a:rPr>
              <a:t>search(</a:t>
            </a:r>
            <a:r>
              <a:rPr lang="en-US" sz="3600" dirty="0">
                <a:solidFill>
                  <a:srgbClr val="3366FF"/>
                </a:solidFill>
                <a:latin typeface="Consolas"/>
                <a:cs typeface="Consolas"/>
              </a:rPr>
              <a:t>"users"</a:t>
            </a:r>
            <a:r>
              <a:rPr lang="en-US" sz="3600" dirty="0">
                <a:latin typeface="Consolas"/>
                <a:cs typeface="Consolas"/>
              </a:rPr>
              <a:t>, </a:t>
            </a:r>
            <a:r>
              <a:rPr lang="en-US" sz="3600" dirty="0">
                <a:solidFill>
                  <a:srgbClr val="BA2121"/>
                </a:solidFill>
                <a:latin typeface="Consolas" panose="020B0609020204030204" pitchFamily="49" charset="0"/>
                <a:ea typeface="Courier"/>
                <a:cs typeface="Consolas" panose="020B0609020204030204" pitchFamily="49" charset="0"/>
              </a:rPr>
              <a:t>"</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p</a:t>
            </a:r>
            <a:r>
              <a:rPr lang="en-US" sz="3600" dirty="0" err="1">
                <a:solidFill>
                  <a:srgbClr val="BA2121"/>
                </a:solidFill>
                <a:latin typeface="Consolas" panose="020B0609020204030204" pitchFamily="49" charset="0"/>
                <a:ea typeface="Courier"/>
                <a:cs typeface="Consolas" panose="020B0609020204030204" pitchFamily="49" charset="0"/>
              </a:rPr>
              <a:t>latform:centos</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).each do |</a:t>
            </a:r>
            <a:r>
              <a:rPr lang="en-US" sz="3600" dirty="0" err="1">
                <a:solidFill>
                  <a:srgbClr val="008000"/>
                </a:solidFill>
                <a:latin typeface="Consolas"/>
                <a:cs typeface="Consolas"/>
              </a:rPr>
              <a:t>user_data</a:t>
            </a:r>
            <a:r>
              <a:rPr lang="en-US" sz="3600" dirty="0">
                <a:latin typeface="Consolas"/>
                <a:cs typeface="Consolas"/>
              </a:rPr>
              <a:t>|</a:t>
            </a:r>
          </a:p>
          <a:p>
            <a:pPr>
              <a:lnSpc>
                <a:spcPct val="70000"/>
              </a:lnSpc>
              <a:buNone/>
            </a:pPr>
            <a:r>
              <a:rPr lang="en-US" sz="3600" dirty="0">
                <a:latin typeface="Consolas"/>
                <a:cs typeface="Consolas"/>
              </a:rPr>
              <a:t>    user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"id"</a:t>
            </a:r>
            <a:r>
              <a:rPr lang="en-US" sz="3600" dirty="0">
                <a:latin typeface="Consolas"/>
                <a:cs typeface="Consolas"/>
              </a:rPr>
              <a:t>] do</a:t>
            </a:r>
          </a:p>
          <a:p>
            <a:pPr>
              <a:lnSpc>
                <a:spcPct val="70000"/>
              </a:lnSpc>
              <a:buNone/>
            </a:pPr>
            <a:r>
              <a:rPr lang="en-US" sz="3600" dirty="0">
                <a:latin typeface="Consolas"/>
                <a:cs typeface="Consolas"/>
              </a:rPr>
              <a:t>      comment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"comment"</a:t>
            </a:r>
            <a:r>
              <a:rPr lang="en-US" sz="3600" dirty="0">
                <a:latin typeface="Consolas"/>
                <a:cs typeface="Consolas"/>
              </a:rPr>
              <a:t>]</a:t>
            </a:r>
          </a:p>
          <a:p>
            <a:pPr>
              <a:lnSpc>
                <a:spcPct val="70000"/>
              </a:lnSpc>
              <a:buNone/>
            </a:pPr>
            <a:r>
              <a:rPr lang="en-US" sz="3600" dirty="0">
                <a:latin typeface="Consolas"/>
                <a:cs typeface="Consolas"/>
              </a:rPr>
              <a:t>      </a:t>
            </a:r>
            <a:r>
              <a:rPr lang="en-US" sz="3600" dirty="0" err="1">
                <a:latin typeface="Consolas"/>
                <a:cs typeface="Consolas"/>
              </a:rPr>
              <a:t>uid</a:t>
            </a:r>
            <a:r>
              <a:rPr lang="en-US" sz="3600" dirty="0">
                <a:latin typeface="Consolas"/>
                <a:cs typeface="Consolas"/>
              </a:rPr>
              <a:t>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err="1">
                <a:solidFill>
                  <a:srgbClr val="BA2121"/>
                </a:solidFill>
                <a:latin typeface="Consolas" panose="020B0609020204030204" pitchFamily="49" charset="0"/>
                <a:ea typeface="Courier"/>
                <a:cs typeface="Consolas" panose="020B0609020204030204" pitchFamily="49" charset="0"/>
              </a:rPr>
              <a:t>uid</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a:t>
            </a:r>
          </a:p>
          <a:p>
            <a:pPr>
              <a:lnSpc>
                <a:spcPct val="70000"/>
              </a:lnSpc>
              <a:buNone/>
            </a:pPr>
            <a:r>
              <a:rPr lang="en-US" sz="3600" dirty="0">
                <a:latin typeface="Consolas"/>
                <a:cs typeface="Consolas"/>
              </a:rPr>
              <a:t>      </a:t>
            </a:r>
            <a:r>
              <a:rPr lang="en-US" sz="3600" dirty="0" err="1">
                <a:latin typeface="Consolas"/>
                <a:cs typeface="Consolas"/>
              </a:rPr>
              <a:t>gid</a:t>
            </a:r>
            <a:r>
              <a:rPr lang="en-US" sz="3600" dirty="0">
                <a:latin typeface="Consolas"/>
                <a:cs typeface="Consolas"/>
              </a:rPr>
              <a:t>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err="1">
                <a:solidFill>
                  <a:srgbClr val="BA2121"/>
                </a:solidFill>
                <a:latin typeface="Consolas" panose="020B0609020204030204" pitchFamily="49" charset="0"/>
                <a:ea typeface="Courier"/>
                <a:cs typeface="Consolas" panose="020B0609020204030204" pitchFamily="49" charset="0"/>
              </a:rPr>
              <a:t>gid</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a:t>
            </a:r>
          </a:p>
          <a:p>
            <a:pPr>
              <a:lnSpc>
                <a:spcPct val="70000"/>
              </a:lnSpc>
              <a:buNone/>
            </a:pPr>
            <a:r>
              <a:rPr lang="en-US" sz="3600" dirty="0">
                <a:latin typeface="Consolas"/>
                <a:cs typeface="Consolas"/>
              </a:rPr>
              <a:t>      home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"home"</a:t>
            </a:r>
            <a:r>
              <a:rPr lang="en-US" sz="3600" dirty="0">
                <a:latin typeface="Consolas"/>
                <a:cs typeface="Consolas"/>
              </a:rPr>
              <a:t>]</a:t>
            </a:r>
          </a:p>
          <a:p>
            <a:pPr>
              <a:lnSpc>
                <a:spcPct val="70000"/>
              </a:lnSpc>
              <a:buNone/>
            </a:pPr>
            <a:r>
              <a:rPr lang="en-US" sz="3600" dirty="0">
                <a:latin typeface="Consolas"/>
                <a:cs typeface="Consolas"/>
              </a:rPr>
              <a:t>      shell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"shell"</a:t>
            </a:r>
            <a:r>
              <a:rPr lang="en-US" sz="3600" dirty="0">
                <a:latin typeface="Consolas"/>
                <a:cs typeface="Consolas"/>
              </a:rPr>
              <a:t>]</a:t>
            </a:r>
          </a:p>
          <a:p>
            <a:pPr>
              <a:lnSpc>
                <a:spcPct val="70000"/>
              </a:lnSpc>
              <a:buNone/>
            </a:pPr>
            <a:r>
              <a:rPr lang="en-US" sz="3600" dirty="0">
                <a:latin typeface="Consolas"/>
                <a:cs typeface="Consolas"/>
              </a:rPr>
              <a:t>    end</a:t>
            </a:r>
          </a:p>
          <a:p>
            <a:pPr>
              <a:lnSpc>
                <a:spcPct val="70000"/>
              </a:lnSpc>
              <a:buNone/>
            </a:pPr>
            <a:r>
              <a:rPr lang="en-US" sz="3600" dirty="0">
                <a:latin typeface="Consolas"/>
                <a:cs typeface="Consolas"/>
              </a:rPr>
              <a:t>  end</a:t>
            </a:r>
          </a:p>
          <a:p>
            <a:pPr>
              <a:lnSpc>
                <a:spcPct val="70000"/>
              </a:lnSpc>
              <a:buNone/>
            </a:pPr>
            <a:r>
              <a:rPr lang="en-US" sz="3600" dirty="0">
                <a:latin typeface="Consolas"/>
                <a:cs typeface="Consolas"/>
              </a:rPr>
              <a:t>end</a:t>
            </a: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400" dirty="0"/>
              <a:t>Multi</a:t>
            </a:r>
            <a:r>
              <a:rPr lang="en-US" sz="5000" dirty="0" smtClean="0"/>
              <a:t>-Platform Exercise</a:t>
            </a:r>
            <a:r>
              <a:rPr lang="en-US" sz="5000" dirty="0"/>
              <a:t>: </a:t>
            </a:r>
            <a:br>
              <a:rPr lang="en-US" sz="5000" dirty="0"/>
            </a:br>
            <a:r>
              <a:rPr lang="en-US" sz="5000" dirty="0"/>
              <a:t>Create a new </a:t>
            </a:r>
            <a:r>
              <a:rPr lang="en-US" sz="5000" dirty="0" smtClean="0"/>
              <a:t>recipe:  </a:t>
            </a:r>
            <a:r>
              <a:rPr lang="en-US" sz="5000" dirty="0"/>
              <a:t>create-</a:t>
            </a:r>
            <a:r>
              <a:rPr lang="en-US" sz="5000" dirty="0" err="1"/>
              <a:t>users.rb</a:t>
            </a:r>
            <a:endParaRPr lang="en-US" sz="50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588334"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users.rb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1651794" y="3810000"/>
            <a:ext cx="12192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23270434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1600200"/>
            <a:ext cx="15392400" cy="7239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50000"/>
              </a:lnSpc>
              <a:buNone/>
            </a:pPr>
            <a:r>
              <a:rPr lang="en-US" sz="2800" dirty="0">
                <a:latin typeface="Consolas"/>
                <a:cs typeface="Consolas"/>
              </a:rPr>
              <a:t>case node[</a:t>
            </a:r>
            <a:r>
              <a:rPr lang="en-US" sz="2800" dirty="0">
                <a:solidFill>
                  <a:srgbClr val="BA2121"/>
                </a:solidFill>
                <a:latin typeface="Consolas" panose="020B0609020204030204" pitchFamily="49" charset="0"/>
                <a:ea typeface="Courier"/>
                <a:cs typeface="Consolas" panose="020B0609020204030204" pitchFamily="49" charset="0"/>
              </a:rPr>
              <a:t>"platform"</a:t>
            </a:r>
            <a:r>
              <a:rPr lang="en-US" sz="2800" dirty="0">
                <a:latin typeface="Consolas"/>
                <a:cs typeface="Consolas"/>
              </a:rPr>
              <a:t>]</a:t>
            </a:r>
          </a:p>
          <a:p>
            <a:pPr>
              <a:lnSpc>
                <a:spcPct val="50000"/>
              </a:lnSpc>
              <a:buNone/>
            </a:pPr>
            <a:r>
              <a:rPr lang="en-US" sz="2800" dirty="0">
                <a:latin typeface="Consolas"/>
                <a:cs typeface="Consolas"/>
              </a:rPr>
              <a:t>  </a:t>
            </a:r>
            <a:r>
              <a:rPr lang="en-US" sz="2800" dirty="0" smtClean="0">
                <a:latin typeface="Consolas"/>
                <a:cs typeface="Consolas"/>
              </a:rPr>
              <a:t> when </a:t>
            </a:r>
            <a:r>
              <a:rPr lang="en-US" sz="2800" dirty="0">
                <a:solidFill>
                  <a:srgbClr val="BA2121"/>
                </a:solidFill>
                <a:latin typeface="Consolas" panose="020B0609020204030204" pitchFamily="49" charset="0"/>
                <a:ea typeface="Courier"/>
                <a:cs typeface="Consolas" panose="020B0609020204030204" pitchFamily="49" charset="0"/>
              </a:rPr>
              <a:t>"windows"</a:t>
            </a:r>
          </a:p>
          <a:p>
            <a:pPr>
              <a:lnSpc>
                <a:spcPct val="50000"/>
              </a:lnSpc>
              <a:buNone/>
            </a:pPr>
            <a:r>
              <a:rPr lang="en-US" sz="2800" dirty="0">
                <a:latin typeface="Consolas"/>
                <a:cs typeface="Consolas"/>
              </a:rPr>
              <a:t>   </a:t>
            </a:r>
            <a:r>
              <a:rPr lang="en-US" sz="2800" dirty="0" smtClean="0">
                <a:latin typeface="Consolas"/>
                <a:cs typeface="Consolas"/>
              </a:rPr>
              <a:t>  </a:t>
            </a:r>
            <a:r>
              <a:rPr lang="en-US" sz="2800" dirty="0">
                <a:latin typeface="Consolas"/>
                <a:cs typeface="Consolas"/>
              </a:rPr>
              <a:t>search(</a:t>
            </a:r>
            <a:r>
              <a:rPr lang="en-US" sz="2800" dirty="0">
                <a:solidFill>
                  <a:srgbClr val="3366FF"/>
                </a:solidFill>
                <a:latin typeface="Consolas"/>
                <a:cs typeface="Consolas"/>
              </a:rPr>
              <a:t>"users"</a:t>
            </a:r>
            <a:r>
              <a:rPr lang="en-US" sz="2800" dirty="0">
                <a:latin typeface="Consolas"/>
                <a:cs typeface="Consolas"/>
              </a:rPr>
              <a:t>, </a:t>
            </a:r>
            <a:r>
              <a:rPr lang="en-US" sz="2800" dirty="0">
                <a:solidFill>
                  <a:srgbClr val="BA2121"/>
                </a:solidFill>
                <a:latin typeface="Consolas" panose="020B0609020204030204" pitchFamily="49" charset="0"/>
                <a:ea typeface="Courier"/>
                <a:cs typeface="Consolas" panose="020B0609020204030204" pitchFamily="49" charset="0"/>
              </a:rPr>
              <a:t>“</a:t>
            </a:r>
            <a:r>
              <a:rPr lang="en-US" altLang="en-US" sz="2800" dirty="0" err="1">
                <a:solidFill>
                  <a:srgbClr val="BA2121"/>
                </a:solidFill>
                <a:latin typeface="Consolas" panose="020B0609020204030204" pitchFamily="49" charset="0"/>
                <a:ea typeface="Courier"/>
                <a:cs typeface="Consolas" panose="020B0609020204030204" pitchFamily="49" charset="0"/>
                <a:sym typeface="Courier"/>
              </a:rPr>
              <a:t>p</a:t>
            </a:r>
            <a:r>
              <a:rPr lang="en-US" sz="2800" dirty="0" err="1">
                <a:solidFill>
                  <a:srgbClr val="BA2121"/>
                </a:solidFill>
                <a:latin typeface="Consolas" panose="020B0609020204030204" pitchFamily="49" charset="0"/>
                <a:ea typeface="Courier"/>
                <a:cs typeface="Consolas" panose="020B0609020204030204" pitchFamily="49" charset="0"/>
              </a:rPr>
              <a:t>latform:windows</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a:latin typeface="Consolas"/>
                <a:cs typeface="Consolas"/>
              </a:rPr>
              <a:t>).each do |</a:t>
            </a:r>
            <a:r>
              <a:rPr lang="en-US" sz="2800" dirty="0" err="1">
                <a:solidFill>
                  <a:srgbClr val="008000"/>
                </a:solidFill>
                <a:latin typeface="Consolas"/>
                <a:cs typeface="Consolas"/>
              </a:rPr>
              <a:t>user_data</a:t>
            </a:r>
            <a:r>
              <a:rPr lang="en-US" sz="2800" dirty="0">
                <a:latin typeface="Consolas"/>
                <a:cs typeface="Consolas"/>
              </a:rPr>
              <a:t>|</a:t>
            </a:r>
          </a:p>
          <a:p>
            <a:pPr>
              <a:lnSpc>
                <a:spcPct val="50000"/>
              </a:lnSpc>
              <a:buNone/>
            </a:pPr>
            <a:r>
              <a:rPr lang="en-US" sz="2800" dirty="0">
                <a:latin typeface="Consolas"/>
                <a:cs typeface="Consolas"/>
              </a:rPr>
              <a:t>   </a:t>
            </a:r>
            <a:r>
              <a:rPr lang="en-US" sz="2800" dirty="0" smtClean="0">
                <a:latin typeface="Consolas"/>
                <a:cs typeface="Consolas"/>
              </a:rPr>
              <a:t>     </a:t>
            </a:r>
            <a:r>
              <a:rPr lang="en-US" sz="2800" dirty="0">
                <a:solidFill>
                  <a:srgbClr val="FF8000"/>
                </a:solidFill>
                <a:latin typeface="Consolas"/>
                <a:cs typeface="Consolas"/>
              </a:rPr>
              <a:t>user</a:t>
            </a:r>
            <a:r>
              <a:rPr lang="en-US" sz="2800" dirty="0">
                <a:latin typeface="Consolas"/>
                <a:cs typeface="Consolas"/>
              </a:rPr>
              <a:t>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"id"</a:t>
            </a:r>
            <a:r>
              <a:rPr lang="en-US" sz="2800" dirty="0">
                <a:latin typeface="Consolas"/>
                <a:cs typeface="Consolas"/>
              </a:rPr>
              <a:t>] do</a:t>
            </a:r>
          </a:p>
          <a:p>
            <a:pPr>
              <a:lnSpc>
                <a:spcPct val="50000"/>
              </a:lnSpc>
              <a:buNone/>
            </a:pPr>
            <a:r>
              <a:rPr lang="en-US" sz="2800" dirty="0">
                <a:latin typeface="Consolas"/>
                <a:cs typeface="Consolas"/>
              </a:rPr>
              <a:t>   </a:t>
            </a:r>
            <a:r>
              <a:rPr lang="en-US" sz="2800" dirty="0" smtClean="0">
                <a:latin typeface="Consolas"/>
                <a:cs typeface="Consolas"/>
              </a:rPr>
              <a:t>        comment</a:t>
            </a:r>
            <a:r>
              <a:rPr lang="en-US" sz="2800" dirty="0" smtClean="0">
                <a:solidFill>
                  <a:srgbClr val="008000"/>
                </a:solidFill>
                <a:latin typeface="Consolas"/>
                <a:cs typeface="Consolas"/>
              </a:rPr>
              <a:t> </a:t>
            </a:r>
            <a:r>
              <a:rPr lang="en-US" sz="2800" dirty="0" err="1">
                <a:solidFill>
                  <a:srgbClr val="008000"/>
                </a:solidFill>
                <a:latin typeface="Consolas"/>
                <a:cs typeface="Consolas"/>
              </a:rPr>
              <a:t>user_dat</a:t>
            </a:r>
            <a:r>
              <a:rPr lang="en-US" sz="2800" dirty="0" err="1">
                <a:latin typeface="Consolas"/>
                <a:cs typeface="Consolas"/>
              </a:rPr>
              <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smtClean="0">
                <a:solidFill>
                  <a:srgbClr val="BA2121"/>
                </a:solidFill>
                <a:latin typeface="Consolas" panose="020B0609020204030204" pitchFamily="49" charset="0"/>
                <a:ea typeface="Courier"/>
                <a:cs typeface="Consolas" panose="020B0609020204030204" pitchFamily="49" charset="0"/>
              </a:rPr>
              <a:t>comment"</a:t>
            </a:r>
            <a:r>
              <a:rPr lang="en-US" sz="2800" dirty="0" smtClean="0">
                <a:latin typeface="Consolas"/>
                <a:cs typeface="Consolas"/>
              </a:rPr>
              <a:t>]</a:t>
            </a:r>
            <a:endParaRPr lang="en-US" sz="2800" dirty="0">
              <a:latin typeface="Consolas"/>
              <a:cs typeface="Consolas"/>
            </a:endParaRPr>
          </a:p>
          <a:p>
            <a:pPr>
              <a:lnSpc>
                <a:spcPct val="50000"/>
              </a:lnSpc>
              <a:buNone/>
            </a:pPr>
            <a:r>
              <a:rPr lang="en-US" sz="2800" dirty="0">
                <a:latin typeface="Consolas"/>
                <a:cs typeface="Consolas"/>
              </a:rPr>
              <a:t>   </a:t>
            </a:r>
            <a:r>
              <a:rPr lang="en-US" sz="2800" dirty="0" smtClean="0">
                <a:latin typeface="Consolas"/>
                <a:cs typeface="Consolas"/>
              </a:rPr>
              <a:t>        password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"password"</a:t>
            </a:r>
            <a:r>
              <a:rPr lang="en-US" sz="2800" dirty="0">
                <a:latin typeface="Consolas"/>
                <a:cs typeface="Consolas"/>
              </a:rPr>
              <a:t>]</a:t>
            </a:r>
          </a:p>
          <a:p>
            <a:pPr>
              <a:lnSpc>
                <a:spcPct val="50000"/>
              </a:lnSpc>
              <a:buNone/>
            </a:pPr>
            <a:r>
              <a:rPr lang="en-US" sz="2800" dirty="0">
                <a:latin typeface="Consolas"/>
                <a:cs typeface="Consolas"/>
              </a:rPr>
              <a:t>       </a:t>
            </a:r>
            <a:r>
              <a:rPr lang="en-US" sz="2800" dirty="0" smtClean="0">
                <a:latin typeface="Consolas"/>
                <a:cs typeface="Consolas"/>
              </a:rPr>
              <a:t> end</a:t>
            </a:r>
            <a:endParaRPr lang="en-US" sz="2800" dirty="0">
              <a:latin typeface="Consolas"/>
              <a:cs typeface="Consolas"/>
            </a:endParaRPr>
          </a:p>
          <a:p>
            <a:pPr>
              <a:lnSpc>
                <a:spcPct val="50000"/>
              </a:lnSpc>
              <a:buNone/>
            </a:pPr>
            <a:r>
              <a:rPr lang="en-US" sz="2800" dirty="0">
                <a:latin typeface="Consolas"/>
                <a:cs typeface="Consolas"/>
              </a:rPr>
              <a:t>    </a:t>
            </a:r>
            <a:r>
              <a:rPr lang="en-US" sz="2800" dirty="0" smtClean="0">
                <a:latin typeface="Consolas"/>
                <a:cs typeface="Consolas"/>
              </a:rPr>
              <a:t> end</a:t>
            </a:r>
            <a:endParaRPr lang="en-US" altLang="en-US" sz="2800" dirty="0">
              <a:latin typeface="Consolas"/>
              <a:ea typeface="Courier"/>
              <a:cs typeface="Consolas"/>
              <a:sym typeface="Courier"/>
            </a:endParaRPr>
          </a:p>
          <a:p>
            <a:pPr>
              <a:lnSpc>
                <a:spcPct val="50000"/>
              </a:lnSpc>
              <a:buNone/>
            </a:pPr>
            <a:r>
              <a:rPr lang="en-US" sz="2800" dirty="0" smtClean="0">
                <a:latin typeface="Consolas"/>
                <a:cs typeface="Consolas"/>
              </a:rPr>
              <a:t>   when </a:t>
            </a:r>
            <a:r>
              <a:rPr lang="en-US" sz="2800" dirty="0">
                <a:solidFill>
                  <a:srgbClr val="BA2121"/>
                </a:solidFill>
                <a:latin typeface="Consolas" panose="020B0609020204030204" pitchFamily="49" charset="0"/>
                <a:ea typeface="Courier"/>
                <a:cs typeface="Consolas" panose="020B0609020204030204" pitchFamily="49" charset="0"/>
              </a:rPr>
              <a:t>"centos"</a:t>
            </a:r>
          </a:p>
          <a:p>
            <a:pPr>
              <a:lnSpc>
                <a:spcPct val="50000"/>
              </a:lnSpc>
              <a:buNone/>
            </a:pPr>
            <a:r>
              <a:rPr lang="en-US" sz="2800" dirty="0" smtClean="0">
                <a:latin typeface="Consolas"/>
                <a:cs typeface="Consolas"/>
              </a:rPr>
              <a:t>     search</a:t>
            </a:r>
            <a:r>
              <a:rPr lang="en-US" sz="2800" dirty="0">
                <a:latin typeface="Consolas"/>
                <a:cs typeface="Consolas"/>
              </a:rPr>
              <a:t>(</a:t>
            </a:r>
            <a:r>
              <a:rPr lang="en-US" sz="2800" dirty="0">
                <a:solidFill>
                  <a:srgbClr val="3366FF"/>
                </a:solidFill>
                <a:latin typeface="Consolas"/>
                <a:cs typeface="Consolas"/>
              </a:rPr>
              <a:t>"users"</a:t>
            </a:r>
            <a:r>
              <a:rPr lang="en-US" sz="2800" dirty="0">
                <a:latin typeface="Consolas"/>
                <a:cs typeface="Consolas"/>
              </a:rPr>
              <a:t>, </a:t>
            </a:r>
            <a:r>
              <a:rPr lang="en-US" sz="2800" dirty="0">
                <a:solidFill>
                  <a:srgbClr val="BA2121"/>
                </a:solidFill>
                <a:latin typeface="Consolas" panose="020B0609020204030204" pitchFamily="49" charset="0"/>
                <a:ea typeface="Courier"/>
                <a:cs typeface="Consolas" panose="020B0609020204030204" pitchFamily="49" charset="0"/>
              </a:rPr>
              <a:t>"</a:t>
            </a:r>
            <a:r>
              <a:rPr lang="en-US" altLang="en-US" sz="2800" dirty="0" err="1">
                <a:solidFill>
                  <a:srgbClr val="BA2121"/>
                </a:solidFill>
                <a:latin typeface="Consolas" panose="020B0609020204030204" pitchFamily="49" charset="0"/>
                <a:ea typeface="Courier"/>
                <a:cs typeface="Consolas" panose="020B0609020204030204" pitchFamily="49" charset="0"/>
                <a:sym typeface="Courier"/>
              </a:rPr>
              <a:t>p</a:t>
            </a:r>
            <a:r>
              <a:rPr lang="en-US" sz="2800" dirty="0" err="1">
                <a:solidFill>
                  <a:srgbClr val="BA2121"/>
                </a:solidFill>
                <a:latin typeface="Consolas" panose="020B0609020204030204" pitchFamily="49" charset="0"/>
                <a:ea typeface="Courier"/>
                <a:cs typeface="Consolas" panose="020B0609020204030204" pitchFamily="49" charset="0"/>
              </a:rPr>
              <a:t>latform:centos</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a:latin typeface="Consolas"/>
                <a:cs typeface="Consolas"/>
              </a:rPr>
              <a:t>).each do |</a:t>
            </a:r>
            <a:r>
              <a:rPr lang="en-US" sz="2800" dirty="0" err="1">
                <a:solidFill>
                  <a:srgbClr val="008000"/>
                </a:solidFill>
                <a:latin typeface="Consolas"/>
                <a:cs typeface="Consolas"/>
              </a:rPr>
              <a:t>user_data</a:t>
            </a:r>
            <a:r>
              <a:rPr lang="en-US" sz="2800" dirty="0">
                <a:latin typeface="Consolas"/>
                <a:cs typeface="Consolas"/>
              </a:rPr>
              <a:t>|</a:t>
            </a:r>
          </a:p>
          <a:p>
            <a:pPr>
              <a:lnSpc>
                <a:spcPct val="50000"/>
              </a:lnSpc>
              <a:buNone/>
            </a:pPr>
            <a:r>
              <a:rPr lang="en-US" sz="2800" dirty="0" smtClean="0">
                <a:latin typeface="Consolas"/>
                <a:cs typeface="Consolas"/>
              </a:rPr>
              <a:t>        </a:t>
            </a:r>
            <a:r>
              <a:rPr lang="en-US" sz="2800" dirty="0" smtClean="0">
                <a:solidFill>
                  <a:srgbClr val="FF8000"/>
                </a:solidFill>
                <a:latin typeface="Consolas"/>
                <a:cs typeface="Consolas"/>
              </a:rPr>
              <a:t>user</a:t>
            </a:r>
            <a:r>
              <a:rPr lang="en-US" sz="2800" dirty="0" smtClean="0">
                <a:latin typeface="Consolas"/>
                <a:cs typeface="Consolas"/>
              </a:rPr>
              <a:t>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"id"</a:t>
            </a:r>
            <a:r>
              <a:rPr lang="en-US" sz="2800" dirty="0">
                <a:latin typeface="Consolas"/>
                <a:cs typeface="Consolas"/>
              </a:rPr>
              <a:t>] do</a:t>
            </a:r>
          </a:p>
          <a:p>
            <a:pPr>
              <a:lnSpc>
                <a:spcPct val="50000"/>
              </a:lnSpc>
              <a:buNone/>
            </a:pPr>
            <a:r>
              <a:rPr lang="en-US" sz="2800" dirty="0" smtClean="0">
                <a:latin typeface="Consolas"/>
                <a:cs typeface="Consolas"/>
              </a:rPr>
              <a:t>           comment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"comment"</a:t>
            </a:r>
            <a:r>
              <a:rPr lang="en-US" sz="2800" dirty="0">
                <a:latin typeface="Consolas"/>
                <a:cs typeface="Consolas"/>
              </a:rPr>
              <a:t>]</a:t>
            </a:r>
          </a:p>
          <a:p>
            <a:pPr>
              <a:lnSpc>
                <a:spcPct val="50000"/>
              </a:lnSpc>
              <a:buNone/>
            </a:pPr>
            <a:r>
              <a:rPr lang="en-US" sz="2800" dirty="0" smtClean="0">
                <a:latin typeface="Consolas"/>
                <a:cs typeface="Consolas"/>
              </a:rPr>
              <a:t>           </a:t>
            </a:r>
            <a:r>
              <a:rPr lang="en-US" sz="2800" dirty="0" err="1" smtClean="0">
                <a:latin typeface="Consolas"/>
                <a:cs typeface="Consolas"/>
              </a:rPr>
              <a:t>uid</a:t>
            </a:r>
            <a:r>
              <a:rPr lang="en-US" sz="2800" dirty="0" smtClean="0">
                <a:latin typeface="Consolas"/>
                <a:cs typeface="Consolas"/>
              </a:rPr>
              <a:t>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err="1">
                <a:solidFill>
                  <a:srgbClr val="BA2121"/>
                </a:solidFill>
                <a:latin typeface="Consolas" panose="020B0609020204030204" pitchFamily="49" charset="0"/>
                <a:ea typeface="Courier"/>
                <a:cs typeface="Consolas" panose="020B0609020204030204" pitchFamily="49" charset="0"/>
              </a:rPr>
              <a:t>uid</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a:latin typeface="Consolas"/>
                <a:cs typeface="Consolas"/>
              </a:rPr>
              <a:t>]</a:t>
            </a:r>
          </a:p>
          <a:p>
            <a:pPr>
              <a:lnSpc>
                <a:spcPct val="50000"/>
              </a:lnSpc>
              <a:buNone/>
            </a:pPr>
            <a:r>
              <a:rPr lang="en-US" sz="2800" dirty="0" smtClean="0">
                <a:latin typeface="Consolas"/>
                <a:cs typeface="Consolas"/>
              </a:rPr>
              <a:t>           </a:t>
            </a:r>
            <a:r>
              <a:rPr lang="en-US" sz="2800" dirty="0" err="1" smtClean="0">
                <a:latin typeface="Consolas"/>
                <a:cs typeface="Consolas"/>
              </a:rPr>
              <a:t>gid</a:t>
            </a:r>
            <a:r>
              <a:rPr lang="en-US" sz="2800" dirty="0" smtClean="0">
                <a:latin typeface="Consolas"/>
                <a:cs typeface="Consolas"/>
              </a:rPr>
              <a:t>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err="1">
                <a:solidFill>
                  <a:srgbClr val="BA2121"/>
                </a:solidFill>
                <a:latin typeface="Consolas" panose="020B0609020204030204" pitchFamily="49" charset="0"/>
                <a:ea typeface="Courier"/>
                <a:cs typeface="Consolas" panose="020B0609020204030204" pitchFamily="49" charset="0"/>
              </a:rPr>
              <a:t>gid</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a:latin typeface="Consolas"/>
                <a:cs typeface="Consolas"/>
              </a:rPr>
              <a:t>]</a:t>
            </a:r>
          </a:p>
          <a:p>
            <a:pPr>
              <a:lnSpc>
                <a:spcPct val="50000"/>
              </a:lnSpc>
              <a:buNone/>
            </a:pPr>
            <a:r>
              <a:rPr lang="en-US" sz="2800" dirty="0" smtClean="0">
                <a:latin typeface="Consolas"/>
                <a:cs typeface="Consolas"/>
              </a:rPr>
              <a:t>           home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"home"</a:t>
            </a:r>
            <a:r>
              <a:rPr lang="en-US" sz="2800" dirty="0">
                <a:latin typeface="Consolas"/>
                <a:cs typeface="Consolas"/>
              </a:rPr>
              <a:t>]</a:t>
            </a:r>
          </a:p>
          <a:p>
            <a:pPr>
              <a:lnSpc>
                <a:spcPct val="50000"/>
              </a:lnSpc>
              <a:buNone/>
            </a:pPr>
            <a:r>
              <a:rPr lang="en-US" sz="2800" dirty="0" smtClean="0">
                <a:latin typeface="Consolas"/>
                <a:cs typeface="Consolas"/>
              </a:rPr>
              <a:t>           shell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"shell"</a:t>
            </a:r>
            <a:r>
              <a:rPr lang="en-US" sz="2800" dirty="0">
                <a:latin typeface="Consolas"/>
                <a:cs typeface="Consolas"/>
              </a:rPr>
              <a:t>]</a:t>
            </a:r>
          </a:p>
          <a:p>
            <a:pPr>
              <a:lnSpc>
                <a:spcPct val="50000"/>
              </a:lnSpc>
              <a:buNone/>
            </a:pPr>
            <a:r>
              <a:rPr lang="en-US" sz="2800" dirty="0" smtClean="0">
                <a:latin typeface="Consolas"/>
                <a:cs typeface="Consolas"/>
              </a:rPr>
              <a:t>        end</a:t>
            </a:r>
            <a:endParaRPr lang="en-US" sz="2800" dirty="0">
              <a:latin typeface="Consolas"/>
              <a:cs typeface="Consolas"/>
            </a:endParaRPr>
          </a:p>
          <a:p>
            <a:pPr>
              <a:lnSpc>
                <a:spcPct val="50000"/>
              </a:lnSpc>
              <a:buNone/>
            </a:pPr>
            <a:r>
              <a:rPr lang="en-US" sz="2800" dirty="0" smtClean="0">
                <a:latin typeface="Consolas"/>
                <a:cs typeface="Consolas"/>
              </a:rPr>
              <a:t>     end</a:t>
            </a:r>
            <a:endParaRPr lang="en-US" sz="2800" dirty="0">
              <a:latin typeface="Consolas"/>
              <a:cs typeface="Consolas"/>
            </a:endParaRPr>
          </a:p>
          <a:p>
            <a:pPr>
              <a:lnSpc>
                <a:spcPct val="50000"/>
              </a:lnSpc>
              <a:buNone/>
            </a:pPr>
            <a:r>
              <a:rPr lang="en-US" sz="2800" dirty="0" smtClean="0">
                <a:latin typeface="Consolas"/>
                <a:cs typeface="Consolas"/>
              </a:rPr>
              <a:t>end</a:t>
            </a:r>
            <a:endParaRPr lang="en-US" sz="2800" dirty="0">
              <a:latin typeface="Consolas"/>
              <a:cs typeface="Consolas"/>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smtClean="0">
                <a:sym typeface="Arial Bold" charset="0"/>
              </a:rPr>
              <a:t>Full create-</a:t>
            </a:r>
            <a:r>
              <a:rPr lang="en-US" sz="5000" dirty="0" err="1" smtClean="0"/>
              <a:t>users.rb</a:t>
            </a:r>
            <a:r>
              <a:rPr lang="en-US" sz="5000" dirty="0" smtClean="0"/>
              <a:t> </a:t>
            </a:r>
            <a:r>
              <a:rPr lang="en-US" sz="5000" dirty="0" smtClean="0">
                <a:sym typeface="Arial Bold" charset="0"/>
              </a:rPr>
              <a:t>recipe</a:t>
            </a:r>
            <a:endParaRPr lang="en-US" sz="5000" dirty="0">
              <a:sym typeface="Arial Bold" charset="0"/>
            </a:endParaRPr>
          </a:p>
        </p:txBody>
      </p:sp>
    </p:spTree>
    <p:extLst>
      <p:ext uri="{BB962C8B-B14F-4D97-AF65-F5344CB8AC3E}">
        <p14:creationId xmlns:p14="http://schemas.microsoft.com/office/powerpoint/2010/main" val="36270097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280194" y="2133600"/>
            <a:ext cx="156972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80000"/>
              </a:lnSpc>
              <a:buNone/>
            </a:pPr>
            <a:r>
              <a:rPr lang="en-US" sz="3600" dirty="0">
                <a:latin typeface="Consolas"/>
                <a:cs typeface="Consolas"/>
              </a:rPr>
              <a:t>case node[</a:t>
            </a:r>
            <a:r>
              <a:rPr lang="en-US" sz="3600" dirty="0">
                <a:solidFill>
                  <a:srgbClr val="BA2121"/>
                </a:solidFill>
                <a:latin typeface="Consolas" panose="020B0609020204030204" pitchFamily="49" charset="0"/>
                <a:ea typeface="Courier"/>
                <a:cs typeface="Consolas" panose="020B0609020204030204" pitchFamily="49" charset="0"/>
              </a:rPr>
              <a:t>"platform"</a:t>
            </a:r>
            <a:r>
              <a:rPr lang="en-US" sz="3600" dirty="0">
                <a:latin typeface="Consolas"/>
                <a:cs typeface="Consolas"/>
              </a:rPr>
              <a:t>]</a:t>
            </a:r>
          </a:p>
          <a:p>
            <a:pPr>
              <a:lnSpc>
                <a:spcPct val="80000"/>
              </a:lnSpc>
              <a:buNone/>
            </a:pPr>
            <a:r>
              <a:rPr lang="en-US" sz="3600" dirty="0">
                <a:latin typeface="Consolas"/>
                <a:cs typeface="Consolas"/>
              </a:rPr>
              <a:t> </a:t>
            </a:r>
            <a:r>
              <a:rPr lang="en-US" sz="3600" dirty="0" smtClean="0">
                <a:latin typeface="Consolas"/>
                <a:cs typeface="Consolas"/>
              </a:rPr>
              <a:t> when </a:t>
            </a:r>
            <a:r>
              <a:rPr lang="en-US" sz="3600" dirty="0">
                <a:solidFill>
                  <a:srgbClr val="BA2121"/>
                </a:solidFill>
                <a:latin typeface="Consolas" panose="020B0609020204030204" pitchFamily="49" charset="0"/>
                <a:ea typeface="Courier"/>
                <a:cs typeface="Consolas" panose="020B0609020204030204" pitchFamily="49" charset="0"/>
              </a:rPr>
              <a:t>"windows"</a:t>
            </a:r>
          </a:p>
          <a:p>
            <a:pPr>
              <a:lnSpc>
                <a:spcPct val="80000"/>
              </a:lnSpc>
              <a:buNone/>
            </a:pPr>
            <a:r>
              <a:rPr lang="en-US" sz="3600" dirty="0">
                <a:latin typeface="Consolas"/>
                <a:cs typeface="Consolas"/>
              </a:rPr>
              <a:t>   </a:t>
            </a:r>
            <a:r>
              <a:rPr lang="en-US" sz="3600" dirty="0" smtClean="0">
                <a:latin typeface="Consolas"/>
                <a:cs typeface="Consolas"/>
              </a:rPr>
              <a:t>search(</a:t>
            </a:r>
            <a:r>
              <a:rPr lang="en-US" sz="3600" dirty="0" smtClean="0">
                <a:solidFill>
                  <a:srgbClr val="3366FF"/>
                </a:solidFill>
                <a:latin typeface="Consolas"/>
                <a:cs typeface="Consolas"/>
              </a:rPr>
              <a:t>”groups"</a:t>
            </a:r>
            <a:r>
              <a:rPr lang="en-US" sz="3600" dirty="0">
                <a:latin typeface="Consolas"/>
                <a:cs typeface="Consolas"/>
              </a:rPr>
              <a:t>, </a:t>
            </a:r>
            <a:r>
              <a:rPr lang="en-US" sz="3600" dirty="0" smtClean="0">
                <a:solidFill>
                  <a:srgbClr val="BA2121"/>
                </a:solidFill>
                <a:latin typeface="Consolas" panose="020B0609020204030204" pitchFamily="49" charset="0"/>
                <a:ea typeface="Courier"/>
                <a:cs typeface="Consolas" panose="020B0609020204030204" pitchFamily="49" charset="0"/>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a:t>
            </a:r>
            <a:r>
              <a:rPr lang="en-US" sz="3600" dirty="0" err="1" smtClean="0">
                <a:solidFill>
                  <a:srgbClr val="BA2121"/>
                </a:solidFill>
                <a:latin typeface="Consolas" panose="020B0609020204030204" pitchFamily="49" charset="0"/>
                <a:ea typeface="Courier"/>
                <a:cs typeface="Consolas" panose="020B0609020204030204" pitchFamily="49" charset="0"/>
              </a:rPr>
              <a:t>latform:windows</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).each do </a:t>
            </a:r>
            <a:r>
              <a:rPr lang="en-US" sz="3600" dirty="0" smtClean="0">
                <a:latin typeface="Consolas"/>
                <a:cs typeface="Consolas"/>
              </a:rPr>
              <a:t>|</a:t>
            </a:r>
            <a:r>
              <a:rPr lang="en-US" sz="3600" dirty="0" err="1" smtClean="0">
                <a:solidFill>
                  <a:srgbClr val="008000"/>
                </a:solidFill>
                <a:latin typeface="Consolas"/>
                <a:cs typeface="Consolas"/>
              </a:rPr>
              <a:t>group_data</a:t>
            </a:r>
            <a:r>
              <a:rPr lang="en-US" sz="3600" dirty="0">
                <a:latin typeface="Consolas"/>
                <a:cs typeface="Consolas"/>
              </a:rPr>
              <a:t>|</a:t>
            </a:r>
          </a:p>
          <a:p>
            <a:pPr>
              <a:lnSpc>
                <a:spcPct val="80000"/>
              </a:lnSpc>
              <a:buNone/>
            </a:pPr>
            <a:r>
              <a:rPr lang="en-US" sz="3600" dirty="0">
                <a:latin typeface="Consolas"/>
                <a:cs typeface="Consolas"/>
              </a:rPr>
              <a:t>     </a:t>
            </a:r>
            <a:r>
              <a:rPr lang="en-US" sz="3600" dirty="0" smtClean="0">
                <a:latin typeface="Consolas"/>
                <a:cs typeface="Consolas"/>
              </a:rPr>
              <a:t>  group </a:t>
            </a:r>
            <a:r>
              <a:rPr lang="en-US" sz="3600" dirty="0" err="1" smtClean="0">
                <a:solidFill>
                  <a:srgbClr val="008000"/>
                </a:solidFill>
                <a:latin typeface="Consolas"/>
                <a:cs typeface="Consolas"/>
              </a:rPr>
              <a:t>group_data</a:t>
            </a:r>
            <a:r>
              <a:rPr lang="en-US" sz="3600" dirty="0">
                <a:latin typeface="Consolas"/>
                <a:cs typeface="Consolas"/>
              </a:rPr>
              <a:t>["id"] do</a:t>
            </a:r>
          </a:p>
          <a:p>
            <a:pPr>
              <a:lnSpc>
                <a:spcPct val="80000"/>
              </a:lnSpc>
              <a:buNone/>
            </a:pPr>
            <a:r>
              <a:rPr lang="en-US" sz="3600" dirty="0">
                <a:latin typeface="Consolas"/>
                <a:cs typeface="Consolas"/>
              </a:rPr>
              <a:t>      </a:t>
            </a:r>
            <a:r>
              <a:rPr lang="en-US" sz="3600" dirty="0" smtClean="0">
                <a:latin typeface="Consolas"/>
                <a:cs typeface="Consolas"/>
              </a:rPr>
              <a:t>    members</a:t>
            </a:r>
            <a:r>
              <a:rPr lang="en-US" sz="3600" dirty="0" smtClean="0">
                <a:solidFill>
                  <a:srgbClr val="008000"/>
                </a:solidFill>
                <a:latin typeface="Consolas"/>
                <a:cs typeface="Consolas"/>
              </a:rPr>
              <a:t> </a:t>
            </a:r>
            <a:r>
              <a:rPr lang="en-US" sz="3600" dirty="0" err="1" smtClean="0">
                <a:solidFill>
                  <a:srgbClr val="008000"/>
                </a:solidFill>
                <a:latin typeface="Consolas"/>
                <a:cs typeface="Consolas"/>
              </a:rPr>
              <a:t>group_data</a:t>
            </a:r>
            <a:r>
              <a:rPr lang="en-US" sz="3600" dirty="0" smtClean="0">
                <a:latin typeface="Consolas"/>
                <a:cs typeface="Consolas"/>
              </a:rPr>
              <a:t>[</a:t>
            </a:r>
            <a:r>
              <a:rPr lang="en-US" sz="3600" dirty="0" smtClean="0">
                <a:solidFill>
                  <a:srgbClr val="BA2121"/>
                </a:solidFill>
                <a:latin typeface="Consolas" panose="020B0609020204030204" pitchFamily="49" charset="0"/>
                <a:ea typeface="Courier"/>
                <a:cs typeface="Consolas" panose="020B0609020204030204" pitchFamily="49" charset="0"/>
              </a:rPr>
              <a:t>”members”</a:t>
            </a:r>
            <a:r>
              <a:rPr lang="en-US" sz="3600" dirty="0" smtClean="0">
                <a:latin typeface="Consolas"/>
                <a:cs typeface="Consolas"/>
              </a:rPr>
              <a:t>]</a:t>
            </a:r>
            <a:endParaRPr lang="en-US" sz="3600" dirty="0">
              <a:latin typeface="Consolas"/>
              <a:cs typeface="Consolas"/>
            </a:endParaRPr>
          </a:p>
          <a:p>
            <a:pPr>
              <a:lnSpc>
                <a:spcPct val="80000"/>
              </a:lnSpc>
              <a:buNone/>
            </a:pPr>
            <a:r>
              <a:rPr lang="en-US" sz="3600" dirty="0">
                <a:latin typeface="Consolas"/>
                <a:cs typeface="Consolas"/>
              </a:rPr>
              <a:t>    </a:t>
            </a:r>
            <a:r>
              <a:rPr lang="en-US" sz="3600" dirty="0" smtClean="0">
                <a:latin typeface="Consolas"/>
                <a:cs typeface="Consolas"/>
              </a:rPr>
              <a:t>   end</a:t>
            </a:r>
            <a:endParaRPr lang="en-US" sz="3600" dirty="0">
              <a:latin typeface="Consolas"/>
              <a:cs typeface="Consolas"/>
            </a:endParaRPr>
          </a:p>
          <a:p>
            <a:pPr>
              <a:lnSpc>
                <a:spcPct val="80000"/>
              </a:lnSpc>
              <a:buNone/>
            </a:pPr>
            <a:r>
              <a:rPr lang="en-US" sz="3600" dirty="0">
                <a:latin typeface="Consolas"/>
                <a:cs typeface="Consolas"/>
              </a:rPr>
              <a:t>  </a:t>
            </a:r>
            <a:r>
              <a:rPr lang="en-US" sz="3600" dirty="0" smtClean="0">
                <a:latin typeface="Consolas"/>
                <a:cs typeface="Consolas"/>
              </a:rPr>
              <a:t> end</a:t>
            </a:r>
          </a:p>
          <a:p>
            <a:pPr>
              <a:lnSpc>
                <a:spcPct val="80000"/>
              </a:lnSpc>
              <a:buNone/>
            </a:pPr>
            <a:endParaRPr lang="en-US" altLang="en-US" sz="3600" dirty="0">
              <a:latin typeface="Consolas"/>
              <a:ea typeface="Courier"/>
              <a:cs typeface="Consolas"/>
              <a:sym typeface="Courier"/>
            </a:endParaRPr>
          </a:p>
          <a:p>
            <a:pPr>
              <a:lnSpc>
                <a:spcPct val="80000"/>
              </a:lnSpc>
              <a:buNone/>
            </a:pPr>
            <a:r>
              <a:rPr lang="en-US" altLang="en-US" sz="3600" b="1" dirty="0">
                <a:latin typeface="Consolas"/>
                <a:ea typeface="Courier"/>
                <a:cs typeface="Consolas"/>
                <a:sym typeface="Courier"/>
              </a:rPr>
              <a:t> //File continues on next slide</a:t>
            </a:r>
          </a:p>
          <a:p>
            <a:pPr>
              <a:lnSpc>
                <a:spcPct val="80000"/>
              </a:lnSpc>
              <a:buNone/>
            </a:pPr>
            <a:endParaRPr lang="en-US" altLang="en-US" sz="1400" dirty="0">
              <a:latin typeface="Consolas"/>
              <a:ea typeface="Courier"/>
              <a:cs typeface="Consolas"/>
              <a:sym typeface="Courier"/>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400" dirty="0"/>
              <a:t>Multi</a:t>
            </a:r>
            <a:r>
              <a:rPr lang="en-US" sz="5000" dirty="0" smtClean="0"/>
              <a:t>-Platform Exercise</a:t>
            </a:r>
            <a:r>
              <a:rPr lang="en-US" sz="5000" dirty="0"/>
              <a:t>: </a:t>
            </a:r>
            <a:br>
              <a:rPr lang="en-US" sz="5000" dirty="0"/>
            </a:br>
            <a:r>
              <a:rPr lang="en-US" sz="5000" dirty="0"/>
              <a:t>Create a new </a:t>
            </a:r>
            <a:r>
              <a:rPr lang="en-US" sz="5000" dirty="0" smtClean="0"/>
              <a:t>recipe:  </a:t>
            </a:r>
            <a:r>
              <a:rPr lang="en-US" sz="5000" dirty="0"/>
              <a:t>create</a:t>
            </a:r>
            <a:r>
              <a:rPr lang="en-US" sz="5000" dirty="0" smtClean="0"/>
              <a:t>-</a:t>
            </a:r>
            <a:r>
              <a:rPr lang="en-US" sz="5000" dirty="0" err="1" smtClean="0"/>
              <a:t>groups.rb</a:t>
            </a:r>
            <a:endParaRPr lang="en-US" sz="50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803812"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groups.rb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2108994" y="4114800"/>
            <a:ext cx="15240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33438141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70000"/>
              </a:lnSpc>
              <a:buNone/>
            </a:pPr>
            <a:r>
              <a:rPr lang="en-US" sz="3600" b="1" dirty="0" smtClean="0">
                <a:latin typeface="Consolas"/>
                <a:cs typeface="Consolas"/>
              </a:rPr>
              <a:t>//Continuation of the previous slide</a:t>
            </a:r>
          </a:p>
          <a:p>
            <a:pPr>
              <a:lnSpc>
                <a:spcPct val="70000"/>
              </a:lnSpc>
              <a:buNone/>
            </a:pPr>
            <a:endParaRPr lang="en-US" sz="3600" b="1" dirty="0" smtClean="0">
              <a:latin typeface="Consolas"/>
              <a:cs typeface="Consolas"/>
            </a:endParaRPr>
          </a:p>
          <a:p>
            <a:pPr>
              <a:lnSpc>
                <a:spcPct val="70000"/>
              </a:lnSpc>
              <a:buNone/>
            </a:pPr>
            <a:r>
              <a:rPr lang="en-US" sz="3600" dirty="0" smtClean="0">
                <a:latin typeface="Consolas"/>
                <a:cs typeface="Consolas"/>
              </a:rPr>
              <a:t>when </a:t>
            </a:r>
            <a:r>
              <a:rPr lang="en-US" sz="3600" dirty="0">
                <a:solidFill>
                  <a:srgbClr val="BA2121"/>
                </a:solidFill>
                <a:latin typeface="Consolas" panose="020B0609020204030204" pitchFamily="49" charset="0"/>
                <a:ea typeface="Courier"/>
                <a:cs typeface="Consolas" panose="020B0609020204030204" pitchFamily="49" charset="0"/>
              </a:rPr>
              <a:t>"centos"</a:t>
            </a:r>
          </a:p>
          <a:p>
            <a:pPr>
              <a:lnSpc>
                <a:spcPct val="70000"/>
              </a:lnSpc>
              <a:buNone/>
            </a:pPr>
            <a:r>
              <a:rPr lang="en-US" sz="3600" dirty="0">
                <a:latin typeface="Consolas"/>
                <a:cs typeface="Consolas"/>
              </a:rPr>
              <a:t>  search</a:t>
            </a:r>
            <a:r>
              <a:rPr lang="en-US" sz="3600" dirty="0" smtClean="0">
                <a:latin typeface="Consolas"/>
                <a:cs typeface="Consolas"/>
              </a:rPr>
              <a:t>(</a:t>
            </a:r>
            <a:r>
              <a:rPr lang="en-US" sz="3600" dirty="0" smtClean="0">
                <a:solidFill>
                  <a:srgbClr val="3366FF"/>
                </a:solidFill>
                <a:latin typeface="Consolas"/>
                <a:cs typeface="Consolas"/>
              </a:rPr>
              <a:t>"groups</a:t>
            </a:r>
            <a:r>
              <a:rPr lang="en-US" sz="3600" dirty="0" smtClean="0">
                <a:solidFill>
                  <a:srgbClr val="3366FF"/>
                </a:solidFill>
                <a:latin typeface="Consolas"/>
                <a:cs typeface="Consolas"/>
              </a:rPr>
              <a:t>"</a:t>
            </a:r>
            <a:r>
              <a:rPr lang="en-US" sz="3600" dirty="0">
                <a:latin typeface="Consolas"/>
                <a:cs typeface="Consolas"/>
              </a:rPr>
              <a:t>, </a:t>
            </a:r>
            <a:r>
              <a:rPr lang="en-US" sz="3600" dirty="0">
                <a:solidFill>
                  <a:srgbClr val="BA2121"/>
                </a:solidFill>
                <a:latin typeface="Consolas" panose="020B0609020204030204" pitchFamily="49" charset="0"/>
                <a:ea typeface="Courier"/>
                <a:cs typeface="Consolas" panose="020B0609020204030204" pitchFamily="49" charset="0"/>
              </a:rPr>
              <a:t>"</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p</a:t>
            </a:r>
            <a:r>
              <a:rPr lang="en-US" sz="3600" dirty="0" err="1">
                <a:solidFill>
                  <a:srgbClr val="BA2121"/>
                </a:solidFill>
                <a:latin typeface="Consolas" panose="020B0609020204030204" pitchFamily="49" charset="0"/>
                <a:ea typeface="Courier"/>
                <a:cs typeface="Consolas" panose="020B0609020204030204" pitchFamily="49" charset="0"/>
              </a:rPr>
              <a:t>latform:centos</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).each do </a:t>
            </a:r>
            <a:r>
              <a:rPr lang="en-US" sz="3600" dirty="0" smtClean="0">
                <a:latin typeface="Consolas"/>
                <a:cs typeface="Consolas"/>
              </a:rPr>
              <a:t>|</a:t>
            </a:r>
            <a:r>
              <a:rPr lang="en-US" sz="3600" dirty="0" err="1" smtClean="0">
                <a:solidFill>
                  <a:srgbClr val="008000"/>
                </a:solidFill>
                <a:latin typeface="Consolas"/>
                <a:cs typeface="Consolas"/>
              </a:rPr>
              <a:t>group_data</a:t>
            </a:r>
            <a:r>
              <a:rPr lang="en-US" sz="3600" dirty="0">
                <a:latin typeface="Consolas"/>
                <a:cs typeface="Consolas"/>
              </a:rPr>
              <a:t>|</a:t>
            </a:r>
          </a:p>
          <a:p>
            <a:pPr>
              <a:lnSpc>
                <a:spcPct val="70000"/>
              </a:lnSpc>
              <a:buNone/>
            </a:pPr>
            <a:r>
              <a:rPr lang="en-US" sz="3600" dirty="0">
                <a:latin typeface="Consolas"/>
                <a:cs typeface="Consolas"/>
              </a:rPr>
              <a:t>    </a:t>
            </a:r>
            <a:r>
              <a:rPr lang="en-US" sz="3600" dirty="0" smtClean="0">
                <a:latin typeface="Consolas"/>
                <a:cs typeface="Consolas"/>
              </a:rPr>
              <a:t>group </a:t>
            </a:r>
            <a:r>
              <a:rPr lang="en-US" sz="3600" dirty="0" err="1" smtClean="0">
                <a:solidFill>
                  <a:srgbClr val="008000"/>
                </a:solidFill>
                <a:latin typeface="Consolas"/>
                <a:cs typeface="Consolas"/>
              </a:rPr>
              <a:t>group_data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"id"</a:t>
            </a:r>
            <a:r>
              <a:rPr lang="en-US" sz="3600" dirty="0">
                <a:latin typeface="Consolas"/>
                <a:cs typeface="Consolas"/>
              </a:rPr>
              <a:t>] do</a:t>
            </a:r>
          </a:p>
          <a:p>
            <a:pPr>
              <a:lnSpc>
                <a:spcPct val="70000"/>
              </a:lnSpc>
              <a:buNone/>
            </a:pPr>
            <a:r>
              <a:rPr lang="en-US" sz="3600" dirty="0" smtClean="0">
                <a:latin typeface="Consolas"/>
                <a:cs typeface="Consolas"/>
              </a:rPr>
              <a:t>       </a:t>
            </a:r>
            <a:r>
              <a:rPr lang="en-US" sz="3600" dirty="0" err="1" smtClean="0">
                <a:latin typeface="Consolas"/>
                <a:cs typeface="Consolas"/>
              </a:rPr>
              <a:t>gid</a:t>
            </a:r>
            <a:r>
              <a:rPr lang="en-US" sz="3600" dirty="0" smtClean="0">
                <a:latin typeface="Consolas"/>
                <a:cs typeface="Consolas"/>
              </a:rPr>
              <a:t> </a:t>
            </a:r>
            <a:r>
              <a:rPr lang="en-US" sz="3600" dirty="0" err="1" smtClean="0">
                <a:solidFill>
                  <a:srgbClr val="008000"/>
                </a:solidFill>
                <a:latin typeface="Consolas"/>
                <a:cs typeface="Consolas"/>
              </a:rPr>
              <a:t>group_data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err="1">
                <a:solidFill>
                  <a:srgbClr val="BA2121"/>
                </a:solidFill>
                <a:latin typeface="Consolas" panose="020B0609020204030204" pitchFamily="49" charset="0"/>
                <a:ea typeface="Courier"/>
                <a:cs typeface="Consolas" panose="020B0609020204030204" pitchFamily="49" charset="0"/>
              </a:rPr>
              <a:t>gid</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a:t>
            </a:r>
          </a:p>
          <a:p>
            <a:pPr>
              <a:lnSpc>
                <a:spcPct val="70000"/>
              </a:lnSpc>
              <a:buNone/>
            </a:pPr>
            <a:r>
              <a:rPr lang="en-US" sz="3600" dirty="0">
                <a:latin typeface="Consolas"/>
                <a:cs typeface="Consolas"/>
              </a:rPr>
              <a:t>      </a:t>
            </a:r>
            <a:r>
              <a:rPr lang="en-US" sz="3600" dirty="0" smtClean="0">
                <a:latin typeface="Consolas"/>
                <a:cs typeface="Consolas"/>
              </a:rPr>
              <a:t> members </a:t>
            </a:r>
            <a:r>
              <a:rPr lang="en-US" sz="3600" dirty="0" err="1" smtClean="0">
                <a:solidFill>
                  <a:srgbClr val="008000"/>
                </a:solidFill>
                <a:latin typeface="Consolas"/>
                <a:cs typeface="Consolas"/>
              </a:rPr>
              <a:t>group_data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"home"</a:t>
            </a:r>
            <a:r>
              <a:rPr lang="en-US" sz="3600" dirty="0">
                <a:latin typeface="Consolas"/>
                <a:cs typeface="Consolas"/>
              </a:rPr>
              <a:t>]</a:t>
            </a:r>
          </a:p>
          <a:p>
            <a:pPr>
              <a:lnSpc>
                <a:spcPct val="70000"/>
              </a:lnSpc>
              <a:buNone/>
            </a:pPr>
            <a:r>
              <a:rPr lang="en-US" sz="3600" dirty="0" smtClean="0">
                <a:latin typeface="Consolas"/>
                <a:cs typeface="Consolas"/>
              </a:rPr>
              <a:t>    end</a:t>
            </a:r>
            <a:endParaRPr lang="en-US" sz="3600" dirty="0">
              <a:latin typeface="Consolas"/>
              <a:cs typeface="Consolas"/>
            </a:endParaRPr>
          </a:p>
          <a:p>
            <a:pPr>
              <a:lnSpc>
                <a:spcPct val="70000"/>
              </a:lnSpc>
              <a:buNone/>
            </a:pPr>
            <a:r>
              <a:rPr lang="en-US" sz="3600" dirty="0">
                <a:latin typeface="Consolas"/>
                <a:cs typeface="Consolas"/>
              </a:rPr>
              <a:t>  end</a:t>
            </a:r>
          </a:p>
          <a:p>
            <a:pPr>
              <a:lnSpc>
                <a:spcPct val="70000"/>
              </a:lnSpc>
              <a:buNone/>
            </a:pPr>
            <a:r>
              <a:rPr lang="en-US" sz="3600" dirty="0">
                <a:latin typeface="Consolas"/>
                <a:cs typeface="Consolas"/>
              </a:rPr>
              <a:t>end</a:t>
            </a: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400" dirty="0"/>
              <a:t>Multi</a:t>
            </a:r>
            <a:r>
              <a:rPr lang="en-US" sz="5000" dirty="0" smtClean="0"/>
              <a:t>-Platform Exercise</a:t>
            </a:r>
            <a:r>
              <a:rPr lang="en-US" sz="5000" dirty="0"/>
              <a:t>: </a:t>
            </a:r>
            <a:br>
              <a:rPr lang="en-US" sz="5000" dirty="0"/>
            </a:br>
            <a:r>
              <a:rPr lang="en-US" sz="5000" dirty="0"/>
              <a:t>Create a new </a:t>
            </a:r>
            <a:r>
              <a:rPr lang="en-US" sz="5000" dirty="0" smtClean="0"/>
              <a:t>recipe:  </a:t>
            </a:r>
            <a:r>
              <a:rPr lang="en-US" sz="5000" dirty="0"/>
              <a:t>create-</a:t>
            </a:r>
            <a:r>
              <a:rPr lang="en-US" sz="5000" dirty="0" err="1"/>
              <a:t>groups.rb</a:t>
            </a:r>
            <a:endParaRPr lang="en-US" sz="50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803812"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groups.rb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1651794" y="4343400"/>
            <a:ext cx="15240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5110097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1600200"/>
            <a:ext cx="15392400" cy="7239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60000"/>
              </a:lnSpc>
              <a:buNone/>
            </a:pPr>
            <a:r>
              <a:rPr lang="en-US" sz="2800" dirty="0">
                <a:latin typeface="Consolas"/>
                <a:cs typeface="Consolas"/>
              </a:rPr>
              <a:t>case node</a:t>
            </a:r>
            <a:r>
              <a:rPr lang="en-US" sz="2800" dirty="0" smtClean="0">
                <a:latin typeface="Consolas"/>
                <a:cs typeface="Consolas"/>
              </a:rPr>
              <a:t>[</a:t>
            </a:r>
            <a:r>
              <a:rPr lang="en-US" sz="2800" dirty="0" smtClean="0">
                <a:solidFill>
                  <a:srgbClr val="BA2121"/>
                </a:solidFill>
                <a:latin typeface="Consolas" panose="020B0609020204030204" pitchFamily="49" charset="0"/>
                <a:ea typeface="Courier"/>
                <a:cs typeface="Consolas" panose="020B0609020204030204" pitchFamily="49" charset="0"/>
              </a:rPr>
              <a:t>"platform"</a:t>
            </a:r>
            <a:r>
              <a:rPr lang="en-US" sz="2800" dirty="0" smtClean="0">
                <a:latin typeface="Consolas"/>
                <a:cs typeface="Consolas"/>
              </a:rPr>
              <a:t>]</a:t>
            </a:r>
            <a:endParaRPr lang="en-US" sz="2800" dirty="0">
              <a:latin typeface="Consolas"/>
              <a:cs typeface="Consolas"/>
            </a:endParaRPr>
          </a:p>
          <a:p>
            <a:pPr>
              <a:lnSpc>
                <a:spcPct val="60000"/>
              </a:lnSpc>
              <a:buNone/>
            </a:pPr>
            <a:endParaRPr lang="en-US" sz="2800" dirty="0">
              <a:latin typeface="Consolas"/>
              <a:cs typeface="Consolas"/>
            </a:endParaRPr>
          </a:p>
          <a:p>
            <a:pPr>
              <a:lnSpc>
                <a:spcPct val="60000"/>
              </a:lnSpc>
              <a:buNone/>
            </a:pPr>
            <a:r>
              <a:rPr lang="en-US" sz="2800" dirty="0">
                <a:latin typeface="Consolas"/>
                <a:cs typeface="Consolas"/>
              </a:rPr>
              <a:t>  when </a:t>
            </a:r>
            <a:r>
              <a:rPr lang="en-US" sz="2800" dirty="0">
                <a:solidFill>
                  <a:srgbClr val="BA2121"/>
                </a:solidFill>
                <a:latin typeface="Consolas" panose="020B0609020204030204" pitchFamily="49" charset="0"/>
                <a:ea typeface="Courier"/>
                <a:cs typeface="Consolas" panose="020B0609020204030204" pitchFamily="49" charset="0"/>
              </a:rPr>
              <a:t>"windows"</a:t>
            </a:r>
          </a:p>
          <a:p>
            <a:pPr>
              <a:lnSpc>
                <a:spcPct val="60000"/>
              </a:lnSpc>
              <a:buNone/>
            </a:pPr>
            <a:r>
              <a:rPr lang="en-US" sz="2800" dirty="0">
                <a:latin typeface="Consolas"/>
                <a:cs typeface="Consolas"/>
              </a:rPr>
              <a:t>    search(</a:t>
            </a:r>
            <a:r>
              <a:rPr lang="en-US" sz="2800" dirty="0">
                <a:solidFill>
                  <a:srgbClr val="3366FF"/>
                </a:solidFill>
                <a:latin typeface="Consolas"/>
                <a:cs typeface="Consolas"/>
              </a:rPr>
              <a:t>:groups</a:t>
            </a:r>
            <a:r>
              <a:rPr lang="en-US" sz="2800" dirty="0">
                <a:latin typeface="Consolas"/>
                <a:cs typeface="Consolas"/>
              </a:rPr>
              <a:t>, </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err="1">
                <a:solidFill>
                  <a:srgbClr val="BA2121"/>
                </a:solidFill>
                <a:latin typeface="Consolas" panose="020B0609020204030204" pitchFamily="49" charset="0"/>
                <a:ea typeface="Courier"/>
                <a:cs typeface="Consolas" panose="020B0609020204030204" pitchFamily="49" charset="0"/>
              </a:rPr>
              <a:t>platform:windows</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a:latin typeface="Consolas"/>
                <a:cs typeface="Consolas"/>
              </a:rPr>
              <a:t>).each do |</a:t>
            </a:r>
            <a:r>
              <a:rPr lang="en-US" sz="2800" dirty="0" err="1">
                <a:solidFill>
                  <a:srgbClr val="008000"/>
                </a:solidFill>
                <a:latin typeface="Consolas"/>
                <a:cs typeface="Consolas"/>
              </a:rPr>
              <a:t>group_data</a:t>
            </a:r>
            <a:r>
              <a:rPr lang="en-US" sz="2800" dirty="0">
                <a:latin typeface="Consolas"/>
                <a:cs typeface="Consolas"/>
              </a:rPr>
              <a:t>|</a:t>
            </a:r>
          </a:p>
          <a:p>
            <a:pPr>
              <a:lnSpc>
                <a:spcPct val="60000"/>
              </a:lnSpc>
              <a:buNone/>
            </a:pPr>
            <a:r>
              <a:rPr lang="en-US" sz="2800" dirty="0">
                <a:latin typeface="Consolas"/>
                <a:cs typeface="Consolas"/>
              </a:rPr>
              <a:t>      </a:t>
            </a:r>
            <a:r>
              <a:rPr lang="en-US" sz="2800" dirty="0">
                <a:solidFill>
                  <a:srgbClr val="FF8000"/>
                </a:solidFill>
                <a:latin typeface="Consolas"/>
                <a:cs typeface="Consolas"/>
              </a:rPr>
              <a:t>group</a:t>
            </a:r>
            <a:r>
              <a:rPr lang="en-US" sz="2800" dirty="0">
                <a:latin typeface="Consolas"/>
                <a:cs typeface="Consolas"/>
              </a:rPr>
              <a:t> </a:t>
            </a:r>
            <a:r>
              <a:rPr lang="en-US" sz="2800" dirty="0" err="1">
                <a:solidFill>
                  <a:srgbClr val="008000"/>
                </a:solidFill>
                <a:latin typeface="Consolas"/>
                <a:cs typeface="Consolas"/>
              </a:rPr>
              <a:t>group_data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"id"</a:t>
            </a:r>
            <a:r>
              <a:rPr lang="en-US" sz="2800" dirty="0">
                <a:latin typeface="Consolas"/>
                <a:cs typeface="Consolas"/>
              </a:rPr>
              <a:t>] do</a:t>
            </a:r>
          </a:p>
          <a:p>
            <a:pPr>
              <a:lnSpc>
                <a:spcPct val="60000"/>
              </a:lnSpc>
              <a:buNone/>
            </a:pPr>
            <a:r>
              <a:rPr lang="en-US" sz="2800" dirty="0">
                <a:latin typeface="Consolas"/>
                <a:cs typeface="Consolas"/>
              </a:rPr>
              <a:t>         members </a:t>
            </a:r>
            <a:r>
              <a:rPr lang="en-US" sz="2800" dirty="0" err="1">
                <a:solidFill>
                  <a:srgbClr val="008000"/>
                </a:solidFill>
                <a:latin typeface="Consolas"/>
                <a:cs typeface="Consolas"/>
              </a:rPr>
              <a:t>group_data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"members"</a:t>
            </a:r>
            <a:r>
              <a:rPr lang="en-US" sz="2800" dirty="0">
                <a:latin typeface="Consolas"/>
                <a:cs typeface="Consolas"/>
              </a:rPr>
              <a:t>]</a:t>
            </a:r>
          </a:p>
          <a:p>
            <a:pPr>
              <a:lnSpc>
                <a:spcPct val="60000"/>
              </a:lnSpc>
              <a:buNone/>
            </a:pPr>
            <a:r>
              <a:rPr lang="en-US" sz="2800" dirty="0">
                <a:latin typeface="Consolas"/>
                <a:cs typeface="Consolas"/>
              </a:rPr>
              <a:t>      end</a:t>
            </a:r>
          </a:p>
          <a:p>
            <a:pPr>
              <a:lnSpc>
                <a:spcPct val="60000"/>
              </a:lnSpc>
              <a:buNone/>
            </a:pPr>
            <a:r>
              <a:rPr lang="en-US" sz="2800" dirty="0">
                <a:latin typeface="Consolas"/>
                <a:cs typeface="Consolas"/>
              </a:rPr>
              <a:t>    end</a:t>
            </a:r>
          </a:p>
          <a:p>
            <a:pPr>
              <a:lnSpc>
                <a:spcPct val="60000"/>
              </a:lnSpc>
              <a:buNone/>
            </a:pPr>
            <a:endParaRPr lang="en-US" sz="2800" dirty="0">
              <a:latin typeface="Consolas"/>
              <a:cs typeface="Consolas"/>
            </a:endParaRPr>
          </a:p>
          <a:p>
            <a:pPr>
              <a:lnSpc>
                <a:spcPct val="60000"/>
              </a:lnSpc>
              <a:buNone/>
            </a:pPr>
            <a:r>
              <a:rPr lang="en-US" sz="2800" dirty="0">
                <a:latin typeface="Consolas"/>
                <a:cs typeface="Consolas"/>
              </a:rPr>
              <a:t>  when </a:t>
            </a:r>
            <a:r>
              <a:rPr lang="en-US" sz="2800" dirty="0">
                <a:solidFill>
                  <a:srgbClr val="BA2121"/>
                </a:solidFill>
                <a:latin typeface="Consolas" panose="020B0609020204030204" pitchFamily="49" charset="0"/>
                <a:ea typeface="Courier"/>
                <a:cs typeface="Consolas" panose="020B0609020204030204" pitchFamily="49" charset="0"/>
              </a:rPr>
              <a:t>"centos"</a:t>
            </a:r>
          </a:p>
          <a:p>
            <a:pPr>
              <a:lnSpc>
                <a:spcPct val="60000"/>
              </a:lnSpc>
              <a:buNone/>
            </a:pPr>
            <a:r>
              <a:rPr lang="en-US" sz="2800" dirty="0">
                <a:latin typeface="Consolas"/>
                <a:cs typeface="Consolas"/>
              </a:rPr>
              <a:t>    search(</a:t>
            </a:r>
            <a:r>
              <a:rPr lang="en-US" sz="2800" dirty="0">
                <a:solidFill>
                  <a:srgbClr val="3366FF"/>
                </a:solidFill>
                <a:latin typeface="Consolas"/>
                <a:cs typeface="Consolas"/>
              </a:rPr>
              <a:t>:groups</a:t>
            </a:r>
            <a:r>
              <a:rPr lang="en-US" sz="2800" dirty="0">
                <a:latin typeface="Consolas"/>
                <a:cs typeface="Consolas"/>
              </a:rPr>
              <a:t>, </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err="1">
                <a:solidFill>
                  <a:srgbClr val="BA2121"/>
                </a:solidFill>
                <a:latin typeface="Consolas" panose="020B0609020204030204" pitchFamily="49" charset="0"/>
                <a:ea typeface="Courier"/>
                <a:cs typeface="Consolas" panose="020B0609020204030204" pitchFamily="49" charset="0"/>
              </a:rPr>
              <a:t>platform:centos</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a:latin typeface="Consolas"/>
                <a:cs typeface="Consolas"/>
              </a:rPr>
              <a:t>).each do |</a:t>
            </a:r>
            <a:r>
              <a:rPr lang="en-US" sz="2800" dirty="0" err="1">
                <a:solidFill>
                  <a:srgbClr val="008000"/>
                </a:solidFill>
                <a:latin typeface="Consolas"/>
                <a:cs typeface="Consolas"/>
              </a:rPr>
              <a:t>group_data</a:t>
            </a:r>
            <a:r>
              <a:rPr lang="en-US" sz="2800" dirty="0">
                <a:latin typeface="Consolas"/>
                <a:cs typeface="Consolas"/>
              </a:rPr>
              <a:t>|</a:t>
            </a:r>
          </a:p>
          <a:p>
            <a:pPr>
              <a:lnSpc>
                <a:spcPct val="60000"/>
              </a:lnSpc>
              <a:buNone/>
            </a:pPr>
            <a:r>
              <a:rPr lang="en-US" sz="2800" dirty="0">
                <a:latin typeface="Consolas"/>
                <a:cs typeface="Consolas"/>
              </a:rPr>
              <a:t>      </a:t>
            </a:r>
            <a:r>
              <a:rPr lang="en-US" sz="2800" dirty="0">
                <a:solidFill>
                  <a:srgbClr val="FF8000"/>
                </a:solidFill>
                <a:latin typeface="Consolas"/>
                <a:cs typeface="Consolas"/>
              </a:rPr>
              <a:t>group</a:t>
            </a:r>
            <a:r>
              <a:rPr lang="en-US" sz="2800" dirty="0">
                <a:latin typeface="Consolas"/>
                <a:cs typeface="Consolas"/>
              </a:rPr>
              <a:t> </a:t>
            </a:r>
            <a:r>
              <a:rPr lang="en-US" sz="2800" dirty="0" err="1">
                <a:solidFill>
                  <a:srgbClr val="008000"/>
                </a:solidFill>
                <a:latin typeface="Consolas"/>
                <a:cs typeface="Consolas"/>
              </a:rPr>
              <a:t>group_data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"id"</a:t>
            </a:r>
            <a:r>
              <a:rPr lang="en-US" sz="2800" dirty="0">
                <a:latin typeface="Consolas"/>
                <a:cs typeface="Consolas"/>
              </a:rPr>
              <a:t>] do</a:t>
            </a:r>
          </a:p>
          <a:p>
            <a:pPr>
              <a:lnSpc>
                <a:spcPct val="60000"/>
              </a:lnSpc>
              <a:buNone/>
            </a:pPr>
            <a:r>
              <a:rPr lang="en-US" sz="2800" dirty="0">
                <a:latin typeface="Consolas"/>
                <a:cs typeface="Consolas"/>
              </a:rPr>
              <a:t>         </a:t>
            </a:r>
            <a:r>
              <a:rPr lang="en-US" sz="2800" dirty="0" err="1">
                <a:latin typeface="Consolas"/>
                <a:cs typeface="Consolas"/>
              </a:rPr>
              <a:t>gid</a:t>
            </a:r>
            <a:r>
              <a:rPr lang="en-US" sz="2800" dirty="0">
                <a:latin typeface="Consolas"/>
                <a:cs typeface="Consolas"/>
              </a:rPr>
              <a:t> </a:t>
            </a:r>
            <a:r>
              <a:rPr lang="en-US" sz="2800" dirty="0" err="1">
                <a:solidFill>
                  <a:srgbClr val="008000"/>
                </a:solidFill>
                <a:latin typeface="Consolas"/>
                <a:cs typeface="Consolas"/>
              </a:rPr>
              <a:t>group_data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err="1">
                <a:solidFill>
                  <a:srgbClr val="BA2121"/>
                </a:solidFill>
                <a:latin typeface="Consolas" panose="020B0609020204030204" pitchFamily="49" charset="0"/>
                <a:ea typeface="Courier"/>
                <a:cs typeface="Consolas" panose="020B0609020204030204" pitchFamily="49" charset="0"/>
              </a:rPr>
              <a:t>gid</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a:latin typeface="Consolas"/>
                <a:cs typeface="Consolas"/>
              </a:rPr>
              <a:t>]</a:t>
            </a:r>
          </a:p>
          <a:p>
            <a:pPr>
              <a:lnSpc>
                <a:spcPct val="60000"/>
              </a:lnSpc>
              <a:buNone/>
            </a:pPr>
            <a:r>
              <a:rPr lang="en-US" sz="2800" dirty="0">
                <a:latin typeface="Consolas"/>
                <a:cs typeface="Consolas"/>
              </a:rPr>
              <a:t>         members </a:t>
            </a:r>
            <a:r>
              <a:rPr lang="en-US" sz="2800" dirty="0" err="1">
                <a:solidFill>
                  <a:srgbClr val="008000"/>
                </a:solidFill>
                <a:latin typeface="Consolas"/>
                <a:cs typeface="Consolas"/>
              </a:rPr>
              <a:t>group_data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"members"</a:t>
            </a:r>
            <a:r>
              <a:rPr lang="en-US" sz="2800" dirty="0">
                <a:latin typeface="Consolas"/>
                <a:cs typeface="Consolas"/>
              </a:rPr>
              <a:t>]</a:t>
            </a:r>
          </a:p>
          <a:p>
            <a:pPr>
              <a:lnSpc>
                <a:spcPct val="60000"/>
              </a:lnSpc>
              <a:buNone/>
            </a:pPr>
            <a:r>
              <a:rPr lang="en-US" sz="2800" dirty="0">
                <a:latin typeface="Consolas"/>
                <a:cs typeface="Consolas"/>
              </a:rPr>
              <a:t>      end</a:t>
            </a:r>
          </a:p>
          <a:p>
            <a:pPr>
              <a:lnSpc>
                <a:spcPct val="60000"/>
              </a:lnSpc>
              <a:buNone/>
            </a:pPr>
            <a:r>
              <a:rPr lang="en-US" sz="2800" dirty="0">
                <a:latin typeface="Consolas"/>
                <a:cs typeface="Consolas"/>
              </a:rPr>
              <a:t>    </a:t>
            </a:r>
            <a:r>
              <a:rPr lang="en-US" sz="2800" dirty="0" smtClean="0">
                <a:latin typeface="Consolas"/>
                <a:cs typeface="Consolas"/>
              </a:rPr>
              <a:t>end</a:t>
            </a:r>
            <a:endParaRPr lang="en-US" sz="2800" dirty="0">
              <a:latin typeface="Consolas"/>
              <a:cs typeface="Consolas"/>
            </a:endParaRPr>
          </a:p>
          <a:p>
            <a:pPr>
              <a:lnSpc>
                <a:spcPct val="60000"/>
              </a:lnSpc>
              <a:buNone/>
            </a:pPr>
            <a:r>
              <a:rPr lang="en-US" sz="2800" dirty="0">
                <a:latin typeface="Consolas"/>
                <a:cs typeface="Consolas"/>
              </a:rPr>
              <a:t>end</a:t>
            </a: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smtClean="0">
                <a:sym typeface="Arial Bold" charset="0"/>
              </a:rPr>
              <a:t>Full create-</a:t>
            </a:r>
            <a:r>
              <a:rPr lang="en-US" sz="5000" dirty="0" err="1" smtClean="0"/>
              <a:t>groups.rb</a:t>
            </a:r>
            <a:r>
              <a:rPr lang="en-US" sz="5000" dirty="0" smtClean="0"/>
              <a:t> </a:t>
            </a:r>
            <a:r>
              <a:rPr lang="en-US" sz="5000" dirty="0" smtClean="0">
                <a:sym typeface="Arial Bold" charset="0"/>
              </a:rPr>
              <a:t>recipe</a:t>
            </a:r>
            <a:endParaRPr lang="en-US" sz="5000" dirty="0">
              <a:sym typeface="Arial Bold" charset="0"/>
            </a:endParaRPr>
          </a:p>
        </p:txBody>
      </p:sp>
    </p:spTree>
    <p:extLst>
      <p:ext uri="{BB962C8B-B14F-4D97-AF65-F5344CB8AC3E}">
        <p14:creationId xmlns:p14="http://schemas.microsoft.com/office/powerpoint/2010/main" val="34097403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dirty="0" err="1" smtClean="0">
                <a:sym typeface="Rockwell" charset="0"/>
              </a:rPr>
              <a:t>include_recipe</a:t>
            </a:r>
            <a:endParaRPr lang="en-US" dirty="0" smtClean="0">
              <a:sym typeface="Rockwell" charset="0"/>
            </a:endParaRPr>
          </a:p>
        </p:txBody>
      </p:sp>
      <p:sp>
        <p:nvSpPr>
          <p:cNvPr id="295939" name="Rectangle 2"/>
          <p:cNvSpPr>
            <a:spLocks noGrp="1" noChangeArrowheads="1"/>
          </p:cNvSpPr>
          <p:nvPr>
            <p:ph type="body" idx="1"/>
          </p:nvPr>
        </p:nvSpPr>
        <p:spPr/>
        <p:txBody>
          <a:bodyPr/>
          <a:lstStyle/>
          <a:p>
            <a:r>
              <a:rPr lang="en-US" dirty="0" smtClean="0"/>
              <a:t>Allows one recipe to launch another recipe</a:t>
            </a:r>
          </a:p>
          <a:p>
            <a:r>
              <a:rPr lang="en-US" dirty="0" smtClean="0"/>
              <a:t>Syntax to be used in the calling recipe:  </a:t>
            </a:r>
            <a:br>
              <a:rPr lang="en-US" dirty="0" smtClean="0"/>
            </a:br>
            <a:r>
              <a:rPr lang="en-US" b="1" dirty="0" err="1" smtClean="0"/>
              <a:t>include_recipe</a:t>
            </a:r>
            <a:r>
              <a:rPr lang="en-US" b="1" dirty="0" smtClean="0"/>
              <a:t>  </a:t>
            </a:r>
            <a:r>
              <a:rPr lang="en-US" b="1" dirty="0" smtClean="0"/>
              <a:t>"cookbook</a:t>
            </a:r>
            <a:r>
              <a:rPr lang="en-US" b="1" dirty="0"/>
              <a:t>::</a:t>
            </a:r>
            <a:r>
              <a:rPr lang="en-US" b="1" dirty="0" smtClean="0"/>
              <a:t>recipe"</a:t>
            </a:r>
            <a:endParaRPr lang="en-US" b="1" dirty="0"/>
          </a:p>
          <a:p>
            <a:r>
              <a:rPr lang="en-US" dirty="0" smtClean="0"/>
              <a:t>Can reference a recipe in the same cookbook or in a different cookbook</a:t>
            </a:r>
          </a:p>
          <a:p>
            <a:r>
              <a:rPr lang="en-US" dirty="0" smtClean="0"/>
              <a:t>If the included recipe is located in a different cookbook, </a:t>
            </a:r>
            <a:r>
              <a:rPr lang="en-US" dirty="0"/>
              <a:t>add to </a:t>
            </a:r>
            <a:r>
              <a:rPr lang="en-US" dirty="0" smtClean="0"/>
              <a:t>the </a:t>
            </a:r>
            <a:r>
              <a:rPr lang="en-US" dirty="0" err="1" smtClean="0"/>
              <a:t>metadata.rb</a:t>
            </a:r>
            <a:r>
              <a:rPr lang="en-US" dirty="0" smtClean="0"/>
              <a:t> </a:t>
            </a:r>
            <a:r>
              <a:rPr lang="en-US" dirty="0"/>
              <a:t>file of </a:t>
            </a:r>
            <a:r>
              <a:rPr lang="en-US" b="1" dirty="0"/>
              <a:t>calling</a:t>
            </a:r>
            <a:r>
              <a:rPr lang="en-US" dirty="0"/>
              <a:t> </a:t>
            </a:r>
            <a:r>
              <a:rPr lang="en-US" dirty="0" smtClean="0"/>
              <a:t>cookbook: </a:t>
            </a:r>
            <a:br>
              <a:rPr lang="en-US" dirty="0" smtClean="0"/>
            </a:br>
            <a:r>
              <a:rPr lang="en-US" b="1" dirty="0" smtClean="0"/>
              <a:t>depends </a:t>
            </a:r>
            <a:r>
              <a:rPr lang="en-US" b="1" dirty="0" smtClean="0"/>
              <a:t>"&lt;</a:t>
            </a:r>
            <a:r>
              <a:rPr lang="en-US" b="1" dirty="0" err="1" smtClean="0"/>
              <a:t>cookbook_name</a:t>
            </a:r>
            <a:r>
              <a:rPr lang="en-US" b="1" dirty="0" smtClean="0"/>
              <a:t>&gt;"</a:t>
            </a:r>
            <a:endParaRPr lang="en-US" b="1" dirty="0" smtClean="0"/>
          </a:p>
          <a:p>
            <a:r>
              <a:rPr lang="en-US" dirty="0" smtClean="0"/>
              <a:t>Chef will only run a named recipe one time in a run list</a:t>
            </a:r>
          </a:p>
          <a:p>
            <a:endParaRPr lang="en-US" dirty="0"/>
          </a:p>
        </p:txBody>
      </p:sp>
      <p:sp>
        <p:nvSpPr>
          <p:cNvPr id="4" name="Rectangle 2"/>
          <p:cNvSpPr>
            <a:spLocks/>
          </p:cNvSpPr>
          <p:nvPr/>
        </p:nvSpPr>
        <p:spPr bwMode="auto">
          <a:xfrm>
            <a:off x="432594" y="5867400"/>
            <a:ext cx="15163800" cy="2133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3162089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70000"/>
              </a:lnSpc>
              <a:buNone/>
            </a:pPr>
            <a:r>
              <a:rPr lang="en-US" sz="3200" dirty="0" smtClean="0">
                <a:latin typeface="Consolas"/>
                <a:cs typeface="Consolas"/>
              </a:rPr>
              <a:t>when </a:t>
            </a:r>
            <a:r>
              <a:rPr lang="en-US" sz="3200" dirty="0" smtClean="0">
                <a:solidFill>
                  <a:srgbClr val="BA2121"/>
                </a:solidFill>
                <a:latin typeface="Consolas" panose="020B0609020204030204" pitchFamily="49" charset="0"/>
                <a:ea typeface="Courier"/>
                <a:cs typeface="Consolas" panose="020B0609020204030204" pitchFamily="49" charset="0"/>
              </a:rPr>
              <a:t>"centos"</a:t>
            </a:r>
          </a:p>
          <a:p>
            <a:pPr>
              <a:lnSpc>
                <a:spcPct val="70000"/>
              </a:lnSpc>
              <a:buNone/>
            </a:pPr>
            <a:r>
              <a:rPr lang="en-US" sz="3200" dirty="0" smtClean="0">
                <a:latin typeface="Consolas"/>
                <a:cs typeface="Consolas"/>
              </a:rPr>
              <a:t>  </a:t>
            </a:r>
            <a:r>
              <a:rPr lang="en-US" sz="3200" dirty="0">
                <a:latin typeface="Consolas"/>
                <a:cs typeface="Consolas"/>
              </a:rPr>
              <a:t>search(</a:t>
            </a:r>
            <a:r>
              <a:rPr lang="en-US" sz="3200" dirty="0">
                <a:solidFill>
                  <a:srgbClr val="3366FF"/>
                </a:solidFill>
                <a:latin typeface="Consolas"/>
                <a:cs typeface="Consolas"/>
              </a:rPr>
              <a:t>"users"</a:t>
            </a:r>
            <a:r>
              <a:rPr lang="en-US" sz="3200" dirty="0">
                <a:latin typeface="Consolas"/>
                <a:cs typeface="Consolas"/>
              </a:rPr>
              <a:t>, </a:t>
            </a:r>
            <a:r>
              <a:rPr lang="en-US" sz="3200" dirty="0">
                <a:solidFill>
                  <a:srgbClr val="BA2121"/>
                </a:solidFill>
                <a:latin typeface="Consolas" panose="020B0609020204030204" pitchFamily="49" charset="0"/>
                <a:ea typeface="Courier"/>
                <a:cs typeface="Consolas" panose="020B0609020204030204" pitchFamily="49" charset="0"/>
              </a:rPr>
              <a:t>"</a:t>
            </a:r>
            <a:r>
              <a:rPr lang="en-US" altLang="en-US" sz="3200" dirty="0" err="1">
                <a:solidFill>
                  <a:srgbClr val="BA2121"/>
                </a:solidFill>
                <a:latin typeface="Consolas" panose="020B0609020204030204" pitchFamily="49" charset="0"/>
                <a:ea typeface="Courier"/>
                <a:cs typeface="Consolas" panose="020B0609020204030204" pitchFamily="49" charset="0"/>
                <a:sym typeface="Courier"/>
              </a:rPr>
              <a:t>p</a:t>
            </a:r>
            <a:r>
              <a:rPr lang="en-US" sz="3200" dirty="0" err="1">
                <a:solidFill>
                  <a:srgbClr val="BA2121"/>
                </a:solidFill>
                <a:latin typeface="Consolas" panose="020B0609020204030204" pitchFamily="49" charset="0"/>
                <a:ea typeface="Courier"/>
                <a:cs typeface="Consolas" panose="020B0609020204030204" pitchFamily="49" charset="0"/>
              </a:rPr>
              <a:t>latform:centos</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a:latin typeface="Consolas"/>
                <a:cs typeface="Consolas"/>
              </a:rPr>
              <a:t>).each do |</a:t>
            </a:r>
            <a:r>
              <a:rPr lang="en-US" sz="3200" dirty="0" err="1">
                <a:solidFill>
                  <a:srgbClr val="008000"/>
                </a:solidFill>
                <a:latin typeface="Consolas"/>
                <a:cs typeface="Consolas"/>
              </a:rPr>
              <a:t>user_data</a:t>
            </a:r>
            <a:r>
              <a:rPr lang="en-US" sz="3200" dirty="0">
                <a:latin typeface="Consolas"/>
                <a:cs typeface="Consolas"/>
              </a:rPr>
              <a:t>|</a:t>
            </a:r>
          </a:p>
          <a:p>
            <a:pPr>
              <a:lnSpc>
                <a:spcPct val="70000"/>
              </a:lnSpc>
              <a:buNone/>
            </a:pPr>
            <a:r>
              <a:rPr lang="en-US" sz="3200" dirty="0">
                <a:latin typeface="Consolas"/>
                <a:cs typeface="Consolas"/>
              </a:rPr>
              <a:t>    user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"id"</a:t>
            </a:r>
            <a:r>
              <a:rPr lang="en-US" sz="3200" dirty="0">
                <a:latin typeface="Consolas"/>
                <a:cs typeface="Consolas"/>
              </a:rPr>
              <a:t>] do</a:t>
            </a:r>
          </a:p>
          <a:p>
            <a:pPr>
              <a:lnSpc>
                <a:spcPct val="70000"/>
              </a:lnSpc>
              <a:buNone/>
            </a:pPr>
            <a:r>
              <a:rPr lang="en-US" sz="3200" dirty="0">
                <a:latin typeface="Consolas"/>
                <a:cs typeface="Consolas"/>
              </a:rPr>
              <a:t>      comment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"comment"</a:t>
            </a:r>
            <a:r>
              <a:rPr lang="en-US" sz="3200" dirty="0">
                <a:latin typeface="Consolas"/>
                <a:cs typeface="Consolas"/>
              </a:rPr>
              <a:t>]</a:t>
            </a:r>
          </a:p>
          <a:p>
            <a:pPr>
              <a:lnSpc>
                <a:spcPct val="70000"/>
              </a:lnSpc>
              <a:buNone/>
            </a:pPr>
            <a:r>
              <a:rPr lang="en-US" sz="3200" dirty="0">
                <a:latin typeface="Consolas"/>
                <a:cs typeface="Consolas"/>
              </a:rPr>
              <a:t>      </a:t>
            </a:r>
            <a:r>
              <a:rPr lang="en-US" sz="3200" dirty="0" err="1">
                <a:latin typeface="Consolas"/>
                <a:cs typeface="Consolas"/>
              </a:rPr>
              <a:t>uid</a:t>
            </a:r>
            <a:r>
              <a:rPr lang="en-US" sz="3200" dirty="0">
                <a:latin typeface="Consolas"/>
                <a:cs typeface="Consolas"/>
              </a:rPr>
              <a:t>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err="1">
                <a:solidFill>
                  <a:srgbClr val="BA2121"/>
                </a:solidFill>
                <a:latin typeface="Consolas" panose="020B0609020204030204" pitchFamily="49" charset="0"/>
                <a:ea typeface="Courier"/>
                <a:cs typeface="Consolas" panose="020B0609020204030204" pitchFamily="49" charset="0"/>
              </a:rPr>
              <a:t>uid</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a:latin typeface="Consolas"/>
                <a:cs typeface="Consolas"/>
              </a:rPr>
              <a:t>]</a:t>
            </a:r>
          </a:p>
          <a:p>
            <a:pPr>
              <a:lnSpc>
                <a:spcPct val="70000"/>
              </a:lnSpc>
              <a:buNone/>
            </a:pPr>
            <a:r>
              <a:rPr lang="en-US" sz="3200" dirty="0">
                <a:latin typeface="Consolas"/>
                <a:cs typeface="Consolas"/>
              </a:rPr>
              <a:t>      </a:t>
            </a:r>
            <a:r>
              <a:rPr lang="en-US" sz="3200" dirty="0" err="1">
                <a:latin typeface="Consolas"/>
                <a:cs typeface="Consolas"/>
              </a:rPr>
              <a:t>gid</a:t>
            </a:r>
            <a:r>
              <a:rPr lang="en-US" sz="3200" dirty="0">
                <a:latin typeface="Consolas"/>
                <a:cs typeface="Consolas"/>
              </a:rPr>
              <a:t>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err="1">
                <a:solidFill>
                  <a:srgbClr val="BA2121"/>
                </a:solidFill>
                <a:latin typeface="Consolas" panose="020B0609020204030204" pitchFamily="49" charset="0"/>
                <a:ea typeface="Courier"/>
                <a:cs typeface="Consolas" panose="020B0609020204030204" pitchFamily="49" charset="0"/>
              </a:rPr>
              <a:t>gid</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a:latin typeface="Consolas"/>
                <a:cs typeface="Consolas"/>
              </a:rPr>
              <a:t>]</a:t>
            </a:r>
          </a:p>
          <a:p>
            <a:pPr>
              <a:lnSpc>
                <a:spcPct val="70000"/>
              </a:lnSpc>
              <a:buNone/>
            </a:pPr>
            <a:r>
              <a:rPr lang="en-US" sz="3200" dirty="0">
                <a:latin typeface="Consolas"/>
                <a:cs typeface="Consolas"/>
              </a:rPr>
              <a:t>      home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"home"</a:t>
            </a:r>
            <a:r>
              <a:rPr lang="en-US" sz="3200" dirty="0">
                <a:latin typeface="Consolas"/>
                <a:cs typeface="Consolas"/>
              </a:rPr>
              <a:t>]</a:t>
            </a:r>
          </a:p>
          <a:p>
            <a:pPr>
              <a:lnSpc>
                <a:spcPct val="70000"/>
              </a:lnSpc>
              <a:buNone/>
            </a:pPr>
            <a:r>
              <a:rPr lang="en-US" sz="3200" dirty="0">
                <a:latin typeface="Consolas"/>
                <a:cs typeface="Consolas"/>
              </a:rPr>
              <a:t>      shell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"shell"</a:t>
            </a:r>
            <a:r>
              <a:rPr lang="en-US" sz="3200" dirty="0">
                <a:latin typeface="Consolas"/>
                <a:cs typeface="Consolas"/>
              </a:rPr>
              <a:t>]</a:t>
            </a:r>
          </a:p>
          <a:p>
            <a:pPr>
              <a:lnSpc>
                <a:spcPct val="70000"/>
              </a:lnSpc>
              <a:buNone/>
            </a:pPr>
            <a:r>
              <a:rPr lang="en-US" sz="3200" dirty="0">
                <a:latin typeface="Consolas"/>
                <a:cs typeface="Consolas"/>
              </a:rPr>
              <a:t>    end</a:t>
            </a:r>
          </a:p>
          <a:p>
            <a:pPr>
              <a:lnSpc>
                <a:spcPct val="70000"/>
              </a:lnSpc>
              <a:buNone/>
            </a:pPr>
            <a:r>
              <a:rPr lang="en-US" sz="3200" dirty="0">
                <a:latin typeface="Consolas"/>
                <a:cs typeface="Consolas"/>
              </a:rPr>
              <a:t>  end</a:t>
            </a:r>
          </a:p>
          <a:p>
            <a:pPr>
              <a:lnSpc>
                <a:spcPct val="70000"/>
              </a:lnSpc>
              <a:buNone/>
            </a:pPr>
            <a:r>
              <a:rPr lang="en-US" sz="3200" dirty="0">
                <a:latin typeface="Consolas"/>
                <a:cs typeface="Consolas"/>
              </a:rPr>
              <a:t>end</a:t>
            </a: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4800" dirty="0" smtClean="0"/>
              <a:t>Multi-Platform Exercise</a:t>
            </a:r>
            <a:r>
              <a:rPr lang="en-US" sz="4800" dirty="0"/>
              <a:t>: </a:t>
            </a:r>
            <a:br>
              <a:rPr lang="en-US" sz="4800" dirty="0"/>
            </a:br>
            <a:r>
              <a:rPr lang="en-US" sz="4800" dirty="0" smtClean="0"/>
              <a:t>Add an Include at the end of the create-users recipe</a:t>
            </a:r>
            <a:endParaRPr lang="en-US" sz="48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588334"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users.rb</a:t>
            </a:r>
            <a:endParaRPr lang="en-US" altLang="en-US" dirty="0">
              <a:latin typeface="Courier"/>
              <a:ea typeface="Courier"/>
              <a:cs typeface="Courier"/>
              <a:sym typeface="Courier"/>
            </a:endParaRPr>
          </a:p>
          <a:p>
            <a:endParaRPr lang="en-US" dirty="0"/>
          </a:p>
        </p:txBody>
      </p:sp>
      <p:sp>
        <p:nvSpPr>
          <p:cNvPr id="8" name="Rectangle 7"/>
          <p:cNvSpPr>
            <a:spLocks/>
          </p:cNvSpPr>
          <p:nvPr/>
        </p:nvSpPr>
        <p:spPr bwMode="auto">
          <a:xfrm>
            <a:off x="737394" y="2286000"/>
            <a:ext cx="14782800" cy="54102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9" name="Rectangle 2"/>
          <p:cNvSpPr>
            <a:spLocks/>
          </p:cNvSpPr>
          <p:nvPr/>
        </p:nvSpPr>
        <p:spPr bwMode="auto">
          <a:xfrm>
            <a:off x="432594" y="7848600"/>
            <a:ext cx="9829800" cy="762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10" name="Rectangle 9"/>
          <p:cNvSpPr/>
          <p:nvPr/>
        </p:nvSpPr>
        <p:spPr>
          <a:xfrm>
            <a:off x="661194" y="7848600"/>
            <a:ext cx="9576209" cy="646331"/>
          </a:xfrm>
          <a:prstGeom prst="rect">
            <a:avLst/>
          </a:prstGeom>
        </p:spPr>
        <p:txBody>
          <a:bodyPr wrap="none">
            <a:spAutoFit/>
          </a:bodyPr>
          <a:lstStyle/>
          <a:p>
            <a:pPr>
              <a:spcBef>
                <a:spcPct val="0"/>
              </a:spcBef>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:create-</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groups"</a:t>
            </a:r>
          </a:p>
        </p:txBody>
      </p:sp>
    </p:spTree>
    <p:extLst>
      <p:ext uri="{BB962C8B-B14F-4D97-AF65-F5344CB8AC3E}">
        <p14:creationId xmlns:p14="http://schemas.microsoft.com/office/powerpoint/2010/main" val="40847760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a:t>
            </a:r>
            <a:r>
              <a:rPr lang="en-US" dirty="0" smtClean="0"/>
              <a:t>PowerShell</a:t>
            </a:r>
            <a:endParaRPr lang="en-US" dirty="0"/>
          </a:p>
        </p:txBody>
      </p:sp>
      <p:sp>
        <p:nvSpPr>
          <p:cNvPr id="11" name="Content Placeholder 10"/>
          <p:cNvSpPr>
            <a:spLocks noGrp="1"/>
          </p:cNvSpPr>
          <p:nvPr>
            <p:ph idx="1"/>
          </p:nvPr>
        </p:nvSpPr>
        <p:spPr/>
        <p:txBody>
          <a:bodyPr/>
          <a:lstStyle/>
          <a:p>
            <a:r>
              <a:rPr lang="en-US" dirty="0" smtClean="0"/>
              <a:t>Run PowerShell as Administrator and open Properties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994" y="2667000"/>
            <a:ext cx="5257800" cy="619483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594" y="4572000"/>
            <a:ext cx="6610276" cy="3457821"/>
          </a:xfrm>
          <a:prstGeom prst="rect">
            <a:avLst/>
          </a:prstGeom>
        </p:spPr>
      </p:pic>
    </p:spTree>
    <p:extLst>
      <p:ext uri="{BB962C8B-B14F-4D97-AF65-F5344CB8AC3E}">
        <p14:creationId xmlns:p14="http://schemas.microsoft.com/office/powerpoint/2010/main" val="2071268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search</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platform:windows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password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"password</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end</a:t>
            </a:r>
          </a:p>
          <a:p>
            <a:pPr eaLnBrk="1" hangingPunct="1">
              <a:spcBef>
                <a:spcPct val="0"/>
              </a:spcBef>
              <a:buClrTx/>
              <a:buSzTx/>
              <a:buFontTx/>
              <a:buNone/>
            </a:pPr>
            <a:endParaRPr lang="en-US" altLang="en-US" sz="1400" dirty="0">
              <a:latin typeface="Consolas" panose="020B0609020204030204" pitchFamily="49" charset="0"/>
              <a:ea typeface="Courier"/>
              <a:cs typeface="Consolas" panose="020B0609020204030204" pitchFamily="49" charset="0"/>
              <a:sym typeface="Courier"/>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smtClean="0">
                <a:sym typeface="Arial Bold" charset="0"/>
              </a:rPr>
              <a:t>Windows Exercise</a:t>
            </a:r>
            <a:r>
              <a:rPr lang="en-US" sz="5000" dirty="0">
                <a:sym typeface="Arial Bold" charset="0"/>
              </a:rPr>
              <a:t>: </a:t>
            </a:r>
            <a:r>
              <a:rPr lang="en-US" sz="5000" dirty="0" smtClean="0">
                <a:sym typeface="Arial Bold" charset="0"/>
              </a:rPr>
              <a:t/>
            </a:r>
            <a:br>
              <a:rPr lang="en-US" sz="5000" dirty="0" smtClean="0">
                <a:sym typeface="Arial Bold" charset="0"/>
              </a:rPr>
            </a:br>
            <a:r>
              <a:rPr lang="en-US" sz="5000" dirty="0" smtClean="0">
                <a:sym typeface="Arial Bold" charset="0"/>
              </a:rPr>
              <a:t>Open </a:t>
            </a:r>
            <a:r>
              <a:rPr lang="en-US" sz="5000" dirty="0">
                <a:sym typeface="Arial Bold" charset="0"/>
              </a:rPr>
              <a:t>the default recipe in your editor</a:t>
            </a:r>
          </a:p>
        </p:txBody>
      </p:sp>
      <p:sp>
        <p:nvSpPr>
          <p:cNvPr id="327683" name="Rectangle 2"/>
          <p:cNvSpPr>
            <a:spLocks/>
          </p:cNvSpPr>
          <p:nvPr/>
        </p:nvSpPr>
        <p:spPr bwMode="auto">
          <a:xfrm>
            <a:off x="11075482" y="3505200"/>
            <a:ext cx="5182106" cy="4419600"/>
          </a:xfrm>
          <a:prstGeom prst="rect">
            <a:avLst/>
          </a:prstGeom>
          <a:solidFill>
            <a:schemeClr val="bg1"/>
          </a:solidFill>
          <a:ln>
            <a:solidFill>
              <a:schemeClr val="tx1"/>
            </a:solidFill>
          </a:ln>
          <a:extLst/>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We use the same search we just tried with </a:t>
            </a:r>
            <a:r>
              <a:rPr lang="en-US" altLang="en-US" sz="3200" dirty="0" smtClean="0">
                <a:solidFill>
                  <a:srgbClr val="222320"/>
                </a:solidFill>
                <a:cs typeface="Arial" pitchFamily="34" charset="0"/>
              </a:rPr>
              <a:t>knife </a:t>
            </a:r>
            <a:r>
              <a:rPr lang="en-US" altLang="en-US" sz="3200" dirty="0">
                <a:solidFill>
                  <a:srgbClr val="222320"/>
                </a:solidFill>
                <a:cs typeface="Arial" pitchFamily="34" charset="0"/>
              </a:rPr>
              <a:t>in the recipe</a:t>
            </a:r>
          </a:p>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Each item is bound to</a:t>
            </a:r>
            <a:r>
              <a:rPr lang="en-US" altLang="en-US" sz="3200" dirty="0">
                <a:solidFill>
                  <a:srgbClr val="222320"/>
                </a:solidFill>
                <a:latin typeface="Rockwell" pitchFamily="18" charset="0"/>
                <a:sym typeface="Rockwell" pitchFamily="18" charset="0"/>
              </a:rPr>
              <a:t> </a:t>
            </a:r>
            <a:r>
              <a:rPr lang="en-US" altLang="en-US" sz="3200" dirty="0" err="1">
                <a:solidFill>
                  <a:srgbClr val="222320"/>
                </a:solidFill>
                <a:latin typeface="Courier"/>
                <a:ea typeface="Courier"/>
                <a:cs typeface="Courier"/>
                <a:sym typeface="Courier"/>
              </a:rPr>
              <a:t>user_data</a:t>
            </a:r>
            <a:endParaRPr lang="en-US" altLang="en-US" sz="3200" dirty="0">
              <a:solidFill>
                <a:srgbClr val="222320"/>
              </a:solidFill>
              <a:latin typeface="Inconsolata" pitchFamily="49" charset="0"/>
              <a:sym typeface="Inconsolata" pitchFamily="49" charset="0"/>
            </a:endParaRPr>
          </a:p>
          <a:p>
            <a:pPr eaLnBrk="1" hangingPunct="1">
              <a:spcBef>
                <a:spcPts val="1500"/>
              </a:spcBef>
              <a:buClr>
                <a:srgbClr val="D34825"/>
              </a:buClr>
              <a:buSzPct val="171000"/>
            </a:pPr>
            <a:r>
              <a:rPr lang="en-US" altLang="en-US" sz="3200" dirty="0">
                <a:solidFill>
                  <a:srgbClr val="222320"/>
                </a:solidFill>
                <a:cs typeface="Arial" pitchFamily="34" charset="0"/>
              </a:rPr>
              <a:t>Use the Chef Docs for information about the </a:t>
            </a:r>
            <a:r>
              <a:rPr lang="en-US" altLang="en-US" sz="3200" dirty="0">
                <a:solidFill>
                  <a:srgbClr val="222320"/>
                </a:solidFill>
                <a:latin typeface="Arial Bold" pitchFamily="34" charset="0"/>
                <a:cs typeface="Arial Bold" pitchFamily="34" charset="0"/>
                <a:sym typeface="Arial Bold" pitchFamily="34" charset="0"/>
              </a:rPr>
              <a:t>user</a:t>
            </a:r>
            <a:r>
              <a:rPr lang="en-US" altLang="en-US" sz="3200" dirty="0">
                <a:solidFill>
                  <a:srgbClr val="222320"/>
                </a:solidFill>
                <a:cs typeface="Arial" pitchFamily="34" charset="0"/>
              </a:rPr>
              <a:t> resource</a:t>
            </a: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803812"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cookbooks/users/recipes/windows-</a:t>
            </a:r>
            <a:r>
              <a:rPr lang="en-US" altLang="en-US" dirty="0" err="1" smtClean="0">
                <a:latin typeface="Courier"/>
                <a:ea typeface="Courier"/>
                <a:cs typeface="Courier"/>
                <a:sym typeface="Courier"/>
              </a:rPr>
              <a:t>users.rb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1194594" y="2895600"/>
            <a:ext cx="12192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0407152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1"/>
          <p:cNvSpPr>
            <a:spLocks/>
          </p:cNvSpPr>
          <p:nvPr/>
        </p:nvSpPr>
        <p:spPr bwMode="auto">
          <a:xfrm>
            <a:off x="838353" y="2381250"/>
            <a:ext cx="14631829" cy="36830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:groups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platform:windows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group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members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members</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p>
        </p:txBody>
      </p:sp>
      <p:sp>
        <p:nvSpPr>
          <p:cNvPr id="3307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30756"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dirty="0" smtClean="0">
                <a:latin typeface="Courier"/>
                <a:ea typeface="Courier"/>
                <a:cs typeface="Courier"/>
                <a:sym typeface="Courier"/>
              </a:rPr>
              <a:t>cookbooks/users/recipes/win-</a:t>
            </a:r>
            <a:r>
              <a:rPr lang="en-US" altLang="en-US" sz="3200" dirty="0" err="1" smtClean="0">
                <a:latin typeface="Courier"/>
                <a:ea typeface="Courier"/>
                <a:cs typeface="Courier"/>
                <a:sym typeface="Courier"/>
              </a:rPr>
              <a:t>groups.rb</a:t>
            </a:r>
            <a:endParaRPr lang="en-US" altLang="en-US" sz="3200" dirty="0">
              <a:latin typeface="Courier"/>
              <a:ea typeface="Courier"/>
              <a:cs typeface="Courier"/>
              <a:sym typeface="Courier"/>
            </a:endParaRPr>
          </a:p>
        </p:txBody>
      </p:sp>
      <p:sp>
        <p:nvSpPr>
          <p:cNvPr id="330757" name="Rectangle 4"/>
          <p:cNvSpPr>
            <a:spLocks/>
          </p:cNvSpPr>
          <p:nvPr/>
        </p:nvSpPr>
        <p:spPr bwMode="auto">
          <a:xfrm>
            <a:off x="6642749" y="6096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a:latin typeface="Courier"/>
                <a:ea typeface="Courier"/>
                <a:cs typeface="Courier"/>
                <a:sym typeface="Courier"/>
              </a:rPr>
              <a:t>SAVE FILE!</a:t>
            </a:r>
          </a:p>
        </p:txBody>
      </p:sp>
      <p:sp>
        <p:nvSpPr>
          <p:cNvPr id="501765" name="Rectangle 5"/>
          <p:cNvSpPr>
            <a:spLocks noGrp="1" noChangeArrowheads="1"/>
          </p:cNvSpPr>
          <p:nvPr>
            <p:ph type="title"/>
          </p:nvPr>
        </p:nvSpPr>
        <p:spPr/>
        <p:txBody>
          <a:bodyPr/>
          <a:lstStyle/>
          <a:p>
            <a:pPr eaLnBrk="1" hangingPunct="1">
              <a:defRPr/>
            </a:pPr>
            <a:r>
              <a:rPr lang="en-US" sz="4400" dirty="0" smtClean="0">
                <a:sym typeface="Arial Bold" charset="0"/>
              </a:rPr>
              <a:t>Windows Exercise</a:t>
            </a:r>
            <a:r>
              <a:rPr lang="en-US" sz="4400" dirty="0">
                <a:sym typeface="Arial Bold" charset="0"/>
              </a:rPr>
              <a:t>: </a:t>
            </a:r>
            <a:r>
              <a:rPr lang="en-US" sz="4400" dirty="0" smtClean="0">
                <a:sym typeface="Arial Bold" charset="0"/>
              </a:rPr>
              <a:t/>
            </a:r>
            <a:br>
              <a:rPr lang="en-US" sz="4400" dirty="0" smtClean="0">
                <a:sym typeface="Arial Bold" charset="0"/>
              </a:rPr>
            </a:br>
            <a:r>
              <a:rPr lang="en-US" sz="4400" dirty="0" smtClean="0">
                <a:sym typeface="Arial Bold" charset="0"/>
              </a:rPr>
              <a:t>Open </a:t>
            </a:r>
            <a:r>
              <a:rPr lang="en-US" sz="4400" dirty="0">
                <a:sym typeface="Arial Bold" charset="0"/>
              </a:rPr>
              <a:t>the users::group recipe in your editor</a:t>
            </a:r>
          </a:p>
        </p:txBody>
      </p:sp>
      <p:sp>
        <p:nvSpPr>
          <p:cNvPr id="330759" name="Rectangle 6"/>
          <p:cNvSpPr>
            <a:spLocks noGrp="1" noChangeArrowheads="1"/>
          </p:cNvSpPr>
          <p:nvPr>
            <p:ph type="body" idx="1"/>
          </p:nvPr>
        </p:nvSpPr>
        <p:spPr>
          <a:xfrm>
            <a:off x="280265" y="6781800"/>
            <a:ext cx="15189917" cy="2057400"/>
          </a:xfrm>
        </p:spPr>
        <p:txBody>
          <a:bodyPr/>
          <a:lstStyle/>
          <a:p>
            <a:pPr eaLnBrk="1" hangingPunct="1"/>
            <a:r>
              <a:rPr lang="en-US" altLang="en-US" sz="4200" dirty="0" smtClean="0"/>
              <a:t>This file follows the same pattern as the default users recipe</a:t>
            </a:r>
          </a:p>
          <a:p>
            <a:pPr eaLnBrk="1" hangingPunct="1">
              <a:spcBef>
                <a:spcPts val="1050"/>
              </a:spcBef>
            </a:pPr>
            <a:r>
              <a:rPr lang="en-US" altLang="en-US" sz="4200" dirty="0" smtClean="0"/>
              <a:t>Use the Chef Docs for information about the </a:t>
            </a:r>
            <a:r>
              <a:rPr lang="en-US" altLang="en-US" sz="4200" dirty="0" smtClean="0">
                <a:latin typeface="Arial Bold" pitchFamily="34" charset="0"/>
                <a:cs typeface="Arial Bold" pitchFamily="34" charset="0"/>
                <a:sym typeface="Arial Bold" pitchFamily="34" charset="0"/>
              </a:rPr>
              <a:t>group</a:t>
            </a:r>
            <a:r>
              <a:rPr lang="en-US" altLang="en-US" sz="4200" dirty="0" smtClean="0"/>
              <a:t> resource</a:t>
            </a:r>
          </a:p>
        </p:txBody>
      </p:sp>
      <p:sp>
        <p:nvSpPr>
          <p:cNvPr id="8" name="Rectangle 2"/>
          <p:cNvSpPr>
            <a:spLocks/>
          </p:cNvSpPr>
          <p:nvPr/>
        </p:nvSpPr>
        <p:spPr bwMode="auto">
          <a:xfrm>
            <a:off x="1423194" y="3124200"/>
            <a:ext cx="14478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40556196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dirty="0" err="1" smtClean="0">
                <a:sym typeface="Rockwell" charset="0"/>
              </a:rPr>
              <a:t>include_recipe</a:t>
            </a:r>
            <a:endParaRPr lang="en-US" dirty="0" smtClean="0">
              <a:sym typeface="Rockwell" charset="0"/>
            </a:endParaRPr>
          </a:p>
        </p:txBody>
      </p:sp>
      <p:sp>
        <p:nvSpPr>
          <p:cNvPr id="295939" name="Rectangle 2"/>
          <p:cNvSpPr>
            <a:spLocks noGrp="1" noChangeArrowheads="1"/>
          </p:cNvSpPr>
          <p:nvPr>
            <p:ph type="body" idx="1"/>
          </p:nvPr>
        </p:nvSpPr>
        <p:spPr/>
        <p:txBody>
          <a:bodyPr/>
          <a:lstStyle/>
          <a:p>
            <a:r>
              <a:rPr lang="en-US" dirty="0" smtClean="0"/>
              <a:t>Allows one recipe to launch another recipe</a:t>
            </a:r>
          </a:p>
          <a:p>
            <a:r>
              <a:rPr lang="en-US" dirty="0" smtClean="0"/>
              <a:t>Syntax to be used in the calling recipe:  </a:t>
            </a:r>
            <a:br>
              <a:rPr lang="en-US" dirty="0" smtClean="0"/>
            </a:br>
            <a:r>
              <a:rPr lang="en-US" b="1" dirty="0" err="1" smtClean="0"/>
              <a:t>include_recipe</a:t>
            </a:r>
            <a:r>
              <a:rPr lang="en-US" b="1" dirty="0" smtClean="0"/>
              <a:t>  </a:t>
            </a:r>
            <a:r>
              <a:rPr lang="en-US" b="1" dirty="0" smtClean="0"/>
              <a:t>"cookbook</a:t>
            </a:r>
            <a:r>
              <a:rPr lang="en-US" b="1" dirty="0"/>
              <a:t>::</a:t>
            </a:r>
            <a:r>
              <a:rPr lang="en-US" b="1" dirty="0" smtClean="0"/>
              <a:t>recipe"</a:t>
            </a:r>
            <a:endParaRPr lang="en-US" b="1" dirty="0"/>
          </a:p>
          <a:p>
            <a:r>
              <a:rPr lang="en-US" dirty="0" smtClean="0"/>
              <a:t>Can reference a recipe in the same cookbook or in a different cookbook</a:t>
            </a:r>
          </a:p>
          <a:p>
            <a:r>
              <a:rPr lang="en-US" dirty="0" smtClean="0"/>
              <a:t>If the included recipe is located in a different cookbook, </a:t>
            </a:r>
            <a:r>
              <a:rPr lang="en-US" dirty="0"/>
              <a:t>add to </a:t>
            </a:r>
            <a:r>
              <a:rPr lang="en-US" dirty="0" smtClean="0"/>
              <a:t>the </a:t>
            </a:r>
            <a:r>
              <a:rPr lang="en-US" dirty="0" err="1" smtClean="0"/>
              <a:t>metadata.rb</a:t>
            </a:r>
            <a:r>
              <a:rPr lang="en-US" dirty="0" smtClean="0"/>
              <a:t> </a:t>
            </a:r>
            <a:r>
              <a:rPr lang="en-US" dirty="0"/>
              <a:t>file of </a:t>
            </a:r>
            <a:r>
              <a:rPr lang="en-US" b="1" dirty="0"/>
              <a:t>calling</a:t>
            </a:r>
            <a:r>
              <a:rPr lang="en-US" dirty="0"/>
              <a:t> </a:t>
            </a:r>
            <a:r>
              <a:rPr lang="en-US" dirty="0" smtClean="0"/>
              <a:t>cookbook: </a:t>
            </a:r>
            <a:br>
              <a:rPr lang="en-US" dirty="0" smtClean="0"/>
            </a:br>
            <a:r>
              <a:rPr lang="en-US" b="1" dirty="0" smtClean="0"/>
              <a:t>depends </a:t>
            </a:r>
            <a:r>
              <a:rPr lang="en-US" b="1" dirty="0" smtClean="0"/>
              <a:t>"&lt;</a:t>
            </a:r>
            <a:r>
              <a:rPr lang="en-US" b="1" dirty="0" err="1" smtClean="0"/>
              <a:t>cookbook_name</a:t>
            </a:r>
            <a:r>
              <a:rPr lang="en-US" b="1" dirty="0" smtClean="0"/>
              <a:t>&gt;"</a:t>
            </a:r>
            <a:endParaRPr lang="en-US" b="1" dirty="0" smtClean="0"/>
          </a:p>
          <a:p>
            <a:r>
              <a:rPr lang="en-US" dirty="0" smtClean="0"/>
              <a:t>Chef will only run a named recipe one time in a run list</a:t>
            </a:r>
          </a:p>
          <a:p>
            <a:endParaRPr lang="en-US" dirty="0"/>
          </a:p>
        </p:txBody>
      </p:sp>
      <p:sp>
        <p:nvSpPr>
          <p:cNvPr id="4" name="Rectangle 2"/>
          <p:cNvSpPr>
            <a:spLocks/>
          </p:cNvSpPr>
          <p:nvPr/>
        </p:nvSpPr>
        <p:spPr bwMode="auto">
          <a:xfrm>
            <a:off x="432594" y="5867400"/>
            <a:ext cx="15163800" cy="2133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21133241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search</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platform:windows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password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"password</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end</a:t>
            </a:r>
          </a:p>
          <a:p>
            <a:pPr eaLnBrk="1" hangingPunct="1">
              <a:spcBef>
                <a:spcPct val="0"/>
              </a:spcBef>
              <a:buClrTx/>
              <a:buSzTx/>
              <a:buFontTx/>
              <a:buNone/>
            </a:pPr>
            <a:endParaRPr lang="en-US" altLang="en-US" sz="1400" dirty="0">
              <a:latin typeface="Consolas" panose="020B0609020204030204" pitchFamily="49" charset="0"/>
              <a:ea typeface="Courier"/>
              <a:cs typeface="Consolas" panose="020B0609020204030204" pitchFamily="49" charset="0"/>
              <a:sym typeface="Courier"/>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smtClean="0">
                <a:sym typeface="Arial Bold" charset="0"/>
              </a:rPr>
              <a:t>Windows Exercise</a:t>
            </a:r>
            <a:r>
              <a:rPr lang="en-US" sz="5000" dirty="0">
                <a:sym typeface="Arial Bold" charset="0"/>
              </a:rPr>
              <a:t>: </a:t>
            </a:r>
            <a:r>
              <a:rPr lang="en-US" sz="5000" dirty="0" smtClean="0">
                <a:sym typeface="Arial Bold" charset="0"/>
              </a:rPr>
              <a:t/>
            </a:r>
            <a:br>
              <a:rPr lang="en-US" sz="5000" dirty="0" smtClean="0">
                <a:sym typeface="Arial Bold" charset="0"/>
              </a:rPr>
            </a:br>
            <a:r>
              <a:rPr lang="en-US" sz="5000" dirty="0" smtClean="0">
                <a:sym typeface="Arial Bold" charset="0"/>
              </a:rPr>
              <a:t>Open </a:t>
            </a:r>
            <a:r>
              <a:rPr lang="en-US" sz="5000" dirty="0">
                <a:sym typeface="Arial Bold" charset="0"/>
              </a:rPr>
              <a:t>the </a:t>
            </a:r>
            <a:r>
              <a:rPr lang="en-US" sz="5000" dirty="0" smtClean="0">
                <a:sym typeface="Arial Bold" charset="0"/>
              </a:rPr>
              <a:t>windows-</a:t>
            </a:r>
            <a:r>
              <a:rPr lang="en-US" sz="5000" dirty="0" err="1" smtClean="0">
                <a:sym typeface="Arial Bold" charset="0"/>
              </a:rPr>
              <a:t>users.rb</a:t>
            </a:r>
            <a:r>
              <a:rPr lang="en-US" sz="5000" dirty="0" smtClean="0">
                <a:sym typeface="Arial Bold" charset="0"/>
              </a:rPr>
              <a:t> recipe </a:t>
            </a:r>
            <a:r>
              <a:rPr lang="en-US" sz="5000" dirty="0">
                <a:sym typeface="Arial Bold" charset="0"/>
              </a:rPr>
              <a:t>in your editor</a:t>
            </a: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803812"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cookbooks/users/recipes/windows-</a:t>
            </a:r>
            <a:r>
              <a:rPr lang="en-US" altLang="en-US" dirty="0" err="1" smtClean="0">
                <a:latin typeface="Courier"/>
                <a:ea typeface="Courier"/>
                <a:cs typeface="Courier"/>
                <a:sym typeface="Courier"/>
              </a:rPr>
              <a:t>users.rb</a:t>
            </a:r>
            <a:endParaRPr lang="en-US" altLang="en-US" dirty="0">
              <a:latin typeface="Courier"/>
              <a:ea typeface="Courier"/>
              <a:cs typeface="Courier"/>
              <a:sym typeface="Courier"/>
            </a:endParaRPr>
          </a:p>
          <a:p>
            <a:endParaRPr lang="en-US" dirty="0"/>
          </a:p>
        </p:txBody>
      </p:sp>
      <p:sp>
        <p:nvSpPr>
          <p:cNvPr id="8" name="Rectangle 2"/>
          <p:cNvSpPr>
            <a:spLocks/>
          </p:cNvSpPr>
          <p:nvPr/>
        </p:nvSpPr>
        <p:spPr bwMode="auto">
          <a:xfrm>
            <a:off x="737394" y="5943600"/>
            <a:ext cx="8915400" cy="762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4" name="Rectangle 3"/>
          <p:cNvSpPr/>
          <p:nvPr/>
        </p:nvSpPr>
        <p:spPr>
          <a:xfrm>
            <a:off x="889794" y="5943600"/>
            <a:ext cx="8814733" cy="646331"/>
          </a:xfrm>
          <a:prstGeom prst="rect">
            <a:avLst/>
          </a:prstGeom>
        </p:spPr>
        <p:txBody>
          <a:bodyPr wrap="none">
            <a:spAutoFit/>
          </a:bodyPr>
          <a:lstStyle/>
          <a:p>
            <a:pPr>
              <a:spcBef>
                <a:spcPct val="0"/>
              </a:spcBef>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"users::win-groups"</a:t>
            </a:r>
          </a:p>
        </p:txBody>
      </p:sp>
    </p:spTree>
    <p:extLst>
      <p:ext uri="{BB962C8B-B14F-4D97-AF65-F5344CB8AC3E}">
        <p14:creationId xmlns:p14="http://schemas.microsoft.com/office/powerpoint/2010/main" val="20949810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162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search</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platform:centos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smtClean="0">
                <a:latin typeface="Consolas" panose="020B0609020204030204" pitchFamily="49" charset="0"/>
                <a:ea typeface="Courier"/>
                <a:cs typeface="Consolas" panose="020B0609020204030204" pitchFamily="49" charset="0"/>
                <a:sym typeface="Courier"/>
              </a:rPr>
              <a:t>uid</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uid</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 </a:t>
            </a:r>
            <a:endParaRPr lang="en-US" altLang="en-US" sz="3600" dirty="0" smtClean="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smtClean="0">
                <a:latin typeface="Consolas" panose="020B0609020204030204" pitchFamily="49" charset="0"/>
                <a:ea typeface="Courier"/>
                <a:cs typeface="Consolas" panose="020B0609020204030204" pitchFamily="49" charset="0"/>
                <a:sym typeface="Courier"/>
              </a:rPr>
              <a:t>gid</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gid</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 </a:t>
            </a:r>
            <a:endParaRPr lang="en-US" altLang="en-US" sz="3600" dirty="0" smtClean="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home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"home</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shell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"shell</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 </a:t>
            </a: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 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end</a:t>
            </a:r>
          </a:p>
          <a:p>
            <a:pPr eaLnBrk="1" hangingPunct="1">
              <a:spcBef>
                <a:spcPct val="0"/>
              </a:spcBef>
              <a:buClrTx/>
              <a:buSzTx/>
              <a:buFontTx/>
              <a:buNone/>
            </a:pPr>
            <a:endParaRPr lang="en-US" altLang="en-US" sz="1400" dirty="0">
              <a:latin typeface="Consolas" panose="020B0609020204030204" pitchFamily="49" charset="0"/>
              <a:ea typeface="Courier"/>
              <a:cs typeface="Consolas" panose="020B0609020204030204" pitchFamily="49" charset="0"/>
              <a:sym typeface="Courier"/>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smtClean="0">
                <a:sym typeface="Arial Bold" charset="0"/>
              </a:rPr>
              <a:t>Linux Exercise</a:t>
            </a:r>
            <a:r>
              <a:rPr lang="en-US" sz="5000" dirty="0">
                <a:sym typeface="Arial Bold" charset="0"/>
              </a:rPr>
              <a:t>: </a:t>
            </a:r>
            <a:r>
              <a:rPr lang="en-US" sz="5000" dirty="0" smtClean="0">
                <a:sym typeface="Arial Bold" charset="0"/>
              </a:rPr>
              <a:t/>
            </a:r>
            <a:br>
              <a:rPr lang="en-US" sz="5000" dirty="0" smtClean="0">
                <a:sym typeface="Arial Bold" charset="0"/>
              </a:rPr>
            </a:br>
            <a:r>
              <a:rPr lang="en-US" sz="5000" dirty="0" smtClean="0">
                <a:sym typeface="Arial Bold" charset="0"/>
              </a:rPr>
              <a:t>Open </a:t>
            </a:r>
            <a:r>
              <a:rPr lang="en-US" sz="5000" dirty="0">
                <a:sym typeface="Arial Bold" charset="0"/>
              </a:rPr>
              <a:t>the default recipe in your editor</a:t>
            </a:r>
          </a:p>
        </p:txBody>
      </p:sp>
      <p:sp>
        <p:nvSpPr>
          <p:cNvPr id="327683" name="Rectangle 2"/>
          <p:cNvSpPr>
            <a:spLocks/>
          </p:cNvSpPr>
          <p:nvPr/>
        </p:nvSpPr>
        <p:spPr bwMode="auto">
          <a:xfrm>
            <a:off x="11075482" y="3505200"/>
            <a:ext cx="5182106" cy="4419600"/>
          </a:xfrm>
          <a:prstGeom prst="rect">
            <a:avLst/>
          </a:prstGeom>
          <a:solidFill>
            <a:schemeClr val="bg1"/>
          </a:solidFill>
          <a:ln>
            <a:solidFill>
              <a:schemeClr val="tx1"/>
            </a:solidFill>
          </a:ln>
          <a:extLst/>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We use the same search we just tried with </a:t>
            </a:r>
            <a:r>
              <a:rPr lang="en-US" altLang="en-US" sz="3200" dirty="0" smtClean="0">
                <a:solidFill>
                  <a:srgbClr val="222320"/>
                </a:solidFill>
                <a:cs typeface="Arial" pitchFamily="34" charset="0"/>
              </a:rPr>
              <a:t>knife </a:t>
            </a:r>
            <a:r>
              <a:rPr lang="en-US" altLang="en-US" sz="3200" dirty="0">
                <a:solidFill>
                  <a:srgbClr val="222320"/>
                </a:solidFill>
                <a:cs typeface="Arial" pitchFamily="34" charset="0"/>
              </a:rPr>
              <a:t>in the recipe</a:t>
            </a:r>
          </a:p>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Each item is bound to</a:t>
            </a:r>
            <a:r>
              <a:rPr lang="en-US" altLang="en-US" sz="3200" dirty="0">
                <a:solidFill>
                  <a:srgbClr val="222320"/>
                </a:solidFill>
                <a:latin typeface="Rockwell" pitchFamily="18" charset="0"/>
                <a:sym typeface="Rockwell" pitchFamily="18" charset="0"/>
              </a:rPr>
              <a:t> </a:t>
            </a:r>
            <a:r>
              <a:rPr lang="en-US" altLang="en-US" sz="3200" dirty="0" err="1">
                <a:solidFill>
                  <a:srgbClr val="222320"/>
                </a:solidFill>
                <a:latin typeface="Courier"/>
                <a:ea typeface="Courier"/>
                <a:cs typeface="Courier"/>
                <a:sym typeface="Courier"/>
              </a:rPr>
              <a:t>user_data</a:t>
            </a:r>
            <a:endParaRPr lang="en-US" altLang="en-US" sz="3200" dirty="0">
              <a:solidFill>
                <a:srgbClr val="222320"/>
              </a:solidFill>
              <a:latin typeface="Inconsolata" pitchFamily="49" charset="0"/>
              <a:sym typeface="Inconsolata" pitchFamily="49" charset="0"/>
            </a:endParaRPr>
          </a:p>
          <a:p>
            <a:pPr eaLnBrk="1" hangingPunct="1">
              <a:spcBef>
                <a:spcPts val="1500"/>
              </a:spcBef>
              <a:buClr>
                <a:srgbClr val="D34825"/>
              </a:buClr>
              <a:buSzPct val="171000"/>
            </a:pPr>
            <a:r>
              <a:rPr lang="en-US" altLang="en-US" sz="3200" dirty="0">
                <a:solidFill>
                  <a:srgbClr val="222320"/>
                </a:solidFill>
                <a:cs typeface="Arial" pitchFamily="34" charset="0"/>
              </a:rPr>
              <a:t>Use the Chef Docs for information about the </a:t>
            </a:r>
            <a:r>
              <a:rPr lang="en-US" altLang="en-US" sz="3200" dirty="0">
                <a:solidFill>
                  <a:srgbClr val="222320"/>
                </a:solidFill>
                <a:latin typeface="Arial Bold" pitchFamily="34" charset="0"/>
                <a:cs typeface="Arial Bold" pitchFamily="34" charset="0"/>
                <a:sym typeface="Arial Bold" pitchFamily="34" charset="0"/>
              </a:rPr>
              <a:t>user</a:t>
            </a:r>
            <a:r>
              <a:rPr lang="en-US" altLang="en-US" sz="3200" dirty="0">
                <a:solidFill>
                  <a:srgbClr val="222320"/>
                </a:solidFill>
                <a:cs typeface="Arial" pitchFamily="34" charset="0"/>
              </a:rPr>
              <a:t> resource</a:t>
            </a: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372855"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a:t>
            </a:r>
            <a:r>
              <a:rPr lang="en-US" altLang="en-US" dirty="0" err="1" smtClean="0">
                <a:latin typeface="Courier"/>
                <a:ea typeface="Courier"/>
                <a:cs typeface="Courier"/>
                <a:sym typeface="Courier"/>
              </a:rPr>
              <a:t>linux-users.rb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1194594" y="2895600"/>
            <a:ext cx="12192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4" name="TextBox 3"/>
          <p:cNvSpPr txBox="1"/>
          <p:nvPr/>
        </p:nvSpPr>
        <p:spPr>
          <a:xfrm>
            <a:off x="149409" y="4594177"/>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808581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1"/>
          <p:cNvSpPr>
            <a:spLocks/>
          </p:cNvSpPr>
          <p:nvPr/>
        </p:nvSpPr>
        <p:spPr bwMode="auto">
          <a:xfrm>
            <a:off x="838353" y="2381250"/>
            <a:ext cx="14631829" cy="36830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:groups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platform:centos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group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a:latin typeface="Consolas" panose="020B0609020204030204" pitchFamily="49" charset="0"/>
                <a:ea typeface="Courier"/>
                <a:cs typeface="Consolas" panose="020B0609020204030204" pitchFamily="49" charset="0"/>
                <a:sym typeface="Courier"/>
              </a:rPr>
              <a:t>gid</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gid</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members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members</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p>
        </p:txBody>
      </p:sp>
      <p:sp>
        <p:nvSpPr>
          <p:cNvPr id="3307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dirty="0">
                <a:latin typeface="Courier"/>
                <a:ea typeface="Courier"/>
                <a:cs typeface="Courier"/>
                <a:sym typeface="Courier"/>
              </a:rPr>
              <a:t>OPEN IN EDITOR:</a:t>
            </a:r>
          </a:p>
        </p:txBody>
      </p:sp>
      <p:sp>
        <p:nvSpPr>
          <p:cNvPr id="330756"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dirty="0" smtClean="0">
                <a:latin typeface="Courier"/>
                <a:ea typeface="Courier"/>
                <a:cs typeface="Courier"/>
                <a:sym typeface="Courier"/>
              </a:rPr>
              <a:t>cookbooks/users/recipes/</a:t>
            </a:r>
            <a:r>
              <a:rPr lang="en-US" altLang="en-US" sz="3200" dirty="0" err="1" smtClean="0">
                <a:latin typeface="Courier"/>
                <a:ea typeface="Courier"/>
                <a:cs typeface="Courier"/>
                <a:sym typeface="Courier"/>
              </a:rPr>
              <a:t>lin-groups.rb</a:t>
            </a:r>
            <a:endParaRPr lang="en-US" altLang="en-US" sz="3200" dirty="0">
              <a:latin typeface="Courier"/>
              <a:ea typeface="Courier"/>
              <a:cs typeface="Courier"/>
              <a:sym typeface="Courier"/>
            </a:endParaRPr>
          </a:p>
        </p:txBody>
      </p:sp>
      <p:sp>
        <p:nvSpPr>
          <p:cNvPr id="330757" name="Rectangle 4"/>
          <p:cNvSpPr>
            <a:spLocks/>
          </p:cNvSpPr>
          <p:nvPr/>
        </p:nvSpPr>
        <p:spPr bwMode="auto">
          <a:xfrm>
            <a:off x="6642749" y="6096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a:latin typeface="Courier"/>
                <a:ea typeface="Courier"/>
                <a:cs typeface="Courier"/>
                <a:sym typeface="Courier"/>
              </a:rPr>
              <a:t>SAVE FILE!</a:t>
            </a:r>
          </a:p>
        </p:txBody>
      </p:sp>
      <p:sp>
        <p:nvSpPr>
          <p:cNvPr id="501765" name="Rectangle 5"/>
          <p:cNvSpPr>
            <a:spLocks noGrp="1" noChangeArrowheads="1"/>
          </p:cNvSpPr>
          <p:nvPr>
            <p:ph type="title"/>
          </p:nvPr>
        </p:nvSpPr>
        <p:spPr/>
        <p:txBody>
          <a:bodyPr/>
          <a:lstStyle/>
          <a:p>
            <a:pPr eaLnBrk="1" hangingPunct="1">
              <a:defRPr/>
            </a:pPr>
            <a:r>
              <a:rPr lang="en-US" sz="4400" dirty="0" smtClean="0">
                <a:sym typeface="Arial Bold" charset="0"/>
              </a:rPr>
              <a:t>Linux Exercise</a:t>
            </a:r>
            <a:r>
              <a:rPr lang="en-US" sz="4400" dirty="0">
                <a:sym typeface="Arial Bold" charset="0"/>
              </a:rPr>
              <a:t>: </a:t>
            </a:r>
            <a:r>
              <a:rPr lang="en-US" sz="4400" dirty="0" smtClean="0">
                <a:sym typeface="Arial Bold" charset="0"/>
              </a:rPr>
              <a:t/>
            </a:r>
            <a:br>
              <a:rPr lang="en-US" sz="4400" dirty="0" smtClean="0">
                <a:sym typeface="Arial Bold" charset="0"/>
              </a:rPr>
            </a:br>
            <a:r>
              <a:rPr lang="en-US" sz="4400" dirty="0" smtClean="0">
                <a:sym typeface="Arial Bold" charset="0"/>
              </a:rPr>
              <a:t>Open </a:t>
            </a:r>
            <a:r>
              <a:rPr lang="en-US" sz="4400" dirty="0">
                <a:sym typeface="Arial Bold" charset="0"/>
              </a:rPr>
              <a:t>the users::group recipe in your editor</a:t>
            </a:r>
          </a:p>
        </p:txBody>
      </p:sp>
      <p:sp>
        <p:nvSpPr>
          <p:cNvPr id="330759" name="Rectangle 6"/>
          <p:cNvSpPr>
            <a:spLocks noGrp="1" noChangeArrowheads="1"/>
          </p:cNvSpPr>
          <p:nvPr>
            <p:ph type="body" idx="1"/>
          </p:nvPr>
        </p:nvSpPr>
        <p:spPr>
          <a:xfrm>
            <a:off x="280265" y="6781800"/>
            <a:ext cx="15189917" cy="2057400"/>
          </a:xfrm>
        </p:spPr>
        <p:txBody>
          <a:bodyPr/>
          <a:lstStyle/>
          <a:p>
            <a:pPr eaLnBrk="1" hangingPunct="1"/>
            <a:r>
              <a:rPr lang="en-US" altLang="en-US" sz="4200" dirty="0" smtClean="0"/>
              <a:t>This file follows the same pattern as the default users recipe</a:t>
            </a:r>
          </a:p>
          <a:p>
            <a:pPr eaLnBrk="1" hangingPunct="1">
              <a:spcBef>
                <a:spcPts val="1050"/>
              </a:spcBef>
            </a:pPr>
            <a:r>
              <a:rPr lang="en-US" altLang="en-US" sz="4200" dirty="0" smtClean="0"/>
              <a:t>Use the Chef Docs for information about the </a:t>
            </a:r>
            <a:r>
              <a:rPr lang="en-US" altLang="en-US" sz="4200" dirty="0" smtClean="0">
                <a:latin typeface="Arial Bold" pitchFamily="34" charset="0"/>
                <a:cs typeface="Arial Bold" pitchFamily="34" charset="0"/>
                <a:sym typeface="Arial Bold" pitchFamily="34" charset="0"/>
              </a:rPr>
              <a:t>group</a:t>
            </a:r>
            <a:r>
              <a:rPr lang="en-US" altLang="en-US" sz="4200" dirty="0" smtClean="0"/>
              <a:t> resource</a:t>
            </a:r>
          </a:p>
        </p:txBody>
      </p:sp>
      <p:sp>
        <p:nvSpPr>
          <p:cNvPr id="8" name="Rectangle 2"/>
          <p:cNvSpPr>
            <a:spLocks/>
          </p:cNvSpPr>
          <p:nvPr/>
        </p:nvSpPr>
        <p:spPr bwMode="auto">
          <a:xfrm>
            <a:off x="1423194" y="3124200"/>
            <a:ext cx="14478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2776627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dirty="0" err="1" smtClean="0">
                <a:sym typeface="Rockwell" charset="0"/>
              </a:rPr>
              <a:t>include_recipe</a:t>
            </a:r>
            <a:endParaRPr lang="en-US" dirty="0" smtClean="0">
              <a:sym typeface="Rockwell" charset="0"/>
            </a:endParaRPr>
          </a:p>
        </p:txBody>
      </p:sp>
      <p:sp>
        <p:nvSpPr>
          <p:cNvPr id="295939" name="Rectangle 2"/>
          <p:cNvSpPr>
            <a:spLocks noGrp="1" noChangeArrowheads="1"/>
          </p:cNvSpPr>
          <p:nvPr>
            <p:ph type="body" idx="1"/>
          </p:nvPr>
        </p:nvSpPr>
        <p:spPr/>
        <p:txBody>
          <a:bodyPr/>
          <a:lstStyle/>
          <a:p>
            <a:r>
              <a:rPr lang="en-US" dirty="0" smtClean="0"/>
              <a:t>Allows one recipe to launch another recipe</a:t>
            </a:r>
          </a:p>
          <a:p>
            <a:r>
              <a:rPr lang="en-US" dirty="0" smtClean="0"/>
              <a:t>Syntax to be used in the calling recipe:  </a:t>
            </a:r>
            <a:br>
              <a:rPr lang="en-US" dirty="0" smtClean="0"/>
            </a:br>
            <a:r>
              <a:rPr lang="en-US" b="1" dirty="0" err="1" smtClean="0"/>
              <a:t>include_recipe</a:t>
            </a:r>
            <a:r>
              <a:rPr lang="en-US" b="1" dirty="0" smtClean="0"/>
              <a:t>  </a:t>
            </a:r>
            <a:r>
              <a:rPr lang="en-US" b="1" dirty="0" smtClean="0"/>
              <a:t>"cookbook</a:t>
            </a:r>
            <a:r>
              <a:rPr lang="en-US" b="1" dirty="0"/>
              <a:t>::</a:t>
            </a:r>
            <a:r>
              <a:rPr lang="en-US" b="1" dirty="0" smtClean="0"/>
              <a:t>recipe"</a:t>
            </a:r>
            <a:endParaRPr lang="en-US" b="1" dirty="0"/>
          </a:p>
          <a:p>
            <a:r>
              <a:rPr lang="en-US" dirty="0" smtClean="0"/>
              <a:t>Can reference a recipe in the same cookbook or in a different cookbook</a:t>
            </a:r>
          </a:p>
          <a:p>
            <a:r>
              <a:rPr lang="en-US" dirty="0" smtClean="0"/>
              <a:t>If the included recipe is located in a different cookbook, </a:t>
            </a:r>
            <a:r>
              <a:rPr lang="en-US" dirty="0"/>
              <a:t>add to </a:t>
            </a:r>
            <a:r>
              <a:rPr lang="en-US" dirty="0" smtClean="0"/>
              <a:t>the </a:t>
            </a:r>
            <a:r>
              <a:rPr lang="en-US" dirty="0" err="1" smtClean="0"/>
              <a:t>metadata.rb</a:t>
            </a:r>
            <a:r>
              <a:rPr lang="en-US" dirty="0" smtClean="0"/>
              <a:t> </a:t>
            </a:r>
            <a:r>
              <a:rPr lang="en-US" dirty="0"/>
              <a:t>file of </a:t>
            </a:r>
            <a:r>
              <a:rPr lang="en-US" b="1" dirty="0"/>
              <a:t>calling</a:t>
            </a:r>
            <a:r>
              <a:rPr lang="en-US" dirty="0"/>
              <a:t> </a:t>
            </a:r>
            <a:r>
              <a:rPr lang="en-US" dirty="0" smtClean="0"/>
              <a:t>cookbook: </a:t>
            </a:r>
            <a:br>
              <a:rPr lang="en-US" dirty="0" smtClean="0"/>
            </a:br>
            <a:r>
              <a:rPr lang="en-US" b="1" dirty="0" smtClean="0"/>
              <a:t>depends </a:t>
            </a:r>
            <a:r>
              <a:rPr lang="en-US" b="1" dirty="0" smtClean="0"/>
              <a:t>"&lt;</a:t>
            </a:r>
            <a:r>
              <a:rPr lang="en-US" b="1" dirty="0" err="1" smtClean="0"/>
              <a:t>cookbook_name</a:t>
            </a:r>
            <a:r>
              <a:rPr lang="en-US" b="1" dirty="0" smtClean="0"/>
              <a:t>&gt;"</a:t>
            </a:r>
            <a:endParaRPr lang="en-US" b="1" dirty="0" smtClean="0"/>
          </a:p>
          <a:p>
            <a:r>
              <a:rPr lang="en-US" dirty="0" smtClean="0"/>
              <a:t>Chef will only run a named recipe one time in a run list</a:t>
            </a:r>
          </a:p>
          <a:p>
            <a:endParaRPr lang="en-US" dirty="0"/>
          </a:p>
        </p:txBody>
      </p:sp>
      <p:sp>
        <p:nvSpPr>
          <p:cNvPr id="4" name="Rectangle 2"/>
          <p:cNvSpPr>
            <a:spLocks/>
          </p:cNvSpPr>
          <p:nvPr/>
        </p:nvSpPr>
        <p:spPr bwMode="auto">
          <a:xfrm>
            <a:off x="432594" y="5867400"/>
            <a:ext cx="15163800" cy="2133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0359742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162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search</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platform:centos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smtClean="0">
                <a:latin typeface="Consolas" panose="020B0609020204030204" pitchFamily="49" charset="0"/>
                <a:ea typeface="Courier"/>
                <a:cs typeface="Consolas" panose="020B0609020204030204" pitchFamily="49" charset="0"/>
                <a:sym typeface="Courier"/>
              </a:rPr>
              <a:t>uid</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uid</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 </a:t>
            </a:r>
            <a:endParaRPr lang="en-US" altLang="en-US" sz="3600" dirty="0" smtClean="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smtClean="0">
                <a:latin typeface="Consolas" panose="020B0609020204030204" pitchFamily="49" charset="0"/>
                <a:ea typeface="Courier"/>
                <a:cs typeface="Consolas" panose="020B0609020204030204" pitchFamily="49" charset="0"/>
                <a:sym typeface="Courier"/>
              </a:rPr>
              <a:t>gid</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gid</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 </a:t>
            </a:r>
            <a:endParaRPr lang="en-US" altLang="en-US" sz="3600" dirty="0" smtClean="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home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"home</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shell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"shell</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 </a:t>
            </a: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 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end</a:t>
            </a:r>
          </a:p>
          <a:p>
            <a:pPr eaLnBrk="1" hangingPunct="1">
              <a:spcBef>
                <a:spcPct val="0"/>
              </a:spcBef>
              <a:buClrTx/>
              <a:buSzTx/>
              <a:buFontTx/>
              <a:buNone/>
            </a:pPr>
            <a:endParaRPr lang="en-US" altLang="en-US" sz="14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lin</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-groups</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smtClean="0">
                <a:sym typeface="Arial Bold" charset="0"/>
              </a:rPr>
              <a:t>Linux Exercise</a:t>
            </a:r>
            <a:r>
              <a:rPr lang="en-US" sz="5000" dirty="0">
                <a:sym typeface="Arial Bold" charset="0"/>
              </a:rPr>
              <a:t>: </a:t>
            </a:r>
            <a:r>
              <a:rPr lang="en-US" sz="5000" dirty="0" smtClean="0">
                <a:sym typeface="Arial Bold" charset="0"/>
              </a:rPr>
              <a:t/>
            </a:r>
            <a:br>
              <a:rPr lang="en-US" sz="5000" dirty="0" smtClean="0">
                <a:sym typeface="Arial Bold" charset="0"/>
              </a:rPr>
            </a:br>
            <a:r>
              <a:rPr lang="en-US" sz="5000" dirty="0" smtClean="0">
                <a:sym typeface="Arial Bold" charset="0"/>
              </a:rPr>
              <a:t>Open </a:t>
            </a:r>
            <a:r>
              <a:rPr lang="en-US" sz="5000" dirty="0">
                <a:sym typeface="Arial Bold" charset="0"/>
              </a:rPr>
              <a:t>the </a:t>
            </a:r>
            <a:r>
              <a:rPr lang="en-US" sz="5000" dirty="0" err="1" smtClean="0">
                <a:sym typeface="Arial Bold" charset="0"/>
              </a:rPr>
              <a:t>linux-users.rb</a:t>
            </a:r>
            <a:r>
              <a:rPr lang="en-US" sz="5000" dirty="0" smtClean="0">
                <a:sym typeface="Arial Bold" charset="0"/>
              </a:rPr>
              <a:t> recipe </a:t>
            </a:r>
            <a:r>
              <a:rPr lang="en-US" sz="5000" dirty="0">
                <a:sym typeface="Arial Bold" charset="0"/>
              </a:rPr>
              <a:t>in your editor</a:t>
            </a: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372855"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a:t>
            </a:r>
            <a:r>
              <a:rPr lang="en-US" altLang="en-US" dirty="0" err="1" smtClean="0">
                <a:latin typeface="Courier"/>
                <a:ea typeface="Courier"/>
                <a:cs typeface="Courier"/>
                <a:sym typeface="Courier"/>
              </a:rPr>
              <a:t>linux-users.rb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661194" y="7467600"/>
            <a:ext cx="88392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37472245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knife cookbook upload users</a:t>
            </a:r>
          </a:p>
        </p:txBody>
      </p:sp>
      <p:sp>
        <p:nvSpPr>
          <p:cNvPr id="502786" name="Rectangle 2"/>
          <p:cNvSpPr>
            <a:spLocks noGrp="1" noChangeArrowheads="1"/>
          </p:cNvSpPr>
          <p:nvPr>
            <p:ph type="title"/>
          </p:nvPr>
        </p:nvSpPr>
        <p:spPr/>
        <p:txBody>
          <a:bodyPr/>
          <a:lstStyle/>
          <a:p>
            <a:pPr eaLnBrk="1" hangingPunct="1">
              <a:defRPr/>
            </a:pPr>
            <a:r>
              <a:rPr lang="en-US" sz="6400">
                <a:sym typeface="Arial Bold" charset="0"/>
              </a:rPr>
              <a:t>Exercise: Upload the users cookbook</a:t>
            </a:r>
          </a:p>
        </p:txBody>
      </p:sp>
      <p:sp>
        <p:nvSpPr>
          <p:cNvPr id="331780" name="Rectangle 3"/>
          <p:cNvSpPr>
            <a:spLocks noGrp="1" noChangeArrowheads="1"/>
          </p:cNvSpPr>
          <p:nvPr>
            <p:ph type="body" idx="1"/>
          </p:nvPr>
        </p:nvSpPr>
        <p:spPr>
          <a:xfrm>
            <a:off x="800273" y="3352801"/>
            <a:ext cx="14657233" cy="52578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000" dirty="0">
                <a:solidFill>
                  <a:srgbClr val="FFFFFF"/>
                </a:solidFill>
                <a:latin typeface="Courier"/>
                <a:cs typeface="Courier"/>
                <a:sym typeface="Courier"/>
              </a:rPr>
              <a:t>Uploading users                 [0.1.0]</a:t>
            </a:r>
          </a:p>
          <a:p>
            <a:pPr marL="0" indent="0">
              <a:spcBef>
                <a:spcPct val="0"/>
              </a:spcBef>
              <a:buNone/>
            </a:pPr>
            <a:r>
              <a:rPr lang="en-US" altLang="en-US" sz="4000" dirty="0">
                <a:solidFill>
                  <a:srgbClr val="FFFFFF"/>
                </a:solidFill>
                <a:latin typeface="Courier"/>
                <a:cs typeface="Courier"/>
                <a:sym typeface="Courier"/>
              </a:rPr>
              <a:t>Uploaded 1 cookbook.</a:t>
            </a:r>
          </a:p>
        </p:txBody>
      </p:sp>
    </p:spTree>
    <p:extLst>
      <p:ext uri="{BB962C8B-B14F-4D97-AF65-F5344CB8AC3E}">
        <p14:creationId xmlns:p14="http://schemas.microsoft.com/office/powerpoint/2010/main" val="6520318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5" name="Rectangle 1"/>
          <p:cNvSpPr>
            <a:spLocks/>
          </p:cNvSpPr>
          <p:nvPr/>
        </p:nvSpPr>
        <p:spPr bwMode="auto">
          <a:xfrm>
            <a:off x="280194" y="1905000"/>
            <a:ext cx="15634461" cy="11938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3600" dirty="0" smtClean="0">
                <a:solidFill>
                  <a:srgbClr val="FFFFFF"/>
                </a:solidFill>
                <a:latin typeface="Courier" charset="0"/>
                <a:ea typeface="ＭＳ Ｐゴシック" charset="0"/>
                <a:cs typeface="Courier" charset="0"/>
              </a:rPr>
              <a:t>&gt;</a:t>
            </a:r>
            <a:r>
              <a:rPr lang="en-US" sz="3600" dirty="0" smtClean="0">
                <a:solidFill>
                  <a:srgbClr val="FFFFFF"/>
                </a:solidFill>
                <a:latin typeface="Courier" charset="0"/>
                <a:ea typeface="ＭＳ Ｐゴシック" charset="0"/>
                <a:cs typeface="Courier" charset="0"/>
                <a:sym typeface="Courier" charset="0"/>
              </a:rPr>
              <a:t> </a:t>
            </a:r>
            <a:r>
              <a:rPr lang="en-US" sz="3600" dirty="0">
                <a:solidFill>
                  <a:srgbClr val="FFFFFF"/>
                </a:solidFill>
                <a:latin typeface="Courier" charset="0"/>
                <a:ea typeface="ＭＳ Ｐゴシック" charset="0"/>
                <a:cs typeface="Courier" charset="0"/>
                <a:sym typeface="Courier" charset="0"/>
              </a:rPr>
              <a:t>knife node run_list add </a:t>
            </a:r>
            <a:r>
              <a:rPr lang="en-US" sz="3600" dirty="0" smtClean="0">
                <a:solidFill>
                  <a:srgbClr val="FFFFFF"/>
                </a:solidFill>
                <a:latin typeface="Courier" charset="0"/>
                <a:ea typeface="ＭＳ Ｐゴシック" charset="0"/>
                <a:cs typeface="Courier" charset="0"/>
                <a:sym typeface="Courier" charset="0"/>
              </a:rPr>
              <a:t>&lt;</a:t>
            </a:r>
            <a:r>
              <a:rPr lang="en-US" sz="3600" i="1" dirty="0" err="1" smtClean="0">
                <a:solidFill>
                  <a:srgbClr val="FFFFFF"/>
                </a:solidFill>
                <a:latin typeface="Courier" charset="0"/>
                <a:ea typeface="ＭＳ Ｐゴシック" charset="0"/>
                <a:cs typeface="Courier" charset="0"/>
                <a:sym typeface="Courier" charset="0"/>
              </a:rPr>
              <a:t>nodename</a:t>
            </a:r>
            <a:r>
              <a:rPr lang="en-US" sz="3600" dirty="0" smtClean="0">
                <a:solidFill>
                  <a:srgbClr val="FFFFFF"/>
                </a:solidFill>
                <a:latin typeface="Courier" charset="0"/>
                <a:ea typeface="ＭＳ Ｐゴシック" charset="0"/>
                <a:cs typeface="Courier" charset="0"/>
                <a:sym typeface="Courier" charset="0"/>
              </a:rPr>
              <a:t>&gt; 'recipe[cookbook::recipe]</a:t>
            </a:r>
            <a:r>
              <a:rPr lang="en-US" sz="3600" dirty="0">
                <a:solidFill>
                  <a:srgbClr val="FFFFFF"/>
                </a:solidFill>
                <a:latin typeface="Courier" charset="0"/>
                <a:ea typeface="ＭＳ Ｐゴシック" charset="0"/>
                <a:cs typeface="Courier" charset="0"/>
                <a:sym typeface="Courier" charset="0"/>
              </a:rPr>
              <a:t>'</a:t>
            </a:r>
          </a:p>
        </p:txBody>
      </p:sp>
      <p:sp>
        <p:nvSpPr>
          <p:cNvPr id="861186" name="Rectangle 2"/>
          <p:cNvSpPr>
            <a:spLocks noGrp="1" noChangeArrowheads="1"/>
          </p:cNvSpPr>
          <p:nvPr>
            <p:ph type="title"/>
          </p:nvPr>
        </p:nvSpPr>
        <p:spPr>
          <a:ln/>
        </p:spPr>
        <p:txBody>
          <a:bodyPr/>
          <a:lstStyle/>
          <a:p>
            <a:r>
              <a:rPr lang="en-US" sz="4100" dirty="0" smtClean="0"/>
              <a:t>Exercise</a:t>
            </a:r>
            <a:r>
              <a:rPr lang="en-US" sz="4100" dirty="0"/>
              <a:t>: </a:t>
            </a:r>
            <a:r>
              <a:rPr lang="en-US" sz="4100" dirty="0" smtClean="0"/>
              <a:t/>
            </a:r>
            <a:br>
              <a:rPr lang="en-US" sz="4100" dirty="0" smtClean="0"/>
            </a:br>
            <a:r>
              <a:rPr lang="en-US" sz="4100" dirty="0" smtClean="0"/>
              <a:t>Add </a:t>
            </a:r>
            <a:r>
              <a:rPr lang="en-US" sz="4100" dirty="0"/>
              <a:t>the </a:t>
            </a:r>
            <a:r>
              <a:rPr lang="en-US" sz="4100" dirty="0" smtClean="0"/>
              <a:t>correct users </a:t>
            </a:r>
            <a:r>
              <a:rPr lang="en-US" sz="4100" dirty="0"/>
              <a:t>recipe to your </a:t>
            </a:r>
            <a:r>
              <a:rPr lang="en-US" sz="4100" dirty="0" smtClean="0"/>
              <a:t>node</a:t>
            </a:r>
            <a:r>
              <a:rPr lang="ja-JP" altLang="en-US" sz="4100" dirty="0" smtClean="0">
                <a:latin typeface="Arial"/>
              </a:rPr>
              <a:t>’</a:t>
            </a:r>
            <a:r>
              <a:rPr lang="en-US" sz="4100" dirty="0" smtClean="0"/>
              <a:t>s </a:t>
            </a:r>
            <a:r>
              <a:rPr lang="en-US" sz="4100" dirty="0"/>
              <a:t>run list</a:t>
            </a:r>
          </a:p>
        </p:txBody>
      </p:sp>
      <p:sp>
        <p:nvSpPr>
          <p:cNvPr id="861187" name="Rectangle 3"/>
          <p:cNvSpPr>
            <a:spLocks/>
          </p:cNvSpPr>
          <p:nvPr/>
        </p:nvSpPr>
        <p:spPr bwMode="auto">
          <a:xfrm>
            <a:off x="819230" y="3581400"/>
            <a:ext cx="15152580" cy="35814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2800" dirty="0" err="1" smtClean="0">
                <a:solidFill>
                  <a:srgbClr val="FFFFFF"/>
                </a:solidFill>
                <a:latin typeface="Courier" charset="0"/>
                <a:ea typeface="ＭＳ Ｐゴシック" charset="0"/>
                <a:cs typeface="Courier" charset="0"/>
                <a:sym typeface="Courier" charset="0"/>
              </a:rPr>
              <a:t>windowsnode</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err="1">
                <a:solidFill>
                  <a:srgbClr val="FFFFFF"/>
                </a:solidFill>
                <a:latin typeface="Courier" charset="0"/>
                <a:ea typeface="ＭＳ Ｐゴシック" charset="0"/>
                <a:cs typeface="Courier" charset="0"/>
                <a:sym typeface="Courier" charset="0"/>
              </a:rPr>
              <a:t>run_list</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a:solidFill>
                  <a:srgbClr val="FFFFFF"/>
                </a:solidFill>
                <a:latin typeface="Courier" charset="0"/>
                <a:ea typeface="ＭＳ Ｐゴシック" charset="0"/>
                <a:cs typeface="Courier" charset="0"/>
                <a:sym typeface="Courier" charset="0"/>
              </a:rPr>
              <a:t>recipe</a:t>
            </a:r>
            <a:r>
              <a:rPr lang="en-US" sz="2800" dirty="0" smtClean="0">
                <a:solidFill>
                  <a:srgbClr val="FFFFFF"/>
                </a:solidFill>
                <a:latin typeface="Courier" charset="0"/>
                <a:ea typeface="ＭＳ Ｐゴシック" charset="0"/>
                <a:cs typeface="Courier" charset="0"/>
                <a:sym typeface="Courier" charset="0"/>
              </a:rPr>
              <a:t>[</a:t>
            </a:r>
            <a:r>
              <a:rPr lang="en-US" sz="2800" dirty="0" err="1" smtClean="0">
                <a:solidFill>
                  <a:srgbClr val="FFFFFF"/>
                </a:solidFill>
                <a:latin typeface="Courier" charset="0"/>
                <a:ea typeface="ＭＳ Ｐゴシック" charset="0"/>
                <a:cs typeface="Courier" charset="0"/>
                <a:sym typeface="Courier" charset="0"/>
              </a:rPr>
              <a:t>iis_demo</a:t>
            </a:r>
            <a:r>
              <a:rPr lang="en-US" sz="2800" dirty="0" smtClean="0">
                <a:solidFill>
                  <a:srgbClr val="FFFFFF"/>
                </a:solidFill>
                <a:latin typeface="Courier" charset="0"/>
                <a:ea typeface="ＭＳ Ｐゴシック" charset="0"/>
                <a:cs typeface="Courier" charset="0"/>
                <a:sym typeface="Courier" charset="0"/>
              </a:rPr>
              <a:t>]</a:t>
            </a:r>
            <a:endParaRPr lang="en-US" sz="2800" dirty="0">
              <a:solidFill>
                <a:srgbClr val="FFFFFF"/>
              </a:solidFill>
              <a:latin typeface="Courier" charset="0"/>
              <a:ea typeface="ＭＳ Ｐゴシック" charset="0"/>
              <a:cs typeface="Courier" charset="0"/>
              <a:sym typeface="Courier" charset="0"/>
            </a:endParaRPr>
          </a:p>
          <a:p>
            <a:pPr algn="l"/>
            <a:r>
              <a:rPr lang="en-US" sz="2800" dirty="0">
                <a:solidFill>
                  <a:srgbClr val="FFFFFF"/>
                </a:solidFill>
                <a:latin typeface="Courier" charset="0"/>
                <a:ea typeface="ＭＳ Ｐゴシック" charset="0"/>
                <a:cs typeface="Courier" charset="0"/>
                <a:sym typeface="Courier" charset="0"/>
              </a:rPr>
              <a:t>    recipe</a:t>
            </a:r>
            <a:r>
              <a:rPr lang="en-US" sz="2800" dirty="0" smtClean="0">
                <a:solidFill>
                  <a:srgbClr val="FFFFFF"/>
                </a:solidFill>
                <a:latin typeface="Courier" charset="0"/>
                <a:ea typeface="ＭＳ Ｐゴシック" charset="0"/>
                <a:cs typeface="Courier" charset="0"/>
                <a:sym typeface="Courier" charset="0"/>
              </a:rPr>
              <a:t>[hosts]</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a:solidFill>
                  <a:srgbClr val="FFFFFF"/>
                </a:solidFill>
                <a:latin typeface="Courier" charset="0"/>
                <a:ea typeface="ＭＳ Ｐゴシック" charset="0"/>
                <a:cs typeface="Courier" charset="0"/>
                <a:sym typeface="Courier" charset="0"/>
              </a:rPr>
              <a:t>recipe[</a:t>
            </a:r>
            <a:r>
              <a:rPr lang="en-US" sz="2800" dirty="0" smtClean="0">
                <a:solidFill>
                  <a:srgbClr val="FFFFFF"/>
                </a:solidFill>
                <a:latin typeface="Courier" charset="0"/>
                <a:ea typeface="ＭＳ Ｐゴシック" charset="0"/>
                <a:cs typeface="Courier" charset="0"/>
                <a:sym typeface="Courier" charset="0"/>
              </a:rPr>
              <a:t>users::recipe-name]</a:t>
            </a:r>
            <a:endParaRPr lang="en-US" sz="2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6141090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1"/>
          <p:cNvSpPr>
            <a:spLocks noGrp="1" noChangeArrowheads="1"/>
          </p:cNvSpPr>
          <p:nvPr>
            <p:ph type="title"/>
          </p:nvPr>
        </p:nvSpPr>
        <p:spPr>
          <a:ln/>
        </p:spPr>
        <p:txBody>
          <a:bodyPr/>
          <a:lstStyle/>
          <a:p>
            <a:r>
              <a:rPr lang="en-US" dirty="0" smtClean="0"/>
              <a:t>After install</a:t>
            </a:r>
            <a:endParaRPr lang="en-US" dirty="0"/>
          </a:p>
        </p:txBody>
      </p:sp>
      <p:sp>
        <p:nvSpPr>
          <p:cNvPr id="305154" name="Rectangle 2"/>
          <p:cNvSpPr>
            <a:spLocks noGrp="1" noChangeArrowheads="1"/>
          </p:cNvSpPr>
          <p:nvPr>
            <p:ph type="body" idx="1"/>
          </p:nvPr>
        </p:nvSpPr>
        <p:spPr>
          <a:ln/>
        </p:spPr>
        <p:txBody>
          <a:bodyPr/>
          <a:lstStyle/>
          <a:p>
            <a:pPr lvl="1"/>
            <a:r>
              <a:rPr lang="en-US" dirty="0" smtClean="0"/>
              <a:t>Exit and </a:t>
            </a:r>
            <a:r>
              <a:rPr lang="en-US" b="1" dirty="0" smtClean="0"/>
              <a:t>restart</a:t>
            </a:r>
            <a:r>
              <a:rPr lang="en-US" dirty="0" smtClean="0"/>
              <a:t> your PowerShell windows to read the new Environment variables</a:t>
            </a:r>
          </a:p>
        </p:txBody>
      </p:sp>
    </p:spTree>
    <p:extLst>
      <p:ext uri="{BB962C8B-B14F-4D97-AF65-F5344CB8AC3E}">
        <p14:creationId xmlns:p14="http://schemas.microsoft.com/office/powerpoint/2010/main" val="37258555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1"/>
          <p:cNvSpPr>
            <a:spLocks/>
          </p:cNvSpPr>
          <p:nvPr/>
        </p:nvSpPr>
        <p:spPr bwMode="auto">
          <a:xfrm>
            <a:off x="800178" y="1676400"/>
            <a:ext cx="14657232" cy="1066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800" b="1" dirty="0" smtClean="0">
                <a:ea typeface="Courier"/>
                <a:cs typeface="Courier"/>
              </a:rPr>
              <a:t>&gt;</a:t>
            </a:r>
            <a:r>
              <a:rPr lang="en-US" altLang="en-US" sz="3800" dirty="0" smtClean="0">
                <a:ea typeface="Courier"/>
                <a:cs typeface="Courier"/>
              </a:rPr>
              <a:t> chef-client</a:t>
            </a:r>
          </a:p>
        </p:txBody>
      </p:sp>
      <p:sp>
        <p:nvSpPr>
          <p:cNvPr id="505858" name="Rectangle 2"/>
          <p:cNvSpPr>
            <a:spLocks noGrp="1" noChangeArrowheads="1"/>
          </p:cNvSpPr>
          <p:nvPr>
            <p:ph type="title"/>
          </p:nvPr>
        </p:nvSpPr>
        <p:spPr/>
        <p:txBody>
          <a:bodyPr/>
          <a:lstStyle/>
          <a:p>
            <a:pPr eaLnBrk="1" hangingPunct="1">
              <a:defRPr/>
            </a:pPr>
            <a:r>
              <a:rPr lang="en-US" sz="4800" dirty="0">
                <a:sym typeface="Arial Bold" charset="0"/>
              </a:rPr>
              <a:t>Exercise: </a:t>
            </a:r>
            <a:r>
              <a:rPr lang="en-US" sz="4800" dirty="0" err="1" smtClean="0">
                <a:sym typeface="Arial Bold" charset="0"/>
              </a:rPr>
              <a:t>Reconverge</a:t>
            </a:r>
            <a:r>
              <a:rPr lang="en-US" sz="4800" dirty="0" smtClean="0">
                <a:sym typeface="Arial Bold" charset="0"/>
              </a:rPr>
              <a:t> Windows nodes</a:t>
            </a:r>
            <a:endParaRPr lang="en-US" sz="4800" dirty="0">
              <a:sym typeface="Arial Bold" charset="0"/>
            </a:endParaRPr>
          </a:p>
        </p:txBody>
      </p:sp>
      <p:sp>
        <p:nvSpPr>
          <p:cNvPr id="333828" name="Rectangle 3"/>
          <p:cNvSpPr>
            <a:spLocks noGrp="1" noChangeArrowheads="1"/>
          </p:cNvSpPr>
          <p:nvPr>
            <p:ph type="body" idx="1"/>
          </p:nvPr>
        </p:nvSpPr>
        <p:spPr>
          <a:xfrm>
            <a:off x="800241" y="2857500"/>
            <a:ext cx="14643753" cy="5880100"/>
          </a:xfrm>
          <a:solidFill>
            <a:srgbClr val="000000"/>
          </a:solidFill>
          <a:ln w="25400" cap="flat">
            <a:solidFill>
              <a:srgbClr val="334150"/>
            </a:solidFill>
            <a:prstDash val="sysDot"/>
            <a:miter lim="800000"/>
            <a:headEnd type="none" w="med" len="med"/>
            <a:tailEnd type="none" w="med" len="med"/>
          </a:ln>
        </p:spPr>
        <p:txBody>
          <a:bodyPr lIns="0" tIns="0" rIns="0" bIns="0"/>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Recipe: users::default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create[2014-02-25T07:56:24-08:00] INFO: Processing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 (users::default line 10)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user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user[frank] action create[2014-02-25T07:56:24-08:00] INFO: Processing user[frank] action create (users::default line 10)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user[frank]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user user[frank]</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Recipe: users::groups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group</a:t>
            </a:r>
            <a:r>
              <a:rPr lang="en-US" sz="2000" kern="1200" dirty="0" smtClean="0">
                <a:solidFill>
                  <a:srgbClr val="FFFFFF"/>
                </a:solidFill>
                <a:latin typeface="Courier" charset="0"/>
                <a:ea typeface="ＭＳ Ｐゴシック" charset="0"/>
                <a:cs typeface="Courier" charset="0"/>
              </a:rPr>
              <a:t>[clowns</a:t>
            </a:r>
            <a:r>
              <a:rPr lang="en-US" sz="2000" kern="1200" dirty="0">
                <a:solidFill>
                  <a:srgbClr val="FFFFFF"/>
                </a:solidFill>
                <a:latin typeface="Courier" charset="0"/>
                <a:ea typeface="ＭＳ Ｐゴシック" charset="0"/>
                <a:cs typeface="Courier" charset="0"/>
              </a:rPr>
              <a:t>] action create[2014-02-25T07:56:24-08:00] INFO: Processing group</a:t>
            </a:r>
            <a:r>
              <a:rPr lang="en-US" sz="2000" kern="1200" dirty="0" smtClean="0">
                <a:solidFill>
                  <a:srgbClr val="FFFFFF"/>
                </a:solidFill>
                <a:latin typeface="Courier" charset="0"/>
                <a:ea typeface="ＭＳ Ｐゴシック" charset="0"/>
                <a:cs typeface="Courier" charset="0"/>
              </a:rPr>
              <a:t>[clowns</a:t>
            </a:r>
            <a:r>
              <a:rPr lang="en-US" sz="2000" kern="1200" dirty="0">
                <a:solidFill>
                  <a:srgbClr val="FFFFFF"/>
                </a:solidFill>
                <a:latin typeface="Courier" charset="0"/>
                <a:ea typeface="ＭＳ Ｐゴシック" charset="0"/>
                <a:cs typeface="Courier" charset="0"/>
              </a:rPr>
              <a:t>] action create (users::groups line 2)</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group</a:t>
            </a:r>
            <a:r>
              <a:rPr lang="en-US" sz="2000" kern="1200" dirty="0" smtClean="0">
                <a:solidFill>
                  <a:srgbClr val="FFFFFF"/>
                </a:solidFill>
                <a:latin typeface="Courier" charset="0"/>
                <a:ea typeface="ＭＳ Ｐゴシック" charset="0"/>
                <a:cs typeface="Courier" charset="0"/>
              </a:rPr>
              <a:t>[clowns</a:t>
            </a:r>
            <a:r>
              <a:rPr lang="en-US" sz="2000" kern="1200" dirty="0">
                <a:solidFill>
                  <a:srgbClr val="FFFFFF"/>
                </a:solidFill>
                <a:latin typeface="Courier" charset="0"/>
                <a:ea typeface="ＭＳ Ｐゴシック" charset="0"/>
                <a:cs typeface="Courier" charset="0"/>
              </a:rPr>
              <a:t>]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group</a:t>
            </a:r>
            <a:r>
              <a:rPr lang="en-US" sz="2000" kern="1200" dirty="0" smtClean="0">
                <a:solidFill>
                  <a:srgbClr val="FFFFFF"/>
                </a:solidFill>
                <a:latin typeface="Courier" charset="0"/>
                <a:ea typeface="ＭＳ Ｐゴシック" charset="0"/>
                <a:cs typeface="Courier" charset="0"/>
              </a:rPr>
              <a:t>[clowns</a:t>
            </a: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[2014-02-25T07:56:25-08:00] INFO: Chef Run complete in 6.203709 seconds</a:t>
            </a:r>
          </a:p>
        </p:txBody>
      </p:sp>
      <p:sp>
        <p:nvSpPr>
          <p:cNvPr id="6" name="Rectangle 4"/>
          <p:cNvSpPr>
            <a:spLocks/>
          </p:cNvSpPr>
          <p:nvPr/>
        </p:nvSpPr>
        <p:spPr bwMode="auto">
          <a:xfrm>
            <a:off x="4852194" y="40386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
        <p:nvSpPr>
          <p:cNvPr id="7" name="Rectangle 4"/>
          <p:cNvSpPr>
            <a:spLocks/>
          </p:cNvSpPr>
          <p:nvPr/>
        </p:nvSpPr>
        <p:spPr bwMode="auto">
          <a:xfrm>
            <a:off x="4852194" y="54864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
        <p:nvSpPr>
          <p:cNvPr id="8" name="Rectangle 4"/>
          <p:cNvSpPr>
            <a:spLocks/>
          </p:cNvSpPr>
          <p:nvPr/>
        </p:nvSpPr>
        <p:spPr bwMode="auto">
          <a:xfrm>
            <a:off x="4852194" y="7315200"/>
            <a:ext cx="5181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23213570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a:xfrm>
            <a:off x="813594"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Verify </a:t>
            </a:r>
            <a:r>
              <a:rPr lang="en-US" sz="4800" dirty="0">
                <a:sym typeface="Arial Bold" charset="0"/>
              </a:rPr>
              <a:t>the users and groups </a:t>
            </a:r>
            <a:r>
              <a:rPr lang="en-US" sz="4800" dirty="0" smtClean="0">
                <a:sym typeface="Arial Bold" charset="0"/>
              </a:rPr>
              <a:t>exist on the node</a:t>
            </a:r>
            <a:endParaRPr lang="en-US" sz="4800" dirty="0">
              <a:sym typeface="Arial Bold" charset="0"/>
            </a:endParaRPr>
          </a:p>
        </p:txBody>
      </p:sp>
      <p:sp>
        <p:nvSpPr>
          <p:cNvPr id="334851" name="Rectangle 2"/>
          <p:cNvSpPr>
            <a:spLocks noGrp="1" noChangeArrowheads="1"/>
          </p:cNvSpPr>
          <p:nvPr>
            <p:ph type="body" idx="1"/>
          </p:nvPr>
        </p:nvSpPr>
        <p:spPr>
          <a:xfrm>
            <a:off x="229396" y="2032000"/>
            <a:ext cx="7061198" cy="965200"/>
          </a:xfrm>
          <a:solidFill>
            <a:srgbClr val="000000"/>
          </a:solidFill>
          <a:ln w="25400">
            <a:solidFill>
              <a:srgbClr val="334150"/>
            </a:solidFill>
            <a:prstDash val="sysDot"/>
            <a:miter lim="800000"/>
            <a:headEnd/>
            <a:tailEnd/>
          </a:ln>
        </p:spPr>
        <p:txBody>
          <a:bodyPr lIns="228600" tIns="228600" rIns="228600" bIns="228600"/>
          <a:lstStyle/>
          <a:p>
            <a:pPr marL="0" indent="0">
              <a:spcBef>
                <a:spcPts val="1200"/>
              </a:spcBef>
              <a:buNone/>
            </a:pPr>
            <a:r>
              <a:rPr lang="en-US" altLang="en-US" sz="3800" b="1" kern="1200" dirty="0" err="1" smtClean="0">
                <a:solidFill>
                  <a:srgbClr val="FFFFFF"/>
                </a:solidFill>
                <a:latin typeface="Courier"/>
                <a:ea typeface="Courier"/>
                <a:cs typeface="Courier"/>
                <a:sym typeface="Courier"/>
              </a:rPr>
              <a:t>rn</a:t>
            </a:r>
            <a:r>
              <a:rPr lang="en-US" altLang="en-US" sz="3800" b="1" kern="1200" dirty="0" smtClean="0">
                <a:solidFill>
                  <a:srgbClr val="FFFFFF"/>
                </a:solidFill>
                <a:latin typeface="Courier"/>
                <a:ea typeface="Courier"/>
                <a:cs typeface="Courier"/>
                <a:sym typeface="Courier"/>
              </a:rPr>
              <a:t>&gt; </a:t>
            </a:r>
            <a:r>
              <a:rPr lang="en-US" altLang="en-US" sz="3800" kern="1200" dirty="0">
                <a:solidFill>
                  <a:srgbClr val="FFFFFF"/>
                </a:solidFill>
                <a:latin typeface="Courier"/>
                <a:ea typeface="Courier"/>
                <a:cs typeface="Courier"/>
                <a:sym typeface="Courier"/>
              </a:rPr>
              <a:t>net users</a:t>
            </a:r>
          </a:p>
        </p:txBody>
      </p:sp>
      <p:sp>
        <p:nvSpPr>
          <p:cNvPr id="334852" name="Rectangle 3"/>
          <p:cNvSpPr>
            <a:spLocks/>
          </p:cNvSpPr>
          <p:nvPr/>
        </p:nvSpPr>
        <p:spPr bwMode="auto">
          <a:xfrm>
            <a:off x="203994" y="3048000"/>
            <a:ext cx="7086600" cy="25400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400" eaLnBrk="1" fontAlgn="base" hangingPunct="1">
              <a:spcBef>
                <a:spcPct val="0"/>
              </a:spcBef>
              <a:spcAft>
                <a:spcPct val="0"/>
              </a:spcAft>
            </a:pPr>
            <a:r>
              <a:rPr lang="en-US" altLang="en-US" sz="2400" dirty="0">
                <a:ea typeface="Courier"/>
                <a:cs typeface="Courier"/>
              </a:rPr>
              <a:t>User accounts for \\C1263834251</a:t>
            </a:r>
          </a:p>
          <a:p>
            <a:pPr lvl="1" defTabSz="914400" eaLnBrk="1" fontAlgn="base" hangingPunct="1">
              <a:spcBef>
                <a:spcPct val="0"/>
              </a:spcBef>
              <a:spcAft>
                <a:spcPct val="0"/>
              </a:spcAft>
            </a:pPr>
            <a:r>
              <a:rPr lang="en-US" altLang="en-US" sz="2400" dirty="0" smtClean="0">
                <a:ea typeface="Courier"/>
                <a:cs typeface="Courier"/>
              </a:rPr>
              <a:t>-------------------------------------------------------------</a:t>
            </a:r>
            <a:endParaRPr lang="en-US" altLang="en-US" sz="2400" dirty="0">
              <a:ea typeface="Courier"/>
              <a:cs typeface="Courier"/>
            </a:endParaRPr>
          </a:p>
          <a:p>
            <a:pPr lvl="1" defTabSz="914400" eaLnBrk="1" fontAlgn="base" hangingPunct="1">
              <a:spcBef>
                <a:spcPct val="0"/>
              </a:spcBef>
              <a:spcAft>
                <a:spcPct val="0"/>
              </a:spcAft>
            </a:pPr>
            <a:r>
              <a:rPr lang="en-US" altLang="en-US" sz="2400" dirty="0">
                <a:ea typeface="Courier"/>
                <a:cs typeface="Courier"/>
              </a:rPr>
              <a:t>Administrator            </a:t>
            </a:r>
            <a:r>
              <a:rPr lang="en-US" altLang="en-US" sz="2400" dirty="0" err="1" smtClean="0">
                <a:ea typeface="Courier"/>
                <a:cs typeface="Courier"/>
              </a:rPr>
              <a:t>bobo</a:t>
            </a:r>
            <a:endParaRPr lang="en-US" altLang="en-US" sz="2400" dirty="0">
              <a:ea typeface="Courier"/>
              <a:cs typeface="Courier"/>
            </a:endParaRPr>
          </a:p>
          <a:p>
            <a:pPr lvl="1" defTabSz="914400" eaLnBrk="1" fontAlgn="base" hangingPunct="1">
              <a:spcBef>
                <a:spcPct val="0"/>
              </a:spcBef>
              <a:spcAft>
                <a:spcPct val="0"/>
              </a:spcAft>
            </a:pPr>
            <a:r>
              <a:rPr lang="en-US" altLang="en-US" sz="2400" dirty="0">
                <a:ea typeface="Courier"/>
                <a:cs typeface="Courier"/>
              </a:rPr>
              <a:t>frank                    </a:t>
            </a:r>
            <a:r>
              <a:rPr lang="en-US" altLang="en-US" sz="2400" dirty="0" smtClean="0">
                <a:ea typeface="Courier"/>
                <a:cs typeface="Courier"/>
              </a:rPr>
              <a:t>Guest</a:t>
            </a:r>
          </a:p>
          <a:p>
            <a:pPr lvl="1" defTabSz="914400" eaLnBrk="1" fontAlgn="base" hangingPunct="1">
              <a:spcBef>
                <a:spcPct val="0"/>
              </a:spcBef>
              <a:spcAft>
                <a:spcPct val="0"/>
              </a:spcAft>
            </a:pPr>
            <a:r>
              <a:rPr lang="en-US" altLang="en-US" sz="2400" dirty="0" smtClean="0">
                <a:ea typeface="Courier"/>
                <a:cs typeface="Courier"/>
              </a:rPr>
              <a:t>The command completed successfully.</a:t>
            </a:r>
            <a:endParaRPr lang="en-US" altLang="en-US" sz="2400" dirty="0">
              <a:ea typeface="Courier"/>
              <a:cs typeface="Courier"/>
            </a:endParaRPr>
          </a:p>
        </p:txBody>
      </p:sp>
      <p:sp>
        <p:nvSpPr>
          <p:cNvPr id="334853" name="Rectangle 4"/>
          <p:cNvSpPr>
            <a:spLocks/>
          </p:cNvSpPr>
          <p:nvPr/>
        </p:nvSpPr>
        <p:spPr bwMode="auto">
          <a:xfrm>
            <a:off x="216695" y="6832600"/>
            <a:ext cx="7073899" cy="19812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400" eaLnBrk="1" fontAlgn="base" hangingPunct="1">
              <a:spcBef>
                <a:spcPct val="0"/>
              </a:spcBef>
              <a:spcAft>
                <a:spcPct val="0"/>
              </a:spcAft>
            </a:pPr>
            <a:r>
              <a:rPr lang="en-US" altLang="en-US" sz="2400" dirty="0" smtClean="0">
                <a:ea typeface="Courier"/>
                <a:cs typeface="Courier"/>
              </a:rPr>
              <a:t>Aliases for \\WIN-BBNT36Q0RB2</a:t>
            </a:r>
          </a:p>
          <a:p>
            <a:pPr lvl="1" defTabSz="914400" eaLnBrk="1" fontAlgn="base" hangingPunct="1">
              <a:spcBef>
                <a:spcPct val="0"/>
              </a:spcBef>
              <a:spcAft>
                <a:spcPct val="0"/>
              </a:spcAft>
            </a:pPr>
            <a:r>
              <a:rPr lang="en-US" altLang="en-US" sz="2400" dirty="0" smtClean="0">
                <a:ea typeface="Courier"/>
                <a:cs typeface="Courier"/>
              </a:rPr>
              <a:t>*</a:t>
            </a:r>
            <a:r>
              <a:rPr lang="en-US" altLang="en-US" sz="2400" dirty="0">
                <a:ea typeface="Courier"/>
                <a:cs typeface="Courier"/>
              </a:rPr>
              <a:t>Administrators</a:t>
            </a:r>
          </a:p>
          <a:p>
            <a:pPr lvl="1" defTabSz="914400" eaLnBrk="1" fontAlgn="base" hangingPunct="1">
              <a:spcBef>
                <a:spcPct val="0"/>
              </a:spcBef>
              <a:spcAft>
                <a:spcPct val="0"/>
              </a:spcAft>
            </a:pPr>
            <a:r>
              <a:rPr lang="en-US" altLang="en-US" sz="2400" dirty="0">
                <a:ea typeface="Courier"/>
                <a:cs typeface="Courier"/>
              </a:rPr>
              <a:t>….</a:t>
            </a:r>
          </a:p>
          <a:p>
            <a:pPr lvl="1" defTabSz="914400" eaLnBrk="1" fontAlgn="base" hangingPunct="1">
              <a:spcBef>
                <a:spcPct val="0"/>
              </a:spcBef>
              <a:spcAft>
                <a:spcPct val="0"/>
              </a:spcAft>
            </a:pPr>
            <a:r>
              <a:rPr lang="en-US" altLang="en-US" sz="2400" dirty="0" smtClean="0">
                <a:ea typeface="Courier"/>
                <a:cs typeface="Courier"/>
              </a:rPr>
              <a:t>*clowns</a:t>
            </a:r>
            <a:endParaRPr lang="en-US" altLang="en-US" sz="2400" dirty="0">
              <a:ea typeface="Courier"/>
              <a:cs typeface="Courier"/>
            </a:endParaRPr>
          </a:p>
          <a:p>
            <a:pPr lvl="1" defTabSz="914400" eaLnBrk="1" fontAlgn="base" hangingPunct="1">
              <a:spcBef>
                <a:spcPct val="0"/>
              </a:spcBef>
              <a:spcAft>
                <a:spcPct val="0"/>
              </a:spcAft>
            </a:pPr>
            <a:r>
              <a:rPr lang="en-US" altLang="en-US" sz="2400" dirty="0" smtClean="0">
                <a:ea typeface="Courier"/>
                <a:cs typeface="Courier"/>
              </a:rPr>
              <a:t>*</a:t>
            </a:r>
            <a:r>
              <a:rPr lang="en-US" altLang="en-US" sz="2400" dirty="0">
                <a:ea typeface="Courier"/>
                <a:cs typeface="Courier"/>
              </a:rPr>
              <a:t>Performance Log </a:t>
            </a:r>
            <a:r>
              <a:rPr lang="en-US" altLang="en-US" sz="2400" dirty="0" smtClean="0">
                <a:ea typeface="Courier"/>
                <a:cs typeface="Courier"/>
              </a:rPr>
              <a:t>Users</a:t>
            </a:r>
          </a:p>
          <a:p>
            <a:pPr lvl="1" defTabSz="914400" eaLnBrk="1" fontAlgn="base" hangingPunct="1">
              <a:spcBef>
                <a:spcPct val="0"/>
              </a:spcBef>
              <a:spcAft>
                <a:spcPct val="0"/>
              </a:spcAft>
            </a:pPr>
            <a:endParaRPr lang="en-US" altLang="en-US" sz="2400" dirty="0">
              <a:ea typeface="Courier"/>
              <a:cs typeface="Courier"/>
            </a:endParaRPr>
          </a:p>
        </p:txBody>
      </p:sp>
      <p:sp>
        <p:nvSpPr>
          <p:cNvPr id="334854" name="Rectangle 5"/>
          <p:cNvSpPr>
            <a:spLocks/>
          </p:cNvSpPr>
          <p:nvPr/>
        </p:nvSpPr>
        <p:spPr bwMode="auto">
          <a:xfrm>
            <a:off x="229396" y="5845629"/>
            <a:ext cx="7061198" cy="936171"/>
          </a:xfrm>
          <a:prstGeom prst="rect">
            <a:avLst/>
          </a:prstGeom>
          <a:solidFill>
            <a:srgbClr val="000000"/>
          </a:solidFill>
          <a:ln w="25400">
            <a:solidFill>
              <a:srgbClr val="334150"/>
            </a:solidFill>
            <a:prstDash val="sysDot"/>
            <a:miter lim="800000"/>
            <a:headEnd/>
            <a:tailEnd/>
          </a:ln>
        </p:spPr>
        <p:txBody>
          <a:bodyPr lIns="228600" tIns="228600" rIns="228600" bIns="22860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pPr>
            <a:r>
              <a:rPr lang="en-US" altLang="en-US" sz="3800" b="1" dirty="0" err="1" smtClean="0">
                <a:ea typeface="Courier"/>
                <a:cs typeface="Courier"/>
              </a:rPr>
              <a:t>rn</a:t>
            </a:r>
            <a:r>
              <a:rPr lang="en-US" altLang="en-US" sz="3800" b="1" dirty="0" smtClean="0">
                <a:ea typeface="Courier"/>
                <a:cs typeface="Courier"/>
              </a:rPr>
              <a:t>&gt; </a:t>
            </a:r>
            <a:r>
              <a:rPr lang="en-US" altLang="en-US" sz="3800" dirty="0" smtClean="0">
                <a:ea typeface="Courier"/>
                <a:cs typeface="Courier"/>
              </a:rPr>
              <a:t>net localgroup</a:t>
            </a:r>
          </a:p>
        </p:txBody>
      </p:sp>
      <p:sp>
        <p:nvSpPr>
          <p:cNvPr id="7" name="Rectangle 2"/>
          <p:cNvSpPr txBox="1">
            <a:spLocks noChangeArrowheads="1"/>
          </p:cNvSpPr>
          <p:nvPr/>
        </p:nvSpPr>
        <p:spPr bwMode="auto">
          <a:xfrm>
            <a:off x="7671594" y="2082800"/>
            <a:ext cx="8230315" cy="12700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0" indent="0">
              <a:spcBef>
                <a:spcPts val="1200"/>
              </a:spcBef>
              <a:buFont typeface="Arial" charset="0"/>
              <a:buNone/>
            </a:pPr>
            <a:r>
              <a:rPr lang="en-US" altLang="en-US" sz="3800" b="1" dirty="0" err="1" smtClean="0">
                <a:solidFill>
                  <a:srgbClr val="FFFFFF"/>
                </a:solidFill>
                <a:latin typeface="Courier"/>
                <a:ea typeface="Courier"/>
                <a:cs typeface="Courier"/>
                <a:sym typeface="Courier"/>
              </a:rPr>
              <a:t>rn</a:t>
            </a:r>
            <a:r>
              <a:rPr lang="en-US" altLang="en-US" sz="3800" b="1" dirty="0" smtClean="0">
                <a:solidFill>
                  <a:srgbClr val="FFFFFF"/>
                </a:solidFill>
                <a:latin typeface="Courier"/>
                <a:ea typeface="Courier"/>
                <a:cs typeface="Courier"/>
                <a:sym typeface="Courier"/>
              </a:rPr>
              <a:t>&gt; </a:t>
            </a:r>
            <a:r>
              <a:rPr lang="en-US" altLang="en-US" sz="3800" kern="1200" dirty="0" smtClean="0">
                <a:solidFill>
                  <a:srgbClr val="FFFFFF"/>
                </a:solidFill>
                <a:latin typeface="Courier"/>
                <a:ea typeface="Courier"/>
                <a:cs typeface="Courier"/>
                <a:sym typeface="Courier"/>
              </a:rPr>
              <a:t>cat /etc/</a:t>
            </a:r>
            <a:r>
              <a:rPr lang="en-US" altLang="en-US" sz="3800" kern="1200" dirty="0" err="1" smtClean="0">
                <a:solidFill>
                  <a:srgbClr val="FFFFFF"/>
                </a:solidFill>
                <a:latin typeface="Courier"/>
                <a:ea typeface="Courier"/>
                <a:cs typeface="Courier"/>
                <a:sym typeface="Courier"/>
              </a:rPr>
              <a:t>passwd</a:t>
            </a:r>
            <a:endParaRPr lang="en-US" altLang="en-US" sz="3800" kern="1200" dirty="0">
              <a:solidFill>
                <a:srgbClr val="FFFFFF"/>
              </a:solidFill>
              <a:latin typeface="Courier"/>
              <a:ea typeface="Courier"/>
              <a:cs typeface="Courier"/>
              <a:sym typeface="Courier"/>
            </a:endParaRPr>
          </a:p>
        </p:txBody>
      </p:sp>
      <p:sp>
        <p:nvSpPr>
          <p:cNvPr id="8" name="Rectangle 3"/>
          <p:cNvSpPr>
            <a:spLocks/>
          </p:cNvSpPr>
          <p:nvPr/>
        </p:nvSpPr>
        <p:spPr bwMode="auto">
          <a:xfrm>
            <a:off x="7671594" y="3428999"/>
            <a:ext cx="8236981" cy="1981201"/>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2000" dirty="0" smtClean="0">
                <a:latin typeface="Courier" charset="0"/>
                <a:ea typeface="ＭＳ Ｐゴシック" charset="0"/>
                <a:cs typeface="Courier" charset="0"/>
                <a:sym typeface="Courier" charset="0"/>
              </a:rPr>
              <a:t>daisy:x</a:t>
            </a:r>
            <a:r>
              <a:rPr lang="en-US" sz="2000" dirty="0">
                <a:latin typeface="Courier" charset="0"/>
                <a:ea typeface="ＭＳ Ｐゴシック" charset="0"/>
                <a:cs typeface="Courier" charset="0"/>
                <a:sym typeface="Courier" charset="0"/>
              </a:rPr>
              <a:t>:</a:t>
            </a:r>
            <a:r>
              <a:rPr lang="en-US" sz="2000" dirty="0" smtClean="0">
                <a:latin typeface="Courier" charset="0"/>
                <a:ea typeface="ＭＳ Ｐゴシック" charset="0"/>
                <a:cs typeface="Courier" charset="0"/>
                <a:sym typeface="Courier" charset="0"/>
              </a:rPr>
              <a:t>2003:</a:t>
            </a:r>
            <a:r>
              <a:rPr lang="en-US" sz="2000" dirty="0">
                <a:latin typeface="Courier" charset="0"/>
                <a:ea typeface="ＭＳ Ｐゴシック" charset="0"/>
                <a:cs typeface="Courier" charset="0"/>
                <a:sym typeface="Courier" charset="0"/>
              </a:rPr>
              <a:t>0</a:t>
            </a:r>
            <a:r>
              <a:rPr lang="en-US" sz="2000" dirty="0" smtClean="0">
                <a:latin typeface="Courier" charset="0"/>
                <a:ea typeface="ＭＳ Ｐゴシック" charset="0"/>
                <a:cs typeface="Courier" charset="0"/>
                <a:sym typeface="Courier" charset="0"/>
              </a:rPr>
              <a:t>:Daisy Duke:</a:t>
            </a:r>
            <a:r>
              <a:rPr lang="en-US" sz="2000" dirty="0">
                <a:latin typeface="Courier" charset="0"/>
                <a:ea typeface="ＭＳ Ｐゴシック" charset="0"/>
                <a:cs typeface="Courier" charset="0"/>
                <a:sym typeface="Courier" charset="0"/>
              </a:rPr>
              <a:t>/home</a:t>
            </a:r>
            <a:r>
              <a:rPr lang="en-US" sz="2000" dirty="0" smtClean="0">
                <a:latin typeface="Courier" charset="0"/>
                <a:ea typeface="ＭＳ Ｐゴシック" charset="0"/>
                <a:cs typeface="Courier" charset="0"/>
                <a:sym typeface="Courier" charset="0"/>
              </a:rPr>
              <a:t>/daisy:</a:t>
            </a:r>
            <a:r>
              <a:rPr lang="en-US" sz="2000" dirty="0">
                <a:latin typeface="Courier" charset="0"/>
                <a:ea typeface="ＭＳ Ｐゴシック" charset="0"/>
                <a:cs typeface="Courier" charset="0"/>
                <a:sym typeface="Courier" charset="0"/>
              </a:rPr>
              <a:t>/bin/</a:t>
            </a:r>
            <a:r>
              <a:rPr lang="en-US" sz="2000" dirty="0" smtClean="0">
                <a:latin typeface="Courier" charset="0"/>
                <a:ea typeface="ＭＳ Ｐゴシック" charset="0"/>
                <a:cs typeface="Courier" charset="0"/>
                <a:sym typeface="Courier" charset="0"/>
              </a:rPr>
              <a:t>bash</a:t>
            </a:r>
          </a:p>
          <a:p>
            <a:r>
              <a:rPr lang="en-US" sz="2000" dirty="0" smtClean="0">
                <a:latin typeface="Courier" charset="0"/>
                <a:ea typeface="ＭＳ Ｐゴシック" charset="0"/>
                <a:cs typeface="Courier" charset="0"/>
                <a:sym typeface="Courier" charset="0"/>
              </a:rPr>
              <a:t>rosco:x</a:t>
            </a:r>
            <a:r>
              <a:rPr lang="en-US" sz="2000" dirty="0">
                <a:latin typeface="Courier" charset="0"/>
                <a:ea typeface="ＭＳ Ｐゴシック" charset="0"/>
                <a:cs typeface="Courier" charset="0"/>
                <a:sym typeface="Courier" charset="0"/>
              </a:rPr>
              <a:t>:</a:t>
            </a:r>
            <a:r>
              <a:rPr lang="en-US" sz="2000" dirty="0" smtClean="0">
                <a:latin typeface="Courier" charset="0"/>
                <a:ea typeface="ＭＳ Ｐゴシック" charset="0"/>
                <a:cs typeface="Courier" charset="0"/>
                <a:sym typeface="Courier" charset="0"/>
              </a:rPr>
              <a:t>2004:</a:t>
            </a:r>
            <a:r>
              <a:rPr lang="en-US" sz="2000" dirty="0">
                <a:latin typeface="Courier" charset="0"/>
                <a:ea typeface="ＭＳ Ｐゴシック" charset="0"/>
                <a:cs typeface="Courier" charset="0"/>
                <a:sym typeface="Courier" charset="0"/>
              </a:rPr>
              <a:t>0</a:t>
            </a:r>
            <a:r>
              <a:rPr lang="en-US" sz="2000" dirty="0" smtClean="0">
                <a:latin typeface="Courier" charset="0"/>
                <a:ea typeface="ＭＳ Ｐゴシック" charset="0"/>
                <a:cs typeface="Courier" charset="0"/>
                <a:sym typeface="Courier" charset="0"/>
              </a:rPr>
              <a:t>:Rosco P. Coltrane:</a:t>
            </a:r>
            <a:r>
              <a:rPr lang="en-US" sz="2000" dirty="0">
                <a:latin typeface="Courier" charset="0"/>
                <a:ea typeface="ＭＳ Ｐゴシック" charset="0"/>
                <a:cs typeface="Courier" charset="0"/>
                <a:sym typeface="Courier" charset="0"/>
              </a:rPr>
              <a:t>/home</a:t>
            </a:r>
            <a:r>
              <a:rPr lang="en-US" sz="2000" dirty="0" smtClean="0">
                <a:latin typeface="Courier" charset="0"/>
                <a:ea typeface="ＭＳ Ｐゴシック" charset="0"/>
                <a:cs typeface="Courier" charset="0"/>
                <a:sym typeface="Courier" charset="0"/>
              </a:rPr>
              <a:t>/</a:t>
            </a:r>
            <a:r>
              <a:rPr lang="en-US" sz="2000" dirty="0" err="1" smtClean="0">
                <a:latin typeface="Courier" charset="0"/>
                <a:ea typeface="ＭＳ Ｐゴシック" charset="0"/>
                <a:cs typeface="Courier" charset="0"/>
                <a:sym typeface="Courier" charset="0"/>
              </a:rPr>
              <a:t>rosco</a:t>
            </a:r>
            <a:r>
              <a:rPr lang="en-US" sz="2000" dirty="0" smtClean="0">
                <a:latin typeface="Courier" charset="0"/>
                <a:ea typeface="ＭＳ Ｐゴシック" charset="0"/>
                <a:cs typeface="Courier" charset="0"/>
                <a:sym typeface="Courier" charset="0"/>
              </a:rPr>
              <a:t>:</a:t>
            </a:r>
            <a:r>
              <a:rPr lang="en-US" sz="2000" dirty="0">
                <a:latin typeface="Courier" charset="0"/>
                <a:ea typeface="ＭＳ Ｐゴシック" charset="0"/>
                <a:cs typeface="Courier" charset="0"/>
                <a:sym typeface="Courier" charset="0"/>
              </a:rPr>
              <a:t>/bin/bash</a:t>
            </a:r>
          </a:p>
        </p:txBody>
      </p:sp>
      <p:sp>
        <p:nvSpPr>
          <p:cNvPr id="9" name="Rectangle 4"/>
          <p:cNvSpPr>
            <a:spLocks/>
          </p:cNvSpPr>
          <p:nvPr/>
        </p:nvSpPr>
        <p:spPr bwMode="auto">
          <a:xfrm>
            <a:off x="7671594" y="6858000"/>
            <a:ext cx="8236981" cy="19812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3200" dirty="0" smtClean="0">
                <a:latin typeface="Courier" charset="0"/>
                <a:ea typeface="ＭＳ Ｐゴシック" charset="0"/>
                <a:cs typeface="Courier" charset="0"/>
                <a:sym typeface="Courier" charset="0"/>
              </a:rPr>
              <a:t>stars:x</a:t>
            </a:r>
            <a:r>
              <a:rPr lang="en-US" sz="3200" dirty="0">
                <a:latin typeface="Courier" charset="0"/>
                <a:ea typeface="ＭＳ Ｐゴシック" charset="0"/>
                <a:cs typeface="Courier" charset="0"/>
                <a:sym typeface="Courier" charset="0"/>
              </a:rPr>
              <a:t>:3000</a:t>
            </a:r>
            <a:r>
              <a:rPr lang="en-US" sz="3200" dirty="0" smtClean="0">
                <a:latin typeface="Courier" charset="0"/>
                <a:ea typeface="ＭＳ Ｐゴシック" charset="0"/>
                <a:cs typeface="Courier" charset="0"/>
                <a:sym typeface="Courier" charset="0"/>
              </a:rPr>
              <a:t>:daisy,rosco</a:t>
            </a:r>
            <a:endParaRPr lang="en-US" sz="3200" dirty="0">
              <a:latin typeface="Courier" charset="0"/>
              <a:ea typeface="ＭＳ Ｐゴシック" charset="0"/>
              <a:cs typeface="Courier" charset="0"/>
              <a:sym typeface="Courier" charset="0"/>
            </a:endParaRPr>
          </a:p>
        </p:txBody>
      </p:sp>
      <p:sp>
        <p:nvSpPr>
          <p:cNvPr id="10" name="Rectangle 5"/>
          <p:cNvSpPr>
            <a:spLocks/>
          </p:cNvSpPr>
          <p:nvPr/>
        </p:nvSpPr>
        <p:spPr bwMode="auto">
          <a:xfrm>
            <a:off x="7671594" y="5791200"/>
            <a:ext cx="8230315" cy="990600"/>
          </a:xfrm>
          <a:prstGeom prst="rect">
            <a:avLst/>
          </a:prstGeom>
          <a:solidFill>
            <a:srgbClr val="000000"/>
          </a:solidFill>
          <a:ln w="25400">
            <a:solidFill>
              <a:srgbClr val="334150"/>
            </a:solidFill>
            <a:prstDash val="sysDot"/>
            <a:miter lim="800000"/>
            <a:headEnd/>
            <a:tailEnd/>
          </a:ln>
        </p:spPr>
        <p:txBody>
          <a:bodyPr lIns="228600" tIns="228600" rIns="228600" bIns="22860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pPr>
            <a:r>
              <a:rPr lang="en-US" altLang="en-US" sz="3800" b="1" dirty="0" err="1" smtClean="0">
                <a:ea typeface="Courier"/>
                <a:cs typeface="Courier"/>
              </a:rPr>
              <a:t>rn</a:t>
            </a:r>
            <a:r>
              <a:rPr lang="en-US" altLang="en-US" sz="3800" b="1" dirty="0" smtClean="0">
                <a:ea typeface="Courier"/>
                <a:cs typeface="Courier"/>
              </a:rPr>
              <a:t>&gt; </a:t>
            </a:r>
            <a:r>
              <a:rPr lang="en-US" altLang="en-US" sz="3800" dirty="0" smtClean="0">
                <a:ea typeface="Courier"/>
                <a:cs typeface="Courier"/>
              </a:rPr>
              <a:t>cat /etc/group</a:t>
            </a:r>
          </a:p>
        </p:txBody>
      </p:sp>
      <p:sp>
        <p:nvSpPr>
          <p:cNvPr id="2" name="TextBox 1"/>
          <p:cNvSpPr txBox="1"/>
          <p:nvPr/>
        </p:nvSpPr>
        <p:spPr>
          <a:xfrm>
            <a:off x="2261394" y="1411069"/>
            <a:ext cx="2057474" cy="646331"/>
          </a:xfrm>
          <a:prstGeom prst="rect">
            <a:avLst/>
          </a:prstGeom>
          <a:noFill/>
        </p:spPr>
        <p:txBody>
          <a:bodyPr wrap="none" rtlCol="0">
            <a:spAutoFit/>
          </a:bodyPr>
          <a:lstStyle/>
          <a:p>
            <a:r>
              <a:rPr lang="en-US" sz="3600" dirty="0" smtClean="0"/>
              <a:t>Windows</a:t>
            </a:r>
            <a:endParaRPr lang="en-US" sz="3600" dirty="0"/>
          </a:p>
        </p:txBody>
      </p:sp>
      <p:sp>
        <p:nvSpPr>
          <p:cNvPr id="12" name="TextBox 11"/>
          <p:cNvSpPr txBox="1"/>
          <p:nvPr/>
        </p:nvSpPr>
        <p:spPr>
          <a:xfrm>
            <a:off x="10948194" y="1447800"/>
            <a:ext cx="1288333" cy="646331"/>
          </a:xfrm>
          <a:prstGeom prst="rect">
            <a:avLst/>
          </a:prstGeom>
          <a:noFill/>
        </p:spPr>
        <p:txBody>
          <a:bodyPr wrap="none" rtlCol="0">
            <a:spAutoFit/>
          </a:bodyPr>
          <a:lstStyle/>
          <a:p>
            <a:r>
              <a:rPr lang="en-US" sz="3600" dirty="0" smtClean="0"/>
              <a:t>Linux</a:t>
            </a:r>
            <a:endParaRPr lang="en-US" sz="3600" dirty="0"/>
          </a:p>
        </p:txBody>
      </p:sp>
      <p:cxnSp>
        <p:nvCxnSpPr>
          <p:cNvPr id="4" name="Straight Connector 3"/>
          <p:cNvCxnSpPr/>
          <p:nvPr/>
        </p:nvCxnSpPr>
        <p:spPr bwMode="auto">
          <a:xfrm>
            <a:off x="7519194" y="2057400"/>
            <a:ext cx="0" cy="6705600"/>
          </a:xfrm>
          <a:prstGeom prst="line">
            <a:avLst/>
          </a:prstGeom>
          <a:blipFill dpi="0" rotWithShape="0">
            <a:blip r:embed="rId3"/>
            <a:srcRect/>
            <a:tile tx="0" ty="0" sx="100000" sy="100000" flip="none" algn="tl"/>
          </a:blipFill>
          <a:ln w="12700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8765633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Verify </a:t>
            </a:r>
            <a:r>
              <a:rPr lang="en-US" sz="4800" dirty="0">
                <a:sym typeface="Arial Bold" charset="0"/>
              </a:rPr>
              <a:t>the users and groups </a:t>
            </a:r>
            <a:r>
              <a:rPr lang="en-US" sz="4800" dirty="0" smtClean="0">
                <a:sym typeface="Arial Bold" charset="0"/>
              </a:rPr>
              <a:t>exist on the node</a:t>
            </a:r>
            <a:endParaRPr lang="en-US" sz="4800" dirty="0">
              <a:sym typeface="Arial Bold" charset="0"/>
            </a:endParaRPr>
          </a:p>
        </p:txBody>
      </p:sp>
      <p:sp>
        <p:nvSpPr>
          <p:cNvPr id="334851" name="Rectangle 2"/>
          <p:cNvSpPr>
            <a:spLocks noGrp="1" noChangeArrowheads="1"/>
          </p:cNvSpPr>
          <p:nvPr>
            <p:ph type="body" idx="1"/>
          </p:nvPr>
        </p:nvSpPr>
        <p:spPr>
          <a:xfrm>
            <a:off x="812879" y="1701800"/>
            <a:ext cx="15101775" cy="965200"/>
          </a:xfrm>
          <a:solidFill>
            <a:srgbClr val="000000"/>
          </a:solidFill>
          <a:ln w="25400">
            <a:solidFill>
              <a:srgbClr val="334150"/>
            </a:solidFill>
            <a:prstDash val="sysDot"/>
            <a:miter lim="800000"/>
            <a:headEnd/>
            <a:tailEnd/>
          </a:ln>
        </p:spPr>
        <p:txBody>
          <a:bodyPr lIns="228600" tIns="228600" rIns="228600" bIns="228600"/>
          <a:lstStyle/>
          <a:p>
            <a:pPr marL="0" indent="0">
              <a:spcBef>
                <a:spcPts val="1200"/>
              </a:spcBef>
              <a:buNone/>
            </a:pPr>
            <a:r>
              <a:rPr lang="en-US" altLang="en-US" sz="4800" b="1" kern="1200" dirty="0" err="1" smtClean="0">
                <a:solidFill>
                  <a:srgbClr val="FFFFFF"/>
                </a:solidFill>
                <a:latin typeface="Courier"/>
                <a:ea typeface="Courier"/>
                <a:cs typeface="Courier"/>
                <a:sym typeface="Courier"/>
              </a:rPr>
              <a:t>rn</a:t>
            </a:r>
            <a:r>
              <a:rPr lang="en-US" altLang="en-US" sz="4800" b="1" kern="1200" dirty="0" smtClean="0">
                <a:solidFill>
                  <a:srgbClr val="FFFFFF"/>
                </a:solidFill>
                <a:latin typeface="Courier"/>
                <a:ea typeface="Courier"/>
                <a:cs typeface="Courier"/>
                <a:sym typeface="Courier"/>
              </a:rPr>
              <a:t>&gt; </a:t>
            </a:r>
            <a:r>
              <a:rPr lang="en-US" altLang="en-US" sz="4800" b="1" kern="1200" dirty="0">
                <a:solidFill>
                  <a:srgbClr val="FFFFFF"/>
                </a:solidFill>
                <a:latin typeface="Courier"/>
                <a:ea typeface="Courier"/>
                <a:cs typeface="Courier"/>
                <a:sym typeface="Courier"/>
              </a:rPr>
              <a:t>net users</a:t>
            </a:r>
          </a:p>
        </p:txBody>
      </p:sp>
      <p:sp>
        <p:nvSpPr>
          <p:cNvPr id="334852" name="Rectangle 3"/>
          <p:cNvSpPr>
            <a:spLocks/>
          </p:cNvSpPr>
          <p:nvPr/>
        </p:nvSpPr>
        <p:spPr bwMode="auto">
          <a:xfrm>
            <a:off x="787477" y="2717800"/>
            <a:ext cx="15114476" cy="25400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400" eaLnBrk="1" fontAlgn="base" hangingPunct="1">
              <a:spcBef>
                <a:spcPct val="0"/>
              </a:spcBef>
              <a:spcAft>
                <a:spcPct val="0"/>
              </a:spcAft>
            </a:pPr>
            <a:r>
              <a:rPr lang="en-US" altLang="en-US" sz="2400" dirty="0">
                <a:ea typeface="Courier"/>
                <a:cs typeface="Courier"/>
              </a:rPr>
              <a:t>User accounts for \\C1263834251</a:t>
            </a:r>
          </a:p>
          <a:p>
            <a:pPr lvl="1" defTabSz="914400" eaLnBrk="1" fontAlgn="base" hangingPunct="1">
              <a:spcBef>
                <a:spcPct val="0"/>
              </a:spcBef>
              <a:spcAft>
                <a:spcPct val="0"/>
              </a:spcAft>
            </a:pPr>
            <a:r>
              <a:rPr lang="en-US" altLang="en-US" sz="2400" dirty="0" smtClean="0">
                <a:ea typeface="Courier"/>
                <a:cs typeface="Courier"/>
              </a:rPr>
              <a:t>-------------------------------------------------------------</a:t>
            </a:r>
            <a:endParaRPr lang="en-US" altLang="en-US" sz="2400" dirty="0">
              <a:ea typeface="Courier"/>
              <a:cs typeface="Courier"/>
            </a:endParaRPr>
          </a:p>
          <a:p>
            <a:pPr lvl="1" defTabSz="914400" eaLnBrk="1" fontAlgn="base" hangingPunct="1">
              <a:spcBef>
                <a:spcPct val="0"/>
              </a:spcBef>
              <a:spcAft>
                <a:spcPct val="0"/>
              </a:spcAft>
            </a:pPr>
            <a:r>
              <a:rPr lang="en-US" altLang="en-US" sz="2400" dirty="0">
                <a:ea typeface="Courier"/>
                <a:cs typeface="Courier"/>
              </a:rPr>
              <a:t>Administrator            </a:t>
            </a:r>
            <a:r>
              <a:rPr lang="en-US" altLang="en-US" sz="2400" dirty="0" err="1" smtClean="0">
                <a:ea typeface="Courier"/>
                <a:cs typeface="Courier"/>
              </a:rPr>
              <a:t>bobo</a:t>
            </a:r>
            <a:endParaRPr lang="en-US" altLang="en-US" sz="2400" dirty="0">
              <a:ea typeface="Courier"/>
              <a:cs typeface="Courier"/>
            </a:endParaRPr>
          </a:p>
          <a:p>
            <a:pPr lvl="1" defTabSz="914400" eaLnBrk="1" fontAlgn="base" hangingPunct="1">
              <a:spcBef>
                <a:spcPct val="0"/>
              </a:spcBef>
              <a:spcAft>
                <a:spcPct val="0"/>
              </a:spcAft>
            </a:pPr>
            <a:r>
              <a:rPr lang="en-US" altLang="en-US" sz="2400" dirty="0">
                <a:ea typeface="Courier"/>
                <a:cs typeface="Courier"/>
              </a:rPr>
              <a:t>frank                    </a:t>
            </a:r>
            <a:r>
              <a:rPr lang="en-US" altLang="en-US" sz="2400" dirty="0" smtClean="0">
                <a:ea typeface="Courier"/>
                <a:cs typeface="Courier"/>
              </a:rPr>
              <a:t>Guest</a:t>
            </a:r>
          </a:p>
          <a:p>
            <a:pPr lvl="1" defTabSz="914400" eaLnBrk="1" fontAlgn="base" hangingPunct="1">
              <a:spcBef>
                <a:spcPct val="0"/>
              </a:spcBef>
              <a:spcAft>
                <a:spcPct val="0"/>
              </a:spcAft>
            </a:pPr>
            <a:r>
              <a:rPr lang="en-US" altLang="en-US" sz="2400" dirty="0" smtClean="0">
                <a:ea typeface="Courier"/>
                <a:cs typeface="Courier"/>
              </a:rPr>
              <a:t>The command completed successfully.</a:t>
            </a:r>
            <a:endParaRPr lang="en-US" altLang="en-US" sz="2400" dirty="0">
              <a:ea typeface="Courier"/>
              <a:cs typeface="Courier"/>
            </a:endParaRPr>
          </a:p>
        </p:txBody>
      </p:sp>
      <p:sp>
        <p:nvSpPr>
          <p:cNvPr id="334853" name="Rectangle 4"/>
          <p:cNvSpPr>
            <a:spLocks/>
          </p:cNvSpPr>
          <p:nvPr/>
        </p:nvSpPr>
        <p:spPr bwMode="auto">
          <a:xfrm>
            <a:off x="800178" y="6502400"/>
            <a:ext cx="15114476" cy="22479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400" eaLnBrk="1" fontAlgn="base" hangingPunct="1">
              <a:spcBef>
                <a:spcPct val="0"/>
              </a:spcBef>
              <a:spcAft>
                <a:spcPct val="0"/>
              </a:spcAft>
            </a:pPr>
            <a:r>
              <a:rPr lang="en-US" altLang="en-US" sz="2400" dirty="0" smtClean="0">
                <a:ea typeface="Courier"/>
                <a:cs typeface="Courier"/>
              </a:rPr>
              <a:t>Aliases for \\WIN-BBNT36Q0RB2</a:t>
            </a:r>
          </a:p>
          <a:p>
            <a:pPr lvl="1" defTabSz="914400" eaLnBrk="1" fontAlgn="base" hangingPunct="1">
              <a:spcBef>
                <a:spcPct val="0"/>
              </a:spcBef>
              <a:spcAft>
                <a:spcPct val="0"/>
              </a:spcAft>
            </a:pPr>
            <a:r>
              <a:rPr lang="en-US" altLang="en-US" sz="2400" dirty="0" smtClean="0">
                <a:ea typeface="Courier"/>
                <a:cs typeface="Courier"/>
              </a:rPr>
              <a:t>*</a:t>
            </a:r>
            <a:r>
              <a:rPr lang="en-US" altLang="en-US" sz="2400" dirty="0">
                <a:ea typeface="Courier"/>
                <a:cs typeface="Courier"/>
              </a:rPr>
              <a:t>Administrators</a:t>
            </a:r>
          </a:p>
          <a:p>
            <a:pPr lvl="1" defTabSz="914400" eaLnBrk="1" fontAlgn="base" hangingPunct="1">
              <a:spcBef>
                <a:spcPct val="0"/>
              </a:spcBef>
              <a:spcAft>
                <a:spcPct val="0"/>
              </a:spcAft>
            </a:pPr>
            <a:r>
              <a:rPr lang="en-US" altLang="en-US" sz="2400" dirty="0">
                <a:ea typeface="Courier"/>
                <a:cs typeface="Courier"/>
              </a:rPr>
              <a:t>….</a:t>
            </a:r>
          </a:p>
          <a:p>
            <a:pPr lvl="1" defTabSz="914400" eaLnBrk="1" fontAlgn="base" hangingPunct="1">
              <a:spcBef>
                <a:spcPct val="0"/>
              </a:spcBef>
              <a:spcAft>
                <a:spcPct val="0"/>
              </a:spcAft>
            </a:pPr>
            <a:r>
              <a:rPr lang="en-US" altLang="en-US" sz="2400" dirty="0" smtClean="0">
                <a:ea typeface="Courier"/>
                <a:cs typeface="Courier"/>
              </a:rPr>
              <a:t>*clowns</a:t>
            </a:r>
            <a:endParaRPr lang="en-US" altLang="en-US" sz="2400" dirty="0">
              <a:ea typeface="Courier"/>
              <a:cs typeface="Courier"/>
            </a:endParaRPr>
          </a:p>
          <a:p>
            <a:pPr lvl="1" defTabSz="914400" eaLnBrk="1" fontAlgn="base" hangingPunct="1">
              <a:spcBef>
                <a:spcPct val="0"/>
              </a:spcBef>
              <a:spcAft>
                <a:spcPct val="0"/>
              </a:spcAft>
            </a:pPr>
            <a:r>
              <a:rPr lang="en-US" altLang="en-US" sz="2400" dirty="0" smtClean="0">
                <a:ea typeface="Courier"/>
                <a:cs typeface="Courier"/>
              </a:rPr>
              <a:t>*</a:t>
            </a:r>
            <a:r>
              <a:rPr lang="en-US" altLang="en-US" sz="2400" dirty="0">
                <a:ea typeface="Courier"/>
                <a:cs typeface="Courier"/>
              </a:rPr>
              <a:t>Performance Log </a:t>
            </a:r>
            <a:r>
              <a:rPr lang="en-US" altLang="en-US" sz="2400" dirty="0" smtClean="0">
                <a:ea typeface="Courier"/>
                <a:cs typeface="Courier"/>
              </a:rPr>
              <a:t>Users</a:t>
            </a:r>
          </a:p>
          <a:p>
            <a:pPr lvl="1" defTabSz="914400" eaLnBrk="1" fontAlgn="base" hangingPunct="1">
              <a:spcBef>
                <a:spcPct val="0"/>
              </a:spcBef>
              <a:spcAft>
                <a:spcPct val="0"/>
              </a:spcAft>
            </a:pPr>
            <a:endParaRPr lang="en-US" altLang="en-US" sz="2400" dirty="0">
              <a:ea typeface="Courier"/>
              <a:cs typeface="Courier"/>
            </a:endParaRPr>
          </a:p>
        </p:txBody>
      </p:sp>
      <p:sp>
        <p:nvSpPr>
          <p:cNvPr id="334854" name="Rectangle 5"/>
          <p:cNvSpPr>
            <a:spLocks/>
          </p:cNvSpPr>
          <p:nvPr/>
        </p:nvSpPr>
        <p:spPr bwMode="auto">
          <a:xfrm>
            <a:off x="812879" y="5388429"/>
            <a:ext cx="15101775" cy="936171"/>
          </a:xfrm>
          <a:prstGeom prst="rect">
            <a:avLst/>
          </a:prstGeom>
          <a:solidFill>
            <a:srgbClr val="000000"/>
          </a:solidFill>
          <a:ln w="25400">
            <a:solidFill>
              <a:srgbClr val="334150"/>
            </a:solidFill>
            <a:prstDash val="sysDot"/>
            <a:miter lim="800000"/>
            <a:headEnd/>
            <a:tailEnd/>
          </a:ln>
        </p:spPr>
        <p:txBody>
          <a:bodyPr lIns="228600" tIns="228600" rIns="228600" bIns="22860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pPr>
            <a:r>
              <a:rPr lang="en-US" altLang="en-US" b="1" dirty="0" err="1" smtClean="0">
                <a:ea typeface="Courier"/>
                <a:cs typeface="Courier"/>
              </a:rPr>
              <a:t>rn</a:t>
            </a:r>
            <a:r>
              <a:rPr lang="en-US" altLang="en-US" b="1" dirty="0" smtClean="0">
                <a:ea typeface="Courier"/>
                <a:cs typeface="Courier"/>
              </a:rPr>
              <a:t>&gt; net localgroup</a:t>
            </a:r>
            <a:endParaRPr lang="en-US" altLang="en-US" dirty="0" smtClean="0">
              <a:ea typeface="Courier"/>
              <a:cs typeface="Courier"/>
            </a:endParaRPr>
          </a:p>
        </p:txBody>
      </p:sp>
    </p:spTree>
    <p:extLst>
      <p:ext uri="{BB962C8B-B14F-4D97-AF65-F5344CB8AC3E}">
        <p14:creationId xmlns:p14="http://schemas.microsoft.com/office/powerpoint/2010/main" val="31504067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Verify </a:t>
            </a:r>
            <a:r>
              <a:rPr lang="en-US" sz="4800" dirty="0">
                <a:sym typeface="Arial Bold" charset="0"/>
              </a:rPr>
              <a:t>the users and groups </a:t>
            </a:r>
            <a:r>
              <a:rPr lang="en-US" sz="4800" dirty="0" smtClean="0">
                <a:sym typeface="Arial Bold" charset="0"/>
              </a:rPr>
              <a:t>exist on the node</a:t>
            </a:r>
            <a:endParaRPr lang="en-US" sz="4800" dirty="0">
              <a:sym typeface="Arial Bold" charset="0"/>
            </a:endParaRPr>
          </a:p>
        </p:txBody>
      </p:sp>
      <p:sp>
        <p:nvSpPr>
          <p:cNvPr id="334851" name="Rectangle 2"/>
          <p:cNvSpPr>
            <a:spLocks noGrp="1" noChangeArrowheads="1"/>
          </p:cNvSpPr>
          <p:nvPr>
            <p:ph type="body" idx="1"/>
          </p:nvPr>
        </p:nvSpPr>
        <p:spPr>
          <a:xfrm>
            <a:off x="812879" y="1701800"/>
            <a:ext cx="15101775" cy="965200"/>
          </a:xfrm>
          <a:solidFill>
            <a:srgbClr val="000000"/>
          </a:solidFill>
          <a:ln w="25400">
            <a:solidFill>
              <a:srgbClr val="334150"/>
            </a:solidFill>
            <a:prstDash val="sysDot"/>
            <a:miter lim="800000"/>
            <a:headEnd/>
            <a:tailEnd/>
          </a:ln>
        </p:spPr>
        <p:txBody>
          <a:bodyPr lIns="228600" tIns="228600" rIns="228600" bIns="228600"/>
          <a:lstStyle/>
          <a:p>
            <a:pPr marL="0" indent="0">
              <a:spcBef>
                <a:spcPts val="1200"/>
              </a:spcBef>
              <a:buNone/>
            </a:pPr>
            <a:r>
              <a:rPr lang="en-US" altLang="en-US" sz="4800" b="1" kern="1200" dirty="0" err="1" smtClean="0">
                <a:solidFill>
                  <a:srgbClr val="FFFFFF"/>
                </a:solidFill>
                <a:latin typeface="Courier"/>
                <a:ea typeface="Courier"/>
                <a:cs typeface="Courier"/>
                <a:sym typeface="Courier"/>
              </a:rPr>
              <a:t>user@hostname</a:t>
            </a:r>
            <a:r>
              <a:rPr lang="en-US" altLang="en-US" sz="4800" b="1" kern="1200" dirty="0" smtClean="0">
                <a:solidFill>
                  <a:srgbClr val="FFFFFF"/>
                </a:solidFill>
                <a:latin typeface="Courier"/>
                <a:ea typeface="Courier"/>
                <a:cs typeface="Courier"/>
                <a:sym typeface="Courier"/>
              </a:rPr>
              <a:t>:~$ </a:t>
            </a:r>
            <a:r>
              <a:rPr lang="en-US" altLang="en-US" sz="4800" kern="1200" dirty="0" smtClean="0">
                <a:solidFill>
                  <a:srgbClr val="FFFFFF"/>
                </a:solidFill>
                <a:latin typeface="Courier"/>
                <a:ea typeface="Courier"/>
                <a:cs typeface="Courier"/>
                <a:sym typeface="Courier"/>
              </a:rPr>
              <a:t>cat /etc/</a:t>
            </a:r>
            <a:r>
              <a:rPr lang="en-US" altLang="en-US" sz="4800" kern="1200" dirty="0" err="1" smtClean="0">
                <a:solidFill>
                  <a:srgbClr val="FFFFFF"/>
                </a:solidFill>
                <a:latin typeface="Courier"/>
                <a:ea typeface="Courier"/>
                <a:cs typeface="Courier"/>
                <a:sym typeface="Courier"/>
              </a:rPr>
              <a:t>passwd</a:t>
            </a:r>
            <a:endParaRPr lang="en-US" altLang="en-US" sz="4800" kern="1200" dirty="0">
              <a:solidFill>
                <a:srgbClr val="FFFFFF"/>
              </a:solidFill>
              <a:latin typeface="Courier"/>
              <a:ea typeface="Courier"/>
              <a:cs typeface="Courier"/>
              <a:sym typeface="Courier"/>
            </a:endParaRPr>
          </a:p>
        </p:txBody>
      </p:sp>
      <p:sp>
        <p:nvSpPr>
          <p:cNvPr id="334852" name="Rectangle 3"/>
          <p:cNvSpPr>
            <a:spLocks/>
          </p:cNvSpPr>
          <p:nvPr/>
        </p:nvSpPr>
        <p:spPr bwMode="auto">
          <a:xfrm>
            <a:off x="787477" y="2717800"/>
            <a:ext cx="15114476" cy="25400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3200" dirty="0" smtClean="0">
                <a:latin typeface="Courier" charset="0"/>
                <a:ea typeface="ＭＳ Ｐゴシック" charset="0"/>
                <a:cs typeface="Courier" charset="0"/>
                <a:sym typeface="Courier" charset="0"/>
              </a:rPr>
              <a:t>sheldon:x</a:t>
            </a:r>
            <a:r>
              <a:rPr lang="en-US" sz="3200" dirty="0">
                <a:latin typeface="Courier" charset="0"/>
                <a:ea typeface="ＭＳ Ｐゴシック" charset="0"/>
                <a:cs typeface="Courier" charset="0"/>
                <a:sym typeface="Courier" charset="0"/>
              </a:rPr>
              <a:t>:</a:t>
            </a:r>
            <a:r>
              <a:rPr lang="en-US" sz="3200" dirty="0" smtClean="0">
                <a:latin typeface="Courier" charset="0"/>
                <a:ea typeface="ＭＳ Ｐゴシック" charset="0"/>
                <a:cs typeface="Courier" charset="0"/>
                <a:sym typeface="Courier" charset="0"/>
              </a:rPr>
              <a:t>2003:</a:t>
            </a:r>
            <a:r>
              <a:rPr lang="en-US" sz="3200" dirty="0">
                <a:latin typeface="Courier" charset="0"/>
                <a:ea typeface="ＭＳ Ｐゴシック" charset="0"/>
                <a:cs typeface="Courier" charset="0"/>
                <a:sym typeface="Courier" charset="0"/>
              </a:rPr>
              <a:t>0</a:t>
            </a:r>
            <a:r>
              <a:rPr lang="en-US" sz="3200" dirty="0" smtClean="0">
                <a:latin typeface="Courier" charset="0"/>
                <a:ea typeface="ＭＳ Ｐゴシック" charset="0"/>
                <a:cs typeface="Courier" charset="0"/>
                <a:sym typeface="Courier" charset="0"/>
              </a:rPr>
              <a:t>:Daisy Duke:</a:t>
            </a:r>
            <a:r>
              <a:rPr lang="en-US" sz="3200" dirty="0">
                <a:latin typeface="Courier" charset="0"/>
                <a:ea typeface="ＭＳ Ｐゴシック" charset="0"/>
                <a:cs typeface="Courier" charset="0"/>
                <a:sym typeface="Courier" charset="0"/>
              </a:rPr>
              <a:t>/home</a:t>
            </a:r>
            <a:r>
              <a:rPr lang="en-US" sz="3200" dirty="0" smtClean="0">
                <a:latin typeface="Courier" charset="0"/>
                <a:ea typeface="ＭＳ Ｐゴシック" charset="0"/>
                <a:cs typeface="Courier" charset="0"/>
                <a:sym typeface="Courier" charset="0"/>
              </a:rPr>
              <a:t>/daisy:</a:t>
            </a:r>
            <a:r>
              <a:rPr lang="en-US" sz="3200" dirty="0">
                <a:latin typeface="Courier" charset="0"/>
                <a:ea typeface="ＭＳ Ｐゴシック" charset="0"/>
                <a:cs typeface="Courier" charset="0"/>
                <a:sym typeface="Courier" charset="0"/>
              </a:rPr>
              <a:t>/bin/</a:t>
            </a:r>
            <a:r>
              <a:rPr lang="en-US" sz="3200" dirty="0" smtClean="0">
                <a:latin typeface="Courier" charset="0"/>
                <a:ea typeface="ＭＳ Ｐゴシック" charset="0"/>
                <a:cs typeface="Courier" charset="0"/>
                <a:sym typeface="Courier" charset="0"/>
              </a:rPr>
              <a:t>bash</a:t>
            </a:r>
          </a:p>
          <a:p>
            <a:r>
              <a:rPr lang="en-US" sz="3200" dirty="0" smtClean="0">
                <a:latin typeface="Courier" charset="0"/>
                <a:ea typeface="ＭＳ Ｐゴシック" charset="0"/>
                <a:cs typeface="Courier" charset="0"/>
                <a:sym typeface="Courier" charset="0"/>
              </a:rPr>
              <a:t>rosco:x</a:t>
            </a:r>
            <a:r>
              <a:rPr lang="en-US" sz="3200" dirty="0">
                <a:latin typeface="Courier" charset="0"/>
                <a:ea typeface="ＭＳ Ｐゴシック" charset="0"/>
                <a:cs typeface="Courier" charset="0"/>
                <a:sym typeface="Courier" charset="0"/>
              </a:rPr>
              <a:t>:</a:t>
            </a:r>
            <a:r>
              <a:rPr lang="en-US" sz="3200" dirty="0" smtClean="0">
                <a:latin typeface="Courier" charset="0"/>
                <a:ea typeface="ＭＳ Ｐゴシック" charset="0"/>
                <a:cs typeface="Courier" charset="0"/>
                <a:sym typeface="Courier" charset="0"/>
              </a:rPr>
              <a:t>2004:</a:t>
            </a:r>
            <a:r>
              <a:rPr lang="en-US" sz="3200" dirty="0">
                <a:latin typeface="Courier" charset="0"/>
                <a:ea typeface="ＭＳ Ｐゴシック" charset="0"/>
                <a:cs typeface="Courier" charset="0"/>
                <a:sym typeface="Courier" charset="0"/>
              </a:rPr>
              <a:t>0</a:t>
            </a:r>
            <a:r>
              <a:rPr lang="en-US" sz="3200" dirty="0" smtClean="0">
                <a:latin typeface="Courier" charset="0"/>
                <a:ea typeface="ＭＳ Ｐゴシック" charset="0"/>
                <a:cs typeface="Courier" charset="0"/>
                <a:sym typeface="Courier" charset="0"/>
              </a:rPr>
              <a:t>:Rosco </a:t>
            </a:r>
            <a:r>
              <a:rPr lang="en-US" sz="3200" dirty="0" err="1" smtClean="0">
                <a:latin typeface="Courier" charset="0"/>
                <a:ea typeface="ＭＳ Ｐゴシック" charset="0"/>
                <a:cs typeface="Courier" charset="0"/>
                <a:sym typeface="Courier" charset="0"/>
              </a:rPr>
              <a:t>Noseeeum</a:t>
            </a:r>
            <a:r>
              <a:rPr lang="en-US" sz="3200" dirty="0" smtClean="0">
                <a:latin typeface="Courier" charset="0"/>
                <a:ea typeface="ＭＳ Ｐゴシック" charset="0"/>
                <a:cs typeface="Courier" charset="0"/>
                <a:sym typeface="Courier" charset="0"/>
              </a:rPr>
              <a:t>:</a:t>
            </a:r>
            <a:r>
              <a:rPr lang="en-US" sz="3200" dirty="0">
                <a:latin typeface="Courier" charset="0"/>
                <a:ea typeface="ＭＳ Ｐゴシック" charset="0"/>
                <a:cs typeface="Courier" charset="0"/>
                <a:sym typeface="Courier" charset="0"/>
              </a:rPr>
              <a:t>/home</a:t>
            </a:r>
            <a:r>
              <a:rPr lang="en-US" sz="3200" dirty="0" smtClean="0">
                <a:latin typeface="Courier" charset="0"/>
                <a:ea typeface="ＭＳ Ｐゴシック" charset="0"/>
                <a:cs typeface="Courier" charset="0"/>
                <a:sym typeface="Courier" charset="0"/>
              </a:rPr>
              <a:t>/</a:t>
            </a:r>
            <a:r>
              <a:rPr lang="en-US" sz="3200" dirty="0" err="1" smtClean="0">
                <a:latin typeface="Courier" charset="0"/>
                <a:ea typeface="ＭＳ Ｐゴシック" charset="0"/>
                <a:cs typeface="Courier" charset="0"/>
                <a:sym typeface="Courier" charset="0"/>
              </a:rPr>
              <a:t>rosco</a:t>
            </a:r>
            <a:r>
              <a:rPr lang="en-US" sz="3200" dirty="0" smtClean="0">
                <a:latin typeface="Courier" charset="0"/>
                <a:ea typeface="ＭＳ Ｐゴシック" charset="0"/>
                <a:cs typeface="Courier" charset="0"/>
                <a:sym typeface="Courier" charset="0"/>
              </a:rPr>
              <a:t>:</a:t>
            </a:r>
            <a:r>
              <a:rPr lang="en-US" sz="3200" dirty="0">
                <a:latin typeface="Courier" charset="0"/>
                <a:ea typeface="ＭＳ Ｐゴシック" charset="0"/>
                <a:cs typeface="Courier" charset="0"/>
                <a:sym typeface="Courier" charset="0"/>
              </a:rPr>
              <a:t>/bin/bash</a:t>
            </a:r>
          </a:p>
        </p:txBody>
      </p:sp>
      <p:sp>
        <p:nvSpPr>
          <p:cNvPr id="334853" name="Rectangle 4"/>
          <p:cNvSpPr>
            <a:spLocks/>
          </p:cNvSpPr>
          <p:nvPr/>
        </p:nvSpPr>
        <p:spPr bwMode="auto">
          <a:xfrm>
            <a:off x="800178" y="6502400"/>
            <a:ext cx="15114476" cy="22479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3200" dirty="0">
                <a:latin typeface="Courier" charset="0"/>
                <a:ea typeface="ＭＳ Ｐゴシック" charset="0"/>
                <a:cs typeface="Courier" charset="0"/>
                <a:sym typeface="Courier" charset="0"/>
              </a:rPr>
              <a:t>clowns:x:3000</a:t>
            </a:r>
            <a:r>
              <a:rPr lang="en-US" sz="3200" dirty="0" smtClean="0">
                <a:latin typeface="Courier" charset="0"/>
                <a:ea typeface="ＭＳ Ｐゴシック" charset="0"/>
                <a:cs typeface="Courier" charset="0"/>
                <a:sym typeface="Courier" charset="0"/>
              </a:rPr>
              <a:t>:sheldon,rosco</a:t>
            </a:r>
            <a:endParaRPr lang="en-US" sz="3200" dirty="0">
              <a:latin typeface="Courier" charset="0"/>
              <a:ea typeface="ＭＳ Ｐゴシック" charset="0"/>
              <a:cs typeface="Courier" charset="0"/>
              <a:sym typeface="Courier" charset="0"/>
            </a:endParaRPr>
          </a:p>
        </p:txBody>
      </p:sp>
      <p:sp>
        <p:nvSpPr>
          <p:cNvPr id="334854" name="Rectangle 5"/>
          <p:cNvSpPr>
            <a:spLocks/>
          </p:cNvSpPr>
          <p:nvPr/>
        </p:nvSpPr>
        <p:spPr bwMode="auto">
          <a:xfrm>
            <a:off x="812879" y="5388429"/>
            <a:ext cx="15101775" cy="936171"/>
          </a:xfrm>
          <a:prstGeom prst="rect">
            <a:avLst/>
          </a:prstGeom>
          <a:solidFill>
            <a:srgbClr val="000000"/>
          </a:solidFill>
          <a:ln w="25400">
            <a:solidFill>
              <a:srgbClr val="334150"/>
            </a:solidFill>
            <a:prstDash val="sysDot"/>
            <a:miter lim="800000"/>
            <a:headEnd/>
            <a:tailEnd/>
          </a:ln>
        </p:spPr>
        <p:txBody>
          <a:bodyPr lIns="228600" tIns="228600" rIns="228600" bIns="22860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pPr>
            <a:r>
              <a:rPr lang="en-US" altLang="en-US" b="1" dirty="0" err="1" smtClean="0">
                <a:ea typeface="Courier"/>
                <a:cs typeface="Courier"/>
              </a:rPr>
              <a:t>user@hostname</a:t>
            </a:r>
            <a:r>
              <a:rPr lang="en-US" altLang="en-US" b="1" dirty="0">
                <a:ea typeface="Courier"/>
                <a:cs typeface="Courier"/>
              </a:rPr>
              <a:t>:~$</a:t>
            </a:r>
            <a:r>
              <a:rPr lang="en-US" altLang="en-US" b="1" dirty="0" smtClean="0">
                <a:ea typeface="Courier"/>
                <a:cs typeface="Courier"/>
              </a:rPr>
              <a:t> </a:t>
            </a:r>
            <a:r>
              <a:rPr lang="en-US" altLang="en-US" dirty="0" smtClean="0">
                <a:ea typeface="Courier"/>
                <a:cs typeface="Courier"/>
              </a:rPr>
              <a:t>cat /etc/group</a:t>
            </a:r>
          </a:p>
        </p:txBody>
      </p:sp>
    </p:spTree>
    <p:extLst>
      <p:ext uri="{BB962C8B-B14F-4D97-AF65-F5344CB8AC3E}">
        <p14:creationId xmlns:p14="http://schemas.microsoft.com/office/powerpoint/2010/main" val="3170208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3" name="Rectangle 1"/>
          <p:cNvSpPr>
            <a:spLocks noGrp="1" noChangeArrowheads="1"/>
          </p:cNvSpPr>
          <p:nvPr>
            <p:ph type="title"/>
          </p:nvPr>
        </p:nvSpPr>
        <p:spPr/>
        <p:txBody>
          <a:bodyPr/>
          <a:lstStyle/>
          <a:p>
            <a:pPr eaLnBrk="1" hangingPunct="1">
              <a:defRPr/>
            </a:pPr>
            <a:r>
              <a:rPr lang="en-US" dirty="0">
                <a:sym typeface="Arial Bold" charset="0"/>
              </a:rPr>
              <a:t>Let’s </a:t>
            </a:r>
            <a:r>
              <a:rPr lang="en-US" dirty="0" smtClean="0">
                <a:sym typeface="Arial Bold" charset="0"/>
              </a:rPr>
              <a:t>review.</a:t>
            </a:r>
            <a:r>
              <a:rPr lang="en-US" dirty="0">
                <a:sym typeface="Arial Bold" charset="0"/>
              </a:rPr>
              <a:t>.	</a:t>
            </a:r>
          </a:p>
        </p:txBody>
      </p:sp>
      <p:sp>
        <p:nvSpPr>
          <p:cNvPr id="335875" name="Rectangle 2"/>
          <p:cNvSpPr>
            <a:spLocks noGrp="1" noChangeArrowheads="1"/>
          </p:cNvSpPr>
          <p:nvPr>
            <p:ph type="body" idx="1"/>
          </p:nvPr>
        </p:nvSpPr>
        <p:spPr>
          <a:xfrm>
            <a:off x="800178" y="1866900"/>
            <a:ext cx="14657232" cy="6731000"/>
          </a:xfrm>
        </p:spPr>
        <p:txBody>
          <a:bodyPr/>
          <a:lstStyle/>
          <a:p>
            <a:pPr eaLnBrk="1" hangingPunct="1"/>
            <a:r>
              <a:rPr lang="en-US" dirty="0" smtClean="0"/>
              <a:t>We just created a centralized user and group repository, from scratch</a:t>
            </a:r>
          </a:p>
          <a:p>
            <a:pPr lvl="1" eaLnBrk="1" hangingPunct="1"/>
            <a:r>
              <a:rPr lang="en-US" dirty="0" smtClean="0"/>
              <a:t>(That’s kind of like what LDAP and Active Directory do, only they are fancier)</a:t>
            </a:r>
          </a:p>
          <a:p>
            <a:pPr eaLnBrk="1" hangingPunct="1"/>
            <a:r>
              <a:rPr lang="en-US" dirty="0" smtClean="0"/>
              <a:t>Between Data Bags and Node Attribute precedence, Chef provides a plethora of ways to inform the patterns you use to configure your infrastructure</a:t>
            </a:r>
          </a:p>
        </p:txBody>
      </p:sp>
    </p:spTree>
    <p:extLst>
      <p:ext uri="{BB962C8B-B14F-4D97-AF65-F5344CB8AC3E}">
        <p14:creationId xmlns:p14="http://schemas.microsoft.com/office/powerpoint/2010/main" val="23071165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89" name="Rectangle 1"/>
          <p:cNvSpPr>
            <a:spLocks noGrp="1" noChangeArrowheads="1"/>
          </p:cNvSpPr>
          <p:nvPr>
            <p:ph type="title"/>
          </p:nvPr>
        </p:nvSpPr>
        <p:spPr/>
        <p:txBody>
          <a:bodyPr/>
          <a:lstStyle/>
          <a:p>
            <a:pPr eaLnBrk="1" hangingPunct="1">
              <a:defRPr/>
            </a:pPr>
            <a:r>
              <a:rPr lang="en-US" dirty="0" smtClean="0">
                <a:sym typeface="Arial Bold" charset="0"/>
              </a:rPr>
              <a:t>Questions</a:t>
            </a:r>
            <a:endParaRPr lang="en-US" dirty="0">
              <a:sym typeface="Arial Bold" charset="0"/>
            </a:endParaRPr>
          </a:p>
        </p:txBody>
      </p:sp>
      <p:sp>
        <p:nvSpPr>
          <p:cNvPr id="357379" name="Rectangle 2"/>
          <p:cNvSpPr>
            <a:spLocks noGrp="1" noChangeArrowheads="1"/>
          </p:cNvSpPr>
          <p:nvPr>
            <p:ph idx="1"/>
          </p:nvPr>
        </p:nvSpPr>
        <p:spPr/>
        <p:txBody>
          <a:bodyPr/>
          <a:lstStyle/>
          <a:p>
            <a:pPr eaLnBrk="1" hangingPunct="1"/>
            <a:r>
              <a:rPr lang="en-US" sz="4200" dirty="0" smtClean="0"/>
              <a:t>What are Data Bags?</a:t>
            </a:r>
          </a:p>
          <a:p>
            <a:pPr eaLnBrk="1" hangingPunct="1">
              <a:spcBef>
                <a:spcPts val="1063"/>
              </a:spcBef>
            </a:pPr>
            <a:r>
              <a:rPr lang="en-US" sz="4200" dirty="0" smtClean="0"/>
              <a:t>What does the User resource do?</a:t>
            </a:r>
          </a:p>
          <a:p>
            <a:pPr eaLnBrk="1" hangingPunct="1">
              <a:spcBef>
                <a:spcPts val="1063"/>
              </a:spcBef>
            </a:pPr>
            <a:r>
              <a:rPr lang="en-US" sz="4200" dirty="0" smtClean="0"/>
              <a:t>What is </a:t>
            </a:r>
            <a:r>
              <a:rPr lang="en-US" sz="4200" dirty="0" err="1" smtClean="0">
                <a:latin typeface="Courier"/>
                <a:ea typeface="Courier"/>
                <a:cs typeface="Courier"/>
                <a:sym typeface="Courier"/>
              </a:rPr>
              <a:t>include_recipe</a:t>
            </a:r>
            <a:r>
              <a:rPr lang="en-US" sz="4200" dirty="0" smtClean="0"/>
              <a:t>, and why is it useful?</a:t>
            </a:r>
          </a:p>
          <a:p>
            <a:pPr eaLnBrk="1" hangingPunct="1">
              <a:spcBef>
                <a:spcPts val="1063"/>
              </a:spcBef>
            </a:pPr>
            <a:r>
              <a:rPr lang="en-US" sz="4200" dirty="0" smtClean="0"/>
              <a:t>How does search work inside a recipe?</a:t>
            </a:r>
          </a:p>
          <a:p>
            <a:pPr eaLnBrk="1" hangingPunct="1">
              <a:spcBef>
                <a:spcPts val="1063"/>
              </a:spcBef>
            </a:pPr>
            <a:r>
              <a:rPr lang="en-US" sz="4200" dirty="0" smtClean="0"/>
              <a:t>What other applications do you see for search?</a:t>
            </a:r>
          </a:p>
          <a:p>
            <a:pPr eaLnBrk="1" hangingPunct="1">
              <a:spcBef>
                <a:spcPts val="1063"/>
              </a:spcBef>
            </a:pPr>
            <a:r>
              <a:rPr lang="en-US" sz="4200" dirty="0" smtClean="0"/>
              <a:t>How could we have used Data Bags in the refactored webserver recipe?</a:t>
            </a:r>
          </a:p>
          <a:p>
            <a:pPr eaLnBrk="1" hangingPunct="1">
              <a:spcBef>
                <a:spcPts val="1063"/>
              </a:spcBef>
            </a:pPr>
            <a:r>
              <a:rPr lang="en-US" sz="4200" dirty="0" smtClean="0"/>
              <a:t>Where would you go to find out more?</a:t>
            </a:r>
          </a:p>
        </p:txBody>
      </p:sp>
    </p:spTree>
    <p:extLst>
      <p:ext uri="{BB962C8B-B14F-4D97-AF65-F5344CB8AC3E}">
        <p14:creationId xmlns:p14="http://schemas.microsoft.com/office/powerpoint/2010/main" val="13784558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1"/>
          <p:cNvSpPr>
            <a:spLocks noGrp="1" noChangeArrowheads="1"/>
          </p:cNvSpPr>
          <p:nvPr>
            <p:ph type="title"/>
          </p:nvPr>
        </p:nvSpPr>
        <p:spPr>
          <a:xfrm>
            <a:off x="901872" y="1536705"/>
            <a:ext cx="14923122" cy="3086100"/>
          </a:xfrm>
        </p:spPr>
        <p:txBody>
          <a:bodyPr/>
          <a:lstStyle/>
          <a:p>
            <a:pPr>
              <a:defRPr/>
            </a:pPr>
            <a:r>
              <a:rPr lang="en-US" sz="7200" dirty="0"/>
              <a:t>Environments</a:t>
            </a:r>
            <a:endParaRPr lang="en-US" sz="7200" dirty="0">
              <a:sym typeface="Arial" charset="0"/>
            </a:endParaRPr>
          </a:p>
        </p:txBody>
      </p:sp>
      <p:sp>
        <p:nvSpPr>
          <p:cNvPr id="2" name="TextBox 1"/>
          <p:cNvSpPr txBox="1"/>
          <p:nvPr/>
        </p:nvSpPr>
        <p:spPr>
          <a:xfrm>
            <a:off x="889794" y="4953000"/>
            <a:ext cx="5114551" cy="954107"/>
          </a:xfrm>
          <a:prstGeom prst="rect">
            <a:avLst/>
          </a:prstGeom>
          <a:noFill/>
        </p:spPr>
        <p:txBody>
          <a:bodyPr wrap="none" rtlCol="0">
            <a:spAutoFit/>
          </a:bodyPr>
          <a:lstStyle/>
          <a:p>
            <a:r>
              <a:rPr lang="en-US" dirty="0" smtClean="0">
                <a:solidFill>
                  <a:srgbClr val="FFFFFF"/>
                </a:solidFill>
                <a:sym typeface="Arial" charset="0"/>
              </a:rPr>
              <a:t>Cookbook </a:t>
            </a:r>
            <a:r>
              <a:rPr lang="en-US" dirty="0">
                <a:solidFill>
                  <a:srgbClr val="FFFFFF"/>
                </a:solidFill>
                <a:sym typeface="Arial" charset="0"/>
              </a:rPr>
              <a:t>Version Constraints, </a:t>
            </a:r>
            <a:endParaRPr lang="en-US" dirty="0" smtClean="0">
              <a:solidFill>
                <a:srgbClr val="FFFFFF"/>
              </a:solidFill>
              <a:sym typeface="Arial" charset="0"/>
            </a:endParaRPr>
          </a:p>
          <a:p>
            <a:r>
              <a:rPr lang="en-US" dirty="0" smtClean="0">
                <a:solidFill>
                  <a:srgbClr val="FFFFFF"/>
                </a:solidFill>
                <a:sym typeface="Arial" charset="0"/>
              </a:rPr>
              <a:t>Override Attributes </a:t>
            </a:r>
            <a:r>
              <a:rPr lang="en-US" dirty="0" smtClean="0">
                <a:solidFill>
                  <a:srgbClr val="FFFFFF"/>
                </a:solidFill>
                <a:sym typeface="Arial Bold" charset="0"/>
              </a:rPr>
              <a:t>  </a:t>
            </a:r>
            <a:endParaRPr lang="en-US" dirty="0">
              <a:solidFill>
                <a:srgbClr val="FFFFFF"/>
              </a:solidFill>
            </a:endParaRPr>
          </a:p>
        </p:txBody>
      </p:sp>
    </p:spTree>
    <p:extLst>
      <p:ext uri="{BB962C8B-B14F-4D97-AF65-F5344CB8AC3E}">
        <p14:creationId xmlns:p14="http://schemas.microsoft.com/office/powerpoint/2010/main" val="35616089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1" name="Rectangle 1"/>
          <p:cNvSpPr>
            <a:spLocks noGrp="1" noChangeArrowheads="1"/>
          </p:cNvSpPr>
          <p:nvPr>
            <p:ph type="title"/>
          </p:nvPr>
        </p:nvSpPr>
        <p:spPr>
          <a:ln/>
        </p:spPr>
        <p:txBody>
          <a:bodyPr/>
          <a:lstStyle/>
          <a:p>
            <a:r>
              <a:rPr lang="en-US"/>
              <a:t>Lesson Objectives</a:t>
            </a:r>
          </a:p>
        </p:txBody>
      </p:sp>
      <p:sp>
        <p:nvSpPr>
          <p:cNvPr id="921602" name="Rectangle 2"/>
          <p:cNvSpPr>
            <a:spLocks noGrp="1" noChangeArrowheads="1"/>
          </p:cNvSpPr>
          <p:nvPr>
            <p:ph type="body" idx="1"/>
          </p:nvPr>
        </p:nvSpPr>
        <p:spPr>
          <a:ln/>
        </p:spPr>
        <p:txBody>
          <a:bodyPr/>
          <a:lstStyle/>
          <a:p>
            <a:r>
              <a:rPr lang="en-US" dirty="0"/>
              <a:t>After completing the lesson, you will be able to</a:t>
            </a:r>
          </a:p>
          <a:p>
            <a:pPr lvl="1"/>
            <a:r>
              <a:rPr lang="en-US" dirty="0"/>
              <a:t>Describe what an Environment is, and how it is different from an Organization</a:t>
            </a:r>
          </a:p>
          <a:p>
            <a:pPr lvl="1"/>
            <a:r>
              <a:rPr lang="en-US" dirty="0"/>
              <a:t>Set cookbook version constraints</a:t>
            </a:r>
          </a:p>
          <a:p>
            <a:pPr lvl="1"/>
            <a:r>
              <a:rPr lang="en-US" dirty="0" smtClean="0"/>
              <a:t>Explain how to </a:t>
            </a:r>
            <a:r>
              <a:rPr lang="en-US" dirty="0"/>
              <a:t>set attributes in an environment</a:t>
            </a:r>
          </a:p>
        </p:txBody>
      </p:sp>
    </p:spTree>
    <p:extLst>
      <p:ext uri="{BB962C8B-B14F-4D97-AF65-F5344CB8AC3E}">
        <p14:creationId xmlns:p14="http://schemas.microsoft.com/office/powerpoint/2010/main" val="3985737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3651" name="Group 3"/>
          <p:cNvGrpSpPr>
            <a:grpSpLocks/>
          </p:cNvGrpSpPr>
          <p:nvPr/>
        </p:nvGrpSpPr>
        <p:grpSpPr bwMode="auto">
          <a:xfrm>
            <a:off x="177817" y="2286000"/>
            <a:ext cx="15952758" cy="6273800"/>
            <a:chOff x="0" y="0"/>
            <a:chExt cx="10048" cy="3952"/>
          </a:xfrm>
        </p:grpSpPr>
        <p:sp>
          <p:nvSpPr>
            <p:cNvPr id="923649" name="Rectangle 1"/>
            <p:cNvSpPr>
              <a:spLocks/>
            </p:cNvSpPr>
            <p:nvPr/>
          </p:nvSpPr>
          <p:spPr bwMode="auto">
            <a:xfrm>
              <a:off x="0" y="0"/>
              <a:ext cx="10048" cy="3952"/>
            </a:xfrm>
            <a:prstGeom prst="rect">
              <a:avLst/>
            </a:prstGeom>
            <a:blipFill dpi="0" rotWithShape="0">
              <a:blip r:embed="rId2">
                <a:alphaModFix amt="30000"/>
                <a:extLst>
                  <a:ext uri="{28A0092B-C50C-407E-A947-70E740481C1C}">
                    <a14:useLocalDpi xmlns:a14="http://schemas.microsoft.com/office/drawing/2010/main" val="0"/>
                  </a:ext>
                </a:extLst>
              </a:blip>
              <a:srcRect/>
              <a:tile tx="0" ty="0" sx="100000" sy="100000" flip="none" algn="tl"/>
            </a:blipFill>
            <a:ln w="25400" cap="flat">
              <a:solidFill>
                <a:schemeClr val="tx1">
                  <a:alpha val="29999"/>
                </a:schemeClr>
              </a:solidFill>
              <a:prstDash val="solid"/>
              <a:miter lim="800000"/>
              <a:headEnd type="none" w="med" len="med"/>
              <a:tailEnd type="none" w="med" len="med"/>
            </a:ln>
          </p:spPr>
          <p:txBody>
            <a:bodyPr lIns="0" tIns="0" rIns="0" bIns="0"/>
            <a:lstStyle/>
            <a:p>
              <a:endParaRPr lang="en-US"/>
            </a:p>
          </p:txBody>
        </p:sp>
        <p:sp>
          <p:nvSpPr>
            <p:cNvPr id="923650" name="Rectangle 2"/>
            <p:cNvSpPr>
              <a:spLocks/>
            </p:cNvSpPr>
            <p:nvPr/>
          </p:nvSpPr>
          <p:spPr bwMode="auto">
            <a:xfrm>
              <a:off x="92" y="3568"/>
              <a:ext cx="128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Organization</a:t>
              </a:r>
            </a:p>
          </p:txBody>
        </p:sp>
      </p:grpSp>
      <p:sp>
        <p:nvSpPr>
          <p:cNvPr id="923652" name="Rectangle 4"/>
          <p:cNvSpPr>
            <a:spLocks noGrp="1" noChangeArrowheads="1"/>
          </p:cNvSpPr>
          <p:nvPr>
            <p:ph type="title"/>
          </p:nvPr>
        </p:nvSpPr>
        <p:spPr>
          <a:ln/>
        </p:spPr>
        <p:txBody>
          <a:bodyPr/>
          <a:lstStyle/>
          <a:p>
            <a:r>
              <a:rPr lang="en-US"/>
              <a:t>Environments</a:t>
            </a:r>
          </a:p>
        </p:txBody>
      </p:sp>
      <p:sp>
        <p:nvSpPr>
          <p:cNvPr id="923653" name="AutoShape 5"/>
          <p:cNvSpPr>
            <a:spLocks/>
          </p:cNvSpPr>
          <p:nvPr/>
        </p:nvSpPr>
        <p:spPr bwMode="auto">
          <a:xfrm>
            <a:off x="800178" y="3352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4" name="Rectangle 6"/>
          <p:cNvSpPr>
            <a:spLocks/>
          </p:cNvSpPr>
          <p:nvPr/>
        </p:nvSpPr>
        <p:spPr bwMode="auto">
          <a:xfrm>
            <a:off x="281015" y="2546806"/>
            <a:ext cx="2115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Development</a:t>
            </a:r>
          </a:p>
        </p:txBody>
      </p:sp>
      <p:sp>
        <p:nvSpPr>
          <p:cNvPr id="923655" name="AutoShape 7"/>
          <p:cNvSpPr>
            <a:spLocks/>
          </p:cNvSpPr>
          <p:nvPr/>
        </p:nvSpPr>
        <p:spPr bwMode="auto">
          <a:xfrm>
            <a:off x="4674057" y="5029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6" name="AutoShape 8"/>
          <p:cNvSpPr>
            <a:spLocks/>
          </p:cNvSpPr>
          <p:nvPr/>
        </p:nvSpPr>
        <p:spPr bwMode="auto">
          <a:xfrm>
            <a:off x="6337919" y="5029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7" name="AutoShape 9"/>
          <p:cNvSpPr>
            <a:spLocks/>
          </p:cNvSpPr>
          <p:nvPr/>
        </p:nvSpPr>
        <p:spPr bwMode="auto">
          <a:xfrm>
            <a:off x="4699459" y="669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8" name="AutoShape 10"/>
          <p:cNvSpPr>
            <a:spLocks/>
          </p:cNvSpPr>
          <p:nvPr/>
        </p:nvSpPr>
        <p:spPr bwMode="auto">
          <a:xfrm>
            <a:off x="6261712" y="669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9" name="Rectangle 11"/>
          <p:cNvSpPr>
            <a:spLocks/>
          </p:cNvSpPr>
          <p:nvPr/>
        </p:nvSpPr>
        <p:spPr bwMode="auto">
          <a:xfrm>
            <a:off x="5490112" y="2546806"/>
            <a:ext cx="12178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Staging</a:t>
            </a:r>
          </a:p>
        </p:txBody>
      </p:sp>
      <p:sp>
        <p:nvSpPr>
          <p:cNvPr id="923660" name="AutoShape 12"/>
          <p:cNvSpPr>
            <a:spLocks/>
          </p:cNvSpPr>
          <p:nvPr/>
        </p:nvSpPr>
        <p:spPr bwMode="auto">
          <a:xfrm>
            <a:off x="5474235" y="3467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1" name="AutoShape 13"/>
          <p:cNvSpPr>
            <a:spLocks/>
          </p:cNvSpPr>
          <p:nvPr/>
        </p:nvSpPr>
        <p:spPr bwMode="auto">
          <a:xfrm>
            <a:off x="10326109" y="3136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2" name="Rectangle 14"/>
          <p:cNvSpPr>
            <a:spLocks/>
          </p:cNvSpPr>
          <p:nvPr/>
        </p:nvSpPr>
        <p:spPr bwMode="auto">
          <a:xfrm>
            <a:off x="10542030" y="2501900"/>
            <a:ext cx="219731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Production</a:t>
            </a:r>
          </a:p>
        </p:txBody>
      </p:sp>
      <p:sp>
        <p:nvSpPr>
          <p:cNvPr id="923663" name="AutoShape 15"/>
          <p:cNvSpPr>
            <a:spLocks/>
          </p:cNvSpPr>
          <p:nvPr/>
        </p:nvSpPr>
        <p:spPr bwMode="auto">
          <a:xfrm>
            <a:off x="10326109"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4" name="AutoShape 16"/>
          <p:cNvSpPr>
            <a:spLocks/>
          </p:cNvSpPr>
          <p:nvPr/>
        </p:nvSpPr>
        <p:spPr bwMode="auto">
          <a:xfrm>
            <a:off x="8878167"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5" name="AutoShape 17"/>
          <p:cNvSpPr>
            <a:spLocks/>
          </p:cNvSpPr>
          <p:nvPr/>
        </p:nvSpPr>
        <p:spPr bwMode="auto">
          <a:xfrm>
            <a:off x="1185025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6" name="AutoShape 18"/>
          <p:cNvSpPr>
            <a:spLocks/>
          </p:cNvSpPr>
          <p:nvPr/>
        </p:nvSpPr>
        <p:spPr bwMode="auto">
          <a:xfrm>
            <a:off x="10351511" y="59055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7" name="AutoShape 19"/>
          <p:cNvSpPr>
            <a:spLocks/>
          </p:cNvSpPr>
          <p:nvPr/>
        </p:nvSpPr>
        <p:spPr bwMode="auto">
          <a:xfrm>
            <a:off x="11786751" y="59055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8" name="AutoShape 20"/>
          <p:cNvSpPr>
            <a:spLocks/>
          </p:cNvSpPr>
          <p:nvPr/>
        </p:nvSpPr>
        <p:spPr bwMode="auto">
          <a:xfrm>
            <a:off x="11850258" y="3136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9" name="AutoShape 21"/>
          <p:cNvSpPr>
            <a:spLocks/>
          </p:cNvSpPr>
          <p:nvPr/>
        </p:nvSpPr>
        <p:spPr bwMode="auto">
          <a:xfrm>
            <a:off x="1338710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0" name="AutoShape 22"/>
          <p:cNvSpPr>
            <a:spLocks/>
          </p:cNvSpPr>
          <p:nvPr/>
        </p:nvSpPr>
        <p:spPr bwMode="auto">
          <a:xfrm>
            <a:off x="1482234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1" name="AutoShape 23"/>
          <p:cNvSpPr>
            <a:spLocks/>
          </p:cNvSpPr>
          <p:nvPr/>
        </p:nvSpPr>
        <p:spPr bwMode="auto">
          <a:xfrm>
            <a:off x="10364212" y="7327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2" name="AutoShape 24"/>
          <p:cNvSpPr>
            <a:spLocks/>
          </p:cNvSpPr>
          <p:nvPr/>
        </p:nvSpPr>
        <p:spPr bwMode="auto">
          <a:xfrm>
            <a:off x="11812154" y="7327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2918342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3" name="Rectangle 1"/>
          <p:cNvSpPr>
            <a:spLocks noGrp="1" noChangeArrowheads="1"/>
          </p:cNvSpPr>
          <p:nvPr>
            <p:ph type="title"/>
          </p:nvPr>
        </p:nvSpPr>
        <p:spPr>
          <a:ln/>
        </p:spPr>
        <p:txBody>
          <a:bodyPr/>
          <a:lstStyle/>
          <a:p>
            <a:r>
              <a:rPr lang="en-US"/>
              <a:t>Environments</a:t>
            </a:r>
          </a:p>
        </p:txBody>
      </p:sp>
      <p:sp>
        <p:nvSpPr>
          <p:cNvPr id="924674" name="Rectangle 2"/>
          <p:cNvSpPr>
            <a:spLocks noGrp="1" noChangeArrowheads="1"/>
          </p:cNvSpPr>
          <p:nvPr>
            <p:ph type="body" idx="1"/>
          </p:nvPr>
        </p:nvSpPr>
        <p:spPr>
          <a:ln/>
        </p:spPr>
        <p:txBody>
          <a:bodyPr/>
          <a:lstStyle/>
          <a:p>
            <a:r>
              <a:rPr lang="en-US" dirty="0"/>
              <a:t>Every Organization starts with a single </a:t>
            </a:r>
            <a:r>
              <a:rPr lang="en-US" dirty="0" smtClean="0"/>
              <a:t>environment</a:t>
            </a:r>
          </a:p>
          <a:p>
            <a:pPr lvl="2"/>
            <a:r>
              <a:rPr lang="en-US" dirty="0" smtClean="0"/>
              <a:t>_default</a:t>
            </a:r>
            <a:endParaRPr lang="en-US" dirty="0"/>
          </a:p>
          <a:p>
            <a:r>
              <a:rPr lang="en-US" dirty="0"/>
              <a:t>Environments reflect your patterns and workflow</a:t>
            </a:r>
          </a:p>
          <a:p>
            <a:pPr lvl="1"/>
            <a:r>
              <a:rPr lang="en-US" dirty="0"/>
              <a:t>Development</a:t>
            </a:r>
          </a:p>
          <a:p>
            <a:pPr lvl="1"/>
            <a:r>
              <a:rPr lang="en-US" dirty="0"/>
              <a:t>Test</a:t>
            </a:r>
          </a:p>
          <a:p>
            <a:pPr lvl="1"/>
            <a:r>
              <a:rPr lang="en-US" dirty="0"/>
              <a:t>Staging</a:t>
            </a:r>
          </a:p>
          <a:p>
            <a:pPr lvl="1"/>
            <a:r>
              <a:rPr lang="en-US" dirty="0"/>
              <a:t>Production</a:t>
            </a:r>
          </a:p>
          <a:p>
            <a:pPr lvl="1"/>
            <a:r>
              <a:rPr lang="en-US" dirty="0"/>
              <a:t>etc.</a:t>
            </a:r>
          </a:p>
        </p:txBody>
      </p:sp>
    </p:spTree>
    <p:extLst>
      <p:ext uri="{BB962C8B-B14F-4D97-AF65-F5344CB8AC3E}">
        <p14:creationId xmlns:p14="http://schemas.microsoft.com/office/powerpoint/2010/main" val="27887428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1"/>
          <p:cNvSpPr>
            <a:spLocks noGrp="1" noChangeArrowheads="1"/>
          </p:cNvSpPr>
          <p:nvPr>
            <p:ph type="title"/>
          </p:nvPr>
        </p:nvSpPr>
        <p:spPr>
          <a:ln/>
        </p:spPr>
        <p:txBody>
          <a:bodyPr/>
          <a:lstStyle/>
          <a:p>
            <a:r>
              <a:rPr lang="en-US" dirty="0" smtClean="0"/>
              <a:t>A Note About Notepad++</a:t>
            </a:r>
            <a:endParaRPr lang="en-US" dirty="0"/>
          </a:p>
        </p:txBody>
      </p:sp>
      <p:sp>
        <p:nvSpPr>
          <p:cNvPr id="305154" name="Rectangle 2"/>
          <p:cNvSpPr>
            <a:spLocks noGrp="1" noChangeArrowheads="1"/>
          </p:cNvSpPr>
          <p:nvPr>
            <p:ph type="body" idx="1"/>
          </p:nvPr>
        </p:nvSpPr>
        <p:spPr>
          <a:ln/>
        </p:spPr>
        <p:txBody>
          <a:bodyPr/>
          <a:lstStyle/>
          <a:p>
            <a:pPr marL="405040" lvl="1" indent="0">
              <a:buNone/>
            </a:pPr>
            <a:r>
              <a:rPr lang="en-US" dirty="0" smtClean="0"/>
              <a:t>In Notepad++, be </a:t>
            </a:r>
          </a:p>
          <a:p>
            <a:pPr marL="405040" lvl="1" indent="0">
              <a:buNone/>
            </a:pPr>
            <a:r>
              <a:rPr lang="en-US" dirty="0" smtClean="0"/>
              <a:t>sure to save your</a:t>
            </a:r>
          </a:p>
          <a:p>
            <a:pPr marL="405040" lvl="1" indent="0">
              <a:buNone/>
            </a:pPr>
            <a:r>
              <a:rPr lang="en-US" dirty="0" smtClean="0"/>
              <a:t>files as UNIX files, </a:t>
            </a:r>
          </a:p>
          <a:p>
            <a:pPr marL="405040" lvl="1" indent="0">
              <a:buNone/>
            </a:pPr>
            <a:r>
              <a:rPr lang="en-US" dirty="0" smtClean="0"/>
              <a:t>otherwise control</a:t>
            </a:r>
          </a:p>
          <a:p>
            <a:pPr marL="405040" lvl="1" indent="0">
              <a:buNone/>
            </a:pPr>
            <a:r>
              <a:rPr lang="en-US" dirty="0" smtClean="0"/>
              <a:t>characters that are </a:t>
            </a:r>
          </a:p>
          <a:p>
            <a:pPr marL="405040" lvl="1" indent="0">
              <a:buNone/>
            </a:pPr>
            <a:r>
              <a:rPr lang="en-US" dirty="0" smtClean="0"/>
              <a:t>undiscoverable</a:t>
            </a:r>
          </a:p>
          <a:p>
            <a:pPr marL="405040" lvl="1" indent="0">
              <a:buNone/>
            </a:pPr>
            <a:r>
              <a:rPr lang="en-US" dirty="0" smtClean="0"/>
              <a:t>will be embedded </a:t>
            </a:r>
            <a:br>
              <a:rPr lang="en-US" dirty="0" smtClean="0"/>
            </a:br>
            <a:r>
              <a:rPr lang="en-US" dirty="0" smtClean="0"/>
              <a:t>into your code.</a:t>
            </a:r>
          </a:p>
        </p:txBody>
      </p:sp>
      <p:pic>
        <p:nvPicPr>
          <p:cNvPr id="3" name="Picture 2" descr="notep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94" y="1905000"/>
            <a:ext cx="8128000" cy="6324600"/>
          </a:xfrm>
          <a:prstGeom prst="rect">
            <a:avLst/>
          </a:prstGeom>
        </p:spPr>
      </p:pic>
    </p:spTree>
    <p:extLst>
      <p:ext uri="{BB962C8B-B14F-4D97-AF65-F5344CB8AC3E}">
        <p14:creationId xmlns:p14="http://schemas.microsoft.com/office/powerpoint/2010/main" val="31405748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1" name="Rectangle 1"/>
          <p:cNvSpPr>
            <a:spLocks noGrp="1" noChangeArrowheads="1"/>
          </p:cNvSpPr>
          <p:nvPr>
            <p:ph type="title"/>
          </p:nvPr>
        </p:nvSpPr>
        <p:spPr>
          <a:ln/>
        </p:spPr>
        <p:txBody>
          <a:bodyPr/>
          <a:lstStyle/>
          <a:p>
            <a:r>
              <a:rPr lang="en-US"/>
              <a:t>Environment Best Practice</a:t>
            </a:r>
          </a:p>
        </p:txBody>
      </p:sp>
      <p:sp>
        <p:nvSpPr>
          <p:cNvPr id="926722" name="Rectangle 2"/>
          <p:cNvSpPr>
            <a:spLocks noGrp="1" noChangeArrowheads="1"/>
          </p:cNvSpPr>
          <p:nvPr>
            <p:ph type="body" idx="1"/>
          </p:nvPr>
        </p:nvSpPr>
        <p:spPr>
          <a:ln/>
        </p:spPr>
        <p:txBody>
          <a:bodyPr/>
          <a:lstStyle/>
          <a:p>
            <a:r>
              <a:rPr lang="en-US" dirty="0"/>
              <a:t>We cannot share </a:t>
            </a:r>
            <a:r>
              <a:rPr lang="en-US" dirty="0" smtClean="0"/>
              <a:t>cookbooks, roles or </a:t>
            </a:r>
            <a:r>
              <a:rPr lang="en-US" dirty="0" err="1" smtClean="0"/>
              <a:t>data_bags</a:t>
            </a:r>
            <a:r>
              <a:rPr lang="en-US" dirty="0" smtClean="0"/>
              <a:t> </a:t>
            </a:r>
            <a:r>
              <a:rPr lang="en-US" dirty="0"/>
              <a:t>between organizations </a:t>
            </a:r>
          </a:p>
          <a:p>
            <a:r>
              <a:rPr lang="en-US" dirty="0"/>
              <a:t>Best Practice: If you need to share </a:t>
            </a:r>
            <a:r>
              <a:rPr lang="en-US" dirty="0" smtClean="0"/>
              <a:t>cookbooks, roles</a:t>
            </a:r>
            <a:r>
              <a:rPr lang="en-US" dirty="0"/>
              <a:t> </a:t>
            </a:r>
            <a:r>
              <a:rPr lang="en-US" dirty="0" smtClean="0"/>
              <a:t>or </a:t>
            </a:r>
            <a:r>
              <a:rPr lang="en-US" dirty="0" err="1" smtClean="0"/>
              <a:t>data_bags</a:t>
            </a:r>
            <a:r>
              <a:rPr lang="en-US" dirty="0" smtClean="0"/>
              <a:t> </a:t>
            </a:r>
            <a:r>
              <a:rPr lang="en-US" dirty="0"/>
              <a:t>you likely want an Environment rather than an </a:t>
            </a:r>
            <a:r>
              <a:rPr lang="en-US" dirty="0" smtClean="0"/>
              <a:t>Organization</a:t>
            </a:r>
            <a:endParaRPr lang="en-US" dirty="0"/>
          </a:p>
          <a:p>
            <a:endParaRPr lang="en-US" dirty="0"/>
          </a:p>
          <a:p>
            <a:r>
              <a:rPr lang="en-US" dirty="0"/>
              <a:t>Environments allow for isolating resources within a single organization</a:t>
            </a:r>
          </a:p>
        </p:txBody>
      </p:sp>
    </p:spTree>
    <p:extLst>
      <p:ext uri="{BB962C8B-B14F-4D97-AF65-F5344CB8AC3E}">
        <p14:creationId xmlns:p14="http://schemas.microsoft.com/office/powerpoint/2010/main" val="14124079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7" name="Rectangle 1"/>
          <p:cNvSpPr>
            <a:spLocks noGrp="1" noChangeArrowheads="1"/>
          </p:cNvSpPr>
          <p:nvPr>
            <p:ph type="title"/>
          </p:nvPr>
        </p:nvSpPr>
        <p:spPr>
          <a:ln/>
        </p:spPr>
        <p:txBody>
          <a:bodyPr/>
          <a:lstStyle/>
          <a:p>
            <a:r>
              <a:rPr lang="en-US"/>
              <a:t>Environments Define Policy</a:t>
            </a:r>
          </a:p>
        </p:txBody>
      </p:sp>
      <p:sp>
        <p:nvSpPr>
          <p:cNvPr id="925698" name="Rectangle 2"/>
          <p:cNvSpPr>
            <a:spLocks noGrp="1" noChangeArrowheads="1"/>
          </p:cNvSpPr>
          <p:nvPr>
            <p:ph type="body" idx="1"/>
          </p:nvPr>
        </p:nvSpPr>
        <p:spPr>
          <a:ln/>
        </p:spPr>
        <p:txBody>
          <a:bodyPr/>
          <a:lstStyle/>
          <a:p>
            <a:r>
              <a:rPr lang="en-US"/>
              <a:t>Each environment may include attributes necessary for configuring the infrastructure in that environment</a:t>
            </a:r>
          </a:p>
          <a:p>
            <a:pPr lvl="1"/>
            <a:r>
              <a:rPr lang="en-US"/>
              <a:t>Production needs certain Yum repos</a:t>
            </a:r>
          </a:p>
          <a:p>
            <a:pPr lvl="1"/>
            <a:r>
              <a:rPr lang="en-US"/>
              <a:t>QA needs different Yum repos</a:t>
            </a:r>
          </a:p>
          <a:p>
            <a:pPr lvl="1"/>
            <a:r>
              <a:rPr lang="en-US"/>
              <a:t>The version of the Chef cookbooks to be used</a:t>
            </a:r>
          </a:p>
        </p:txBody>
      </p:sp>
    </p:spTree>
    <p:extLst>
      <p:ext uri="{BB962C8B-B14F-4D97-AF65-F5344CB8AC3E}">
        <p14:creationId xmlns:p14="http://schemas.microsoft.com/office/powerpoint/2010/main" val="6694476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1"/>
          <p:cNvSpPr>
            <a:spLocks/>
          </p:cNvSpPr>
          <p:nvPr/>
        </p:nvSpPr>
        <p:spPr bwMode="auto">
          <a:xfrm>
            <a:off x="800178" y="1854200"/>
            <a:ext cx="14657232" cy="1574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err="1" smtClean="0">
                <a:ea typeface="Courier"/>
                <a:cs typeface="Courier"/>
              </a:rPr>
              <a:t>ws</a:t>
            </a:r>
            <a:r>
              <a:rPr lang="en-US" altLang="en-US" dirty="0" smtClean="0">
                <a:ea typeface="Courier"/>
                <a:cs typeface="Courier"/>
              </a:rPr>
              <a:t>&gt; cd chef-repo</a:t>
            </a:r>
            <a:br>
              <a:rPr lang="en-US" altLang="en-US" dirty="0" smtClean="0">
                <a:ea typeface="Courier"/>
                <a:cs typeface="Courier"/>
              </a:rPr>
            </a:br>
            <a:r>
              <a:rPr lang="en-US" altLang="en-US" dirty="0" err="1" smtClean="0">
                <a:ea typeface="Courier"/>
                <a:cs typeface="Courier"/>
              </a:rPr>
              <a:t>ws</a:t>
            </a:r>
            <a:r>
              <a:rPr lang="en-US" altLang="en-US" dirty="0" smtClean="0">
                <a:ea typeface="Courier"/>
                <a:cs typeface="Courier"/>
              </a:rPr>
              <a:t>&gt; </a:t>
            </a:r>
            <a:r>
              <a:rPr lang="en-US" altLang="en-US" dirty="0" err="1" smtClean="0">
                <a:ea typeface="Courier"/>
                <a:cs typeface="Courier"/>
              </a:rPr>
              <a:t>mkdir</a:t>
            </a:r>
            <a:r>
              <a:rPr lang="en-US" altLang="en-US" dirty="0" smtClean="0">
                <a:ea typeface="Courier"/>
                <a:cs typeface="Courier"/>
              </a:rPr>
              <a:t> </a:t>
            </a:r>
            <a:r>
              <a:rPr lang="en-US" altLang="en-US" dirty="0">
                <a:ea typeface="Courier"/>
                <a:cs typeface="Courier"/>
              </a:rPr>
              <a:t>environments</a:t>
            </a:r>
          </a:p>
        </p:txBody>
      </p:sp>
      <p:sp>
        <p:nvSpPr>
          <p:cNvPr id="609282" name="Rectangle 2"/>
          <p:cNvSpPr>
            <a:spLocks noGrp="1" noChangeArrowheads="1"/>
          </p:cNvSpPr>
          <p:nvPr>
            <p:ph type="title"/>
          </p:nvPr>
        </p:nvSpPr>
        <p:spPr/>
        <p:txBody>
          <a:bodyPr/>
          <a:lstStyle/>
          <a:p>
            <a:pPr eaLnBrk="1" hangingPunct="1">
              <a:defRPr/>
            </a:pPr>
            <a:r>
              <a:rPr lang="en-US" sz="4400" dirty="0" smtClean="0">
                <a:sym typeface="Arial Bold" charset="0"/>
              </a:rPr>
              <a:t>Exercise: Make </a:t>
            </a:r>
            <a:r>
              <a:rPr lang="en-US" sz="4400" dirty="0">
                <a:sym typeface="Arial Bold" charset="0"/>
              </a:rPr>
              <a:t>an environments </a:t>
            </a:r>
            <a:r>
              <a:rPr lang="en-US" sz="4400" dirty="0" smtClean="0">
                <a:sym typeface="Arial Bold" charset="0"/>
              </a:rPr>
              <a:t>directory on your workstation (in the chef-repo directory)</a:t>
            </a:r>
            <a:endParaRPr lang="en-US" sz="4400" dirty="0">
              <a:sym typeface="Arial Bold" charset="0"/>
            </a:endParaRPr>
          </a:p>
        </p:txBody>
      </p:sp>
      <p:sp>
        <p:nvSpPr>
          <p:cNvPr id="397316" name="Rectangle 3"/>
          <p:cNvSpPr>
            <a:spLocks noGrp="1" noChangeArrowheads="1"/>
          </p:cNvSpPr>
          <p:nvPr>
            <p:ph type="body" idx="1"/>
          </p:nvPr>
        </p:nvSpPr>
        <p:spPr>
          <a:xfrm>
            <a:off x="800273" y="4267199"/>
            <a:ext cx="14657233" cy="4343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dirty="0">
                <a:solidFill>
                  <a:srgbClr val="FFFFFF"/>
                </a:solidFill>
                <a:latin typeface="Courier"/>
                <a:cs typeface="Courier"/>
              </a:rPr>
              <a:t>Mode                </a:t>
            </a:r>
            <a:r>
              <a:rPr lang="en-US" altLang="en-US" sz="3200" dirty="0" err="1">
                <a:solidFill>
                  <a:srgbClr val="FFFFFF"/>
                </a:solidFill>
                <a:latin typeface="Courier"/>
                <a:cs typeface="Courier"/>
              </a:rPr>
              <a:t>LastWriteTime</a:t>
            </a:r>
            <a:r>
              <a:rPr lang="en-US" altLang="en-US" sz="3200" dirty="0">
                <a:solidFill>
                  <a:srgbClr val="FFFFFF"/>
                </a:solidFill>
                <a:latin typeface="Courier"/>
                <a:cs typeface="Courier"/>
              </a:rPr>
              <a:t>     Length Name</a:t>
            </a:r>
          </a:p>
          <a:p>
            <a:pPr marL="0" indent="0">
              <a:spcBef>
                <a:spcPct val="0"/>
              </a:spcBef>
              <a:buNone/>
            </a:pPr>
            <a:r>
              <a:rPr lang="en-US" altLang="en-US" sz="3200" dirty="0">
                <a:solidFill>
                  <a:srgbClr val="FFFFFF"/>
                </a:solidFill>
                <a:latin typeface="Courier"/>
                <a:cs typeface="Courier"/>
              </a:rPr>
              <a:t>----                -------------     ------ ----</a:t>
            </a:r>
          </a:p>
          <a:p>
            <a:pPr marL="0" indent="0">
              <a:spcBef>
                <a:spcPct val="0"/>
              </a:spcBef>
              <a:buNone/>
            </a:pPr>
            <a:r>
              <a:rPr lang="en-US" altLang="en-US" sz="3200" dirty="0">
                <a:solidFill>
                  <a:srgbClr val="FFFFFF"/>
                </a:solidFill>
                <a:latin typeface="Courier"/>
                <a:cs typeface="Courier"/>
              </a:rPr>
              <a:t>d----         26-Feb-14   9:36 AM            environments</a:t>
            </a:r>
          </a:p>
        </p:txBody>
      </p:sp>
    </p:spTree>
    <p:extLst>
      <p:ext uri="{BB962C8B-B14F-4D97-AF65-F5344CB8AC3E}">
        <p14:creationId xmlns:p14="http://schemas.microsoft.com/office/powerpoint/2010/main" val="42918454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7"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a:t>
            </a:r>
            <a:r>
              <a:rPr lang="en-US" altLang="en-US" dirty="0">
                <a:ea typeface="Courier"/>
                <a:cs typeface="Courier"/>
              </a:rPr>
              <a:t>knife environment list</a:t>
            </a:r>
          </a:p>
        </p:txBody>
      </p:sp>
      <p:sp>
        <p:nvSpPr>
          <p:cNvPr id="608258"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List </a:t>
            </a:r>
            <a:r>
              <a:rPr lang="en-US" sz="4800" dirty="0">
                <a:sym typeface="Arial Bold" charset="0"/>
              </a:rPr>
              <a:t>the current environments</a:t>
            </a:r>
          </a:p>
        </p:txBody>
      </p:sp>
      <p:sp>
        <p:nvSpPr>
          <p:cNvPr id="396292" name="Rectangle 3"/>
          <p:cNvSpPr>
            <a:spLocks noGrp="1" noChangeArrowheads="1"/>
          </p:cNvSpPr>
          <p:nvPr>
            <p:ph type="body" idx="1"/>
          </p:nvPr>
        </p:nvSpPr>
        <p:spPr>
          <a:xfrm>
            <a:off x="800178" y="3644900"/>
            <a:ext cx="14657232" cy="32258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a:solidFill>
                  <a:srgbClr val="FFFFFF"/>
                </a:solidFill>
                <a:latin typeface="Courier"/>
                <a:cs typeface="Courier"/>
                <a:sym typeface="Courier"/>
              </a:rPr>
              <a:t>_default</a:t>
            </a:r>
          </a:p>
        </p:txBody>
      </p:sp>
      <p:sp>
        <p:nvSpPr>
          <p:cNvPr id="396293" name="Rectangle 4"/>
          <p:cNvSpPr>
            <a:spLocks/>
          </p:cNvSpPr>
          <p:nvPr/>
        </p:nvSpPr>
        <p:spPr bwMode="auto">
          <a:xfrm>
            <a:off x="800178" y="7175500"/>
            <a:ext cx="14657232"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buClr>
                <a:srgbClr val="ED781C"/>
              </a:buClr>
              <a:buFontTx/>
              <a:buChar char="•"/>
            </a:pPr>
            <a:r>
              <a:rPr lang="en-US" altLang="en-US">
                <a:solidFill>
                  <a:srgbClr val="000000"/>
                </a:solidFill>
                <a:latin typeface="Arial" pitchFamily="34" charset="0"/>
                <a:cs typeface="Arial" pitchFamily="34" charset="0"/>
                <a:sym typeface="Arial" pitchFamily="34" charset="0"/>
              </a:rPr>
              <a:t>The </a:t>
            </a:r>
            <a:r>
              <a:rPr lang="en-US" altLang="en-US">
                <a:solidFill>
                  <a:srgbClr val="000000"/>
                </a:solidFill>
                <a:ea typeface="Courier"/>
                <a:cs typeface="Courier"/>
              </a:rPr>
              <a:t>_default</a:t>
            </a:r>
            <a:r>
              <a:rPr lang="en-US" altLang="en-US">
                <a:solidFill>
                  <a:srgbClr val="000000"/>
                </a:solidFill>
                <a:latin typeface="Arial" pitchFamily="34" charset="0"/>
                <a:cs typeface="Arial" pitchFamily="34" charset="0"/>
                <a:sym typeface="Arial" pitchFamily="34" charset="0"/>
              </a:rPr>
              <a:t> environment is read-only, and sets no policy at all</a:t>
            </a:r>
          </a:p>
        </p:txBody>
      </p:sp>
    </p:spTree>
    <p:extLst>
      <p:ext uri="{BB962C8B-B14F-4D97-AF65-F5344CB8AC3E}">
        <p14:creationId xmlns:p14="http://schemas.microsoft.com/office/powerpoint/2010/main" val="27744057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a:t>
            </a:r>
            <a:r>
              <a:rPr lang="en-US" altLang="en-US" dirty="0">
                <a:ea typeface="Courier"/>
                <a:cs typeface="Courier"/>
              </a:rPr>
              <a:t>knife cookbook show </a:t>
            </a:r>
            <a:r>
              <a:rPr lang="en-US" altLang="en-US" dirty="0" err="1" smtClean="0">
                <a:ea typeface="Courier"/>
                <a:cs typeface="Courier"/>
              </a:rPr>
              <a:t>iis_demo</a:t>
            </a:r>
            <a:endParaRPr lang="en-US" altLang="en-US" dirty="0">
              <a:ea typeface="Courier"/>
              <a:cs typeface="Courier"/>
            </a:endParaRPr>
          </a:p>
        </p:txBody>
      </p:sp>
      <p:sp>
        <p:nvSpPr>
          <p:cNvPr id="603138" name="Rectangle 2"/>
          <p:cNvSpPr>
            <a:spLocks noGrp="1" noChangeArrowheads="1"/>
          </p:cNvSpPr>
          <p:nvPr>
            <p:ph type="title"/>
          </p:nvPr>
        </p:nvSpPr>
        <p:spPr/>
        <p:txBody>
          <a:bodyPr/>
          <a:lstStyle/>
          <a:p>
            <a:pPr eaLnBrk="1" hangingPunct="1">
              <a:defRPr/>
            </a:pPr>
            <a:r>
              <a:rPr lang="en-US" sz="4400" dirty="0" smtClean="0">
                <a:sym typeface="Arial Bold" charset="0"/>
              </a:rPr>
              <a:t>Windows Exercise</a:t>
            </a:r>
            <a:r>
              <a:rPr lang="en-US" sz="4400" dirty="0">
                <a:sym typeface="Arial Bold" charset="0"/>
              </a:rPr>
              <a:t>: </a:t>
            </a:r>
            <a:r>
              <a:rPr lang="en-US" sz="4400" dirty="0" smtClean="0">
                <a:sym typeface="Arial Bold" charset="0"/>
              </a:rPr>
              <a:t/>
            </a:r>
            <a:br>
              <a:rPr lang="en-US" sz="4400" dirty="0" smtClean="0">
                <a:sym typeface="Arial Bold" charset="0"/>
              </a:rPr>
            </a:br>
            <a:r>
              <a:rPr lang="en-US" sz="4400" dirty="0" smtClean="0">
                <a:sym typeface="Arial Bold" charset="0"/>
              </a:rPr>
              <a:t>Use </a:t>
            </a:r>
            <a:r>
              <a:rPr lang="en-US" sz="4400" dirty="0">
                <a:sym typeface="Arial Bold" charset="0"/>
              </a:rPr>
              <a:t>knife to show the available cookbook versions</a:t>
            </a:r>
          </a:p>
        </p:txBody>
      </p:sp>
      <p:sp>
        <p:nvSpPr>
          <p:cNvPr id="393220" name="Rectangle 3"/>
          <p:cNvSpPr>
            <a:spLocks noGrp="1" noChangeArrowheads="1"/>
          </p:cNvSpPr>
          <p:nvPr>
            <p:ph type="body" idx="1"/>
          </p:nvPr>
        </p:nvSpPr>
        <p:spPr>
          <a:xfrm>
            <a:off x="800273" y="3429000"/>
            <a:ext cx="14657233" cy="51816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dirty="0" err="1" smtClean="0">
                <a:solidFill>
                  <a:srgbClr val="FFFFFF"/>
                </a:solidFill>
                <a:latin typeface="Courier"/>
                <a:cs typeface="Courier"/>
                <a:sym typeface="Courier"/>
              </a:rPr>
              <a:t>iis_demo</a:t>
            </a:r>
            <a:r>
              <a:rPr lang="en-US" altLang="en-US" sz="4800" dirty="0" smtClean="0">
                <a:solidFill>
                  <a:srgbClr val="FFFFFF"/>
                </a:solidFill>
                <a:latin typeface="Courier"/>
                <a:cs typeface="Courier"/>
                <a:sym typeface="Courier"/>
              </a:rPr>
              <a:t>		0.2.0  0.1.1  0.1.0</a:t>
            </a:r>
            <a:endParaRPr lang="en-US" altLang="en-US" sz="4800" dirty="0">
              <a:solidFill>
                <a:srgbClr val="FFFFFF"/>
              </a:solidFill>
              <a:latin typeface="Courier"/>
              <a:cs typeface="Courier"/>
              <a:sym typeface="Courier"/>
            </a:endParaRPr>
          </a:p>
        </p:txBody>
      </p:sp>
    </p:spTree>
    <p:extLst>
      <p:ext uri="{BB962C8B-B14F-4D97-AF65-F5344CB8AC3E}">
        <p14:creationId xmlns:p14="http://schemas.microsoft.com/office/powerpoint/2010/main" val="32043617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98339" name="Rectangle 2"/>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398340"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environments/windows-</a:t>
            </a:r>
            <a:r>
              <a:rPr lang="en-US" altLang="en-US" dirty="0" err="1" smtClean="0">
                <a:latin typeface="Courier"/>
                <a:ea typeface="Courier"/>
                <a:cs typeface="Courier"/>
                <a:sym typeface="Courier"/>
              </a:rPr>
              <a:t>dev.rb</a:t>
            </a:r>
            <a:endParaRPr lang="en-US" altLang="en-US" dirty="0">
              <a:latin typeface="Courier"/>
              <a:ea typeface="Courier"/>
              <a:cs typeface="Courier"/>
              <a:sym typeface="Courier"/>
            </a:endParaRPr>
          </a:p>
        </p:txBody>
      </p:sp>
      <p:sp>
        <p:nvSpPr>
          <p:cNvPr id="398341" name="Rectangle 4"/>
          <p:cNvSpPr>
            <a:spLocks/>
          </p:cNvSpPr>
          <p:nvPr/>
        </p:nvSpPr>
        <p:spPr bwMode="auto">
          <a:xfrm>
            <a:off x="838314" y="2381250"/>
            <a:ext cx="14631829" cy="26162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name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"windows</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dev</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a:latin typeface="Consolas" panose="020B0609020204030204" pitchFamily="49" charset="0"/>
                <a:ea typeface="Courier"/>
                <a:cs typeface="Consolas" panose="020B0609020204030204" pitchFamily="49" charset="0"/>
                <a:sym typeface="Courier"/>
              </a:rPr>
              <a:t> </a:t>
            </a:r>
            <a:endParaRPr lang="en-US" altLang="en-US" sz="48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a:t>
            </a:r>
            <a:r>
              <a:rPr lang="en-US" altLang="en-US" sz="4800" dirty="0" smtClean="0">
                <a:latin typeface="Consolas" panose="020B0609020204030204" pitchFamily="49" charset="0"/>
                <a:ea typeface="Courier"/>
                <a:cs typeface="Consolas" panose="020B0609020204030204" pitchFamily="49" charset="0"/>
                <a:sym typeface="Courier"/>
              </a:rPr>
              <a:t>description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"For developers!"</a:t>
            </a:r>
            <a:endParaRPr lang="en-US" altLang="en-US" sz="48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cookbook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iis_demo</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smtClean="0">
                <a:latin typeface="Consolas" panose="020B0609020204030204" pitchFamily="49" charset="0"/>
                <a:ea typeface="Courier"/>
                <a:cs typeface="Consolas" panose="020B0609020204030204" pitchFamily="49" charset="0"/>
                <a:sym typeface="Courier"/>
              </a:rPr>
              <a:t>,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 0.2.0"</a:t>
            </a:r>
          </a:p>
        </p:txBody>
      </p:sp>
      <p:sp>
        <p:nvSpPr>
          <p:cNvPr id="610309" name="Rectangle 5"/>
          <p:cNvSpPr>
            <a:spLocks/>
          </p:cNvSpPr>
          <p:nvPr/>
        </p:nvSpPr>
        <p:spPr bwMode="auto">
          <a:xfrm>
            <a:off x="800178" y="2540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Windows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Create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a </a:t>
            </a:r>
            <a:r>
              <a:rPr lang="en-US" sz="4800" dirty="0" err="1">
                <a:solidFill>
                  <a:srgbClr val="FFFFFF"/>
                </a:solidFill>
                <a:effectLst>
                  <a:outerShdw blurRad="38100" dist="38100" dir="2700000" algn="tl">
                    <a:srgbClr val="C0C0C0"/>
                  </a:outerShdw>
                </a:effectLst>
                <a:latin typeface="Arial Bold" charset="0"/>
                <a:cs typeface="Arial Bold" charset="0"/>
                <a:sym typeface="Arial Bold" charset="0"/>
              </a:rPr>
              <a:t>dev</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environment</a:t>
            </a:r>
          </a:p>
        </p:txBody>
      </p:sp>
      <p:sp>
        <p:nvSpPr>
          <p:cNvPr id="398343" name="Rectangle 6"/>
          <p:cNvSpPr>
            <a:spLocks/>
          </p:cNvSpPr>
          <p:nvPr/>
        </p:nvSpPr>
        <p:spPr bwMode="auto">
          <a:xfrm>
            <a:off x="812912" y="5702300"/>
            <a:ext cx="14631829"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t>
            </a:r>
            <a:r>
              <a:rPr lang="en-US" altLang="en-US" sz="4200" dirty="0">
                <a:solidFill>
                  <a:srgbClr val="222320"/>
                </a:solidFill>
                <a:latin typeface="Arial Bold" pitchFamily="34" charset="0"/>
                <a:cs typeface="Arial Bold" pitchFamily="34" charset="0"/>
                <a:sym typeface="Arial Bold" pitchFamily="34" charset="0"/>
              </a:rPr>
              <a:t>names</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 </a:t>
            </a:r>
            <a:r>
              <a:rPr lang="en-US" altLang="en-US" sz="4200" dirty="0">
                <a:solidFill>
                  <a:srgbClr val="222320"/>
                </a:solidFill>
                <a:latin typeface="Arial Bold" pitchFamily="34" charset="0"/>
                <a:cs typeface="Arial Bold" pitchFamily="34" charset="0"/>
                <a:sym typeface="Arial Bold" pitchFamily="34" charset="0"/>
              </a:rPr>
              <a:t>description</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a:t>
            </a:r>
            <a:r>
              <a:rPr lang="en-US" altLang="en-US" sz="4200" dirty="0">
                <a:solidFill>
                  <a:srgbClr val="222320"/>
                </a:solidFill>
                <a:latin typeface="Arial Italic" pitchFamily="34" charset="0"/>
                <a:cs typeface="Arial Italic" pitchFamily="34" charset="0"/>
                <a:sym typeface="Arial Italic" pitchFamily="34" charset="0"/>
              </a:rPr>
              <a:t>can</a:t>
            </a:r>
            <a:r>
              <a:rPr lang="en-US" altLang="en-US" sz="4200" dirty="0">
                <a:solidFill>
                  <a:srgbClr val="222320"/>
                </a:solidFill>
                <a:latin typeface="Arial" pitchFamily="34" charset="0"/>
                <a:cs typeface="Arial" pitchFamily="34" charset="0"/>
                <a:sym typeface="Arial" pitchFamily="34" charset="0"/>
              </a:rPr>
              <a:t> have one or more </a:t>
            </a:r>
            <a:r>
              <a:rPr lang="en-US" altLang="en-US" sz="4200" dirty="0">
                <a:solidFill>
                  <a:srgbClr val="222320"/>
                </a:solidFill>
                <a:latin typeface="Arial Bold" pitchFamily="34" charset="0"/>
                <a:cs typeface="Arial Bold" pitchFamily="34" charset="0"/>
                <a:sym typeface="Arial Bold" pitchFamily="34" charset="0"/>
              </a:rPr>
              <a:t>cookbook</a:t>
            </a:r>
            <a:r>
              <a:rPr lang="en-US" altLang="en-US" sz="4200" dirty="0">
                <a:solidFill>
                  <a:srgbClr val="222320"/>
                </a:solidFill>
                <a:latin typeface="Arial" pitchFamily="34" charset="0"/>
                <a:cs typeface="Arial" pitchFamily="34" charset="0"/>
                <a:sym typeface="Arial" pitchFamily="34" charset="0"/>
              </a:rPr>
              <a:t> constraints</a:t>
            </a:r>
          </a:p>
        </p:txBody>
      </p:sp>
      <p:sp>
        <p:nvSpPr>
          <p:cNvPr id="3" name="TextBox 2"/>
          <p:cNvSpPr txBox="1"/>
          <p:nvPr/>
        </p:nvSpPr>
        <p:spPr>
          <a:xfrm>
            <a:off x="11710194" y="6324600"/>
            <a:ext cx="45719" cy="52322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6890008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98339" name="Rectangle 2"/>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398340"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environments/windows-</a:t>
            </a:r>
            <a:r>
              <a:rPr lang="en-US" altLang="en-US" dirty="0" err="1" smtClean="0">
                <a:latin typeface="Courier"/>
                <a:ea typeface="Courier"/>
                <a:cs typeface="Courier"/>
                <a:sym typeface="Courier"/>
              </a:rPr>
              <a:t>dev.rb</a:t>
            </a:r>
            <a:endParaRPr lang="en-US" altLang="en-US" dirty="0">
              <a:latin typeface="Courier"/>
              <a:ea typeface="Courier"/>
              <a:cs typeface="Courier"/>
              <a:sym typeface="Courier"/>
            </a:endParaRPr>
          </a:p>
        </p:txBody>
      </p:sp>
      <p:sp>
        <p:nvSpPr>
          <p:cNvPr id="398341" name="Rectangle 4"/>
          <p:cNvSpPr>
            <a:spLocks/>
          </p:cNvSpPr>
          <p:nvPr/>
        </p:nvSpPr>
        <p:spPr bwMode="auto">
          <a:xfrm>
            <a:off x="838314" y="2381250"/>
            <a:ext cx="14631829" cy="26162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name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"windows</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dev</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a:latin typeface="Consolas" panose="020B0609020204030204" pitchFamily="49" charset="0"/>
                <a:ea typeface="Courier"/>
                <a:cs typeface="Consolas" panose="020B0609020204030204" pitchFamily="49" charset="0"/>
                <a:sym typeface="Courier"/>
              </a:rPr>
              <a:t> </a:t>
            </a:r>
            <a:endParaRPr lang="en-US" altLang="en-US" sz="48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a:t>
            </a:r>
            <a:r>
              <a:rPr lang="en-US" altLang="en-US" sz="4800" dirty="0" smtClean="0">
                <a:latin typeface="Consolas" panose="020B0609020204030204" pitchFamily="49" charset="0"/>
                <a:ea typeface="Courier"/>
                <a:cs typeface="Consolas" panose="020B0609020204030204" pitchFamily="49" charset="0"/>
                <a:sym typeface="Courier"/>
              </a:rPr>
              <a:t>description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"For developers!"</a:t>
            </a:r>
            <a:endParaRPr lang="en-US" altLang="en-US" sz="48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cookbook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iis_demo</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smtClean="0">
                <a:latin typeface="Consolas" panose="020B0609020204030204" pitchFamily="49" charset="0"/>
                <a:ea typeface="Courier"/>
                <a:cs typeface="Consolas" panose="020B0609020204030204" pitchFamily="49" charset="0"/>
                <a:sym typeface="Courier"/>
              </a:rPr>
              <a:t>,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 0.2.0"</a:t>
            </a:r>
          </a:p>
        </p:txBody>
      </p:sp>
      <p:sp>
        <p:nvSpPr>
          <p:cNvPr id="610309" name="Rectangle 5"/>
          <p:cNvSpPr>
            <a:spLocks/>
          </p:cNvSpPr>
          <p:nvPr/>
        </p:nvSpPr>
        <p:spPr bwMode="auto">
          <a:xfrm>
            <a:off x="800178" y="2540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Windows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Create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a </a:t>
            </a:r>
            <a:r>
              <a:rPr lang="en-US" sz="4800" dirty="0" err="1">
                <a:solidFill>
                  <a:srgbClr val="FFFFFF"/>
                </a:solidFill>
                <a:effectLst>
                  <a:outerShdw blurRad="38100" dist="38100" dir="2700000" algn="tl">
                    <a:srgbClr val="C0C0C0"/>
                  </a:outerShdw>
                </a:effectLst>
                <a:latin typeface="Arial Bold" charset="0"/>
                <a:cs typeface="Arial Bold" charset="0"/>
                <a:sym typeface="Arial Bold" charset="0"/>
              </a:rPr>
              <a:t>dev</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environment</a:t>
            </a:r>
          </a:p>
        </p:txBody>
      </p:sp>
      <p:sp>
        <p:nvSpPr>
          <p:cNvPr id="398343" name="Rectangle 6"/>
          <p:cNvSpPr>
            <a:spLocks/>
          </p:cNvSpPr>
          <p:nvPr/>
        </p:nvSpPr>
        <p:spPr bwMode="auto">
          <a:xfrm>
            <a:off x="812912" y="5702300"/>
            <a:ext cx="14631829"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t>
            </a:r>
            <a:r>
              <a:rPr lang="en-US" altLang="en-US" sz="4200" dirty="0">
                <a:solidFill>
                  <a:srgbClr val="222320"/>
                </a:solidFill>
                <a:latin typeface="Arial Bold" pitchFamily="34" charset="0"/>
                <a:cs typeface="Arial Bold" pitchFamily="34" charset="0"/>
                <a:sym typeface="Arial Bold" pitchFamily="34" charset="0"/>
              </a:rPr>
              <a:t>names</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 </a:t>
            </a:r>
            <a:r>
              <a:rPr lang="en-US" altLang="en-US" sz="4200" dirty="0">
                <a:solidFill>
                  <a:srgbClr val="222320"/>
                </a:solidFill>
                <a:latin typeface="Arial Bold" pitchFamily="34" charset="0"/>
                <a:cs typeface="Arial Bold" pitchFamily="34" charset="0"/>
                <a:sym typeface="Arial Bold" pitchFamily="34" charset="0"/>
              </a:rPr>
              <a:t>description</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a:t>
            </a:r>
            <a:r>
              <a:rPr lang="en-US" altLang="en-US" sz="4200" dirty="0">
                <a:solidFill>
                  <a:srgbClr val="222320"/>
                </a:solidFill>
                <a:latin typeface="Arial Italic" pitchFamily="34" charset="0"/>
                <a:cs typeface="Arial Italic" pitchFamily="34" charset="0"/>
                <a:sym typeface="Arial Italic" pitchFamily="34" charset="0"/>
              </a:rPr>
              <a:t>can</a:t>
            </a:r>
            <a:r>
              <a:rPr lang="en-US" altLang="en-US" sz="4200" dirty="0">
                <a:solidFill>
                  <a:srgbClr val="222320"/>
                </a:solidFill>
                <a:latin typeface="Arial" pitchFamily="34" charset="0"/>
                <a:cs typeface="Arial" pitchFamily="34" charset="0"/>
                <a:sym typeface="Arial" pitchFamily="34" charset="0"/>
              </a:rPr>
              <a:t> have one or more </a:t>
            </a:r>
            <a:r>
              <a:rPr lang="en-US" altLang="en-US" sz="4200" dirty="0">
                <a:solidFill>
                  <a:srgbClr val="222320"/>
                </a:solidFill>
                <a:latin typeface="Arial Bold" pitchFamily="34" charset="0"/>
                <a:cs typeface="Arial Bold" pitchFamily="34" charset="0"/>
                <a:sym typeface="Arial Bold" pitchFamily="34" charset="0"/>
              </a:rPr>
              <a:t>cookbook</a:t>
            </a:r>
            <a:r>
              <a:rPr lang="en-US" altLang="en-US" sz="4200" dirty="0">
                <a:solidFill>
                  <a:srgbClr val="222320"/>
                </a:solidFill>
                <a:latin typeface="Arial" pitchFamily="34" charset="0"/>
                <a:cs typeface="Arial" pitchFamily="34" charset="0"/>
                <a:sym typeface="Arial" pitchFamily="34" charset="0"/>
              </a:rPr>
              <a:t> constraints</a:t>
            </a:r>
          </a:p>
        </p:txBody>
      </p:sp>
      <p:cxnSp>
        <p:nvCxnSpPr>
          <p:cNvPr id="8" name="Straight Arrow Connector 7"/>
          <p:cNvCxnSpPr/>
          <p:nvPr/>
        </p:nvCxnSpPr>
        <p:spPr bwMode="auto">
          <a:xfrm flipH="1" flipV="1">
            <a:off x="9424194" y="4724400"/>
            <a:ext cx="1905000" cy="1371600"/>
          </a:xfrm>
          <a:prstGeom prst="straightConnector1">
            <a:avLst/>
          </a:prstGeom>
          <a:blipFill dpi="0" rotWithShape="0">
            <a:blip r:embed="rId3"/>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3" name="TextBox 2"/>
          <p:cNvSpPr txBox="1"/>
          <p:nvPr/>
        </p:nvSpPr>
        <p:spPr>
          <a:xfrm>
            <a:off x="11710194" y="6324600"/>
            <a:ext cx="45719" cy="523220"/>
          </a:xfrm>
          <a:prstGeom prst="rect">
            <a:avLst/>
          </a:prstGeom>
          <a:noFill/>
        </p:spPr>
        <p:txBody>
          <a:bodyPr wrap="square" rtlCol="0">
            <a:spAutoFit/>
          </a:bodyPr>
          <a:lstStyle/>
          <a:p>
            <a:endParaRPr lang="en-US" dirty="0"/>
          </a:p>
        </p:txBody>
      </p:sp>
      <p:sp>
        <p:nvSpPr>
          <p:cNvPr id="4" name="TextBox 3"/>
          <p:cNvSpPr txBox="1"/>
          <p:nvPr/>
        </p:nvSpPr>
        <p:spPr>
          <a:xfrm>
            <a:off x="11426609" y="5867400"/>
            <a:ext cx="3864985" cy="523220"/>
          </a:xfrm>
          <a:prstGeom prst="rect">
            <a:avLst/>
          </a:prstGeom>
          <a:noFill/>
        </p:spPr>
        <p:txBody>
          <a:bodyPr wrap="none" rtlCol="0">
            <a:spAutoFit/>
          </a:bodyPr>
          <a:lstStyle/>
          <a:p>
            <a:r>
              <a:rPr lang="en-US" dirty="0" smtClean="0"/>
              <a:t>You need a space here</a:t>
            </a:r>
            <a:endParaRPr lang="en-US" dirty="0"/>
          </a:p>
        </p:txBody>
      </p:sp>
    </p:spTree>
    <p:extLst>
      <p:ext uri="{BB962C8B-B14F-4D97-AF65-F5344CB8AC3E}">
        <p14:creationId xmlns:p14="http://schemas.microsoft.com/office/powerpoint/2010/main" val="22563818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4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400" dirty="0" smtClean="0">
                <a:ea typeface="Courier"/>
                <a:cs typeface="Courier"/>
              </a:rPr>
              <a:t>&gt; </a:t>
            </a:r>
            <a:r>
              <a:rPr lang="en-US" altLang="en-US" sz="4400" dirty="0">
                <a:ea typeface="Courier"/>
                <a:cs typeface="Courier"/>
              </a:rPr>
              <a:t>knife environment from file </a:t>
            </a:r>
            <a:r>
              <a:rPr lang="en-US" altLang="en-US" sz="4400" dirty="0" smtClean="0">
                <a:ea typeface="Courier"/>
                <a:cs typeface="Courier"/>
              </a:rPr>
              <a:t>windows-</a:t>
            </a:r>
            <a:r>
              <a:rPr lang="en-US" altLang="en-US" sz="4400" dirty="0" err="1" smtClean="0">
                <a:ea typeface="Courier"/>
                <a:cs typeface="Courier"/>
              </a:rPr>
              <a:t>dev.rb</a:t>
            </a:r>
            <a:endParaRPr lang="en-US" altLang="en-US" sz="4400" dirty="0">
              <a:ea typeface="Courier"/>
              <a:cs typeface="Courier"/>
            </a:endParaRPr>
          </a:p>
        </p:txBody>
      </p:sp>
      <p:sp>
        <p:nvSpPr>
          <p:cNvPr id="616450" name="Rectangle 2"/>
          <p:cNvSpPr>
            <a:spLocks noGrp="1" noChangeArrowheads="1"/>
          </p:cNvSpPr>
          <p:nvPr>
            <p:ph type="title"/>
          </p:nvPr>
        </p:nvSpPr>
        <p:spPr/>
        <p:txBody>
          <a:bodyPr/>
          <a:lstStyle/>
          <a:p>
            <a:pPr eaLnBrk="1" hangingPunct="1">
              <a:defRPr/>
            </a:pPr>
            <a:r>
              <a:rPr lang="en-US" sz="4800" dirty="0" smtClean="0">
                <a:sym typeface="Arial Bold" charset="0"/>
              </a:rPr>
              <a:t>Windows Exercise</a:t>
            </a:r>
            <a:r>
              <a:rPr lang="en-US" sz="4800" dirty="0">
                <a:sym typeface="Arial Bold" charset="0"/>
              </a:rPr>
              <a:t>: Create the </a:t>
            </a:r>
            <a:r>
              <a:rPr lang="en-US" sz="4800" dirty="0" err="1">
                <a:sym typeface="Arial Bold" charset="0"/>
              </a:rPr>
              <a:t>dev</a:t>
            </a:r>
            <a:r>
              <a:rPr lang="en-US" sz="4800" dirty="0">
                <a:sym typeface="Arial Bold" charset="0"/>
              </a:rPr>
              <a:t> environment</a:t>
            </a:r>
          </a:p>
        </p:txBody>
      </p:sp>
      <p:sp>
        <p:nvSpPr>
          <p:cNvPr id="401412" name="Rectangle 3"/>
          <p:cNvSpPr>
            <a:spLocks noGrp="1" noChangeArrowheads="1"/>
          </p:cNvSpPr>
          <p:nvPr>
            <p:ph type="body" idx="1"/>
          </p:nvPr>
        </p:nvSpPr>
        <p:spPr>
          <a:xfrm>
            <a:off x="800273" y="3505200"/>
            <a:ext cx="14657233" cy="51054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smtClean="0">
                <a:solidFill>
                  <a:srgbClr val="FFFFFF"/>
                </a:solidFill>
                <a:latin typeface="Courier"/>
                <a:ea typeface="Courier"/>
                <a:cs typeface="Courier"/>
              </a:rPr>
              <a:t>windows-</a:t>
            </a:r>
            <a:r>
              <a:rPr lang="en-US" altLang="en-US" sz="4800" kern="1200" dirty="0" err="1" smtClean="0">
                <a:solidFill>
                  <a:srgbClr val="FFFFFF"/>
                </a:solidFill>
                <a:latin typeface="Courier"/>
                <a:ea typeface="Courier"/>
                <a:cs typeface="Courier"/>
              </a:rPr>
              <a:t>dev</a:t>
            </a:r>
            <a:endParaRPr lang="en-US" altLang="en-US" sz="48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10619705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knife environment show windows-</a:t>
            </a:r>
            <a:r>
              <a:rPr lang="en-US" altLang="en-US" dirty="0" err="1" smtClean="0">
                <a:ea typeface="Courier"/>
                <a:cs typeface="Courier"/>
              </a:rPr>
              <a:t>dev</a:t>
            </a:r>
            <a:endParaRPr lang="en-US" altLang="en-US" dirty="0">
              <a:ea typeface="Courier"/>
              <a:cs typeface="Courier"/>
            </a:endParaRPr>
          </a:p>
        </p:txBody>
      </p:sp>
      <p:sp>
        <p:nvSpPr>
          <p:cNvPr id="617474"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Show </a:t>
            </a:r>
            <a:r>
              <a:rPr lang="en-US" sz="4800" dirty="0">
                <a:sym typeface="Arial Bold" charset="0"/>
              </a:rPr>
              <a:t>your Chef </a:t>
            </a:r>
            <a:r>
              <a:rPr lang="en-US" sz="4800" dirty="0" err="1">
                <a:sym typeface="Arial Bold" charset="0"/>
              </a:rPr>
              <a:t>dev</a:t>
            </a:r>
            <a:r>
              <a:rPr lang="en-US" sz="4800" dirty="0">
                <a:sym typeface="Arial Bold" charset="0"/>
              </a:rPr>
              <a:t> environment</a:t>
            </a:r>
          </a:p>
        </p:txBody>
      </p:sp>
      <p:sp>
        <p:nvSpPr>
          <p:cNvPr id="402436" name="Rectangle 3"/>
          <p:cNvSpPr>
            <a:spLocks noGrp="1" noChangeArrowheads="1"/>
          </p:cNvSpPr>
          <p:nvPr>
            <p:ph type="body" idx="1"/>
          </p:nvPr>
        </p:nvSpPr>
        <p:spPr>
          <a:xfrm>
            <a:off x="800273" y="3505200"/>
            <a:ext cx="14657233" cy="51054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kern="1200" dirty="0" err="1">
                <a:solidFill>
                  <a:srgbClr val="FFFFFF"/>
                </a:solidFill>
                <a:latin typeface="Courier"/>
                <a:ea typeface="Courier"/>
                <a:cs typeface="Courier"/>
              </a:rPr>
              <a:t>chef_type</a:t>
            </a:r>
            <a:r>
              <a:rPr lang="en-US" altLang="en-US" sz="3200" kern="1200" dirty="0">
                <a:solidFill>
                  <a:srgbClr val="FFFFFF"/>
                </a:solidFill>
                <a:latin typeface="Courier"/>
                <a:ea typeface="Courier"/>
                <a:cs typeface="Courier"/>
              </a:rPr>
              <a:t>:			environment</a:t>
            </a:r>
          </a:p>
          <a:p>
            <a:pPr marL="0" indent="0">
              <a:spcBef>
                <a:spcPct val="0"/>
              </a:spcBef>
              <a:buNone/>
            </a:pPr>
            <a:r>
              <a:rPr lang="en-US" altLang="en-US" sz="3200" kern="1200" dirty="0" err="1">
                <a:solidFill>
                  <a:srgbClr val="FFFFFF"/>
                </a:solidFill>
                <a:latin typeface="Courier"/>
                <a:ea typeface="Courier"/>
                <a:cs typeface="Courier"/>
              </a:rPr>
              <a:t>cookbook_versions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  </a:t>
            </a:r>
            <a:r>
              <a:rPr lang="en-US" altLang="en-US" sz="3200" kern="1200" dirty="0" err="1" smtClean="0">
                <a:solidFill>
                  <a:srgbClr val="FFFFFF"/>
                </a:solidFill>
                <a:latin typeface="Courier"/>
                <a:ea typeface="Courier"/>
                <a:cs typeface="Courier"/>
              </a:rPr>
              <a:t>iis_demo</a:t>
            </a:r>
            <a:r>
              <a:rPr lang="en-US" altLang="en-US" sz="3200" kern="1200" dirty="0" smtClean="0">
                <a:solidFill>
                  <a:srgbClr val="FFFFFF"/>
                </a:solidFill>
                <a:latin typeface="Courier"/>
                <a:ea typeface="Courier"/>
                <a:cs typeface="Courier"/>
              </a:rPr>
              <a:t>: </a:t>
            </a:r>
            <a:r>
              <a:rPr lang="en-US" altLang="en-US" sz="3200" kern="1200" dirty="0">
                <a:solidFill>
                  <a:srgbClr val="FFFFFF"/>
                </a:solidFill>
                <a:latin typeface="Courier"/>
                <a:ea typeface="Courier"/>
                <a:cs typeface="Courier"/>
              </a:rPr>
              <a:t>= 0.2.0</a:t>
            </a:r>
          </a:p>
          <a:p>
            <a:pPr marL="0" indent="0">
              <a:spcBef>
                <a:spcPct val="0"/>
              </a:spcBef>
              <a:buNone/>
            </a:pPr>
            <a:r>
              <a:rPr lang="en-US" altLang="en-US" sz="3200" kern="1200" dirty="0" err="1">
                <a:solidFill>
                  <a:srgbClr val="FFFFFF"/>
                </a:solidFill>
                <a:latin typeface="Courier"/>
                <a:ea typeface="Courier"/>
                <a:cs typeface="Courier"/>
              </a:rPr>
              <a:t>default_attributes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description:			For developers!</a:t>
            </a:r>
          </a:p>
          <a:p>
            <a:pPr marL="0" indent="0">
              <a:spcBef>
                <a:spcPct val="0"/>
              </a:spcBef>
              <a:buNone/>
            </a:pPr>
            <a:r>
              <a:rPr lang="en-US" altLang="en-US" sz="3200" kern="1200" dirty="0" err="1">
                <a:solidFill>
                  <a:srgbClr val="FFFFFF"/>
                </a:solidFill>
                <a:latin typeface="Courier"/>
                <a:ea typeface="Courier"/>
                <a:cs typeface="Courier"/>
              </a:rPr>
              <a:t>json_class</a:t>
            </a:r>
            <a:r>
              <a:rPr lang="en-US" altLang="en-US" sz="3200" kern="1200" dirty="0">
                <a:solidFill>
                  <a:srgbClr val="FFFFFF"/>
                </a:solidFill>
                <a:latin typeface="Courier"/>
                <a:ea typeface="Courier"/>
                <a:cs typeface="Courier"/>
              </a:rPr>
              <a:t>:			Chef::Environment</a:t>
            </a:r>
          </a:p>
          <a:p>
            <a:pPr marL="0" indent="0">
              <a:spcBef>
                <a:spcPct val="0"/>
              </a:spcBef>
              <a:buNone/>
            </a:pPr>
            <a:r>
              <a:rPr lang="en-US" altLang="en-US" sz="3200" kern="1200" dirty="0">
                <a:solidFill>
                  <a:srgbClr val="FFFFFF"/>
                </a:solidFill>
                <a:latin typeface="Courier"/>
                <a:ea typeface="Courier"/>
                <a:cs typeface="Courier"/>
              </a:rPr>
              <a:t>name:				</a:t>
            </a:r>
            <a:r>
              <a:rPr lang="en-US" altLang="en-US" sz="3200" kern="1200" dirty="0" err="1">
                <a:solidFill>
                  <a:srgbClr val="FFFFFF"/>
                </a:solidFill>
                <a:latin typeface="Courier"/>
                <a:ea typeface="Courier"/>
                <a:cs typeface="Courier"/>
              </a:rPr>
              <a:t>dev</a:t>
            </a:r>
            <a:endParaRPr lang="en-US" altLang="en-US" sz="3200" kern="1200" dirty="0">
              <a:solidFill>
                <a:srgbClr val="FFFFFF"/>
              </a:solidFill>
              <a:latin typeface="Courier"/>
              <a:ea typeface="Courier"/>
              <a:cs typeface="Courier"/>
            </a:endParaRPr>
          </a:p>
          <a:p>
            <a:pPr marL="0" indent="0">
              <a:spcBef>
                <a:spcPct val="0"/>
              </a:spcBef>
              <a:buNone/>
            </a:pPr>
            <a:r>
              <a:rPr lang="en-US" altLang="en-US" sz="3200" kern="1200" dirty="0" err="1">
                <a:solidFill>
                  <a:srgbClr val="FFFFFF"/>
                </a:solidFill>
                <a:latin typeface="Courier"/>
                <a:ea typeface="Courier"/>
                <a:cs typeface="Courier"/>
              </a:rPr>
              <a:t>override_attributes</a:t>
            </a:r>
            <a:r>
              <a:rPr lang="en-US" altLang="en-US" sz="3200" kern="1200" dirty="0">
                <a:solidFill>
                  <a:srgbClr val="FFFFFF"/>
                </a:solidFill>
                <a:latin typeface="Courier"/>
                <a:ea typeface="Courier"/>
                <a:cs typeface="Courier"/>
              </a:rPr>
              <a:t>:</a:t>
            </a:r>
          </a:p>
        </p:txBody>
      </p:sp>
    </p:spTree>
    <p:extLst>
      <p:ext uri="{BB962C8B-B14F-4D97-AF65-F5344CB8AC3E}">
        <p14:creationId xmlns:p14="http://schemas.microsoft.com/office/powerpoint/2010/main" val="19035385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56994" y="3406646"/>
            <a:ext cx="9982200" cy="5208269"/>
          </a:xfrm>
          <a:prstGeom prst="rect">
            <a:avLst/>
          </a:prstGeom>
        </p:spPr>
      </p:pic>
      <p:sp>
        <p:nvSpPr>
          <p:cNvPr id="942082" name="Rectangle 2"/>
          <p:cNvSpPr>
            <a:spLocks noGrp="1" noChangeArrowheads="1"/>
          </p:cNvSpPr>
          <p:nvPr>
            <p:ph type="title"/>
          </p:nvPr>
        </p:nvSpPr>
        <p:spPr>
          <a:ln/>
        </p:spPr>
        <p:txBody>
          <a:bodyPr/>
          <a:lstStyle/>
          <a:p>
            <a:r>
              <a:rPr lang="en-US" sz="4600"/>
              <a:t>Exercise: Change your node</a:t>
            </a:r>
            <a:r>
              <a:rPr lang="ja-JP" altLang="en-US" sz="4600">
                <a:latin typeface="Arial"/>
              </a:rPr>
              <a:t>’</a:t>
            </a:r>
            <a:r>
              <a:rPr lang="en-US" sz="4600"/>
              <a:t>s environment to "dev"</a:t>
            </a:r>
          </a:p>
        </p:txBody>
      </p:sp>
      <p:sp>
        <p:nvSpPr>
          <p:cNvPr id="942083" name="Rectangle 3"/>
          <p:cNvSpPr>
            <a:spLocks/>
          </p:cNvSpPr>
          <p:nvPr/>
        </p:nvSpPr>
        <p:spPr bwMode="auto">
          <a:xfrm>
            <a:off x="800178" y="1879600"/>
            <a:ext cx="13729416"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Nodes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tab then select node </a:t>
            </a:r>
            <a:r>
              <a:rPr lang="ja-JP" altLang="en-US" sz="4000" dirty="0" smtClean="0">
                <a:solidFill>
                  <a:schemeClr val="tx1"/>
                </a:solidFill>
                <a:latin typeface="Arial"/>
                <a:ea typeface="ＭＳ Ｐゴシック" charset="0"/>
                <a:cs typeface="Arial" charset="0"/>
                <a:sym typeface="Arial" charset="0"/>
              </a:rPr>
              <a:t>‘</a:t>
            </a:r>
            <a:r>
              <a:rPr lang="en-US" sz="4000" dirty="0" err="1" smtClean="0">
                <a:solidFill>
                  <a:schemeClr val="tx1"/>
                </a:solidFill>
                <a:latin typeface="Arial" charset="0"/>
                <a:ea typeface="ＭＳ Ｐゴシック" charset="0"/>
                <a:cs typeface="Arial" charset="0"/>
                <a:sym typeface="Arial" charset="0"/>
              </a:rPr>
              <a:t>windowsnode</a:t>
            </a:r>
            <a:r>
              <a:rPr lang="ja-JP" altLang="en-US" sz="4000" dirty="0" smtClean="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Select </a:t>
            </a:r>
            <a:r>
              <a:rPr lang="en-US" sz="4000" dirty="0" err="1">
                <a:solidFill>
                  <a:schemeClr val="tx1"/>
                </a:solidFill>
                <a:latin typeface="Courier" charset="0"/>
                <a:ea typeface="ＭＳ Ｐゴシック" charset="0"/>
                <a:cs typeface="Courier" charset="0"/>
                <a:sym typeface="Courier" charset="0"/>
              </a:rPr>
              <a:t>dev</a:t>
            </a:r>
            <a:r>
              <a:rPr lang="en-US" sz="4000" dirty="0">
                <a:solidFill>
                  <a:schemeClr val="tx1"/>
                </a:solidFill>
                <a:latin typeface="Arial" charset="0"/>
                <a:ea typeface="ＭＳ Ｐゴシック" charset="0"/>
                <a:cs typeface="Arial" charset="0"/>
                <a:sym typeface="Arial" charset="0"/>
              </a:rPr>
              <a:t> from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Environments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drop-down list</a:t>
            </a:r>
          </a:p>
          <a:p>
            <a:pPr marL="381000" indent="-381000" algn="l">
              <a:spcBef>
                <a:spcPts val="1200"/>
              </a:spcBef>
              <a:buClr>
                <a:srgbClr val="ED781C"/>
              </a:buClr>
              <a:buSzPct val="100000"/>
              <a:buFont typeface="Arial" charset="0"/>
              <a:buChar char="•"/>
            </a:pPr>
            <a:r>
              <a:rPr lang="en-US" sz="4000" dirty="0" smtClean="0">
                <a:solidFill>
                  <a:schemeClr val="tx1"/>
                </a:solidFill>
                <a:latin typeface="Arial" charset="0"/>
                <a:ea typeface="ＭＳ Ｐゴシック" charset="0"/>
                <a:cs typeface="Arial" charset="0"/>
                <a:sym typeface="Arial" charset="0"/>
              </a:rPr>
              <a:t>Click</a:t>
            </a:r>
            <a:r>
              <a:rPr lang="ja-JP" altLang="en-US" sz="4000" dirty="0" smtClean="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Save</a:t>
            </a:r>
            <a:r>
              <a:rPr lang="ja-JP" altLang="en-US" sz="4000" dirty="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p:txBody>
      </p:sp>
      <p:sp>
        <p:nvSpPr>
          <p:cNvPr id="942084" name="Oval 4"/>
          <p:cNvSpPr>
            <a:spLocks/>
          </p:cNvSpPr>
          <p:nvPr/>
        </p:nvSpPr>
        <p:spPr bwMode="auto">
          <a:xfrm>
            <a:off x="10703937" y="6096000"/>
            <a:ext cx="4651707" cy="14478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5636624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ln/>
        </p:spPr>
        <p:txBody>
          <a:bodyPr/>
          <a:lstStyle/>
          <a:p>
            <a:pPr algn="ctr"/>
            <a:r>
              <a:rPr lang="en-US" dirty="0"/>
              <a:t>Course </a:t>
            </a:r>
            <a:r>
              <a:rPr lang="en-US" dirty="0" smtClean="0"/>
              <a:t>Objective</a:t>
            </a:r>
            <a:endParaRPr lang="en-US" dirty="0"/>
          </a:p>
        </p:txBody>
      </p:sp>
      <p:sp>
        <p:nvSpPr>
          <p:cNvPr id="29698" name="Rectangle 2"/>
          <p:cNvSpPr>
            <a:spLocks noGrp="1" noChangeArrowheads="1"/>
          </p:cNvSpPr>
          <p:nvPr>
            <p:ph type="body" idx="4294967295"/>
          </p:nvPr>
        </p:nvSpPr>
        <p:spPr>
          <a:xfrm>
            <a:off x="1346994" y="1905000"/>
            <a:ext cx="13793548" cy="6477000"/>
          </a:xfrm>
          <a:ln/>
          <a:effectLst>
            <a:innerShdw blurRad="63500" dist="50800" dir="18900000">
              <a:prstClr val="black">
                <a:alpha val="50000"/>
              </a:prstClr>
            </a:innerShdw>
          </a:effectLst>
        </p:spPr>
        <p:txBody>
          <a:bodyPr/>
          <a:lstStyle/>
          <a:p>
            <a:pPr marL="0" indent="0" algn="ctr">
              <a:buNone/>
            </a:pPr>
            <a:endParaRPr lang="en-US"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marL="0" indent="0" algn="ctr">
              <a:buNone/>
            </a:pPr>
            <a:r>
              <a:rPr lang="en-US" sz="8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Learn To Use Chef </a:t>
            </a:r>
          </a:p>
          <a:p>
            <a:pPr marL="0" indent="0" algn="ctr">
              <a:buNone/>
            </a:pPr>
            <a:r>
              <a:rPr lang="en-US" sz="8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To Make Your Life </a:t>
            </a:r>
          </a:p>
          <a:p>
            <a:pPr marL="0" indent="0" algn="ctr">
              <a:buNone/>
            </a:pPr>
            <a:r>
              <a:rPr lang="en-US" sz="8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More Awesome!  </a:t>
            </a:r>
          </a:p>
          <a:p>
            <a:pPr marL="0" indent="0" algn="ctr">
              <a:buNone/>
            </a:pPr>
            <a:endParaRPr lang="en-US" sz="8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marL="0" indent="0" algn="ctr">
              <a:buNone/>
            </a:pPr>
            <a:endParaRPr lang="en-US" sz="8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marL="0" indent="0">
              <a:buNone/>
            </a:pPr>
            <a:endParaRPr lang="en-US" sz="8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0287769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1"/>
          <p:cNvSpPr>
            <a:spLocks noGrp="1" noChangeArrowheads="1"/>
          </p:cNvSpPr>
          <p:nvPr>
            <p:ph type="title"/>
          </p:nvPr>
        </p:nvSpPr>
        <p:spPr>
          <a:xfrm>
            <a:off x="800178" y="177800"/>
            <a:ext cx="15241489" cy="1117600"/>
          </a:xfrm>
          <a:ln/>
        </p:spPr>
        <p:txBody>
          <a:bodyPr/>
          <a:lstStyle/>
          <a:p>
            <a:r>
              <a:rPr lang="en-US" sz="3500"/>
              <a:t>If you do not have a preferred text editor on your workstation already...</a:t>
            </a:r>
          </a:p>
        </p:txBody>
      </p:sp>
      <p:sp>
        <p:nvSpPr>
          <p:cNvPr id="277506" name="Rectangle 2"/>
          <p:cNvSpPr>
            <a:spLocks noGrp="1" noChangeArrowheads="1"/>
          </p:cNvSpPr>
          <p:nvPr>
            <p:ph type="body" idx="1"/>
          </p:nvPr>
        </p:nvSpPr>
        <p:spPr>
          <a:xfrm>
            <a:off x="800178" y="2057400"/>
            <a:ext cx="5779064" cy="5702300"/>
          </a:xfrm>
          <a:ln/>
        </p:spPr>
        <p:txBody>
          <a:bodyPr/>
          <a:lstStyle/>
          <a:p>
            <a:r>
              <a:rPr lang="en-US"/>
              <a:t>Download Sublime Text</a:t>
            </a:r>
          </a:p>
          <a:p>
            <a:pPr lvl="1"/>
            <a:r>
              <a:rPr lang="en-US"/>
              <a:t>Free trial, not time bound</a:t>
            </a:r>
          </a:p>
          <a:p>
            <a:pPr lvl="1"/>
            <a:r>
              <a:rPr lang="en-US"/>
              <a:t>Works on every platform</a:t>
            </a:r>
          </a:p>
          <a:p>
            <a:r>
              <a:rPr lang="en-US" u="sng">
                <a:hlinkClick r:id="rId3"/>
              </a:rPr>
              <a:t>sublimetext.com</a:t>
            </a:r>
            <a:endParaRPr lang="en-US" u="sng"/>
          </a:p>
        </p:txBody>
      </p:sp>
      <p:pic>
        <p:nvPicPr>
          <p:cNvPr id="277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755" y="1754188"/>
            <a:ext cx="7584228" cy="618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2024391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Re-converge the nodes</a:t>
            </a:r>
            <a:endParaRPr lang="en-US" sz="4800" dirty="0">
              <a:sym typeface="Arial Bold" charset="0"/>
            </a:endParaRPr>
          </a:p>
        </p:txBody>
      </p:sp>
      <p:sp>
        <p:nvSpPr>
          <p:cNvPr id="408580" name="Rectangle 3"/>
          <p:cNvSpPr>
            <a:spLocks noGrp="1" noChangeArrowheads="1"/>
          </p:cNvSpPr>
          <p:nvPr>
            <p:ph type="body" idx="1"/>
          </p:nvPr>
        </p:nvSpPr>
        <p:spPr>
          <a:xfrm>
            <a:off x="800178" y="3238500"/>
            <a:ext cx="14657232" cy="53721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000" kern="1200" dirty="0">
                <a:solidFill>
                  <a:srgbClr val="FFFFFF"/>
                </a:solidFill>
                <a:latin typeface="Courier"/>
                <a:ea typeface="Courier"/>
                <a:cs typeface="Courier"/>
              </a:rPr>
              <a:t> *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create[2014-02-26T01:57:44-08:00] INFO: Processing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 (hosts::default line 9)</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backed up to </a:t>
            </a:r>
            <a:r>
              <a:rPr lang="en-US" altLang="en-US" sz="2000" kern="1200" dirty="0" smtClean="0">
                <a:solidFill>
                  <a:srgbClr val="FFFFFF"/>
                </a:solidFill>
                <a:latin typeface="Courier"/>
                <a:ea typeface="Courier"/>
                <a:cs typeface="Courier"/>
              </a:rPr>
              <a:t>/var/chef/backup/etc/hosts.chef</a:t>
            </a:r>
            <a:r>
              <a:rPr lang="en-US" altLang="en-US" sz="2000" kern="1200" dirty="0">
                <a:solidFill>
                  <a:srgbClr val="FFFFFF"/>
                </a:solidFill>
                <a:latin typeface="Courier"/>
                <a:ea typeface="Courier"/>
                <a:cs typeface="Courier"/>
              </a:rPr>
              <a:t>-20140226015744.972901</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updated file </a:t>
            </a:r>
            <a:r>
              <a:rPr lang="en-US" altLang="en-US" sz="2000" kern="1200" dirty="0" smtClean="0">
                <a:solidFill>
                  <a:srgbClr val="FFFFFF"/>
                </a:solidFill>
                <a:latin typeface="Courier"/>
                <a:ea typeface="Courier"/>
                <a:cs typeface="Courier"/>
              </a:rPr>
              <a:t>/etc/hosts</a:t>
            </a:r>
            <a:endParaRPr lang="en-US" altLang="en-US" sz="2000" kern="1200" dirty="0">
              <a:solidFill>
                <a:srgbClr val="FFFFFF"/>
              </a:solidFill>
              <a:latin typeface="Courier"/>
              <a:ea typeface="Courier"/>
              <a:cs typeface="Courier"/>
            </a:endParaRPr>
          </a:p>
          <a:p>
            <a:pPr marL="0" indent="0">
              <a:spcBef>
                <a:spcPct val="0"/>
              </a:spcBef>
              <a:buNone/>
            </a:pP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update content in file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from 1f8bdf to 94a261</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2014-02-25 03:26:02.000000000 -0800</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/home/chef</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AppData</a:t>
            </a:r>
            <a:r>
              <a:rPr lang="en-US" altLang="en-US" sz="2000" kern="1200" dirty="0">
                <a:solidFill>
                  <a:srgbClr val="FFFFFF"/>
                </a:solidFill>
                <a:latin typeface="Courier"/>
                <a:ea typeface="Courier"/>
                <a:cs typeface="Courier"/>
              </a:rPr>
              <a:t>/Local/Temp/2/chef-rendered-template20140226-3540-w4vntg       2014-02-26 01:57:44.000000000 -0800</a:t>
            </a:r>
          </a:p>
          <a:p>
            <a:pPr marL="0" indent="0">
              <a:spcBef>
                <a:spcPct val="0"/>
              </a:spcBef>
              <a:buNone/>
            </a:pPr>
            <a:r>
              <a:rPr lang="en-US" altLang="en-US" sz="2000" kern="1200" dirty="0">
                <a:solidFill>
                  <a:srgbClr val="FFFFFF"/>
                </a:solidFill>
                <a:latin typeface="Courier"/>
                <a:ea typeface="Courier"/>
                <a:cs typeface="Courier"/>
              </a:rPr>
              <a:t>        @@ -1,3 +1,4 @@</a:t>
            </a:r>
          </a:p>
          <a:p>
            <a:pPr marL="0" indent="0">
              <a:spcBef>
                <a:spcPct val="0"/>
              </a:spcBef>
              <a:buNone/>
            </a:pPr>
            <a:r>
              <a:rPr lang="en-US" altLang="en-US" sz="2000" kern="1200" dirty="0">
                <a:solidFill>
                  <a:srgbClr val="FFFFFF"/>
                </a:solidFill>
                <a:latin typeface="Courier"/>
                <a:ea typeface="Courier"/>
                <a:cs typeface="Courier"/>
              </a:rPr>
              <a:t>         #This file is managed by server at </a:t>
            </a:r>
            <a:r>
              <a:rPr lang="en-US" altLang="en-US" sz="2000" kern="1200" dirty="0" smtClean="0">
                <a:solidFill>
                  <a:srgbClr val="FFFFFF"/>
                </a:solidFill>
                <a:latin typeface="Courier"/>
                <a:ea typeface="Courier"/>
                <a:cs typeface="Courier"/>
              </a:rPr>
              <a:t>centos63.example.com</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0.0.0.0    </a:t>
            </a:r>
            <a:r>
              <a:rPr lang="en-US" altLang="en-US" sz="2000" kern="1200" dirty="0" err="1" smtClean="0">
                <a:solidFill>
                  <a:srgbClr val="FFFFFF"/>
                </a:solidFill>
                <a:latin typeface="Courier"/>
                <a:ea typeface="Courier"/>
                <a:cs typeface="Courier"/>
              </a:rPr>
              <a:t>nytimes.com</a:t>
            </a:r>
            <a:endParaRPr lang="en-US" altLang="en-US" sz="2000" kern="1200" dirty="0">
              <a:solidFill>
                <a:srgbClr val="FFFFFF"/>
              </a:solidFill>
              <a:latin typeface="Courier"/>
              <a:ea typeface="Courier"/>
              <a:cs typeface="Courier"/>
            </a:endParaRPr>
          </a:p>
        </p:txBody>
      </p:sp>
      <p:sp>
        <p:nvSpPr>
          <p:cNvPr id="408581" name="Rectangle 4"/>
          <p:cNvSpPr>
            <a:spLocks/>
          </p:cNvSpPr>
          <p:nvPr/>
        </p:nvSpPr>
        <p:spPr bwMode="auto">
          <a:xfrm>
            <a:off x="812911" y="6019800"/>
            <a:ext cx="14593725" cy="2286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
        <p:nvSpPr>
          <p:cNvPr id="2" name="TextBox 1"/>
          <p:cNvSpPr txBox="1"/>
          <p:nvPr/>
        </p:nvSpPr>
        <p:spPr>
          <a:xfrm>
            <a:off x="3397369" y="1973759"/>
            <a:ext cx="8236625" cy="769441"/>
          </a:xfrm>
          <a:prstGeom prst="rect">
            <a:avLst/>
          </a:prstGeom>
          <a:noFill/>
        </p:spPr>
        <p:txBody>
          <a:bodyPr wrap="none" rtlCol="0">
            <a:spAutoFit/>
          </a:bodyPr>
          <a:lstStyle/>
          <a:p>
            <a:r>
              <a:rPr lang="en-US" sz="4400" b="1" dirty="0" smtClean="0"/>
              <a:t>Converge the Windows nodes</a:t>
            </a:r>
            <a:endParaRPr lang="en-US" sz="4400" b="1" dirty="0"/>
          </a:p>
        </p:txBody>
      </p:sp>
    </p:spTree>
    <p:extLst>
      <p:ext uri="{BB962C8B-B14F-4D97-AF65-F5344CB8AC3E}">
        <p14:creationId xmlns:p14="http://schemas.microsoft.com/office/powerpoint/2010/main" val="41987037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1"/>
          <p:cNvSpPr>
            <a:spLocks/>
          </p:cNvSpPr>
          <p:nvPr/>
        </p:nvSpPr>
        <p:spPr bwMode="auto">
          <a:xfrm>
            <a:off x="7290594" y="2609850"/>
            <a:ext cx="8179517" cy="47815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name </a:t>
            </a:r>
            <a:r>
              <a:rPr lang="en-US" altLang="en-US" sz="3200" dirty="0" smtClean="0">
                <a:solidFill>
                  <a:srgbClr val="A40800"/>
                </a:solidFill>
                <a:latin typeface="Courier"/>
                <a:ea typeface="Courier"/>
                <a:cs typeface="Courier"/>
                <a:sym typeface="Courier"/>
              </a:rPr>
              <a:t>"win</a:t>
            </a:r>
            <a:r>
              <a:rPr lang="en-US" altLang="en-US" sz="3200" dirty="0" smtClean="0">
                <a:solidFill>
                  <a:srgbClr val="A40800"/>
                </a:solidFill>
                <a:latin typeface="Courier"/>
                <a:ea typeface="Courier"/>
                <a:cs typeface="Courier"/>
                <a:sym typeface="Courier"/>
              </a:rPr>
              <a:t>-production"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 description </a:t>
            </a:r>
            <a:r>
              <a:rPr lang="en-US" altLang="en-US" sz="3200" dirty="0">
                <a:solidFill>
                  <a:srgbClr val="A40800"/>
                </a:solidFill>
                <a:latin typeface="Courier"/>
                <a:ea typeface="Courier"/>
                <a:cs typeface="Courier"/>
                <a:sym typeface="Courier"/>
              </a:rPr>
              <a:t>"For Prods!"</a:t>
            </a:r>
            <a:endParaRPr lang="en-US" altLang="en-US" sz="32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cookbook </a:t>
            </a:r>
            <a:r>
              <a:rPr lang="en-US" altLang="en-US" sz="3200" dirty="0" smtClean="0">
                <a:solidFill>
                  <a:srgbClr val="A40800"/>
                </a:solidFill>
                <a:latin typeface="Courier"/>
                <a:ea typeface="Courier"/>
                <a:cs typeface="Courier"/>
                <a:sym typeface="Courier"/>
              </a:rPr>
              <a:t>"</a:t>
            </a:r>
            <a:r>
              <a:rPr lang="en-US" altLang="en-US" sz="3200" dirty="0" err="1" smtClean="0">
                <a:solidFill>
                  <a:srgbClr val="A40800"/>
                </a:solidFill>
                <a:latin typeface="Courier"/>
                <a:ea typeface="Courier"/>
                <a:cs typeface="Courier"/>
                <a:sym typeface="Courier"/>
              </a:rPr>
              <a:t>iis_demo</a:t>
            </a:r>
            <a:r>
              <a:rPr lang="en-US" altLang="en-US" sz="3200" dirty="0" smtClean="0">
                <a:solidFill>
                  <a:srgbClr val="A40800"/>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 0.1.0"</a:t>
            </a:r>
          </a:p>
          <a:p>
            <a:pPr defTabSz="914400" eaLnBrk="1" fontAlgn="base" hangingPunct="1">
              <a:spcBef>
                <a:spcPct val="0"/>
              </a:spcBef>
              <a:spcAft>
                <a:spcPct val="0"/>
              </a:spcAft>
              <a:buClrTx/>
              <a:buSzTx/>
              <a:buFontTx/>
              <a:buNone/>
            </a:pPr>
            <a:r>
              <a:rPr lang="en-US" altLang="en-US" sz="3200" dirty="0">
                <a:solidFill>
                  <a:srgbClr val="A40800"/>
                </a:solidFill>
                <a:latin typeface="Courier"/>
                <a:ea typeface="Courier"/>
                <a:cs typeface="Courier"/>
                <a:sym typeface="Courier"/>
              </a:rPr>
              <a:t> </a:t>
            </a:r>
            <a:r>
              <a:rPr lang="en-US" altLang="en-US" sz="3200" dirty="0" err="1">
                <a:solidFill>
                  <a:srgbClr val="000000"/>
                </a:solidFill>
                <a:latin typeface="Courier"/>
                <a:ea typeface="Courier"/>
                <a:cs typeface="Courier"/>
                <a:sym typeface="Courier"/>
              </a:rPr>
              <a:t>override_attributes</a:t>
            </a:r>
            <a:r>
              <a:rPr lang="en-US" altLang="en-US" sz="32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r>
              <a:rPr lang="en-US" altLang="en-US" sz="3200" dirty="0" smtClean="0">
                <a:solidFill>
                  <a:srgbClr val="A40800"/>
                </a:solidFill>
                <a:latin typeface="Courier"/>
                <a:ea typeface="Courier"/>
                <a:cs typeface="Courier"/>
                <a:sym typeface="Courier"/>
              </a:rPr>
              <a:t>"datacenter</a:t>
            </a:r>
            <a:r>
              <a:rPr lang="en-US" altLang="en-US" sz="3200" dirty="0" smtClean="0">
                <a:solidFill>
                  <a:srgbClr val="A40800"/>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=&gt; {</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r>
              <a:rPr lang="en-US" altLang="en-US" sz="3200" dirty="0" smtClean="0">
                <a:solidFill>
                  <a:srgbClr val="A40800"/>
                </a:solidFill>
                <a:latin typeface="Courier"/>
                <a:ea typeface="Courier"/>
                <a:cs typeface="Courier"/>
                <a:sym typeface="Courier"/>
              </a:rPr>
              <a:t>"location</a:t>
            </a:r>
            <a:r>
              <a:rPr lang="en-US" altLang="en-US" sz="3200" dirty="0" smtClean="0">
                <a:solidFill>
                  <a:srgbClr val="A408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=&gt; </a:t>
            </a:r>
            <a:r>
              <a:rPr lang="en-US" altLang="en-US" sz="3200" dirty="0" smtClean="0">
                <a:solidFill>
                  <a:srgbClr val="A40800"/>
                </a:solidFill>
                <a:latin typeface="Courier"/>
                <a:ea typeface="Courier"/>
                <a:cs typeface="Courier"/>
                <a:sym typeface="Courier"/>
              </a:rPr>
              <a:t>"Chile"</a:t>
            </a:r>
            <a:endParaRPr lang="en-US" altLang="en-US" sz="3200" dirty="0">
              <a:solidFill>
                <a:srgbClr val="A408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a:solidFill>
                  <a:srgbClr val="A408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p>
        </p:txBody>
      </p:sp>
      <p:sp>
        <p:nvSpPr>
          <p:cNvPr id="405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05508"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environments/win-</a:t>
            </a:r>
            <a:r>
              <a:rPr lang="en-US" altLang="en-US" sz="3200" dirty="0" err="1" smtClean="0">
                <a:solidFill>
                  <a:srgbClr val="000000"/>
                </a:solidFill>
                <a:latin typeface="Courier"/>
                <a:ea typeface="Courier"/>
                <a:cs typeface="Courier"/>
                <a:sym typeface="Courier"/>
              </a:rPr>
              <a:t>production.rb</a:t>
            </a:r>
            <a:endParaRPr lang="en-US" altLang="en-US" sz="3200" dirty="0">
              <a:solidFill>
                <a:srgbClr val="000000"/>
              </a:solidFill>
              <a:latin typeface="Courier"/>
              <a:ea typeface="Courier"/>
              <a:cs typeface="Courier"/>
              <a:sym typeface="Courier"/>
            </a:endParaRPr>
          </a:p>
        </p:txBody>
      </p:sp>
      <p:sp>
        <p:nvSpPr>
          <p:cNvPr id="405509" name="Rectangle 4"/>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SAVE FILE!</a:t>
            </a:r>
          </a:p>
        </p:txBody>
      </p:sp>
      <p:sp>
        <p:nvSpPr>
          <p:cNvPr id="622597"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production environment</a:t>
            </a:r>
          </a:p>
        </p:txBody>
      </p:sp>
      <p:sp>
        <p:nvSpPr>
          <p:cNvPr id="405511" name="Rectangle 6"/>
          <p:cNvSpPr>
            <a:spLocks noGrp="1" noChangeArrowheads="1"/>
          </p:cNvSpPr>
          <p:nvPr>
            <p:ph type="body" idx="1"/>
          </p:nvPr>
        </p:nvSpPr>
        <p:spPr>
          <a:xfrm>
            <a:off x="800178" y="2603500"/>
            <a:ext cx="6515736" cy="6121400"/>
          </a:xfrm>
        </p:spPr>
        <p:txBody>
          <a:bodyPr/>
          <a:lstStyle/>
          <a:p>
            <a:pPr eaLnBrk="1" hangingPunct="1"/>
            <a:r>
              <a:rPr lang="en-US" altLang="en-US" sz="4300" dirty="0" smtClean="0"/>
              <a:t>Make sure the </a:t>
            </a:r>
            <a:r>
              <a:rPr lang="en-US" altLang="en-US" sz="4300" dirty="0" err="1" smtClean="0"/>
              <a:t>iis_demo</a:t>
            </a:r>
            <a:r>
              <a:rPr lang="en-US" altLang="en-US" sz="4300" dirty="0" smtClean="0"/>
              <a:t> cookbook </a:t>
            </a:r>
            <a:r>
              <a:rPr lang="en-US" altLang="en-US" sz="4300" dirty="0" smtClean="0"/>
              <a:t>is set to version 0.1.0</a:t>
            </a:r>
          </a:p>
          <a:p>
            <a:pPr eaLnBrk="1" hangingPunct="1"/>
            <a:r>
              <a:rPr lang="en-US" altLang="en-US" sz="4300" dirty="0" smtClean="0"/>
              <a:t>Set an override attribute for </a:t>
            </a:r>
            <a:r>
              <a:rPr lang="en-US" altLang="en-US" sz="4300" dirty="0" smtClean="0"/>
              <a:t>location in datacenter</a:t>
            </a:r>
            <a:endParaRPr lang="en-US" altLang="en-US" sz="4300" dirty="0" smtClean="0"/>
          </a:p>
        </p:txBody>
      </p:sp>
    </p:spTree>
    <p:extLst>
      <p:ext uri="{BB962C8B-B14F-4D97-AF65-F5344CB8AC3E}">
        <p14:creationId xmlns:p14="http://schemas.microsoft.com/office/powerpoint/2010/main" val="24276764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1"/>
          <p:cNvSpPr>
            <a:spLocks/>
          </p:cNvSpPr>
          <p:nvPr/>
        </p:nvSpPr>
        <p:spPr bwMode="auto">
          <a:xfrm>
            <a:off x="7290594" y="2609850"/>
            <a:ext cx="8179517" cy="47815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name </a:t>
            </a:r>
            <a:r>
              <a:rPr lang="en-US" altLang="en-US" sz="3200" dirty="0" smtClean="0">
                <a:solidFill>
                  <a:srgbClr val="A40800"/>
                </a:solidFill>
                <a:latin typeface="Courier"/>
                <a:ea typeface="Courier"/>
                <a:cs typeface="Courier"/>
                <a:sym typeface="Courier"/>
              </a:rPr>
              <a:t>"win</a:t>
            </a:r>
            <a:r>
              <a:rPr lang="en-US" altLang="en-US" sz="3200" dirty="0" smtClean="0">
                <a:solidFill>
                  <a:srgbClr val="A40800"/>
                </a:solidFill>
                <a:latin typeface="Courier"/>
                <a:ea typeface="Courier"/>
                <a:cs typeface="Courier"/>
                <a:sym typeface="Courier"/>
              </a:rPr>
              <a:t>-</a:t>
            </a:r>
            <a:r>
              <a:rPr lang="en-US" altLang="en-US" sz="3200" dirty="0" smtClean="0">
                <a:solidFill>
                  <a:srgbClr val="A40800"/>
                </a:solidFill>
                <a:latin typeface="Courier"/>
                <a:ea typeface="Courier"/>
                <a:cs typeface="Courier"/>
                <a:sym typeface="Courier"/>
              </a:rPr>
              <a:t>production" </a:t>
            </a:r>
            <a:endParaRPr lang="en-US" altLang="en-US" sz="3200" dirty="0" smtClean="0">
              <a:solidFill>
                <a:srgbClr val="A408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 description </a:t>
            </a:r>
            <a:r>
              <a:rPr lang="en-US" altLang="en-US" sz="3200" dirty="0">
                <a:solidFill>
                  <a:srgbClr val="A40800"/>
                </a:solidFill>
                <a:latin typeface="Courier"/>
                <a:ea typeface="Courier"/>
                <a:cs typeface="Courier"/>
                <a:sym typeface="Courier"/>
              </a:rPr>
              <a:t>"For Prods!"</a:t>
            </a:r>
            <a:endParaRPr lang="en-US" altLang="en-US" sz="32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cookbook </a:t>
            </a:r>
            <a:r>
              <a:rPr lang="en-US" altLang="en-US" sz="3200" dirty="0" smtClean="0">
                <a:solidFill>
                  <a:srgbClr val="A40800"/>
                </a:solidFill>
                <a:latin typeface="Courier"/>
                <a:ea typeface="Courier"/>
                <a:cs typeface="Courier"/>
                <a:sym typeface="Courier"/>
              </a:rPr>
              <a:t>"</a:t>
            </a:r>
            <a:r>
              <a:rPr lang="en-US" altLang="en-US" sz="3200" dirty="0" err="1" smtClean="0">
                <a:solidFill>
                  <a:srgbClr val="A40800"/>
                </a:solidFill>
                <a:latin typeface="Courier"/>
                <a:ea typeface="Courier"/>
                <a:cs typeface="Courier"/>
                <a:sym typeface="Courier"/>
              </a:rPr>
              <a:t>iis_demo</a:t>
            </a:r>
            <a:r>
              <a:rPr lang="en-US" altLang="en-US" sz="3200" dirty="0" smtClean="0">
                <a:solidFill>
                  <a:srgbClr val="A40800"/>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 0.1.0"</a:t>
            </a:r>
          </a:p>
          <a:p>
            <a:pPr defTabSz="914400" eaLnBrk="1" fontAlgn="base" hangingPunct="1">
              <a:spcBef>
                <a:spcPct val="0"/>
              </a:spcBef>
              <a:spcAft>
                <a:spcPct val="0"/>
              </a:spcAft>
              <a:buClrTx/>
              <a:buSzTx/>
              <a:buFontTx/>
              <a:buNone/>
            </a:pPr>
            <a:r>
              <a:rPr lang="en-US" altLang="en-US" sz="3200" dirty="0">
                <a:solidFill>
                  <a:srgbClr val="A40800"/>
                </a:solidFill>
                <a:latin typeface="Courier"/>
                <a:ea typeface="Courier"/>
                <a:cs typeface="Courier"/>
                <a:sym typeface="Courier"/>
              </a:rPr>
              <a:t> </a:t>
            </a:r>
            <a:r>
              <a:rPr lang="en-US" altLang="en-US" sz="3200" dirty="0" err="1">
                <a:solidFill>
                  <a:srgbClr val="000000"/>
                </a:solidFill>
                <a:latin typeface="Courier"/>
                <a:ea typeface="Courier"/>
                <a:cs typeface="Courier"/>
                <a:sym typeface="Courier"/>
              </a:rPr>
              <a:t>override_attributes</a:t>
            </a:r>
            <a:r>
              <a:rPr lang="en-US" altLang="en-US" sz="32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r>
              <a:rPr lang="en-US" altLang="en-US" sz="3200" dirty="0" smtClean="0">
                <a:solidFill>
                  <a:srgbClr val="A40800"/>
                </a:solidFill>
                <a:latin typeface="Courier"/>
                <a:ea typeface="Courier"/>
                <a:cs typeface="Courier"/>
                <a:sym typeface="Courier"/>
              </a:rPr>
              <a:t>"datacenter</a:t>
            </a:r>
            <a:r>
              <a:rPr lang="en-US" altLang="en-US" sz="3200" dirty="0" smtClean="0">
                <a:solidFill>
                  <a:srgbClr val="A40800"/>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=&gt; {</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r>
              <a:rPr lang="en-US" altLang="en-US" sz="3200" dirty="0" smtClean="0">
                <a:solidFill>
                  <a:srgbClr val="A40800"/>
                </a:solidFill>
                <a:latin typeface="Courier"/>
                <a:ea typeface="Courier"/>
                <a:cs typeface="Courier"/>
                <a:sym typeface="Courier"/>
              </a:rPr>
              <a:t>"location</a:t>
            </a:r>
            <a:r>
              <a:rPr lang="en-US" altLang="en-US" sz="3200" dirty="0" smtClean="0">
                <a:solidFill>
                  <a:srgbClr val="A408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=&gt; </a:t>
            </a:r>
            <a:r>
              <a:rPr lang="en-US" altLang="en-US" sz="3200" dirty="0" smtClean="0">
                <a:solidFill>
                  <a:srgbClr val="A40800"/>
                </a:solidFill>
                <a:latin typeface="Courier"/>
                <a:ea typeface="Courier"/>
                <a:cs typeface="Courier"/>
                <a:sym typeface="Courier"/>
              </a:rPr>
              <a:t>"Chile"</a:t>
            </a:r>
            <a:endParaRPr lang="en-US" altLang="en-US" sz="3200" dirty="0">
              <a:solidFill>
                <a:srgbClr val="A408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a:solidFill>
                  <a:srgbClr val="A408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p>
        </p:txBody>
      </p:sp>
      <p:sp>
        <p:nvSpPr>
          <p:cNvPr id="405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05508"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environments/win-</a:t>
            </a:r>
            <a:r>
              <a:rPr lang="en-US" altLang="en-US" sz="3200" dirty="0" err="1" smtClean="0">
                <a:solidFill>
                  <a:srgbClr val="000000"/>
                </a:solidFill>
                <a:latin typeface="Courier"/>
                <a:ea typeface="Courier"/>
                <a:cs typeface="Courier"/>
                <a:sym typeface="Courier"/>
              </a:rPr>
              <a:t>production.rb</a:t>
            </a:r>
            <a:endParaRPr lang="en-US" altLang="en-US" sz="3200" dirty="0">
              <a:solidFill>
                <a:srgbClr val="000000"/>
              </a:solidFill>
              <a:latin typeface="Courier"/>
              <a:ea typeface="Courier"/>
              <a:cs typeface="Courier"/>
              <a:sym typeface="Courier"/>
            </a:endParaRPr>
          </a:p>
        </p:txBody>
      </p:sp>
      <p:sp>
        <p:nvSpPr>
          <p:cNvPr id="405509" name="Rectangle 4"/>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SAVE FILE!</a:t>
            </a:r>
          </a:p>
        </p:txBody>
      </p:sp>
      <p:sp>
        <p:nvSpPr>
          <p:cNvPr id="622597"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production environment</a:t>
            </a:r>
          </a:p>
        </p:txBody>
      </p:sp>
      <p:sp>
        <p:nvSpPr>
          <p:cNvPr id="405511" name="Rectangle 6"/>
          <p:cNvSpPr>
            <a:spLocks noGrp="1" noChangeArrowheads="1"/>
          </p:cNvSpPr>
          <p:nvPr>
            <p:ph type="body" idx="1"/>
          </p:nvPr>
        </p:nvSpPr>
        <p:spPr>
          <a:xfrm>
            <a:off x="800178" y="2603500"/>
            <a:ext cx="6515736" cy="6121400"/>
          </a:xfrm>
        </p:spPr>
        <p:txBody>
          <a:bodyPr/>
          <a:lstStyle/>
          <a:p>
            <a:pPr eaLnBrk="1" hangingPunct="1"/>
            <a:r>
              <a:rPr lang="en-US" altLang="en-US" sz="4300" dirty="0" smtClean="0"/>
              <a:t>Make sure the </a:t>
            </a:r>
            <a:r>
              <a:rPr lang="en-US" altLang="en-US" sz="4300" dirty="0" err="1" smtClean="0"/>
              <a:t>iis_demo</a:t>
            </a:r>
            <a:r>
              <a:rPr lang="en-US" altLang="en-US" sz="4300" dirty="0" smtClean="0"/>
              <a:t> cookbook is set to version 0.1.0</a:t>
            </a:r>
          </a:p>
          <a:p>
            <a:pPr eaLnBrk="1" hangingPunct="1"/>
            <a:r>
              <a:rPr lang="en-US" altLang="en-US" sz="4300" dirty="0"/>
              <a:t>Set an override attribute for location in datacenter</a:t>
            </a:r>
          </a:p>
        </p:txBody>
      </p:sp>
      <p:sp>
        <p:nvSpPr>
          <p:cNvPr id="8" name="Rectangle 4"/>
          <p:cNvSpPr>
            <a:spLocks/>
          </p:cNvSpPr>
          <p:nvPr/>
        </p:nvSpPr>
        <p:spPr bwMode="auto">
          <a:xfrm>
            <a:off x="7595394" y="4267200"/>
            <a:ext cx="6629400" cy="2667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3605113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77" y="1917700"/>
            <a:ext cx="14165059"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Precedence</a:t>
            </a:r>
          </a:p>
        </p:txBody>
      </p:sp>
    </p:spTree>
    <p:extLst>
      <p:ext uri="{BB962C8B-B14F-4D97-AF65-F5344CB8AC3E}">
        <p14:creationId xmlns:p14="http://schemas.microsoft.com/office/powerpoint/2010/main" val="3787297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the production environment</a:t>
            </a:r>
          </a:p>
        </p:txBody>
      </p:sp>
      <p:sp>
        <p:nvSpPr>
          <p:cNvPr id="406532" name="Rectangle 3"/>
          <p:cNvSpPr>
            <a:spLocks noGrp="1" noChangeArrowheads="1"/>
          </p:cNvSpPr>
          <p:nvPr>
            <p:ph type="body" idx="1"/>
          </p:nvPr>
        </p:nvSpPr>
        <p:spPr>
          <a:xfrm>
            <a:off x="800273" y="3428999"/>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smtClean="0">
                <a:solidFill>
                  <a:srgbClr val="FFFFFF"/>
                </a:solidFill>
                <a:latin typeface="Courier"/>
                <a:ea typeface="Courier"/>
                <a:cs typeface="Courier"/>
              </a:rPr>
              <a:t>win-production</a:t>
            </a:r>
            <a:endParaRPr lang="en-US" altLang="en-US" sz="4800" kern="1200" dirty="0">
              <a:solidFill>
                <a:srgbClr val="FFFFFF"/>
              </a:solidFill>
              <a:latin typeface="Courier"/>
              <a:ea typeface="Courier"/>
              <a:cs typeface="Courier"/>
            </a:endParaRPr>
          </a:p>
        </p:txBody>
      </p:sp>
      <p:sp>
        <p:nvSpPr>
          <p:cNvPr id="2" name="TextBox 1"/>
          <p:cNvSpPr txBox="1"/>
          <p:nvPr/>
        </p:nvSpPr>
        <p:spPr>
          <a:xfrm>
            <a:off x="2794794" y="2049959"/>
            <a:ext cx="9839853" cy="769441"/>
          </a:xfrm>
          <a:prstGeom prst="rect">
            <a:avLst/>
          </a:prstGeom>
          <a:noFill/>
        </p:spPr>
        <p:txBody>
          <a:bodyPr wrap="none" rtlCol="0">
            <a:spAutoFit/>
          </a:bodyPr>
          <a:lstStyle/>
          <a:p>
            <a:r>
              <a:rPr lang="en-US" sz="4400" b="1" dirty="0" smtClean="0"/>
              <a:t>Upload the Production Environment</a:t>
            </a:r>
            <a:endParaRPr lang="en-US" sz="4400" b="1" dirty="0"/>
          </a:p>
        </p:txBody>
      </p:sp>
    </p:spTree>
    <p:extLst>
      <p:ext uri="{BB962C8B-B14F-4D97-AF65-F5344CB8AC3E}">
        <p14:creationId xmlns:p14="http://schemas.microsoft.com/office/powerpoint/2010/main" val="21303895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1"/>
          <p:cNvSpPr>
            <a:spLocks/>
          </p:cNvSpPr>
          <p:nvPr/>
        </p:nvSpPr>
        <p:spPr bwMode="auto">
          <a:xfrm>
            <a:off x="584994" y="1892300"/>
            <a:ext cx="15316199"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err="1" smtClean="0">
                <a:ea typeface="Courier"/>
                <a:cs typeface="Courier"/>
              </a:rPr>
              <a:t>ws</a:t>
            </a:r>
            <a:r>
              <a:rPr lang="en-US" altLang="en-US" sz="4000" dirty="0" smtClean="0">
                <a:ea typeface="Courier"/>
                <a:cs typeface="Courier"/>
              </a:rPr>
              <a:t>&gt; </a:t>
            </a:r>
            <a:r>
              <a:rPr lang="en-US" sz="4000" dirty="0"/>
              <a:t>knife node </a:t>
            </a:r>
            <a:r>
              <a:rPr lang="en-US" sz="4000" dirty="0" smtClean="0"/>
              <a:t>environment set</a:t>
            </a:r>
            <a:br>
              <a:rPr lang="en-US" sz="4000" dirty="0" smtClean="0"/>
            </a:br>
            <a:r>
              <a:rPr lang="en-US" sz="4000" dirty="0" smtClean="0"/>
              <a:t>&lt;</a:t>
            </a:r>
            <a:r>
              <a:rPr lang="en-US" sz="4000" i="1" dirty="0" err="1" smtClean="0"/>
              <a:t>nodename</a:t>
            </a:r>
            <a:r>
              <a:rPr lang="en-US" sz="4000" dirty="0" smtClean="0"/>
              <a:t>&gt; &lt;</a:t>
            </a:r>
            <a:r>
              <a:rPr lang="en-US" sz="4000" i="1" dirty="0" err="1" smtClean="0"/>
              <a:t>new_environment</a:t>
            </a:r>
            <a:r>
              <a:rPr lang="en-US" sz="4000" dirty="0" smtClean="0"/>
              <a:t>&gt;</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dirty="0" smtClean="0"/>
              <a:t>Exercise</a:t>
            </a:r>
            <a:r>
              <a:rPr lang="en-US" sz="4800" dirty="0"/>
              <a:t>: Move your node to new environment</a:t>
            </a:r>
            <a:endParaRPr lang="en-US" sz="4800" dirty="0">
              <a:sym typeface="Arial Bold" charset="0"/>
            </a:endParaRPr>
          </a:p>
        </p:txBody>
      </p:sp>
      <p:sp>
        <p:nvSpPr>
          <p:cNvPr id="411652" name="Rectangle 3"/>
          <p:cNvSpPr>
            <a:spLocks noGrp="1" noChangeArrowheads="1"/>
          </p:cNvSpPr>
          <p:nvPr>
            <p:ph type="body" idx="1"/>
          </p:nvPr>
        </p:nvSpPr>
        <p:spPr>
          <a:xfrm>
            <a:off x="800273" y="5029200"/>
            <a:ext cx="14657233" cy="35814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400" kern="1200" dirty="0">
                <a:solidFill>
                  <a:srgbClr val="FFFFFF"/>
                </a:solidFill>
                <a:latin typeface="Courier"/>
                <a:ea typeface="Courier"/>
                <a:cs typeface="Courier"/>
              </a:rPr>
              <a:t>Looking for an </a:t>
            </a:r>
            <a:r>
              <a:rPr lang="en-US" altLang="en-US" sz="2400" kern="1200" dirty="0" err="1">
                <a:solidFill>
                  <a:srgbClr val="FFFFFF"/>
                </a:solidFill>
                <a:latin typeface="Courier"/>
                <a:ea typeface="Courier"/>
                <a:cs typeface="Courier"/>
              </a:rPr>
              <a:t>fqdn</a:t>
            </a:r>
            <a:r>
              <a:rPr lang="en-US" altLang="en-US" sz="2400" kern="1200" dirty="0">
                <a:solidFill>
                  <a:srgbClr val="FFFFFF"/>
                </a:solidFill>
                <a:latin typeface="Courier"/>
                <a:ea typeface="Courier"/>
                <a:cs typeface="Courier"/>
              </a:rPr>
              <a:t> of </a:t>
            </a:r>
            <a:r>
              <a:rPr lang="en-US" altLang="en-US" sz="2400" kern="1200" dirty="0" smtClean="0">
                <a:solidFill>
                  <a:srgbClr val="FFFFFF"/>
                </a:solidFill>
                <a:latin typeface="Courier"/>
                <a:ea typeface="Courier"/>
                <a:cs typeface="Courier"/>
              </a:rPr>
              <a:t>node1 or </a:t>
            </a:r>
            <a:r>
              <a:rPr lang="en-US" altLang="en-US" sz="2400" kern="1200" dirty="0">
                <a:solidFill>
                  <a:srgbClr val="FFFFFF"/>
                </a:solidFill>
                <a:latin typeface="Courier"/>
                <a:ea typeface="Courier"/>
                <a:cs typeface="Courier"/>
              </a:rPr>
              <a:t>name of </a:t>
            </a:r>
            <a:r>
              <a:rPr lang="en-US" altLang="en-US" sz="2400" kern="1200" dirty="0" smtClean="0">
                <a:solidFill>
                  <a:srgbClr val="FFFFFF"/>
                </a:solidFill>
                <a:latin typeface="Courier"/>
                <a:ea typeface="Courier"/>
                <a:cs typeface="Courier"/>
              </a:rPr>
              <a:t>node1</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Setting environment to </a:t>
            </a:r>
            <a:r>
              <a:rPr lang="en-US" altLang="en-US" sz="2400" kern="1200" dirty="0" smtClean="0">
                <a:solidFill>
                  <a:srgbClr val="FFFFFF"/>
                </a:solidFill>
                <a:latin typeface="Courier"/>
                <a:ea typeface="Courier"/>
                <a:cs typeface="Courier"/>
              </a:rPr>
              <a:t>production</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1 items found</a:t>
            </a:r>
          </a:p>
          <a:p>
            <a:pPr marL="0" indent="0">
              <a:spcBef>
                <a:spcPct val="0"/>
              </a:spcBef>
              <a:buNone/>
            </a:pP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Node Name:   </a:t>
            </a:r>
            <a:r>
              <a:rPr lang="en-US" altLang="en-US" sz="2400" kern="1200" dirty="0" err="1" smtClean="0">
                <a:solidFill>
                  <a:srgbClr val="FFFFFF"/>
                </a:solidFill>
                <a:latin typeface="Courier"/>
                <a:ea typeface="Courier"/>
                <a:cs typeface="Courier"/>
              </a:rPr>
              <a:t>windowsnode</a:t>
            </a:r>
            <a:r>
              <a:rPr lang="en-US" altLang="en-US" sz="2400" kern="1200" dirty="0" smtClean="0">
                <a:solidFill>
                  <a:srgbClr val="FFFFFF"/>
                </a:solidFill>
                <a:latin typeface="Courier"/>
                <a:ea typeface="Courier"/>
                <a:cs typeface="Courier"/>
              </a:rPr>
              <a:t> </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Environment: </a:t>
            </a:r>
            <a:r>
              <a:rPr lang="en-US" altLang="en-US" sz="2400" kern="1200" dirty="0" smtClean="0">
                <a:solidFill>
                  <a:srgbClr val="FFFFFF"/>
                </a:solidFill>
                <a:latin typeface="Courier"/>
                <a:ea typeface="Courier"/>
                <a:cs typeface="Courier"/>
              </a:rPr>
              <a:t>win-production</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FQDN</a:t>
            </a:r>
            <a:r>
              <a:rPr lang="en-US" altLang="en-US" sz="2400" kern="1200" dirty="0" smtClean="0">
                <a:solidFill>
                  <a:srgbClr val="FFFFFF"/>
                </a:solidFill>
                <a:latin typeface="Courier"/>
                <a:ea typeface="Courier"/>
                <a:cs typeface="Courier"/>
              </a:rPr>
              <a:t>:</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IP:          10.160.201.90</a:t>
            </a:r>
          </a:p>
          <a:p>
            <a:pPr marL="0" indent="0">
              <a:spcBef>
                <a:spcPct val="0"/>
              </a:spcBef>
              <a:buNone/>
            </a:pPr>
            <a:r>
              <a:rPr lang="en-US" altLang="en-US" sz="2400" kern="1200" dirty="0">
                <a:solidFill>
                  <a:srgbClr val="FFFFFF"/>
                </a:solidFill>
                <a:latin typeface="Courier"/>
                <a:ea typeface="Courier"/>
                <a:cs typeface="Courier"/>
              </a:rPr>
              <a:t>Run List:   </a:t>
            </a:r>
          </a:p>
          <a:p>
            <a:pPr marL="0" indent="0">
              <a:spcBef>
                <a:spcPct val="0"/>
              </a:spcBef>
              <a:buNone/>
            </a:pPr>
            <a:r>
              <a:rPr lang="en-US" altLang="en-US" sz="2400" kern="1200" dirty="0">
                <a:solidFill>
                  <a:srgbClr val="FFFFFF"/>
                </a:solidFill>
                <a:latin typeface="Courier"/>
                <a:ea typeface="Courier"/>
                <a:cs typeface="Courier"/>
              </a:rPr>
              <a:t>Roles:       </a:t>
            </a:r>
          </a:p>
          <a:p>
            <a:pPr marL="0" indent="0">
              <a:spcBef>
                <a:spcPct val="0"/>
              </a:spcBef>
              <a:buNone/>
            </a:pPr>
            <a:r>
              <a:rPr lang="en-US" altLang="en-US" sz="2400" kern="1200" dirty="0">
                <a:solidFill>
                  <a:srgbClr val="FFFFFF"/>
                </a:solidFill>
                <a:latin typeface="Courier"/>
                <a:ea typeface="Courier"/>
                <a:cs typeface="Courier"/>
              </a:rPr>
              <a:t>Recipes:     </a:t>
            </a:r>
          </a:p>
          <a:p>
            <a:pPr marL="0" indent="0">
              <a:spcBef>
                <a:spcPct val="0"/>
              </a:spcBef>
              <a:buNone/>
            </a:pPr>
            <a:r>
              <a:rPr lang="en-US" altLang="en-US" sz="2400" kern="1200" dirty="0">
                <a:solidFill>
                  <a:srgbClr val="FFFFFF"/>
                </a:solidFill>
                <a:latin typeface="Courier"/>
                <a:ea typeface="Courier"/>
                <a:cs typeface="Courier"/>
              </a:rPr>
              <a:t>Platform:    </a:t>
            </a:r>
            <a:r>
              <a:rPr lang="en-US" altLang="en-US" sz="2400" kern="1200" dirty="0" smtClean="0">
                <a:solidFill>
                  <a:srgbClr val="FFFFFF"/>
                </a:solidFill>
                <a:latin typeface="Courier"/>
                <a:ea typeface="Courier"/>
                <a:cs typeface="Courier"/>
              </a:rPr>
              <a:t>windows</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Tags:        </a:t>
            </a:r>
          </a:p>
          <a:p>
            <a:pPr marL="0" indent="0">
              <a:spcBef>
                <a:spcPct val="0"/>
              </a:spcBef>
              <a:buNone/>
            </a:pPr>
            <a:endParaRPr lang="en-US" altLang="en-US" sz="2400" kern="1200" dirty="0">
              <a:solidFill>
                <a:srgbClr val="FFFFFF"/>
              </a:solidFill>
              <a:latin typeface="Courier"/>
              <a:ea typeface="Courier"/>
              <a:cs typeface="Courier"/>
            </a:endParaRPr>
          </a:p>
        </p:txBody>
      </p:sp>
      <p:sp>
        <p:nvSpPr>
          <p:cNvPr id="5" name="Rectangle 1"/>
          <p:cNvSpPr>
            <a:spLocks/>
          </p:cNvSpPr>
          <p:nvPr/>
        </p:nvSpPr>
        <p:spPr bwMode="auto">
          <a:xfrm>
            <a:off x="584994" y="3276600"/>
            <a:ext cx="15316199"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err="1" smtClean="0">
                <a:ea typeface="Courier"/>
                <a:cs typeface="Courier"/>
              </a:rPr>
              <a:t>ws</a:t>
            </a:r>
            <a:r>
              <a:rPr lang="en-US" altLang="en-US" sz="4000" dirty="0" smtClean="0">
                <a:ea typeface="Courier"/>
                <a:cs typeface="Courier"/>
              </a:rPr>
              <a:t>&gt; </a:t>
            </a:r>
            <a:r>
              <a:rPr lang="en-US" sz="4000" dirty="0"/>
              <a:t>knife node </a:t>
            </a:r>
            <a:r>
              <a:rPr lang="en-US" sz="4000" dirty="0" smtClean="0"/>
              <a:t>environment set</a:t>
            </a:r>
            <a:br>
              <a:rPr lang="en-US" sz="4000" dirty="0" smtClean="0"/>
            </a:br>
            <a:r>
              <a:rPr lang="en-US" sz="4000" dirty="0" err="1" smtClean="0"/>
              <a:t>windowsnode</a:t>
            </a:r>
            <a:r>
              <a:rPr lang="en-US" sz="4000" dirty="0" smtClean="0"/>
              <a:t> win-production</a:t>
            </a:r>
            <a:endParaRPr lang="en-US" altLang="en-US" sz="4000" dirty="0">
              <a:ea typeface="Courier"/>
              <a:cs typeface="Courier"/>
            </a:endParaRPr>
          </a:p>
        </p:txBody>
      </p:sp>
    </p:spTree>
    <p:extLst>
      <p:ext uri="{BB962C8B-B14F-4D97-AF65-F5344CB8AC3E}">
        <p14:creationId xmlns:p14="http://schemas.microsoft.com/office/powerpoint/2010/main" val="9618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Re-converge the nodes</a:t>
            </a:r>
            <a:endParaRPr lang="en-US" sz="4800" dirty="0">
              <a:sym typeface="Arial Bold" charset="0"/>
            </a:endParaRPr>
          </a:p>
        </p:txBody>
      </p:sp>
      <p:sp>
        <p:nvSpPr>
          <p:cNvPr id="408580" name="Rectangle 3"/>
          <p:cNvSpPr>
            <a:spLocks noGrp="1" noChangeArrowheads="1"/>
          </p:cNvSpPr>
          <p:nvPr>
            <p:ph type="body" idx="1"/>
          </p:nvPr>
        </p:nvSpPr>
        <p:spPr>
          <a:xfrm>
            <a:off x="800178" y="3238500"/>
            <a:ext cx="14657232" cy="53721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000" kern="1200" dirty="0">
                <a:solidFill>
                  <a:srgbClr val="FFFFFF"/>
                </a:solidFill>
                <a:latin typeface="Courier"/>
                <a:ea typeface="Courier"/>
                <a:cs typeface="Courier"/>
              </a:rPr>
              <a:t> *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create[2014-02-26T01:57:44-08:00] INFO: Processing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 (hosts::default line 9)</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backed up to </a:t>
            </a:r>
            <a:r>
              <a:rPr lang="en-US" altLang="en-US" sz="2000" kern="1200" dirty="0" smtClean="0">
                <a:solidFill>
                  <a:srgbClr val="FFFFFF"/>
                </a:solidFill>
                <a:latin typeface="Courier"/>
                <a:ea typeface="Courier"/>
                <a:cs typeface="Courier"/>
              </a:rPr>
              <a:t>/var/chef/backup/etc/hosts.chef</a:t>
            </a:r>
            <a:r>
              <a:rPr lang="en-US" altLang="en-US" sz="2000" kern="1200" dirty="0">
                <a:solidFill>
                  <a:srgbClr val="FFFFFF"/>
                </a:solidFill>
                <a:latin typeface="Courier"/>
                <a:ea typeface="Courier"/>
                <a:cs typeface="Courier"/>
              </a:rPr>
              <a:t>-20140226015744.972901</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updated file </a:t>
            </a:r>
            <a:r>
              <a:rPr lang="en-US" altLang="en-US" sz="2000" kern="1200" dirty="0" smtClean="0">
                <a:solidFill>
                  <a:srgbClr val="FFFFFF"/>
                </a:solidFill>
                <a:latin typeface="Courier"/>
                <a:ea typeface="Courier"/>
                <a:cs typeface="Courier"/>
              </a:rPr>
              <a:t>/etc/hosts</a:t>
            </a:r>
            <a:endParaRPr lang="en-US" altLang="en-US" sz="2000" kern="1200" dirty="0">
              <a:solidFill>
                <a:srgbClr val="FFFFFF"/>
              </a:solidFill>
              <a:latin typeface="Courier"/>
              <a:ea typeface="Courier"/>
              <a:cs typeface="Courier"/>
            </a:endParaRPr>
          </a:p>
          <a:p>
            <a:pPr marL="0" indent="0">
              <a:spcBef>
                <a:spcPct val="0"/>
              </a:spcBef>
              <a:buNone/>
            </a:pP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update content in file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from 1f8bdf to 94a261</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2014-02-25 03:26:02.000000000 -0800</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/home/chef</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AppData</a:t>
            </a:r>
            <a:r>
              <a:rPr lang="en-US" altLang="en-US" sz="2000" kern="1200" dirty="0">
                <a:solidFill>
                  <a:srgbClr val="FFFFFF"/>
                </a:solidFill>
                <a:latin typeface="Courier"/>
                <a:ea typeface="Courier"/>
                <a:cs typeface="Courier"/>
              </a:rPr>
              <a:t>/Local/Temp/2/chef-rendered-template20140226-3540-w4vntg       2014-02-26 01:57:44.000000000 -0800</a:t>
            </a:r>
          </a:p>
          <a:p>
            <a:pPr marL="0" indent="0">
              <a:spcBef>
                <a:spcPct val="0"/>
              </a:spcBef>
              <a:buNone/>
            </a:pPr>
            <a:r>
              <a:rPr lang="en-US" altLang="en-US" sz="2000" kern="1200" dirty="0">
                <a:solidFill>
                  <a:srgbClr val="FFFFFF"/>
                </a:solidFill>
                <a:latin typeface="Courier"/>
                <a:ea typeface="Courier"/>
                <a:cs typeface="Courier"/>
              </a:rPr>
              <a:t>        @@ -1,3 +1,4 @@</a:t>
            </a:r>
          </a:p>
          <a:p>
            <a:pPr marL="0" indent="0">
              <a:spcBef>
                <a:spcPct val="0"/>
              </a:spcBef>
              <a:buNone/>
            </a:pPr>
            <a:r>
              <a:rPr lang="en-US" altLang="en-US" sz="2000" kern="1200" dirty="0">
                <a:solidFill>
                  <a:srgbClr val="FFFFFF"/>
                </a:solidFill>
                <a:latin typeface="Courier"/>
                <a:ea typeface="Courier"/>
                <a:cs typeface="Courier"/>
              </a:rPr>
              <a:t>         #This file is managed by server at </a:t>
            </a:r>
            <a:r>
              <a:rPr lang="en-US" altLang="en-US" sz="2000" kern="1200" dirty="0" smtClean="0">
                <a:solidFill>
                  <a:srgbClr val="FFFFFF"/>
                </a:solidFill>
                <a:latin typeface="Courier"/>
                <a:ea typeface="Courier"/>
                <a:cs typeface="Courier"/>
              </a:rPr>
              <a:t>centos63.example.com</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0.0.0.0    </a:t>
            </a:r>
            <a:r>
              <a:rPr lang="en-US" altLang="en-US" sz="2000" kern="1200" dirty="0" err="1" smtClean="0">
                <a:solidFill>
                  <a:srgbClr val="FFFFFF"/>
                </a:solidFill>
                <a:latin typeface="Courier"/>
                <a:ea typeface="Courier"/>
                <a:cs typeface="Courier"/>
              </a:rPr>
              <a:t>nytimes.com</a:t>
            </a:r>
            <a:endParaRPr lang="en-US" altLang="en-US" sz="2000" kern="1200" dirty="0">
              <a:solidFill>
                <a:srgbClr val="FFFFFF"/>
              </a:solidFill>
              <a:latin typeface="Courier"/>
              <a:ea typeface="Courier"/>
              <a:cs typeface="Courier"/>
            </a:endParaRPr>
          </a:p>
        </p:txBody>
      </p:sp>
      <p:sp>
        <p:nvSpPr>
          <p:cNvPr id="408581" name="Rectangle 4"/>
          <p:cNvSpPr>
            <a:spLocks/>
          </p:cNvSpPr>
          <p:nvPr/>
        </p:nvSpPr>
        <p:spPr bwMode="auto">
          <a:xfrm>
            <a:off x="812911" y="6019800"/>
            <a:ext cx="14593725" cy="2286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
        <p:nvSpPr>
          <p:cNvPr id="2" name="TextBox 1"/>
          <p:cNvSpPr txBox="1"/>
          <p:nvPr/>
        </p:nvSpPr>
        <p:spPr>
          <a:xfrm>
            <a:off x="3397369" y="1973759"/>
            <a:ext cx="8236625" cy="769441"/>
          </a:xfrm>
          <a:prstGeom prst="rect">
            <a:avLst/>
          </a:prstGeom>
          <a:noFill/>
        </p:spPr>
        <p:txBody>
          <a:bodyPr wrap="none" rtlCol="0">
            <a:spAutoFit/>
          </a:bodyPr>
          <a:lstStyle/>
          <a:p>
            <a:r>
              <a:rPr lang="en-US" sz="4400" b="1" dirty="0" smtClean="0"/>
              <a:t>Converge the Windows nodes</a:t>
            </a:r>
            <a:endParaRPr lang="en-US" sz="4400" b="1" dirty="0"/>
          </a:p>
        </p:txBody>
      </p:sp>
    </p:spTree>
    <p:extLst>
      <p:ext uri="{BB962C8B-B14F-4D97-AF65-F5344CB8AC3E}">
        <p14:creationId xmlns:p14="http://schemas.microsoft.com/office/powerpoint/2010/main" val="32665769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a:t>
            </a:r>
            <a:r>
              <a:rPr lang="en-US" altLang="en-US" dirty="0">
                <a:ea typeface="Courier"/>
                <a:cs typeface="Courier"/>
              </a:rPr>
              <a:t>knife cookbook show </a:t>
            </a:r>
            <a:r>
              <a:rPr lang="en-US" altLang="en-US" dirty="0" smtClean="0">
                <a:ea typeface="Courier"/>
                <a:cs typeface="Courier"/>
              </a:rPr>
              <a:t>apache</a:t>
            </a:r>
            <a:endParaRPr lang="en-US" altLang="en-US" dirty="0">
              <a:ea typeface="Courier"/>
              <a:cs typeface="Courier"/>
            </a:endParaRPr>
          </a:p>
        </p:txBody>
      </p:sp>
      <p:sp>
        <p:nvSpPr>
          <p:cNvPr id="603138" name="Rectangle 2"/>
          <p:cNvSpPr>
            <a:spLocks noGrp="1" noChangeArrowheads="1"/>
          </p:cNvSpPr>
          <p:nvPr>
            <p:ph type="title"/>
          </p:nvPr>
        </p:nvSpPr>
        <p:spPr/>
        <p:txBody>
          <a:bodyPr/>
          <a:lstStyle/>
          <a:p>
            <a:pPr eaLnBrk="1" hangingPunct="1">
              <a:defRPr/>
            </a:pPr>
            <a:r>
              <a:rPr lang="en-US" sz="4400" dirty="0" smtClean="0">
                <a:sym typeface="Arial Bold" charset="0"/>
              </a:rPr>
              <a:t>Linux Exercise</a:t>
            </a:r>
            <a:r>
              <a:rPr lang="en-US" sz="4400" dirty="0">
                <a:sym typeface="Arial Bold" charset="0"/>
              </a:rPr>
              <a:t>: </a:t>
            </a:r>
            <a:r>
              <a:rPr lang="en-US" sz="4400" dirty="0" smtClean="0">
                <a:sym typeface="Arial Bold" charset="0"/>
              </a:rPr>
              <a:t/>
            </a:r>
            <a:br>
              <a:rPr lang="en-US" sz="4400" dirty="0" smtClean="0">
                <a:sym typeface="Arial Bold" charset="0"/>
              </a:rPr>
            </a:br>
            <a:r>
              <a:rPr lang="en-US" sz="4400" dirty="0" smtClean="0">
                <a:sym typeface="Arial Bold" charset="0"/>
              </a:rPr>
              <a:t>Use </a:t>
            </a:r>
            <a:r>
              <a:rPr lang="en-US" sz="4400" dirty="0">
                <a:sym typeface="Arial Bold" charset="0"/>
              </a:rPr>
              <a:t>knife to show the available cookbook versions</a:t>
            </a:r>
          </a:p>
        </p:txBody>
      </p:sp>
      <p:sp>
        <p:nvSpPr>
          <p:cNvPr id="393220" name="Rectangle 3"/>
          <p:cNvSpPr>
            <a:spLocks noGrp="1" noChangeArrowheads="1"/>
          </p:cNvSpPr>
          <p:nvPr>
            <p:ph type="body" idx="1"/>
          </p:nvPr>
        </p:nvSpPr>
        <p:spPr>
          <a:xfrm>
            <a:off x="800273" y="3429000"/>
            <a:ext cx="14657233" cy="51816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dirty="0" smtClean="0">
                <a:solidFill>
                  <a:srgbClr val="FFFFFF"/>
                </a:solidFill>
                <a:latin typeface="Courier"/>
                <a:cs typeface="Courier"/>
                <a:sym typeface="Courier"/>
              </a:rPr>
              <a:t>apache		0.2.0  0.1.1	 0.1.0</a:t>
            </a:r>
            <a:endParaRPr lang="en-US" altLang="en-US" sz="4800" dirty="0">
              <a:solidFill>
                <a:srgbClr val="FFFFFF"/>
              </a:solidFill>
              <a:latin typeface="Courier"/>
              <a:cs typeface="Courier"/>
              <a:sym typeface="Courier"/>
            </a:endParaRPr>
          </a:p>
        </p:txBody>
      </p:sp>
    </p:spTree>
    <p:extLst>
      <p:ext uri="{BB962C8B-B14F-4D97-AF65-F5344CB8AC3E}">
        <p14:creationId xmlns:p14="http://schemas.microsoft.com/office/powerpoint/2010/main" val="32561782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98339" name="Rectangle 2"/>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398340"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environments/</a:t>
            </a:r>
            <a:r>
              <a:rPr lang="en-US" altLang="en-US" dirty="0" err="1" smtClean="0">
                <a:latin typeface="Courier"/>
                <a:ea typeface="Courier"/>
                <a:cs typeface="Courier"/>
                <a:sym typeface="Courier"/>
              </a:rPr>
              <a:t>linux-dev.rb</a:t>
            </a:r>
            <a:endParaRPr lang="en-US" altLang="en-US" dirty="0">
              <a:latin typeface="Courier"/>
              <a:ea typeface="Courier"/>
              <a:cs typeface="Courier"/>
              <a:sym typeface="Courier"/>
            </a:endParaRPr>
          </a:p>
        </p:txBody>
      </p:sp>
      <p:sp>
        <p:nvSpPr>
          <p:cNvPr id="398341" name="Rectangle 4"/>
          <p:cNvSpPr>
            <a:spLocks/>
          </p:cNvSpPr>
          <p:nvPr/>
        </p:nvSpPr>
        <p:spPr bwMode="auto">
          <a:xfrm>
            <a:off x="838314" y="2381250"/>
            <a:ext cx="14631829" cy="26162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name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linux</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-dev</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a:latin typeface="Consolas" panose="020B0609020204030204" pitchFamily="49" charset="0"/>
                <a:ea typeface="Courier"/>
                <a:cs typeface="Consolas" panose="020B0609020204030204" pitchFamily="49" charset="0"/>
                <a:sym typeface="Courier"/>
              </a:rPr>
              <a:t> </a:t>
            </a:r>
            <a:endParaRPr lang="en-US" altLang="en-US" sz="48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a:t>
            </a:r>
            <a:r>
              <a:rPr lang="en-US" altLang="en-US" sz="4800" dirty="0" smtClean="0">
                <a:latin typeface="Consolas" panose="020B0609020204030204" pitchFamily="49" charset="0"/>
                <a:ea typeface="Courier"/>
                <a:cs typeface="Consolas" panose="020B0609020204030204" pitchFamily="49" charset="0"/>
                <a:sym typeface="Courier"/>
              </a:rPr>
              <a:t>description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"For developers!"</a:t>
            </a:r>
            <a:endParaRPr lang="en-US" altLang="en-US" sz="48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cookbook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"apache</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smtClean="0">
                <a:latin typeface="Consolas" panose="020B0609020204030204" pitchFamily="49" charset="0"/>
                <a:ea typeface="Courier"/>
                <a:cs typeface="Consolas" panose="020B0609020204030204" pitchFamily="49" charset="0"/>
                <a:sym typeface="Courier"/>
              </a:rPr>
              <a:t>,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 0.2.0"</a:t>
            </a:r>
          </a:p>
        </p:txBody>
      </p:sp>
      <p:sp>
        <p:nvSpPr>
          <p:cNvPr id="610309" name="Rectangle 5"/>
          <p:cNvSpPr>
            <a:spLocks/>
          </p:cNvSpPr>
          <p:nvPr/>
        </p:nvSpPr>
        <p:spPr bwMode="auto">
          <a:xfrm>
            <a:off x="800178" y="2540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Linux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Create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a </a:t>
            </a:r>
            <a:r>
              <a:rPr lang="en-US" sz="4800" dirty="0" err="1">
                <a:solidFill>
                  <a:srgbClr val="FFFFFF"/>
                </a:solidFill>
                <a:effectLst>
                  <a:outerShdw blurRad="38100" dist="38100" dir="2700000" algn="tl">
                    <a:srgbClr val="C0C0C0"/>
                  </a:outerShdw>
                </a:effectLst>
                <a:latin typeface="Arial Bold" charset="0"/>
                <a:cs typeface="Arial Bold" charset="0"/>
                <a:sym typeface="Arial Bold" charset="0"/>
              </a:rPr>
              <a:t>dev</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environment</a:t>
            </a:r>
          </a:p>
        </p:txBody>
      </p:sp>
      <p:sp>
        <p:nvSpPr>
          <p:cNvPr id="398343" name="Rectangle 6"/>
          <p:cNvSpPr>
            <a:spLocks/>
          </p:cNvSpPr>
          <p:nvPr/>
        </p:nvSpPr>
        <p:spPr bwMode="auto">
          <a:xfrm>
            <a:off x="812912" y="5702300"/>
            <a:ext cx="14631829"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t>
            </a:r>
            <a:r>
              <a:rPr lang="en-US" altLang="en-US" sz="4200" dirty="0">
                <a:solidFill>
                  <a:srgbClr val="222320"/>
                </a:solidFill>
                <a:latin typeface="Arial Bold" pitchFamily="34" charset="0"/>
                <a:cs typeface="Arial Bold" pitchFamily="34" charset="0"/>
                <a:sym typeface="Arial Bold" pitchFamily="34" charset="0"/>
              </a:rPr>
              <a:t>names</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 </a:t>
            </a:r>
            <a:r>
              <a:rPr lang="en-US" altLang="en-US" sz="4200" dirty="0">
                <a:solidFill>
                  <a:srgbClr val="222320"/>
                </a:solidFill>
                <a:latin typeface="Arial Bold" pitchFamily="34" charset="0"/>
                <a:cs typeface="Arial Bold" pitchFamily="34" charset="0"/>
                <a:sym typeface="Arial Bold" pitchFamily="34" charset="0"/>
              </a:rPr>
              <a:t>description</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a:t>
            </a:r>
            <a:r>
              <a:rPr lang="en-US" altLang="en-US" sz="4200" dirty="0">
                <a:solidFill>
                  <a:srgbClr val="222320"/>
                </a:solidFill>
                <a:latin typeface="Arial Italic" pitchFamily="34" charset="0"/>
                <a:cs typeface="Arial Italic" pitchFamily="34" charset="0"/>
                <a:sym typeface="Arial Italic" pitchFamily="34" charset="0"/>
              </a:rPr>
              <a:t>can</a:t>
            </a:r>
            <a:r>
              <a:rPr lang="en-US" altLang="en-US" sz="4200" dirty="0">
                <a:solidFill>
                  <a:srgbClr val="222320"/>
                </a:solidFill>
                <a:latin typeface="Arial" pitchFamily="34" charset="0"/>
                <a:cs typeface="Arial" pitchFamily="34" charset="0"/>
                <a:sym typeface="Arial" pitchFamily="34" charset="0"/>
              </a:rPr>
              <a:t> have one or more </a:t>
            </a:r>
            <a:r>
              <a:rPr lang="en-US" altLang="en-US" sz="4200" dirty="0">
                <a:solidFill>
                  <a:srgbClr val="222320"/>
                </a:solidFill>
                <a:latin typeface="Arial Bold" pitchFamily="34" charset="0"/>
                <a:cs typeface="Arial Bold" pitchFamily="34" charset="0"/>
                <a:sym typeface="Arial Bold" pitchFamily="34" charset="0"/>
              </a:rPr>
              <a:t>cookbook</a:t>
            </a:r>
            <a:r>
              <a:rPr lang="en-US" altLang="en-US" sz="4200" dirty="0">
                <a:solidFill>
                  <a:srgbClr val="222320"/>
                </a:solidFill>
                <a:latin typeface="Arial" pitchFamily="34" charset="0"/>
                <a:cs typeface="Arial" pitchFamily="34" charset="0"/>
                <a:sym typeface="Arial" pitchFamily="34" charset="0"/>
              </a:rPr>
              <a:t> constraints</a:t>
            </a:r>
          </a:p>
        </p:txBody>
      </p:sp>
    </p:spTree>
    <p:extLst>
      <p:ext uri="{BB962C8B-B14F-4D97-AF65-F5344CB8AC3E}">
        <p14:creationId xmlns:p14="http://schemas.microsoft.com/office/powerpoint/2010/main" val="1312141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98339" name="Rectangle 2"/>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398340"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environments/</a:t>
            </a:r>
            <a:r>
              <a:rPr lang="en-US" altLang="en-US" dirty="0" err="1" smtClean="0">
                <a:latin typeface="Courier"/>
                <a:ea typeface="Courier"/>
                <a:cs typeface="Courier"/>
                <a:sym typeface="Courier"/>
              </a:rPr>
              <a:t>linux-dev.rb</a:t>
            </a:r>
            <a:endParaRPr lang="en-US" altLang="en-US" dirty="0">
              <a:latin typeface="Courier"/>
              <a:ea typeface="Courier"/>
              <a:cs typeface="Courier"/>
              <a:sym typeface="Courier"/>
            </a:endParaRPr>
          </a:p>
        </p:txBody>
      </p:sp>
      <p:sp>
        <p:nvSpPr>
          <p:cNvPr id="398341" name="Rectangle 4"/>
          <p:cNvSpPr>
            <a:spLocks/>
          </p:cNvSpPr>
          <p:nvPr/>
        </p:nvSpPr>
        <p:spPr bwMode="auto">
          <a:xfrm>
            <a:off x="838314" y="2381250"/>
            <a:ext cx="14631829" cy="26162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name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linux</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-dev</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a:latin typeface="Consolas" panose="020B0609020204030204" pitchFamily="49" charset="0"/>
                <a:ea typeface="Courier"/>
                <a:cs typeface="Consolas" panose="020B0609020204030204" pitchFamily="49" charset="0"/>
                <a:sym typeface="Courier"/>
              </a:rPr>
              <a:t> </a:t>
            </a:r>
            <a:endParaRPr lang="en-US" altLang="en-US" sz="48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a:t>
            </a:r>
            <a:r>
              <a:rPr lang="en-US" altLang="en-US" sz="4800" dirty="0" smtClean="0">
                <a:latin typeface="Consolas" panose="020B0609020204030204" pitchFamily="49" charset="0"/>
                <a:ea typeface="Courier"/>
                <a:cs typeface="Consolas" panose="020B0609020204030204" pitchFamily="49" charset="0"/>
                <a:sym typeface="Courier"/>
              </a:rPr>
              <a:t>description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"For developers!"</a:t>
            </a:r>
            <a:endParaRPr lang="en-US" altLang="en-US" sz="48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cookbook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"apache</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smtClean="0">
                <a:latin typeface="Consolas" panose="020B0609020204030204" pitchFamily="49" charset="0"/>
                <a:ea typeface="Courier"/>
                <a:cs typeface="Consolas" panose="020B0609020204030204" pitchFamily="49" charset="0"/>
                <a:sym typeface="Courier"/>
              </a:rPr>
              <a:t>,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 0.2.0"</a:t>
            </a:r>
          </a:p>
        </p:txBody>
      </p:sp>
      <p:sp>
        <p:nvSpPr>
          <p:cNvPr id="610309" name="Rectangle 5"/>
          <p:cNvSpPr>
            <a:spLocks/>
          </p:cNvSpPr>
          <p:nvPr/>
        </p:nvSpPr>
        <p:spPr bwMode="auto">
          <a:xfrm>
            <a:off x="800178" y="2540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Linux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Create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a </a:t>
            </a:r>
            <a:r>
              <a:rPr lang="en-US" sz="4800" dirty="0" err="1">
                <a:solidFill>
                  <a:srgbClr val="FFFFFF"/>
                </a:solidFill>
                <a:effectLst>
                  <a:outerShdw blurRad="38100" dist="38100" dir="2700000" algn="tl">
                    <a:srgbClr val="C0C0C0"/>
                  </a:outerShdw>
                </a:effectLst>
                <a:latin typeface="Arial Bold" charset="0"/>
                <a:cs typeface="Arial Bold" charset="0"/>
                <a:sym typeface="Arial Bold" charset="0"/>
              </a:rPr>
              <a:t>dev</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environment</a:t>
            </a:r>
          </a:p>
        </p:txBody>
      </p:sp>
      <p:sp>
        <p:nvSpPr>
          <p:cNvPr id="398343" name="Rectangle 6"/>
          <p:cNvSpPr>
            <a:spLocks/>
          </p:cNvSpPr>
          <p:nvPr/>
        </p:nvSpPr>
        <p:spPr bwMode="auto">
          <a:xfrm>
            <a:off x="812912" y="5702300"/>
            <a:ext cx="14631829"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t>
            </a:r>
            <a:r>
              <a:rPr lang="en-US" altLang="en-US" sz="4200" dirty="0">
                <a:solidFill>
                  <a:srgbClr val="222320"/>
                </a:solidFill>
                <a:latin typeface="Arial Bold" pitchFamily="34" charset="0"/>
                <a:cs typeface="Arial Bold" pitchFamily="34" charset="0"/>
                <a:sym typeface="Arial Bold" pitchFamily="34" charset="0"/>
              </a:rPr>
              <a:t>names</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 </a:t>
            </a:r>
            <a:r>
              <a:rPr lang="en-US" altLang="en-US" sz="4200" dirty="0">
                <a:solidFill>
                  <a:srgbClr val="222320"/>
                </a:solidFill>
                <a:latin typeface="Arial Bold" pitchFamily="34" charset="0"/>
                <a:cs typeface="Arial Bold" pitchFamily="34" charset="0"/>
                <a:sym typeface="Arial Bold" pitchFamily="34" charset="0"/>
              </a:rPr>
              <a:t>description</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a:t>
            </a:r>
            <a:r>
              <a:rPr lang="en-US" altLang="en-US" sz="4200" dirty="0">
                <a:solidFill>
                  <a:srgbClr val="222320"/>
                </a:solidFill>
                <a:latin typeface="Arial Italic" pitchFamily="34" charset="0"/>
                <a:cs typeface="Arial Italic" pitchFamily="34" charset="0"/>
                <a:sym typeface="Arial Italic" pitchFamily="34" charset="0"/>
              </a:rPr>
              <a:t>can</a:t>
            </a:r>
            <a:r>
              <a:rPr lang="en-US" altLang="en-US" sz="4200" dirty="0">
                <a:solidFill>
                  <a:srgbClr val="222320"/>
                </a:solidFill>
                <a:latin typeface="Arial" pitchFamily="34" charset="0"/>
                <a:cs typeface="Arial" pitchFamily="34" charset="0"/>
                <a:sym typeface="Arial" pitchFamily="34" charset="0"/>
              </a:rPr>
              <a:t> have one or more </a:t>
            </a:r>
            <a:r>
              <a:rPr lang="en-US" altLang="en-US" sz="4200" dirty="0">
                <a:solidFill>
                  <a:srgbClr val="222320"/>
                </a:solidFill>
                <a:latin typeface="Arial Bold" pitchFamily="34" charset="0"/>
                <a:cs typeface="Arial Bold" pitchFamily="34" charset="0"/>
                <a:sym typeface="Arial Bold" pitchFamily="34" charset="0"/>
              </a:rPr>
              <a:t>cookbook</a:t>
            </a:r>
            <a:r>
              <a:rPr lang="en-US" altLang="en-US" sz="4200" dirty="0">
                <a:solidFill>
                  <a:srgbClr val="222320"/>
                </a:solidFill>
                <a:latin typeface="Arial" pitchFamily="34" charset="0"/>
                <a:cs typeface="Arial" pitchFamily="34" charset="0"/>
                <a:sym typeface="Arial" pitchFamily="34" charset="0"/>
              </a:rPr>
              <a:t> constraints</a:t>
            </a:r>
          </a:p>
        </p:txBody>
      </p:sp>
      <p:cxnSp>
        <p:nvCxnSpPr>
          <p:cNvPr id="9" name="Straight Arrow Connector 8"/>
          <p:cNvCxnSpPr/>
          <p:nvPr/>
        </p:nvCxnSpPr>
        <p:spPr bwMode="auto">
          <a:xfrm flipH="1" flipV="1">
            <a:off x="8662194" y="4734580"/>
            <a:ext cx="1905000" cy="1371600"/>
          </a:xfrm>
          <a:prstGeom prst="straightConnector1">
            <a:avLst/>
          </a:prstGeom>
          <a:blipFill dpi="0" rotWithShape="0">
            <a:blip r:embed="rId3"/>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10" name="TextBox 9"/>
          <p:cNvSpPr txBox="1"/>
          <p:nvPr/>
        </p:nvSpPr>
        <p:spPr>
          <a:xfrm>
            <a:off x="10664609" y="5877580"/>
            <a:ext cx="3864985" cy="523220"/>
          </a:xfrm>
          <a:prstGeom prst="rect">
            <a:avLst/>
          </a:prstGeom>
          <a:noFill/>
        </p:spPr>
        <p:txBody>
          <a:bodyPr wrap="none" rtlCol="0">
            <a:spAutoFit/>
          </a:bodyPr>
          <a:lstStyle/>
          <a:p>
            <a:r>
              <a:rPr lang="en-US" dirty="0" smtClean="0"/>
              <a:t>You need a space here</a:t>
            </a:r>
            <a:endParaRPr lang="en-US" dirty="0"/>
          </a:p>
        </p:txBody>
      </p:sp>
    </p:spTree>
    <p:extLst>
      <p:ext uri="{BB962C8B-B14F-4D97-AF65-F5344CB8AC3E}">
        <p14:creationId xmlns:p14="http://schemas.microsoft.com/office/powerpoint/2010/main" val="813499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
          <p:cNvSpPr>
            <a:spLocks/>
          </p:cNvSpPr>
          <p:nvPr/>
        </p:nvSpPr>
        <p:spPr bwMode="auto">
          <a:xfrm>
            <a:off x="127794" y="4495800"/>
            <a:ext cx="16129794"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200" dirty="0" err="1" smtClean="0">
                <a:solidFill>
                  <a:schemeClr val="bg1"/>
                </a:solidFill>
                <a:latin typeface="Courier"/>
                <a:ea typeface="Courier"/>
                <a:cs typeface="Courier"/>
                <a:sym typeface="Courier"/>
              </a:rPr>
              <a:t>ws</a:t>
            </a:r>
            <a:r>
              <a:rPr lang="en-US" sz="4200" dirty="0" smtClean="0">
                <a:solidFill>
                  <a:schemeClr val="bg1"/>
                </a:solidFill>
                <a:latin typeface="Courier"/>
                <a:ea typeface="Courier"/>
                <a:cs typeface="Courier"/>
                <a:sym typeface="Courier"/>
              </a:rPr>
              <a:t>&gt; chef </a:t>
            </a:r>
            <a:r>
              <a:rPr lang="en-US" sz="4200" dirty="0" smtClean="0">
                <a:solidFill>
                  <a:srgbClr val="FFFFFF"/>
                </a:solidFill>
                <a:latin typeface="Courier"/>
                <a:ea typeface="Courier"/>
                <a:cs typeface="Courier"/>
                <a:sym typeface="Courier"/>
              </a:rPr>
              <a:t>gem install knife-windows --no-</a:t>
            </a:r>
            <a:r>
              <a:rPr lang="en-US" sz="4200" dirty="0" err="1" smtClean="0">
                <a:solidFill>
                  <a:srgbClr val="FFFFFF"/>
                </a:solidFill>
                <a:latin typeface="Courier"/>
                <a:ea typeface="Courier"/>
                <a:cs typeface="Courier"/>
                <a:sym typeface="Courier"/>
              </a:rPr>
              <a:t>ri</a:t>
            </a:r>
            <a:r>
              <a:rPr lang="en-US" sz="4200" dirty="0" smtClean="0">
                <a:solidFill>
                  <a:srgbClr val="FFFFFF"/>
                </a:solidFill>
                <a:latin typeface="Courier"/>
                <a:ea typeface="Courier"/>
                <a:cs typeface="Courier"/>
                <a:sym typeface="Courier"/>
              </a:rPr>
              <a:t> </a:t>
            </a:r>
            <a:br>
              <a:rPr lang="en-US" sz="4200" dirty="0" smtClean="0">
                <a:solidFill>
                  <a:srgbClr val="FFFFFF"/>
                </a:solidFill>
                <a:latin typeface="Courier"/>
                <a:ea typeface="Courier"/>
                <a:cs typeface="Courier"/>
                <a:sym typeface="Courier"/>
              </a:rPr>
            </a:br>
            <a:r>
              <a:rPr lang="en-US" sz="4200" dirty="0" smtClean="0">
                <a:solidFill>
                  <a:srgbClr val="FFFFFF"/>
                </a:solidFill>
                <a:latin typeface="Courier"/>
                <a:ea typeface="Courier"/>
                <a:cs typeface="Courier"/>
                <a:sym typeface="Courier"/>
              </a:rPr>
              <a:t>--no-</a:t>
            </a:r>
            <a:r>
              <a:rPr lang="en-US" sz="4200" dirty="0" err="1" smtClean="0">
                <a:solidFill>
                  <a:srgbClr val="FFFFFF"/>
                </a:solidFill>
                <a:latin typeface="Courier"/>
                <a:ea typeface="Courier"/>
                <a:cs typeface="Courier"/>
                <a:sym typeface="Courier"/>
              </a:rPr>
              <a:t>rdoc</a:t>
            </a:r>
            <a:r>
              <a:rPr lang="en-US" sz="4200" dirty="0" smtClean="0">
                <a:solidFill>
                  <a:srgbClr val="FFFFFF"/>
                </a:solidFill>
                <a:latin typeface="Courier"/>
                <a:ea typeface="Courier"/>
                <a:cs typeface="Courier"/>
                <a:sym typeface="Courier"/>
              </a:rPr>
              <a:t> -V</a:t>
            </a:r>
            <a:endParaRPr lang="en-US" sz="4200" dirty="0">
              <a:solidFill>
                <a:srgbClr val="FFFFFF"/>
              </a:solidFill>
              <a:latin typeface="Courier"/>
              <a:ea typeface="Courier"/>
              <a:cs typeface="Courier"/>
              <a:sym typeface="Courier"/>
            </a:endParaRPr>
          </a:p>
        </p:txBody>
      </p:sp>
      <p:sp>
        <p:nvSpPr>
          <p:cNvPr id="164866" name="Rectangle 2"/>
          <p:cNvSpPr>
            <a:spLocks noGrp="1" noChangeArrowheads="1"/>
          </p:cNvSpPr>
          <p:nvPr>
            <p:ph type="title"/>
          </p:nvPr>
        </p:nvSpPr>
        <p:spPr>
          <a:xfrm>
            <a:off x="127794" y="177800"/>
            <a:ext cx="15925799" cy="1117600"/>
          </a:xfrm>
        </p:spPr>
        <p:txBody>
          <a:bodyPr/>
          <a:lstStyle/>
          <a:p>
            <a:pPr eaLnBrk="1" hangingPunct="1">
              <a:defRPr/>
            </a:pPr>
            <a:r>
              <a:rPr lang="en-US" sz="5400" dirty="0" smtClean="0">
                <a:sym typeface="Arial Bold" charset="0"/>
              </a:rPr>
              <a:t>   Install Windows Knife plugin (all platforms)</a:t>
            </a:r>
            <a:endParaRPr lang="en-US" sz="5400" dirty="0">
              <a:sym typeface="Arial Bold" charset="0"/>
            </a:endParaRPr>
          </a:p>
        </p:txBody>
      </p:sp>
      <p:sp>
        <p:nvSpPr>
          <p:cNvPr id="118788" name="Rectangle 3"/>
          <p:cNvSpPr>
            <a:spLocks/>
          </p:cNvSpPr>
          <p:nvPr/>
        </p:nvSpPr>
        <p:spPr bwMode="auto">
          <a:xfrm>
            <a:off x="825582" y="6642100"/>
            <a:ext cx="14606426" cy="18161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b="1" dirty="0" smtClean="0">
                <a:solidFill>
                  <a:srgbClr val="FFFFFF"/>
                </a:solidFill>
                <a:latin typeface="Courier"/>
                <a:ea typeface="Courier"/>
                <a:cs typeface="Courier"/>
                <a:sym typeface="Courier"/>
              </a:rPr>
              <a:t>Successfully installed knife-windows 0.8.2</a:t>
            </a:r>
          </a:p>
          <a:p>
            <a:r>
              <a:rPr lang="en-US" sz="4000" b="1" dirty="0" smtClean="0">
                <a:solidFill>
                  <a:srgbClr val="FFFFFF"/>
                </a:solidFill>
                <a:latin typeface="Courier"/>
                <a:ea typeface="Courier"/>
                <a:cs typeface="Courier"/>
                <a:sym typeface="Courier"/>
              </a:rPr>
              <a:t>19 gems installed</a:t>
            </a:r>
            <a:endParaRPr lang="en-US" sz="4000" dirty="0">
              <a:solidFill>
                <a:srgbClr val="FFFFFF"/>
              </a:solidFill>
              <a:latin typeface="Courier"/>
              <a:ea typeface="Courier"/>
              <a:cs typeface="Courier"/>
              <a:sym typeface="Courier"/>
            </a:endParaRPr>
          </a:p>
        </p:txBody>
      </p:sp>
      <p:sp>
        <p:nvSpPr>
          <p:cNvPr id="2" name="TextBox 1"/>
          <p:cNvSpPr txBox="1"/>
          <p:nvPr/>
        </p:nvSpPr>
        <p:spPr>
          <a:xfrm>
            <a:off x="737394" y="1828800"/>
            <a:ext cx="14303916" cy="1938992"/>
          </a:xfrm>
          <a:prstGeom prst="rect">
            <a:avLst/>
          </a:prstGeom>
          <a:noFill/>
        </p:spPr>
        <p:txBody>
          <a:bodyPr wrap="none" rtlCol="0">
            <a:spAutoFit/>
          </a:bodyPr>
          <a:lstStyle/>
          <a:p>
            <a:pPr marL="571500" indent="-571500">
              <a:buFontTx/>
              <a:buChar char="-"/>
            </a:pPr>
            <a:r>
              <a:rPr lang="en-US" sz="4000" dirty="0" smtClean="0"/>
              <a:t>This step is only required when managing </a:t>
            </a:r>
            <a:r>
              <a:rPr lang="en-US" sz="4000" b="1" dirty="0" smtClean="0"/>
              <a:t>Windows Nodes</a:t>
            </a:r>
          </a:p>
          <a:p>
            <a:pPr marL="571500" indent="-571500">
              <a:buFontTx/>
              <a:buChar char="-"/>
            </a:pPr>
            <a:r>
              <a:rPr lang="en-US" sz="4000" dirty="0" smtClean="0"/>
              <a:t>Run this on Linux, OSX and Windows Workstations</a:t>
            </a:r>
            <a:endParaRPr lang="en-US" sz="4000" dirty="0"/>
          </a:p>
          <a:p>
            <a:pPr marL="571500" indent="-571500">
              <a:buFontTx/>
              <a:buChar char="-"/>
            </a:pPr>
            <a:r>
              <a:rPr lang="en-US" sz="4000" dirty="0" smtClean="0"/>
              <a:t>You </a:t>
            </a:r>
            <a:r>
              <a:rPr lang="en-US" sz="4000" dirty="0"/>
              <a:t>may need to re-run the gem install if you get a </a:t>
            </a:r>
            <a:r>
              <a:rPr lang="en-US" sz="4000" dirty="0" smtClean="0"/>
              <a:t>failure</a:t>
            </a:r>
          </a:p>
        </p:txBody>
      </p:sp>
    </p:spTree>
    <p:extLst>
      <p:ext uri="{BB962C8B-B14F-4D97-AF65-F5344CB8AC3E}">
        <p14:creationId xmlns:p14="http://schemas.microsoft.com/office/powerpoint/2010/main" val="38512018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4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400" dirty="0" smtClean="0">
                <a:ea typeface="Courier"/>
                <a:cs typeface="Courier"/>
              </a:rPr>
              <a:t>&gt; </a:t>
            </a:r>
            <a:r>
              <a:rPr lang="en-US" altLang="en-US" sz="4400" dirty="0">
                <a:ea typeface="Courier"/>
                <a:cs typeface="Courier"/>
              </a:rPr>
              <a:t>knife environment from file </a:t>
            </a:r>
            <a:r>
              <a:rPr lang="en-US" altLang="en-US" sz="4400" dirty="0" err="1" smtClean="0">
                <a:ea typeface="Courier"/>
                <a:cs typeface="Courier"/>
              </a:rPr>
              <a:t>linux-dev.rb</a:t>
            </a:r>
            <a:endParaRPr lang="en-US" altLang="en-US" sz="4400" dirty="0">
              <a:ea typeface="Courier"/>
              <a:cs typeface="Courier"/>
            </a:endParaRPr>
          </a:p>
        </p:txBody>
      </p:sp>
      <p:sp>
        <p:nvSpPr>
          <p:cNvPr id="616450" name="Rectangle 2"/>
          <p:cNvSpPr>
            <a:spLocks noGrp="1" noChangeArrowheads="1"/>
          </p:cNvSpPr>
          <p:nvPr>
            <p:ph type="title"/>
          </p:nvPr>
        </p:nvSpPr>
        <p:spPr/>
        <p:txBody>
          <a:bodyPr/>
          <a:lstStyle/>
          <a:p>
            <a:pPr eaLnBrk="1" hangingPunct="1">
              <a:defRPr/>
            </a:pPr>
            <a:r>
              <a:rPr lang="en-US" sz="4800" dirty="0" smtClean="0">
                <a:sym typeface="Arial Bold" charset="0"/>
              </a:rPr>
              <a:t>Linux Exercise</a:t>
            </a:r>
            <a:r>
              <a:rPr lang="en-US" sz="4800" dirty="0">
                <a:sym typeface="Arial Bold" charset="0"/>
              </a:rPr>
              <a:t>: Create the </a:t>
            </a:r>
            <a:r>
              <a:rPr lang="en-US" sz="4800" dirty="0" err="1">
                <a:sym typeface="Arial Bold" charset="0"/>
              </a:rPr>
              <a:t>dev</a:t>
            </a:r>
            <a:r>
              <a:rPr lang="en-US" sz="4800" dirty="0">
                <a:sym typeface="Arial Bold" charset="0"/>
              </a:rPr>
              <a:t> environment</a:t>
            </a:r>
          </a:p>
        </p:txBody>
      </p:sp>
      <p:sp>
        <p:nvSpPr>
          <p:cNvPr id="401412" name="Rectangle 3"/>
          <p:cNvSpPr>
            <a:spLocks noGrp="1" noChangeArrowheads="1"/>
          </p:cNvSpPr>
          <p:nvPr>
            <p:ph type="body" idx="1"/>
          </p:nvPr>
        </p:nvSpPr>
        <p:spPr>
          <a:xfrm>
            <a:off x="800273" y="3505200"/>
            <a:ext cx="14657233" cy="51054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err="1" smtClean="0">
                <a:solidFill>
                  <a:srgbClr val="FFFFFF"/>
                </a:solidFill>
                <a:latin typeface="Courier"/>
                <a:ea typeface="Courier"/>
                <a:cs typeface="Courier"/>
              </a:rPr>
              <a:t>linux-dev</a:t>
            </a:r>
            <a:endParaRPr lang="en-US" altLang="en-US" sz="48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6086708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knife environment show </a:t>
            </a:r>
            <a:r>
              <a:rPr lang="en-US" altLang="en-US" dirty="0" err="1" smtClean="0">
                <a:ea typeface="Courier"/>
                <a:cs typeface="Courier"/>
              </a:rPr>
              <a:t>linux-dev</a:t>
            </a:r>
            <a:endParaRPr lang="en-US" altLang="en-US" dirty="0">
              <a:ea typeface="Courier"/>
              <a:cs typeface="Courier"/>
            </a:endParaRPr>
          </a:p>
        </p:txBody>
      </p:sp>
      <p:sp>
        <p:nvSpPr>
          <p:cNvPr id="617474"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Show </a:t>
            </a:r>
            <a:r>
              <a:rPr lang="en-US" sz="4800" dirty="0">
                <a:sym typeface="Arial Bold" charset="0"/>
              </a:rPr>
              <a:t>your Chef </a:t>
            </a:r>
            <a:r>
              <a:rPr lang="en-US" sz="4800" dirty="0" err="1">
                <a:sym typeface="Arial Bold" charset="0"/>
              </a:rPr>
              <a:t>dev</a:t>
            </a:r>
            <a:r>
              <a:rPr lang="en-US" sz="4800" dirty="0">
                <a:sym typeface="Arial Bold" charset="0"/>
              </a:rPr>
              <a:t> environment</a:t>
            </a:r>
          </a:p>
        </p:txBody>
      </p:sp>
      <p:sp>
        <p:nvSpPr>
          <p:cNvPr id="402436" name="Rectangle 3"/>
          <p:cNvSpPr>
            <a:spLocks noGrp="1" noChangeArrowheads="1"/>
          </p:cNvSpPr>
          <p:nvPr>
            <p:ph type="body" idx="1"/>
          </p:nvPr>
        </p:nvSpPr>
        <p:spPr>
          <a:xfrm>
            <a:off x="800273" y="3505200"/>
            <a:ext cx="14657233" cy="51054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kern="1200" dirty="0" err="1">
                <a:solidFill>
                  <a:srgbClr val="FFFFFF"/>
                </a:solidFill>
                <a:latin typeface="Courier"/>
                <a:ea typeface="Courier"/>
                <a:cs typeface="Courier"/>
              </a:rPr>
              <a:t>chef_type</a:t>
            </a:r>
            <a:r>
              <a:rPr lang="en-US" altLang="en-US" sz="3200" kern="1200" dirty="0">
                <a:solidFill>
                  <a:srgbClr val="FFFFFF"/>
                </a:solidFill>
                <a:latin typeface="Courier"/>
                <a:ea typeface="Courier"/>
                <a:cs typeface="Courier"/>
              </a:rPr>
              <a:t>:			environment</a:t>
            </a:r>
          </a:p>
          <a:p>
            <a:pPr marL="0" indent="0">
              <a:spcBef>
                <a:spcPct val="0"/>
              </a:spcBef>
              <a:buNone/>
            </a:pPr>
            <a:r>
              <a:rPr lang="en-US" altLang="en-US" sz="3200" kern="1200" dirty="0" err="1">
                <a:solidFill>
                  <a:srgbClr val="FFFFFF"/>
                </a:solidFill>
                <a:latin typeface="Courier"/>
                <a:ea typeface="Courier"/>
                <a:cs typeface="Courier"/>
              </a:rPr>
              <a:t>cookbook_versions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  </a:t>
            </a:r>
            <a:r>
              <a:rPr lang="en-US" altLang="en-US" sz="3200" kern="1200" dirty="0" smtClean="0">
                <a:solidFill>
                  <a:srgbClr val="FFFFFF"/>
                </a:solidFill>
                <a:latin typeface="Courier"/>
                <a:ea typeface="Courier"/>
                <a:cs typeface="Courier"/>
              </a:rPr>
              <a:t>apache: </a:t>
            </a:r>
            <a:r>
              <a:rPr lang="en-US" altLang="en-US" sz="3200" kern="1200" dirty="0">
                <a:solidFill>
                  <a:srgbClr val="FFFFFF"/>
                </a:solidFill>
                <a:latin typeface="Courier"/>
                <a:ea typeface="Courier"/>
                <a:cs typeface="Courier"/>
              </a:rPr>
              <a:t>= 0.2.0</a:t>
            </a:r>
          </a:p>
          <a:p>
            <a:pPr marL="0" indent="0">
              <a:spcBef>
                <a:spcPct val="0"/>
              </a:spcBef>
              <a:buNone/>
            </a:pPr>
            <a:r>
              <a:rPr lang="en-US" altLang="en-US" sz="3200" kern="1200" dirty="0" err="1">
                <a:solidFill>
                  <a:srgbClr val="FFFFFF"/>
                </a:solidFill>
                <a:latin typeface="Courier"/>
                <a:ea typeface="Courier"/>
                <a:cs typeface="Courier"/>
              </a:rPr>
              <a:t>default_attributes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description:			For developers!</a:t>
            </a:r>
          </a:p>
          <a:p>
            <a:pPr marL="0" indent="0">
              <a:spcBef>
                <a:spcPct val="0"/>
              </a:spcBef>
              <a:buNone/>
            </a:pPr>
            <a:r>
              <a:rPr lang="en-US" altLang="en-US" sz="3200" kern="1200" dirty="0" err="1">
                <a:solidFill>
                  <a:srgbClr val="FFFFFF"/>
                </a:solidFill>
                <a:latin typeface="Courier"/>
                <a:ea typeface="Courier"/>
                <a:cs typeface="Courier"/>
              </a:rPr>
              <a:t>json_class</a:t>
            </a:r>
            <a:r>
              <a:rPr lang="en-US" altLang="en-US" sz="3200" kern="1200" dirty="0">
                <a:solidFill>
                  <a:srgbClr val="FFFFFF"/>
                </a:solidFill>
                <a:latin typeface="Courier"/>
                <a:ea typeface="Courier"/>
                <a:cs typeface="Courier"/>
              </a:rPr>
              <a:t>:			Chef::Environment</a:t>
            </a:r>
          </a:p>
          <a:p>
            <a:pPr marL="0" indent="0">
              <a:spcBef>
                <a:spcPct val="0"/>
              </a:spcBef>
              <a:buNone/>
            </a:pPr>
            <a:r>
              <a:rPr lang="en-US" altLang="en-US" sz="3200" kern="1200" dirty="0">
                <a:solidFill>
                  <a:srgbClr val="FFFFFF"/>
                </a:solidFill>
                <a:latin typeface="Courier"/>
                <a:ea typeface="Courier"/>
                <a:cs typeface="Courier"/>
              </a:rPr>
              <a:t>name:				</a:t>
            </a:r>
            <a:r>
              <a:rPr lang="en-US" altLang="en-US" sz="3200" kern="1200" dirty="0" err="1">
                <a:solidFill>
                  <a:srgbClr val="FFFFFF"/>
                </a:solidFill>
                <a:latin typeface="Courier"/>
                <a:ea typeface="Courier"/>
                <a:cs typeface="Courier"/>
              </a:rPr>
              <a:t>dev</a:t>
            </a:r>
            <a:endParaRPr lang="en-US" altLang="en-US" sz="3200" kern="1200" dirty="0">
              <a:solidFill>
                <a:srgbClr val="FFFFFF"/>
              </a:solidFill>
              <a:latin typeface="Courier"/>
              <a:ea typeface="Courier"/>
              <a:cs typeface="Courier"/>
            </a:endParaRPr>
          </a:p>
          <a:p>
            <a:pPr marL="0" indent="0">
              <a:spcBef>
                <a:spcPct val="0"/>
              </a:spcBef>
              <a:buNone/>
            </a:pPr>
            <a:r>
              <a:rPr lang="en-US" altLang="en-US" sz="3200" kern="1200" dirty="0" err="1">
                <a:solidFill>
                  <a:srgbClr val="FFFFFF"/>
                </a:solidFill>
                <a:latin typeface="Courier"/>
                <a:ea typeface="Courier"/>
                <a:cs typeface="Courier"/>
              </a:rPr>
              <a:t>override_attributes</a:t>
            </a:r>
            <a:r>
              <a:rPr lang="en-US" altLang="en-US" sz="3200" kern="1200" dirty="0">
                <a:solidFill>
                  <a:srgbClr val="FFFFFF"/>
                </a:solidFill>
                <a:latin typeface="Courier"/>
                <a:ea typeface="Courier"/>
                <a:cs typeface="Courier"/>
              </a:rPr>
              <a:t>:</a:t>
            </a:r>
          </a:p>
        </p:txBody>
      </p:sp>
    </p:spTree>
    <p:extLst>
      <p:ext uri="{BB962C8B-B14F-4D97-AF65-F5344CB8AC3E}">
        <p14:creationId xmlns:p14="http://schemas.microsoft.com/office/powerpoint/2010/main" val="30002122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1"/>
          <p:cNvSpPr>
            <a:spLocks/>
          </p:cNvSpPr>
          <p:nvPr/>
        </p:nvSpPr>
        <p:spPr bwMode="auto">
          <a:xfrm>
            <a:off x="584994" y="1892300"/>
            <a:ext cx="15316199"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err="1" smtClean="0">
                <a:ea typeface="Courier"/>
                <a:cs typeface="Courier"/>
              </a:rPr>
              <a:t>ws</a:t>
            </a:r>
            <a:r>
              <a:rPr lang="en-US" altLang="en-US" sz="4000" dirty="0" smtClean="0">
                <a:ea typeface="Courier"/>
                <a:cs typeface="Courier"/>
              </a:rPr>
              <a:t>&gt; </a:t>
            </a:r>
            <a:r>
              <a:rPr lang="en-US" sz="4000" dirty="0"/>
              <a:t>knife node </a:t>
            </a:r>
            <a:r>
              <a:rPr lang="en-US" sz="4000" dirty="0" smtClean="0"/>
              <a:t>environment set</a:t>
            </a:r>
            <a:br>
              <a:rPr lang="en-US" sz="4000" dirty="0" smtClean="0"/>
            </a:br>
            <a:r>
              <a:rPr lang="en-US" sz="4000" dirty="0" smtClean="0"/>
              <a:t>&lt;</a:t>
            </a:r>
            <a:r>
              <a:rPr lang="en-US" sz="4000" i="1" dirty="0" err="1" smtClean="0"/>
              <a:t>nodename</a:t>
            </a:r>
            <a:r>
              <a:rPr lang="en-US" sz="4000" dirty="0" smtClean="0"/>
              <a:t>&gt; &lt;</a:t>
            </a:r>
            <a:r>
              <a:rPr lang="en-US" sz="4000" i="1" dirty="0" err="1" smtClean="0"/>
              <a:t>new_environment</a:t>
            </a:r>
            <a:r>
              <a:rPr lang="en-US" sz="4000" dirty="0" smtClean="0"/>
              <a:t>&gt;</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dirty="0" smtClean="0"/>
              <a:t>Exercise</a:t>
            </a:r>
            <a:r>
              <a:rPr lang="en-US" sz="4800" dirty="0"/>
              <a:t>: Move your node to new environment</a:t>
            </a:r>
            <a:endParaRPr lang="en-US" sz="4800" dirty="0">
              <a:sym typeface="Arial Bold" charset="0"/>
            </a:endParaRPr>
          </a:p>
        </p:txBody>
      </p:sp>
      <p:sp>
        <p:nvSpPr>
          <p:cNvPr id="411652" name="Rectangle 3"/>
          <p:cNvSpPr>
            <a:spLocks noGrp="1" noChangeArrowheads="1"/>
          </p:cNvSpPr>
          <p:nvPr>
            <p:ph type="body"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400" kern="1200" dirty="0">
                <a:solidFill>
                  <a:srgbClr val="FFFFFF"/>
                </a:solidFill>
                <a:latin typeface="Courier"/>
                <a:ea typeface="Courier"/>
                <a:cs typeface="Courier"/>
              </a:rPr>
              <a:t>Looking for an </a:t>
            </a:r>
            <a:r>
              <a:rPr lang="en-US" altLang="en-US" sz="2400" kern="1200" dirty="0" err="1">
                <a:solidFill>
                  <a:srgbClr val="FFFFFF"/>
                </a:solidFill>
                <a:latin typeface="Courier"/>
                <a:ea typeface="Courier"/>
                <a:cs typeface="Courier"/>
              </a:rPr>
              <a:t>fqdn</a:t>
            </a:r>
            <a:r>
              <a:rPr lang="en-US" altLang="en-US" sz="2400" kern="1200" dirty="0">
                <a:solidFill>
                  <a:srgbClr val="FFFFFF"/>
                </a:solidFill>
                <a:latin typeface="Courier"/>
                <a:ea typeface="Courier"/>
                <a:cs typeface="Courier"/>
              </a:rPr>
              <a:t> of </a:t>
            </a:r>
            <a:r>
              <a:rPr lang="en-US" altLang="en-US" sz="2400" kern="1200" dirty="0" smtClean="0">
                <a:solidFill>
                  <a:srgbClr val="FFFFFF"/>
                </a:solidFill>
                <a:latin typeface="Courier"/>
                <a:ea typeface="Courier"/>
                <a:cs typeface="Courier"/>
              </a:rPr>
              <a:t>node1 or </a:t>
            </a:r>
            <a:r>
              <a:rPr lang="en-US" altLang="en-US" sz="2400" kern="1200" dirty="0">
                <a:solidFill>
                  <a:srgbClr val="FFFFFF"/>
                </a:solidFill>
                <a:latin typeface="Courier"/>
                <a:ea typeface="Courier"/>
                <a:cs typeface="Courier"/>
              </a:rPr>
              <a:t>name of </a:t>
            </a:r>
            <a:r>
              <a:rPr lang="en-US" altLang="en-US" sz="2400" kern="1200" dirty="0" smtClean="0">
                <a:solidFill>
                  <a:srgbClr val="FFFFFF"/>
                </a:solidFill>
                <a:latin typeface="Courier"/>
                <a:ea typeface="Courier"/>
                <a:cs typeface="Courier"/>
              </a:rPr>
              <a:t>node1</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Setting environment to </a:t>
            </a:r>
            <a:r>
              <a:rPr lang="en-US" altLang="en-US" sz="2400" kern="1200" dirty="0" err="1" smtClean="0">
                <a:solidFill>
                  <a:srgbClr val="FFFFFF"/>
                </a:solidFill>
                <a:latin typeface="Courier"/>
                <a:ea typeface="Courier"/>
                <a:cs typeface="Courier"/>
              </a:rPr>
              <a:t>linux-dev</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1 items found</a:t>
            </a:r>
          </a:p>
          <a:p>
            <a:pPr marL="0" indent="0">
              <a:spcBef>
                <a:spcPct val="0"/>
              </a:spcBef>
              <a:buNone/>
            </a:pP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Node Name:   </a:t>
            </a:r>
            <a:r>
              <a:rPr lang="en-US" altLang="en-US" sz="2400" kern="1200" dirty="0" err="1" smtClean="0">
                <a:solidFill>
                  <a:srgbClr val="FFFFFF"/>
                </a:solidFill>
                <a:latin typeface="Courier"/>
                <a:ea typeface="Courier"/>
                <a:cs typeface="Courier"/>
              </a:rPr>
              <a:t>linuxnode</a:t>
            </a:r>
            <a:r>
              <a:rPr lang="en-US" altLang="en-US" sz="2400" kern="1200" dirty="0" smtClean="0">
                <a:solidFill>
                  <a:srgbClr val="FFFFFF"/>
                </a:solidFill>
                <a:latin typeface="Courier"/>
                <a:ea typeface="Courier"/>
                <a:cs typeface="Courier"/>
              </a:rPr>
              <a:t> </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Environment: </a:t>
            </a:r>
            <a:r>
              <a:rPr lang="en-US" altLang="en-US" sz="2400" kern="1200" dirty="0" err="1">
                <a:solidFill>
                  <a:srgbClr val="FFFFFF"/>
                </a:solidFill>
                <a:latin typeface="Courier"/>
                <a:ea typeface="Courier"/>
                <a:cs typeface="Courier"/>
              </a:rPr>
              <a:t>linux-dev</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FQDN</a:t>
            </a:r>
            <a:r>
              <a:rPr lang="en-US" altLang="en-US" sz="2400" kern="1200" dirty="0" smtClean="0">
                <a:solidFill>
                  <a:srgbClr val="FFFFFF"/>
                </a:solidFill>
                <a:latin typeface="Courier"/>
                <a:ea typeface="Courier"/>
                <a:cs typeface="Courier"/>
              </a:rPr>
              <a:t>:</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IP:          10.160.201.90</a:t>
            </a:r>
          </a:p>
          <a:p>
            <a:pPr marL="0" indent="0">
              <a:spcBef>
                <a:spcPct val="0"/>
              </a:spcBef>
              <a:buNone/>
            </a:pPr>
            <a:r>
              <a:rPr lang="en-US" altLang="en-US" sz="2400" kern="1200" dirty="0">
                <a:solidFill>
                  <a:srgbClr val="FFFFFF"/>
                </a:solidFill>
                <a:latin typeface="Courier"/>
                <a:ea typeface="Courier"/>
                <a:cs typeface="Courier"/>
              </a:rPr>
              <a:t>Run List:   </a:t>
            </a:r>
          </a:p>
          <a:p>
            <a:pPr marL="0" indent="0">
              <a:spcBef>
                <a:spcPct val="0"/>
              </a:spcBef>
              <a:buNone/>
            </a:pPr>
            <a:r>
              <a:rPr lang="en-US" altLang="en-US" sz="2400" kern="1200" dirty="0">
                <a:solidFill>
                  <a:srgbClr val="FFFFFF"/>
                </a:solidFill>
                <a:latin typeface="Courier"/>
                <a:ea typeface="Courier"/>
                <a:cs typeface="Courier"/>
              </a:rPr>
              <a:t>Roles:       </a:t>
            </a:r>
          </a:p>
          <a:p>
            <a:pPr marL="0" indent="0">
              <a:spcBef>
                <a:spcPct val="0"/>
              </a:spcBef>
              <a:buNone/>
            </a:pPr>
            <a:r>
              <a:rPr lang="en-US" altLang="en-US" sz="2400" kern="1200" dirty="0">
                <a:solidFill>
                  <a:srgbClr val="FFFFFF"/>
                </a:solidFill>
                <a:latin typeface="Courier"/>
                <a:ea typeface="Courier"/>
                <a:cs typeface="Courier"/>
              </a:rPr>
              <a:t>Recipes:     </a:t>
            </a:r>
          </a:p>
          <a:p>
            <a:pPr marL="0" indent="0">
              <a:spcBef>
                <a:spcPct val="0"/>
              </a:spcBef>
              <a:buNone/>
            </a:pPr>
            <a:r>
              <a:rPr lang="en-US" altLang="en-US" sz="2400" kern="1200" dirty="0">
                <a:solidFill>
                  <a:srgbClr val="FFFFFF"/>
                </a:solidFill>
                <a:latin typeface="Courier"/>
                <a:ea typeface="Courier"/>
                <a:cs typeface="Courier"/>
              </a:rPr>
              <a:t>Platform:    </a:t>
            </a:r>
            <a:r>
              <a:rPr lang="en-US" altLang="en-US" sz="2400" kern="1200" dirty="0" smtClean="0">
                <a:solidFill>
                  <a:srgbClr val="FFFFFF"/>
                </a:solidFill>
                <a:latin typeface="Courier"/>
                <a:ea typeface="Courier"/>
                <a:cs typeface="Courier"/>
              </a:rPr>
              <a:t>centos</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Tags:        </a:t>
            </a:r>
          </a:p>
          <a:p>
            <a:pPr marL="0" indent="0">
              <a:spcBef>
                <a:spcPct val="0"/>
              </a:spcBef>
              <a:buNone/>
            </a:pPr>
            <a:endParaRPr lang="en-US" altLang="en-US" sz="24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23722088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Re-converge the nodes</a:t>
            </a:r>
            <a:endParaRPr lang="en-US" sz="4800" dirty="0">
              <a:sym typeface="Arial Bold" charset="0"/>
            </a:endParaRPr>
          </a:p>
        </p:txBody>
      </p:sp>
      <p:sp>
        <p:nvSpPr>
          <p:cNvPr id="408580" name="Rectangle 3"/>
          <p:cNvSpPr>
            <a:spLocks noGrp="1" noChangeArrowheads="1"/>
          </p:cNvSpPr>
          <p:nvPr>
            <p:ph type="body" idx="1"/>
          </p:nvPr>
        </p:nvSpPr>
        <p:spPr>
          <a:xfrm>
            <a:off x="800178" y="3238500"/>
            <a:ext cx="14657232" cy="53721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000" kern="1200" dirty="0">
                <a:solidFill>
                  <a:srgbClr val="FFFFFF"/>
                </a:solidFill>
                <a:latin typeface="Courier"/>
                <a:ea typeface="Courier"/>
                <a:cs typeface="Courier"/>
              </a:rPr>
              <a:t> *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create[2014-02-26T01:57:44-08:00] INFO: Processing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 (hosts::default line 9)</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backed up to </a:t>
            </a:r>
            <a:r>
              <a:rPr lang="en-US" altLang="en-US" sz="2000" kern="1200" dirty="0" smtClean="0">
                <a:solidFill>
                  <a:srgbClr val="FFFFFF"/>
                </a:solidFill>
                <a:latin typeface="Courier"/>
                <a:ea typeface="Courier"/>
                <a:cs typeface="Courier"/>
              </a:rPr>
              <a:t>/var/chef/backup/etc/hosts.chef</a:t>
            </a:r>
            <a:r>
              <a:rPr lang="en-US" altLang="en-US" sz="2000" kern="1200" dirty="0">
                <a:solidFill>
                  <a:srgbClr val="FFFFFF"/>
                </a:solidFill>
                <a:latin typeface="Courier"/>
                <a:ea typeface="Courier"/>
                <a:cs typeface="Courier"/>
              </a:rPr>
              <a:t>-20140226015744.972901</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updated file </a:t>
            </a:r>
            <a:r>
              <a:rPr lang="en-US" altLang="en-US" sz="2000" kern="1200" dirty="0" smtClean="0">
                <a:solidFill>
                  <a:srgbClr val="FFFFFF"/>
                </a:solidFill>
                <a:latin typeface="Courier"/>
                <a:ea typeface="Courier"/>
                <a:cs typeface="Courier"/>
              </a:rPr>
              <a:t>/etc/hosts</a:t>
            </a:r>
            <a:endParaRPr lang="en-US" altLang="en-US" sz="2000" kern="1200" dirty="0">
              <a:solidFill>
                <a:srgbClr val="FFFFFF"/>
              </a:solidFill>
              <a:latin typeface="Courier"/>
              <a:ea typeface="Courier"/>
              <a:cs typeface="Courier"/>
            </a:endParaRPr>
          </a:p>
          <a:p>
            <a:pPr marL="0" indent="0">
              <a:spcBef>
                <a:spcPct val="0"/>
              </a:spcBef>
              <a:buNone/>
            </a:pP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update content in file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from 1f8bdf to 94a261</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2014-02-25 03:26:02.000000000 -0800</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/home/chef</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AppData</a:t>
            </a:r>
            <a:r>
              <a:rPr lang="en-US" altLang="en-US" sz="2000" kern="1200" dirty="0">
                <a:solidFill>
                  <a:srgbClr val="FFFFFF"/>
                </a:solidFill>
                <a:latin typeface="Courier"/>
                <a:ea typeface="Courier"/>
                <a:cs typeface="Courier"/>
              </a:rPr>
              <a:t>/Local/Temp/2/chef-rendered-template20140226-3540-w4vntg       2014-02-26 01:57:44.000000000 -0800</a:t>
            </a:r>
          </a:p>
          <a:p>
            <a:pPr marL="0" indent="0">
              <a:spcBef>
                <a:spcPct val="0"/>
              </a:spcBef>
              <a:buNone/>
            </a:pPr>
            <a:r>
              <a:rPr lang="en-US" altLang="en-US" sz="2000" kern="1200" dirty="0">
                <a:solidFill>
                  <a:srgbClr val="FFFFFF"/>
                </a:solidFill>
                <a:latin typeface="Courier"/>
                <a:ea typeface="Courier"/>
                <a:cs typeface="Courier"/>
              </a:rPr>
              <a:t>        @@ -1,3 +1,4 @@</a:t>
            </a:r>
          </a:p>
          <a:p>
            <a:pPr marL="0" indent="0">
              <a:spcBef>
                <a:spcPct val="0"/>
              </a:spcBef>
              <a:buNone/>
            </a:pPr>
            <a:r>
              <a:rPr lang="en-US" altLang="en-US" sz="2000" kern="1200" dirty="0">
                <a:solidFill>
                  <a:srgbClr val="FFFFFF"/>
                </a:solidFill>
                <a:latin typeface="Courier"/>
                <a:ea typeface="Courier"/>
                <a:cs typeface="Courier"/>
              </a:rPr>
              <a:t>         #This file is managed by server at </a:t>
            </a:r>
            <a:r>
              <a:rPr lang="en-US" altLang="en-US" sz="2000" kern="1200" dirty="0" smtClean="0">
                <a:solidFill>
                  <a:srgbClr val="FFFFFF"/>
                </a:solidFill>
                <a:latin typeface="Courier"/>
                <a:ea typeface="Courier"/>
                <a:cs typeface="Courier"/>
              </a:rPr>
              <a:t>centos63.example.com</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0.0.0.0    </a:t>
            </a:r>
            <a:r>
              <a:rPr lang="en-US" altLang="en-US" sz="2000" kern="1200" dirty="0" err="1" smtClean="0">
                <a:solidFill>
                  <a:srgbClr val="FFFFFF"/>
                </a:solidFill>
                <a:latin typeface="Courier"/>
                <a:ea typeface="Courier"/>
                <a:cs typeface="Courier"/>
              </a:rPr>
              <a:t>nytimes.com</a:t>
            </a:r>
            <a:endParaRPr lang="en-US" altLang="en-US" sz="2000" kern="1200" dirty="0">
              <a:solidFill>
                <a:srgbClr val="FFFFFF"/>
              </a:solidFill>
              <a:latin typeface="Courier"/>
              <a:ea typeface="Courier"/>
              <a:cs typeface="Courier"/>
            </a:endParaRPr>
          </a:p>
        </p:txBody>
      </p:sp>
      <p:sp>
        <p:nvSpPr>
          <p:cNvPr id="408581" name="Rectangle 4"/>
          <p:cNvSpPr>
            <a:spLocks/>
          </p:cNvSpPr>
          <p:nvPr/>
        </p:nvSpPr>
        <p:spPr bwMode="auto">
          <a:xfrm>
            <a:off x="812911" y="6019800"/>
            <a:ext cx="14593725" cy="2286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20075386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1"/>
          <p:cNvSpPr>
            <a:spLocks/>
          </p:cNvSpPr>
          <p:nvPr/>
        </p:nvSpPr>
        <p:spPr bwMode="auto">
          <a:xfrm>
            <a:off x="6757194" y="2667000"/>
            <a:ext cx="8712917" cy="47815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name </a:t>
            </a:r>
            <a:r>
              <a:rPr lang="en-US" altLang="en-US" sz="3200" dirty="0" smtClean="0">
                <a:solidFill>
                  <a:srgbClr val="A40800"/>
                </a:solidFill>
                <a:latin typeface="Courier"/>
                <a:ea typeface="Courier"/>
                <a:cs typeface="Courier"/>
                <a:sym typeface="Courier"/>
              </a:rPr>
              <a:t>"</a:t>
            </a:r>
            <a:r>
              <a:rPr lang="en-US" altLang="en-US" sz="3200" dirty="0" err="1" smtClean="0">
                <a:solidFill>
                  <a:srgbClr val="A40800"/>
                </a:solidFill>
                <a:latin typeface="Courier"/>
                <a:ea typeface="Courier"/>
                <a:cs typeface="Courier"/>
                <a:sym typeface="Courier"/>
              </a:rPr>
              <a:t>lin</a:t>
            </a:r>
            <a:r>
              <a:rPr lang="en-US" altLang="en-US" sz="3200" dirty="0" smtClean="0">
                <a:solidFill>
                  <a:srgbClr val="A40800"/>
                </a:solidFill>
                <a:latin typeface="Courier"/>
                <a:ea typeface="Courier"/>
                <a:cs typeface="Courier"/>
                <a:sym typeface="Courier"/>
              </a:rPr>
              <a:t>-</a:t>
            </a:r>
            <a:r>
              <a:rPr lang="en-US" altLang="en-US" sz="3200" dirty="0" smtClean="0">
                <a:solidFill>
                  <a:srgbClr val="A40800"/>
                </a:solidFill>
                <a:latin typeface="Courier"/>
                <a:ea typeface="Courier"/>
                <a:cs typeface="Courier"/>
                <a:sym typeface="Courier"/>
              </a:rPr>
              <a:t>production" </a:t>
            </a:r>
            <a:endParaRPr lang="en-US" altLang="en-US" sz="3200" dirty="0" smtClean="0">
              <a:solidFill>
                <a:srgbClr val="A408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description </a:t>
            </a:r>
            <a:r>
              <a:rPr lang="en-US" altLang="en-US" sz="3200" dirty="0" smtClean="0">
                <a:solidFill>
                  <a:srgbClr val="A40800"/>
                </a:solidFill>
                <a:latin typeface="Courier"/>
                <a:ea typeface="Courier"/>
                <a:cs typeface="Courier"/>
                <a:sym typeface="Courier"/>
              </a:rPr>
              <a:t>"For </a:t>
            </a:r>
            <a:r>
              <a:rPr lang="en-US" altLang="en-US" sz="3200" dirty="0">
                <a:solidFill>
                  <a:srgbClr val="A40800"/>
                </a:solidFill>
                <a:latin typeface="Courier"/>
                <a:ea typeface="Courier"/>
                <a:cs typeface="Courier"/>
                <a:sym typeface="Courier"/>
              </a:rPr>
              <a:t>Prods</a:t>
            </a:r>
            <a:r>
              <a:rPr lang="en-US" altLang="en-US" sz="3200" dirty="0" smtClean="0">
                <a:solidFill>
                  <a:srgbClr val="A40800"/>
                </a:solidFill>
                <a:latin typeface="Courier"/>
                <a:ea typeface="Courier"/>
                <a:cs typeface="Courier"/>
                <a:sym typeface="Courier"/>
              </a:rPr>
              <a:t>!"</a:t>
            </a:r>
            <a:endParaRPr lang="en-US" altLang="en-US" sz="32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cookbook </a:t>
            </a:r>
            <a:r>
              <a:rPr lang="en-US" altLang="en-US" sz="3200" dirty="0" smtClean="0">
                <a:solidFill>
                  <a:srgbClr val="A40800"/>
                </a:solidFill>
                <a:latin typeface="Courier"/>
                <a:ea typeface="Courier"/>
                <a:cs typeface="Courier"/>
                <a:sym typeface="Courier"/>
              </a:rPr>
              <a:t>"apache"</a:t>
            </a:r>
            <a:r>
              <a:rPr lang="en-US" altLang="en-US" sz="3200" dirty="0" smtClean="0">
                <a:solidFill>
                  <a:srgbClr val="000000"/>
                </a:solidFill>
                <a:latin typeface="Courier"/>
                <a:ea typeface="Courier"/>
                <a:cs typeface="Courier"/>
                <a:sym typeface="Courier"/>
              </a:rPr>
              <a:t>, </a:t>
            </a:r>
            <a:r>
              <a:rPr lang="en-US" altLang="en-US" sz="3200" dirty="0" smtClean="0">
                <a:solidFill>
                  <a:srgbClr val="A40800"/>
                </a:solidFill>
                <a:latin typeface="Courier"/>
                <a:ea typeface="Courier"/>
                <a:cs typeface="Courier"/>
                <a:sym typeface="Courier"/>
              </a:rPr>
              <a:t>"= 0.1.0"</a:t>
            </a:r>
            <a:endParaRPr lang="en-US" altLang="en-US" sz="3200" dirty="0">
              <a:solidFill>
                <a:srgbClr val="A408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err="1" smtClean="0">
                <a:solidFill>
                  <a:srgbClr val="000000"/>
                </a:solidFill>
                <a:latin typeface="Courier"/>
                <a:ea typeface="Courier"/>
                <a:cs typeface="Courier"/>
                <a:sym typeface="Courier"/>
              </a:rPr>
              <a:t>override_attributes</a:t>
            </a:r>
            <a:r>
              <a:rPr lang="en-US" altLang="en-US" sz="3200" dirty="0" smtClean="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  </a:t>
            </a:r>
            <a:r>
              <a:rPr lang="en-US" altLang="en-US" sz="3200" dirty="0" smtClean="0">
                <a:solidFill>
                  <a:srgbClr val="000000"/>
                </a:solidFill>
                <a:latin typeface="Courier"/>
                <a:ea typeface="Courier"/>
                <a:cs typeface="Courier"/>
                <a:sym typeface="Courier"/>
              </a:rPr>
              <a:t>{</a:t>
            </a:r>
            <a:r>
              <a:rPr lang="en-US" altLang="en-US" sz="3200" dirty="0" smtClean="0">
                <a:solidFill>
                  <a:srgbClr val="A40800"/>
                </a:solidFill>
                <a:latin typeface="Courier"/>
                <a:ea typeface="Courier"/>
                <a:cs typeface="Courier"/>
                <a:sym typeface="Courier"/>
              </a:rPr>
              <a:t>"</a:t>
            </a:r>
            <a:r>
              <a:rPr lang="en-US" altLang="en-US" sz="3200" dirty="0" err="1" smtClean="0">
                <a:solidFill>
                  <a:srgbClr val="A40800"/>
                </a:solidFill>
                <a:latin typeface="Courier"/>
                <a:ea typeface="Courier"/>
                <a:cs typeface="Courier"/>
                <a:sym typeface="Courier"/>
              </a:rPr>
              <a:t>pci</a:t>
            </a:r>
            <a:r>
              <a:rPr lang="en-US" altLang="en-US" sz="3200" dirty="0" smtClean="0">
                <a:solidFill>
                  <a:srgbClr val="A40800"/>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=&gt; </a:t>
            </a:r>
            <a:r>
              <a:rPr lang="en-US" altLang="en-US" sz="3200" dirty="0" smtClean="0">
                <a:solidFill>
                  <a:srgbClr val="000000"/>
                </a:solidFill>
                <a:latin typeface="Courier"/>
                <a:ea typeface="Courier"/>
                <a:cs typeface="Courier"/>
                <a:sym typeface="Courier"/>
              </a:rPr>
              <a:t>{</a:t>
            </a:r>
            <a:r>
              <a:rPr lang="en-US" altLang="en-US" sz="3200" dirty="0" smtClean="0">
                <a:solidFill>
                  <a:srgbClr val="A40800"/>
                </a:solidFill>
                <a:latin typeface="Courier"/>
                <a:ea typeface="Courier"/>
                <a:cs typeface="Courier"/>
                <a:sym typeface="Courier"/>
              </a:rPr>
              <a:t>"</a:t>
            </a:r>
            <a:r>
              <a:rPr lang="en-US" altLang="en-US" sz="3200" dirty="0" err="1" smtClean="0">
                <a:solidFill>
                  <a:srgbClr val="A40800"/>
                </a:solidFill>
                <a:latin typeface="Courier"/>
                <a:ea typeface="Courier"/>
                <a:cs typeface="Courier"/>
                <a:sym typeface="Courier"/>
              </a:rPr>
              <a:t>in_scope</a:t>
            </a:r>
            <a:r>
              <a:rPr lang="en-US" altLang="en-US" sz="3200" dirty="0" smtClean="0">
                <a:solidFill>
                  <a:srgbClr val="A408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=&gt; </a:t>
            </a:r>
            <a:r>
              <a:rPr lang="en-US" altLang="en-US" sz="3200" dirty="0" smtClean="0">
                <a:solidFill>
                  <a:srgbClr val="A40800"/>
                </a:solidFill>
                <a:latin typeface="Courier"/>
                <a:ea typeface="Courier"/>
                <a:cs typeface="Courier"/>
                <a:sym typeface="Courier"/>
              </a:rPr>
              <a:t>true</a:t>
            </a:r>
            <a:r>
              <a:rPr lang="en-US" altLang="en-US" sz="3200" dirty="0" smtClean="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a:t>
            </a:r>
            <a:endParaRPr lang="en-US" altLang="en-US" sz="3200" dirty="0">
              <a:solidFill>
                <a:srgbClr val="000000"/>
              </a:solidFill>
              <a:latin typeface="Courier"/>
              <a:ea typeface="Courier"/>
              <a:cs typeface="Courier"/>
              <a:sym typeface="Courier"/>
            </a:endParaRPr>
          </a:p>
        </p:txBody>
      </p:sp>
      <p:sp>
        <p:nvSpPr>
          <p:cNvPr id="405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05508"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environments/</a:t>
            </a:r>
            <a:r>
              <a:rPr lang="en-US" altLang="en-US" sz="3200" dirty="0" err="1" smtClean="0">
                <a:solidFill>
                  <a:srgbClr val="000000"/>
                </a:solidFill>
                <a:latin typeface="Courier"/>
                <a:ea typeface="Courier"/>
                <a:cs typeface="Courier"/>
                <a:sym typeface="Courier"/>
              </a:rPr>
              <a:t>lin-production.rb</a:t>
            </a:r>
            <a:endParaRPr lang="en-US" altLang="en-US" sz="3200" dirty="0">
              <a:solidFill>
                <a:srgbClr val="000000"/>
              </a:solidFill>
              <a:latin typeface="Courier"/>
              <a:ea typeface="Courier"/>
              <a:cs typeface="Courier"/>
              <a:sym typeface="Courier"/>
            </a:endParaRPr>
          </a:p>
        </p:txBody>
      </p:sp>
      <p:sp>
        <p:nvSpPr>
          <p:cNvPr id="622597"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production environment</a:t>
            </a:r>
          </a:p>
        </p:txBody>
      </p:sp>
      <p:sp>
        <p:nvSpPr>
          <p:cNvPr id="405511" name="Rectangle 6"/>
          <p:cNvSpPr>
            <a:spLocks noGrp="1" noChangeArrowheads="1"/>
          </p:cNvSpPr>
          <p:nvPr>
            <p:ph type="body" idx="1"/>
          </p:nvPr>
        </p:nvSpPr>
        <p:spPr>
          <a:xfrm>
            <a:off x="393858" y="2603500"/>
            <a:ext cx="6515736" cy="6121400"/>
          </a:xfrm>
        </p:spPr>
        <p:txBody>
          <a:bodyPr/>
          <a:lstStyle/>
          <a:p>
            <a:pPr eaLnBrk="1" hangingPunct="1"/>
            <a:r>
              <a:rPr lang="en-US" altLang="en-US" sz="4300" dirty="0" smtClean="0"/>
              <a:t>Make sure the apache cookbook is set to version 0.1.0</a:t>
            </a:r>
          </a:p>
          <a:p>
            <a:pPr eaLnBrk="1" hangingPunct="1"/>
            <a:r>
              <a:rPr lang="en-US" altLang="en-US" sz="4300" dirty="0" smtClean="0"/>
              <a:t>Set an override attribute for being </a:t>
            </a:r>
            <a:r>
              <a:rPr lang="en-US" altLang="en-US" sz="4300" dirty="0" err="1" smtClean="0"/>
              <a:t>in_scope</a:t>
            </a:r>
            <a:r>
              <a:rPr lang="en-US" altLang="en-US" sz="4300" dirty="0" smtClean="0"/>
              <a:t> for PCI</a:t>
            </a:r>
          </a:p>
          <a:p>
            <a:pPr eaLnBrk="1" hangingPunct="1"/>
            <a:r>
              <a:rPr lang="en-US" altLang="en-US" sz="4300" dirty="0" smtClean="0"/>
              <a:t>Use </a:t>
            </a:r>
            <a:r>
              <a:rPr lang="en-US" altLang="en-US" sz="4300" b="1" dirty="0" smtClean="0"/>
              <a:t>knife node show </a:t>
            </a:r>
            <a:r>
              <a:rPr lang="en-US" altLang="en-US" sz="4300" b="1" dirty="0" err="1" smtClean="0"/>
              <a:t>linuxnode</a:t>
            </a:r>
            <a:r>
              <a:rPr lang="en-US" altLang="en-US" sz="4300" b="1" dirty="0" smtClean="0"/>
              <a:t> –a </a:t>
            </a:r>
            <a:r>
              <a:rPr lang="en-US" altLang="en-US" sz="4300" b="1" dirty="0" err="1" smtClean="0"/>
              <a:t>pci</a:t>
            </a:r>
            <a:r>
              <a:rPr lang="en-US" altLang="en-US" sz="4300" b="1" dirty="0" smtClean="0"/>
              <a:t> </a:t>
            </a:r>
            <a:r>
              <a:rPr lang="en-US" altLang="en-US" sz="4300" dirty="0" smtClean="0"/>
              <a:t>to see how </a:t>
            </a:r>
            <a:r>
              <a:rPr lang="en-US" altLang="en-US" sz="4300" dirty="0" err="1" smtClean="0"/>
              <a:t>pci</a:t>
            </a:r>
            <a:r>
              <a:rPr lang="en-US" altLang="en-US" sz="4300" dirty="0" smtClean="0"/>
              <a:t> is currently set</a:t>
            </a:r>
          </a:p>
        </p:txBody>
      </p:sp>
    </p:spTree>
    <p:extLst>
      <p:ext uri="{BB962C8B-B14F-4D97-AF65-F5344CB8AC3E}">
        <p14:creationId xmlns:p14="http://schemas.microsoft.com/office/powerpoint/2010/main" val="42384796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7"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dirty="0">
                <a:ea typeface="Courier"/>
                <a:cs typeface="Courier"/>
              </a:rPr>
              <a:t>&gt;</a:t>
            </a:r>
            <a:r>
              <a:rPr lang="en-US" altLang="en-US" sz="3600" dirty="0" smtClean="0">
                <a:ea typeface="Courier"/>
                <a:cs typeface="Courier"/>
              </a:rPr>
              <a:t> knife </a:t>
            </a:r>
            <a:r>
              <a:rPr lang="en-US" altLang="en-US" sz="3600" dirty="0">
                <a:ea typeface="Courier"/>
                <a:cs typeface="Courier"/>
              </a:rPr>
              <a:t>environment from file </a:t>
            </a:r>
            <a:r>
              <a:rPr lang="en-US" altLang="en-US" sz="3600" dirty="0" err="1" smtClean="0">
                <a:ea typeface="Courier"/>
                <a:cs typeface="Courier"/>
              </a:rPr>
              <a:t>lin-production.rb</a:t>
            </a:r>
            <a:endParaRPr lang="en-US" altLang="en-US" sz="3600" dirty="0">
              <a:ea typeface="Courier"/>
              <a:cs typeface="Courier"/>
            </a:endParaRPr>
          </a:p>
        </p:txBody>
      </p:sp>
      <p:sp>
        <p:nvSpPr>
          <p:cNvPr id="623618"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the production environment</a:t>
            </a:r>
          </a:p>
        </p:txBody>
      </p:sp>
      <p:sp>
        <p:nvSpPr>
          <p:cNvPr id="406532" name="Rectangle 3"/>
          <p:cNvSpPr>
            <a:spLocks noGrp="1" noChangeArrowheads="1"/>
          </p:cNvSpPr>
          <p:nvPr>
            <p:ph type="body" idx="1"/>
          </p:nvPr>
        </p:nvSpPr>
        <p:spPr>
          <a:xfrm>
            <a:off x="800273" y="3428999"/>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err="1" smtClean="0">
                <a:solidFill>
                  <a:srgbClr val="FFFFFF"/>
                </a:solidFill>
                <a:latin typeface="Courier"/>
                <a:ea typeface="Courier"/>
                <a:cs typeface="Courier"/>
              </a:rPr>
              <a:t>lin</a:t>
            </a:r>
            <a:r>
              <a:rPr lang="en-US" altLang="en-US" sz="4800" kern="1200" dirty="0" smtClean="0">
                <a:solidFill>
                  <a:srgbClr val="FFFFFF"/>
                </a:solidFill>
                <a:latin typeface="Courier"/>
                <a:ea typeface="Courier"/>
                <a:cs typeface="Courier"/>
              </a:rPr>
              <a:t>-production</a:t>
            </a:r>
            <a:endParaRPr lang="en-US" altLang="en-US" sz="48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9597997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1"/>
          <p:cNvSpPr>
            <a:spLocks/>
          </p:cNvSpPr>
          <p:nvPr/>
        </p:nvSpPr>
        <p:spPr bwMode="auto">
          <a:xfrm>
            <a:off x="584994" y="1892300"/>
            <a:ext cx="15316199"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err="1" smtClean="0">
                <a:ea typeface="Courier"/>
                <a:cs typeface="Courier"/>
              </a:rPr>
              <a:t>ws</a:t>
            </a:r>
            <a:r>
              <a:rPr lang="en-US" altLang="en-US" sz="4000" dirty="0" smtClean="0">
                <a:ea typeface="Courier"/>
                <a:cs typeface="Courier"/>
              </a:rPr>
              <a:t>&gt; </a:t>
            </a:r>
            <a:r>
              <a:rPr lang="en-US" sz="4000" dirty="0"/>
              <a:t>knife node </a:t>
            </a:r>
            <a:r>
              <a:rPr lang="en-US" sz="4000" dirty="0" smtClean="0"/>
              <a:t>environment set</a:t>
            </a:r>
            <a:br>
              <a:rPr lang="en-US" sz="4000" dirty="0" smtClean="0"/>
            </a:br>
            <a:r>
              <a:rPr lang="en-US" sz="4000" dirty="0" smtClean="0"/>
              <a:t>&lt;</a:t>
            </a:r>
            <a:r>
              <a:rPr lang="en-US" sz="4000" i="1" dirty="0" err="1" smtClean="0"/>
              <a:t>nodename</a:t>
            </a:r>
            <a:r>
              <a:rPr lang="en-US" sz="4000" dirty="0" smtClean="0"/>
              <a:t>&gt; &lt;</a:t>
            </a:r>
            <a:r>
              <a:rPr lang="en-US" sz="4000" i="1" dirty="0" err="1" smtClean="0"/>
              <a:t>new_environment</a:t>
            </a:r>
            <a:r>
              <a:rPr lang="en-US" sz="4000" dirty="0" smtClean="0"/>
              <a:t>&gt;</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dirty="0" smtClean="0"/>
              <a:t>Exercise</a:t>
            </a:r>
            <a:r>
              <a:rPr lang="en-US" sz="4800" dirty="0"/>
              <a:t>: Move your node to new environment</a:t>
            </a:r>
            <a:endParaRPr lang="en-US" sz="4800" dirty="0">
              <a:sym typeface="Arial Bold" charset="0"/>
            </a:endParaRPr>
          </a:p>
        </p:txBody>
      </p:sp>
      <p:sp>
        <p:nvSpPr>
          <p:cNvPr id="411652" name="Rectangle 3"/>
          <p:cNvSpPr>
            <a:spLocks noGrp="1" noChangeArrowheads="1"/>
          </p:cNvSpPr>
          <p:nvPr>
            <p:ph type="body" idx="1"/>
          </p:nvPr>
        </p:nvSpPr>
        <p:spPr>
          <a:xfrm>
            <a:off x="800273" y="5029200"/>
            <a:ext cx="14657233" cy="35814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400" kern="1200" dirty="0">
                <a:solidFill>
                  <a:srgbClr val="FFFFFF"/>
                </a:solidFill>
                <a:latin typeface="Courier"/>
                <a:ea typeface="Courier"/>
                <a:cs typeface="Courier"/>
              </a:rPr>
              <a:t>Looking for an </a:t>
            </a:r>
            <a:r>
              <a:rPr lang="en-US" altLang="en-US" sz="2400" kern="1200" dirty="0" err="1">
                <a:solidFill>
                  <a:srgbClr val="FFFFFF"/>
                </a:solidFill>
                <a:latin typeface="Courier"/>
                <a:ea typeface="Courier"/>
                <a:cs typeface="Courier"/>
              </a:rPr>
              <a:t>fqdn</a:t>
            </a:r>
            <a:r>
              <a:rPr lang="en-US" altLang="en-US" sz="2400" kern="1200" dirty="0">
                <a:solidFill>
                  <a:srgbClr val="FFFFFF"/>
                </a:solidFill>
                <a:latin typeface="Courier"/>
                <a:ea typeface="Courier"/>
                <a:cs typeface="Courier"/>
              </a:rPr>
              <a:t> of </a:t>
            </a:r>
            <a:r>
              <a:rPr lang="en-US" altLang="en-US" sz="2400" kern="1200" dirty="0" smtClean="0">
                <a:solidFill>
                  <a:srgbClr val="FFFFFF"/>
                </a:solidFill>
                <a:latin typeface="Courier"/>
                <a:ea typeface="Courier"/>
                <a:cs typeface="Courier"/>
              </a:rPr>
              <a:t>node1 or </a:t>
            </a:r>
            <a:r>
              <a:rPr lang="en-US" altLang="en-US" sz="2400" kern="1200" dirty="0">
                <a:solidFill>
                  <a:srgbClr val="FFFFFF"/>
                </a:solidFill>
                <a:latin typeface="Courier"/>
                <a:ea typeface="Courier"/>
                <a:cs typeface="Courier"/>
              </a:rPr>
              <a:t>name of </a:t>
            </a:r>
            <a:r>
              <a:rPr lang="en-US" altLang="en-US" sz="2400" kern="1200" dirty="0" smtClean="0">
                <a:solidFill>
                  <a:srgbClr val="FFFFFF"/>
                </a:solidFill>
                <a:latin typeface="Courier"/>
                <a:ea typeface="Courier"/>
                <a:cs typeface="Courier"/>
              </a:rPr>
              <a:t>node1</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Setting environment to </a:t>
            </a:r>
            <a:r>
              <a:rPr lang="en-US" altLang="en-US" sz="2400" kern="1200" dirty="0" smtClean="0">
                <a:solidFill>
                  <a:srgbClr val="FFFFFF"/>
                </a:solidFill>
                <a:latin typeface="Courier"/>
                <a:ea typeface="Courier"/>
                <a:cs typeface="Courier"/>
              </a:rPr>
              <a:t>production</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1 items found</a:t>
            </a:r>
          </a:p>
          <a:p>
            <a:pPr marL="0" indent="0">
              <a:spcBef>
                <a:spcPct val="0"/>
              </a:spcBef>
              <a:buNone/>
            </a:pP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Node Name:   </a:t>
            </a:r>
            <a:r>
              <a:rPr lang="en-US" altLang="en-US" sz="2400" kern="1200" dirty="0" err="1" smtClean="0">
                <a:solidFill>
                  <a:srgbClr val="FFFFFF"/>
                </a:solidFill>
                <a:latin typeface="Courier"/>
                <a:ea typeface="Courier"/>
                <a:cs typeface="Courier"/>
              </a:rPr>
              <a:t>linuxnode</a:t>
            </a:r>
            <a:r>
              <a:rPr lang="en-US" altLang="en-US" sz="2400" kern="1200" dirty="0" smtClean="0">
                <a:solidFill>
                  <a:srgbClr val="FFFFFF"/>
                </a:solidFill>
                <a:latin typeface="Courier"/>
                <a:ea typeface="Courier"/>
                <a:cs typeface="Courier"/>
              </a:rPr>
              <a:t> </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Environment: </a:t>
            </a:r>
            <a:r>
              <a:rPr lang="en-US" altLang="en-US" sz="2400" kern="1200" dirty="0" err="1" smtClean="0">
                <a:solidFill>
                  <a:srgbClr val="FFFFFF"/>
                </a:solidFill>
                <a:latin typeface="Courier"/>
                <a:ea typeface="Courier"/>
                <a:cs typeface="Courier"/>
              </a:rPr>
              <a:t>lin</a:t>
            </a:r>
            <a:r>
              <a:rPr lang="en-US" altLang="en-US" sz="2400" kern="1200" dirty="0" smtClean="0">
                <a:solidFill>
                  <a:srgbClr val="FFFFFF"/>
                </a:solidFill>
                <a:latin typeface="Courier"/>
                <a:ea typeface="Courier"/>
                <a:cs typeface="Courier"/>
              </a:rPr>
              <a:t>-production</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FQDN</a:t>
            </a:r>
            <a:r>
              <a:rPr lang="en-US" altLang="en-US" sz="2400" kern="1200" dirty="0" smtClean="0">
                <a:solidFill>
                  <a:srgbClr val="FFFFFF"/>
                </a:solidFill>
                <a:latin typeface="Courier"/>
                <a:ea typeface="Courier"/>
                <a:cs typeface="Courier"/>
              </a:rPr>
              <a:t>:</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IP:          10.160.201.90</a:t>
            </a:r>
          </a:p>
          <a:p>
            <a:pPr marL="0" indent="0">
              <a:spcBef>
                <a:spcPct val="0"/>
              </a:spcBef>
              <a:buNone/>
            </a:pPr>
            <a:r>
              <a:rPr lang="en-US" altLang="en-US" sz="2400" kern="1200" dirty="0">
                <a:solidFill>
                  <a:srgbClr val="FFFFFF"/>
                </a:solidFill>
                <a:latin typeface="Courier"/>
                <a:ea typeface="Courier"/>
                <a:cs typeface="Courier"/>
              </a:rPr>
              <a:t>Run List:   </a:t>
            </a:r>
          </a:p>
          <a:p>
            <a:pPr marL="0" indent="0">
              <a:spcBef>
                <a:spcPct val="0"/>
              </a:spcBef>
              <a:buNone/>
            </a:pPr>
            <a:r>
              <a:rPr lang="en-US" altLang="en-US" sz="2400" kern="1200" dirty="0">
                <a:solidFill>
                  <a:srgbClr val="FFFFFF"/>
                </a:solidFill>
                <a:latin typeface="Courier"/>
                <a:ea typeface="Courier"/>
                <a:cs typeface="Courier"/>
              </a:rPr>
              <a:t>Roles:       </a:t>
            </a:r>
          </a:p>
          <a:p>
            <a:pPr marL="0" indent="0">
              <a:spcBef>
                <a:spcPct val="0"/>
              </a:spcBef>
              <a:buNone/>
            </a:pPr>
            <a:r>
              <a:rPr lang="en-US" altLang="en-US" sz="2400" kern="1200" dirty="0">
                <a:solidFill>
                  <a:srgbClr val="FFFFFF"/>
                </a:solidFill>
                <a:latin typeface="Courier"/>
                <a:ea typeface="Courier"/>
                <a:cs typeface="Courier"/>
              </a:rPr>
              <a:t>Recipes:     </a:t>
            </a:r>
          </a:p>
          <a:p>
            <a:pPr marL="0" indent="0">
              <a:spcBef>
                <a:spcPct val="0"/>
              </a:spcBef>
              <a:buNone/>
            </a:pPr>
            <a:r>
              <a:rPr lang="en-US" altLang="en-US" sz="2400" kern="1200" dirty="0">
                <a:solidFill>
                  <a:srgbClr val="FFFFFF"/>
                </a:solidFill>
                <a:latin typeface="Courier"/>
                <a:ea typeface="Courier"/>
                <a:cs typeface="Courier"/>
              </a:rPr>
              <a:t>Platform:    </a:t>
            </a:r>
            <a:r>
              <a:rPr lang="en-US" altLang="en-US" sz="2400" kern="1200" dirty="0" smtClean="0">
                <a:solidFill>
                  <a:srgbClr val="FFFFFF"/>
                </a:solidFill>
                <a:latin typeface="Courier"/>
                <a:ea typeface="Courier"/>
                <a:cs typeface="Courier"/>
              </a:rPr>
              <a:t>centos</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Tags:        </a:t>
            </a:r>
          </a:p>
          <a:p>
            <a:pPr marL="0" indent="0">
              <a:spcBef>
                <a:spcPct val="0"/>
              </a:spcBef>
              <a:buNone/>
            </a:pPr>
            <a:endParaRPr lang="en-US" altLang="en-US" sz="2400" kern="1200" dirty="0">
              <a:solidFill>
                <a:srgbClr val="FFFFFF"/>
              </a:solidFill>
              <a:latin typeface="Courier"/>
              <a:ea typeface="Courier"/>
              <a:cs typeface="Courier"/>
            </a:endParaRPr>
          </a:p>
        </p:txBody>
      </p:sp>
      <p:sp>
        <p:nvSpPr>
          <p:cNvPr id="5" name="Rectangle 1"/>
          <p:cNvSpPr>
            <a:spLocks/>
          </p:cNvSpPr>
          <p:nvPr/>
        </p:nvSpPr>
        <p:spPr bwMode="auto">
          <a:xfrm>
            <a:off x="584994" y="3276600"/>
            <a:ext cx="15316199"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err="1" smtClean="0">
                <a:ea typeface="Courier"/>
                <a:cs typeface="Courier"/>
              </a:rPr>
              <a:t>ws</a:t>
            </a:r>
            <a:r>
              <a:rPr lang="en-US" altLang="en-US" sz="4000" dirty="0" smtClean="0">
                <a:ea typeface="Courier"/>
                <a:cs typeface="Courier"/>
              </a:rPr>
              <a:t>&gt; </a:t>
            </a:r>
            <a:r>
              <a:rPr lang="en-US" sz="4000" dirty="0"/>
              <a:t>knife node </a:t>
            </a:r>
            <a:r>
              <a:rPr lang="en-US" sz="4000" dirty="0" smtClean="0"/>
              <a:t>environment set</a:t>
            </a:r>
            <a:br>
              <a:rPr lang="en-US" sz="4000" dirty="0" smtClean="0"/>
            </a:br>
            <a:r>
              <a:rPr lang="en-US" sz="4000" dirty="0" err="1" smtClean="0"/>
              <a:t>linuxnode</a:t>
            </a:r>
            <a:r>
              <a:rPr lang="en-US" sz="4000" dirty="0" smtClean="0"/>
              <a:t> </a:t>
            </a:r>
            <a:r>
              <a:rPr lang="en-US" sz="4000" dirty="0" err="1" smtClean="0"/>
              <a:t>lin</a:t>
            </a:r>
            <a:r>
              <a:rPr lang="en-US" sz="4000" dirty="0" smtClean="0"/>
              <a:t>-production</a:t>
            </a:r>
            <a:endParaRPr lang="en-US" altLang="en-US" sz="4000" dirty="0">
              <a:ea typeface="Courier"/>
              <a:cs typeface="Courier"/>
            </a:endParaRPr>
          </a:p>
        </p:txBody>
      </p:sp>
    </p:spTree>
    <p:extLst>
      <p:ext uri="{BB962C8B-B14F-4D97-AF65-F5344CB8AC3E}">
        <p14:creationId xmlns:p14="http://schemas.microsoft.com/office/powerpoint/2010/main" val="33965383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Re-converge the nodes</a:t>
            </a:r>
            <a:endParaRPr lang="en-US" sz="4800" dirty="0">
              <a:sym typeface="Arial Bold" charset="0"/>
            </a:endParaRPr>
          </a:p>
        </p:txBody>
      </p:sp>
      <p:sp>
        <p:nvSpPr>
          <p:cNvPr id="408580" name="Rectangle 3"/>
          <p:cNvSpPr>
            <a:spLocks noGrp="1" noChangeArrowheads="1"/>
          </p:cNvSpPr>
          <p:nvPr>
            <p:ph type="body" idx="1"/>
          </p:nvPr>
        </p:nvSpPr>
        <p:spPr>
          <a:xfrm>
            <a:off x="800178" y="3238500"/>
            <a:ext cx="14657232" cy="53721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000" kern="1200" dirty="0">
                <a:solidFill>
                  <a:srgbClr val="FFFFFF"/>
                </a:solidFill>
                <a:latin typeface="Courier"/>
                <a:ea typeface="Courier"/>
                <a:cs typeface="Courier"/>
              </a:rPr>
              <a:t> *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create[2014-02-26T01:57:44-08:00] INFO: Processing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 (hosts::default line 9)</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backed up to </a:t>
            </a:r>
            <a:r>
              <a:rPr lang="en-US" altLang="en-US" sz="2000" kern="1200" dirty="0" smtClean="0">
                <a:solidFill>
                  <a:srgbClr val="FFFFFF"/>
                </a:solidFill>
                <a:latin typeface="Courier"/>
                <a:ea typeface="Courier"/>
                <a:cs typeface="Courier"/>
              </a:rPr>
              <a:t>/var/chef/backup/etc/hosts.chef</a:t>
            </a:r>
            <a:r>
              <a:rPr lang="en-US" altLang="en-US" sz="2000" kern="1200" dirty="0">
                <a:solidFill>
                  <a:srgbClr val="FFFFFF"/>
                </a:solidFill>
                <a:latin typeface="Courier"/>
                <a:ea typeface="Courier"/>
                <a:cs typeface="Courier"/>
              </a:rPr>
              <a:t>-20140226015744.972901</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updated file </a:t>
            </a:r>
            <a:r>
              <a:rPr lang="en-US" altLang="en-US" sz="2000" kern="1200" dirty="0" smtClean="0">
                <a:solidFill>
                  <a:srgbClr val="FFFFFF"/>
                </a:solidFill>
                <a:latin typeface="Courier"/>
                <a:ea typeface="Courier"/>
                <a:cs typeface="Courier"/>
              </a:rPr>
              <a:t>/etc/hosts</a:t>
            </a:r>
            <a:endParaRPr lang="en-US" altLang="en-US" sz="2000" kern="1200" dirty="0">
              <a:solidFill>
                <a:srgbClr val="FFFFFF"/>
              </a:solidFill>
              <a:latin typeface="Courier"/>
              <a:ea typeface="Courier"/>
              <a:cs typeface="Courier"/>
            </a:endParaRPr>
          </a:p>
          <a:p>
            <a:pPr marL="0" indent="0">
              <a:spcBef>
                <a:spcPct val="0"/>
              </a:spcBef>
              <a:buNone/>
            </a:pP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update content in file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from 1f8bdf to 94a261</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2014-02-25 03:26:02.000000000 -0800</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/home/chef</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AppData</a:t>
            </a:r>
            <a:r>
              <a:rPr lang="en-US" altLang="en-US" sz="2000" kern="1200" dirty="0">
                <a:solidFill>
                  <a:srgbClr val="FFFFFF"/>
                </a:solidFill>
                <a:latin typeface="Courier"/>
                <a:ea typeface="Courier"/>
                <a:cs typeface="Courier"/>
              </a:rPr>
              <a:t>/Local/Temp/2/chef-rendered-template20140226-3540-w4vntg       2014-02-26 01:57:44.000000000 -0800</a:t>
            </a:r>
          </a:p>
          <a:p>
            <a:pPr marL="0" indent="0">
              <a:spcBef>
                <a:spcPct val="0"/>
              </a:spcBef>
              <a:buNone/>
            </a:pPr>
            <a:r>
              <a:rPr lang="en-US" altLang="en-US" sz="2000" kern="1200" dirty="0">
                <a:solidFill>
                  <a:srgbClr val="FFFFFF"/>
                </a:solidFill>
                <a:latin typeface="Courier"/>
                <a:ea typeface="Courier"/>
                <a:cs typeface="Courier"/>
              </a:rPr>
              <a:t>        @@ -1,3 +1,4 @@</a:t>
            </a:r>
          </a:p>
          <a:p>
            <a:pPr marL="0" indent="0">
              <a:spcBef>
                <a:spcPct val="0"/>
              </a:spcBef>
              <a:buNone/>
            </a:pPr>
            <a:r>
              <a:rPr lang="en-US" altLang="en-US" sz="2000" kern="1200" dirty="0">
                <a:solidFill>
                  <a:srgbClr val="FFFFFF"/>
                </a:solidFill>
                <a:latin typeface="Courier"/>
                <a:ea typeface="Courier"/>
                <a:cs typeface="Courier"/>
              </a:rPr>
              <a:t>         #This file is managed by server at </a:t>
            </a:r>
            <a:r>
              <a:rPr lang="en-US" altLang="en-US" sz="2000" kern="1200" dirty="0" smtClean="0">
                <a:solidFill>
                  <a:srgbClr val="FFFFFF"/>
                </a:solidFill>
                <a:latin typeface="Courier"/>
                <a:ea typeface="Courier"/>
                <a:cs typeface="Courier"/>
              </a:rPr>
              <a:t>centos63.example.com</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0.0.0.0    </a:t>
            </a:r>
            <a:r>
              <a:rPr lang="en-US" altLang="en-US" sz="2000" kern="1200" dirty="0" err="1" smtClean="0">
                <a:solidFill>
                  <a:srgbClr val="FFFFFF"/>
                </a:solidFill>
                <a:latin typeface="Courier"/>
                <a:ea typeface="Courier"/>
                <a:cs typeface="Courier"/>
              </a:rPr>
              <a:t>nytimes.com</a:t>
            </a:r>
            <a:endParaRPr lang="en-US" altLang="en-US" sz="2000" kern="1200" dirty="0">
              <a:solidFill>
                <a:srgbClr val="FFFFFF"/>
              </a:solidFill>
              <a:latin typeface="Courier"/>
              <a:ea typeface="Courier"/>
              <a:cs typeface="Courier"/>
            </a:endParaRPr>
          </a:p>
        </p:txBody>
      </p:sp>
      <p:sp>
        <p:nvSpPr>
          <p:cNvPr id="408581" name="Rectangle 4"/>
          <p:cNvSpPr>
            <a:spLocks/>
          </p:cNvSpPr>
          <p:nvPr/>
        </p:nvSpPr>
        <p:spPr bwMode="auto">
          <a:xfrm>
            <a:off x="812911" y="6019800"/>
            <a:ext cx="14593725" cy="2286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
        <p:nvSpPr>
          <p:cNvPr id="2" name="TextBox 1"/>
          <p:cNvSpPr txBox="1"/>
          <p:nvPr/>
        </p:nvSpPr>
        <p:spPr>
          <a:xfrm>
            <a:off x="3397369" y="1973759"/>
            <a:ext cx="7270114" cy="769441"/>
          </a:xfrm>
          <a:prstGeom prst="rect">
            <a:avLst/>
          </a:prstGeom>
          <a:noFill/>
        </p:spPr>
        <p:txBody>
          <a:bodyPr wrap="none" rtlCol="0">
            <a:spAutoFit/>
          </a:bodyPr>
          <a:lstStyle/>
          <a:p>
            <a:r>
              <a:rPr lang="en-US" sz="4400" b="1" dirty="0" smtClean="0"/>
              <a:t>Converge the Linux nodes</a:t>
            </a:r>
            <a:endParaRPr lang="en-US" sz="4400" b="1" dirty="0"/>
          </a:p>
        </p:txBody>
      </p:sp>
    </p:spTree>
    <p:extLst>
      <p:ext uri="{BB962C8B-B14F-4D97-AF65-F5344CB8AC3E}">
        <p14:creationId xmlns:p14="http://schemas.microsoft.com/office/powerpoint/2010/main" val="32665769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273" y="0"/>
            <a:ext cx="14657233" cy="1117600"/>
          </a:xfrm>
        </p:spPr>
        <p:txBody>
          <a:bodyPr/>
          <a:lstStyle/>
          <a:p>
            <a:r>
              <a:rPr lang="en-US" sz="5400" b="1" dirty="0" smtClean="0"/>
              <a:t>Rollbacks </a:t>
            </a:r>
            <a:r>
              <a:rPr lang="en-US" sz="5400" b="1" dirty="0"/>
              <a:t>and Desired State Best Practice</a:t>
            </a:r>
            <a:endParaRPr lang="en-US" sz="5400" dirty="0"/>
          </a:p>
        </p:txBody>
      </p:sp>
      <p:sp>
        <p:nvSpPr>
          <p:cNvPr id="3" name="Content Placeholder 2"/>
          <p:cNvSpPr>
            <a:spLocks noGrp="1"/>
          </p:cNvSpPr>
          <p:nvPr>
            <p:ph idx="1"/>
          </p:nvPr>
        </p:nvSpPr>
        <p:spPr>
          <a:xfrm>
            <a:off x="508794" y="1727200"/>
            <a:ext cx="15253416" cy="6731000"/>
          </a:xfrm>
        </p:spPr>
        <p:txBody>
          <a:bodyPr/>
          <a:lstStyle/>
          <a:p>
            <a:r>
              <a:rPr lang="en-US" sz="4400" dirty="0"/>
              <a:t>Chef is not magic - it manages state for </a:t>
            </a:r>
            <a:r>
              <a:rPr lang="en-US" sz="4400" b="1" dirty="0"/>
              <a:t>declared</a:t>
            </a:r>
            <a:r>
              <a:rPr lang="en-US" sz="4400" dirty="0"/>
              <a:t> resources</a:t>
            </a:r>
          </a:p>
          <a:p>
            <a:r>
              <a:rPr lang="en-US" sz="4400" dirty="0"/>
              <a:t>We just rolled back to an earlier version of the </a:t>
            </a:r>
            <a:r>
              <a:rPr lang="en-US" sz="4400" dirty="0" smtClean="0"/>
              <a:t>webserver cookbook</a:t>
            </a:r>
            <a:endParaRPr lang="en-US" sz="4400" dirty="0"/>
          </a:p>
          <a:p>
            <a:pPr eaLnBrk="1" hangingPunct="1"/>
            <a:r>
              <a:rPr lang="en-US" altLang="en-US" sz="4400" dirty="0">
                <a:solidFill>
                  <a:srgbClr val="000000"/>
                </a:solidFill>
                <a:cs typeface="Arial" pitchFamily="34" charset="0"/>
              </a:rPr>
              <a:t>While the recipe applied fine, investigating the system will reveal </a:t>
            </a:r>
            <a:r>
              <a:rPr lang="en-US" altLang="en-US" sz="4400" dirty="0" smtClean="0">
                <a:solidFill>
                  <a:srgbClr val="000000"/>
                </a:solidFill>
                <a:cs typeface="Arial" pitchFamily="34" charset="0"/>
              </a:rPr>
              <a:t>the webserver is </a:t>
            </a:r>
            <a:r>
              <a:rPr lang="en-US" altLang="en-US" sz="4400" dirty="0">
                <a:solidFill>
                  <a:srgbClr val="000000"/>
                </a:solidFill>
                <a:cs typeface="Arial" pitchFamily="34" charset="0"/>
              </a:rPr>
              <a:t>still configured as it was in the 0.2.0 cookbook</a:t>
            </a:r>
          </a:p>
          <a:p>
            <a:r>
              <a:rPr lang="en-US" sz="4400" dirty="0" smtClean="0"/>
              <a:t>A </a:t>
            </a:r>
            <a:r>
              <a:rPr lang="en-US" sz="4400" dirty="0"/>
              <a:t>better way to ensure a smooth rollback: write </a:t>
            </a:r>
            <a:r>
              <a:rPr lang="en-US" sz="4400" dirty="0" smtClean="0"/>
              <a:t/>
            </a:r>
            <a:br>
              <a:rPr lang="en-US" sz="4400" dirty="0" smtClean="0"/>
            </a:br>
            <a:r>
              <a:rPr lang="en-US" sz="4400" b="1" dirty="0"/>
              <a:t>contra-resources </a:t>
            </a:r>
            <a:r>
              <a:rPr lang="en-US" sz="4400" dirty="0" smtClean="0"/>
              <a:t>to </a:t>
            </a:r>
            <a:r>
              <a:rPr lang="en-US" sz="4400" dirty="0"/>
              <a:t>clean </a:t>
            </a:r>
            <a:r>
              <a:rPr lang="en-US" sz="4400" dirty="0" smtClean="0"/>
              <a:t>up.</a:t>
            </a:r>
            <a:endParaRPr lang="en-US" sz="4400" dirty="0"/>
          </a:p>
        </p:txBody>
      </p:sp>
    </p:spTree>
    <p:extLst>
      <p:ext uri="{BB962C8B-B14F-4D97-AF65-F5344CB8AC3E}">
        <p14:creationId xmlns:p14="http://schemas.microsoft.com/office/powerpoint/2010/main" val="10183423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273" y="0"/>
            <a:ext cx="14657233" cy="1117600"/>
          </a:xfrm>
        </p:spPr>
        <p:txBody>
          <a:bodyPr/>
          <a:lstStyle/>
          <a:p>
            <a:r>
              <a:rPr lang="en-US" sz="5400" b="1" dirty="0" smtClean="0"/>
              <a:t>Example of contra resources</a:t>
            </a:r>
            <a:endParaRPr lang="en-US" sz="5400" dirty="0"/>
          </a:p>
        </p:txBody>
      </p:sp>
      <p:sp>
        <p:nvSpPr>
          <p:cNvPr id="3" name="Content Placeholder 2"/>
          <p:cNvSpPr>
            <a:spLocks noGrp="1"/>
          </p:cNvSpPr>
          <p:nvPr>
            <p:ph idx="1"/>
          </p:nvPr>
        </p:nvSpPr>
        <p:spPr>
          <a:xfrm>
            <a:off x="508794" y="1727200"/>
            <a:ext cx="5638800" cy="6731000"/>
          </a:xfrm>
        </p:spPr>
        <p:txBody>
          <a:bodyPr/>
          <a:lstStyle/>
          <a:p>
            <a:pPr marL="0" indent="0">
              <a:buNone/>
            </a:pPr>
            <a:r>
              <a:rPr lang="en-US" sz="4000" b="1" dirty="0" smtClean="0"/>
              <a:t>service </a:t>
            </a:r>
            <a:r>
              <a:rPr lang="en-US" sz="4000" b="1" dirty="0" smtClean="0"/>
              <a:t>"</a:t>
            </a:r>
            <a:r>
              <a:rPr lang="en-US" sz="4000" b="1" dirty="0" err="1" smtClean="0"/>
              <a:t>httpd</a:t>
            </a:r>
            <a:r>
              <a:rPr lang="en-US" sz="4000" b="1" dirty="0" smtClean="0"/>
              <a:t>" </a:t>
            </a:r>
            <a:r>
              <a:rPr lang="en-US" sz="4000" b="1" dirty="0" smtClean="0"/>
              <a:t>do</a:t>
            </a:r>
          </a:p>
          <a:p>
            <a:pPr marL="0" indent="0">
              <a:buNone/>
            </a:pPr>
            <a:r>
              <a:rPr lang="en-US" sz="4000" b="1" dirty="0"/>
              <a:t> </a:t>
            </a:r>
            <a:r>
              <a:rPr lang="en-US" sz="4000" b="1" dirty="0" smtClean="0"/>
              <a:t> action :stop</a:t>
            </a:r>
          </a:p>
          <a:p>
            <a:pPr marL="0" indent="0">
              <a:buNone/>
            </a:pPr>
            <a:r>
              <a:rPr lang="en-US" sz="4000" b="1" dirty="0" smtClean="0"/>
              <a:t>end</a:t>
            </a:r>
          </a:p>
          <a:p>
            <a:pPr marL="0" indent="0">
              <a:buNone/>
            </a:pPr>
            <a:r>
              <a:rPr lang="en-US" sz="4000" b="1" dirty="0" smtClean="0"/>
              <a:t/>
            </a:r>
            <a:br>
              <a:rPr lang="en-US" sz="4000" b="1" dirty="0" smtClean="0"/>
            </a:br>
            <a:r>
              <a:rPr lang="en-US" sz="4000" b="1" dirty="0" smtClean="0"/>
              <a:t>package </a:t>
            </a:r>
            <a:r>
              <a:rPr lang="en-US" sz="4000" b="1" dirty="0" smtClean="0"/>
              <a:t>"</a:t>
            </a:r>
            <a:r>
              <a:rPr lang="en-US" sz="4000" b="1" dirty="0" err="1" smtClean="0"/>
              <a:t>httpd</a:t>
            </a:r>
            <a:r>
              <a:rPr lang="en-US" sz="4000" b="1" dirty="0" smtClean="0"/>
              <a:t>" </a:t>
            </a:r>
            <a:r>
              <a:rPr lang="en-US" sz="4000" b="1" dirty="0" smtClean="0"/>
              <a:t>do</a:t>
            </a:r>
          </a:p>
          <a:p>
            <a:pPr marL="0" indent="0">
              <a:buNone/>
            </a:pPr>
            <a:r>
              <a:rPr lang="en-US" sz="4000" b="1" dirty="0"/>
              <a:t> </a:t>
            </a:r>
            <a:r>
              <a:rPr lang="en-US" sz="4000" b="1" dirty="0" smtClean="0"/>
              <a:t> action :remove</a:t>
            </a:r>
          </a:p>
          <a:p>
            <a:pPr marL="0" indent="0">
              <a:buNone/>
            </a:pPr>
            <a:r>
              <a:rPr lang="en-US" sz="4000" b="1" dirty="0" smtClean="0"/>
              <a:t>end</a:t>
            </a:r>
          </a:p>
        </p:txBody>
      </p:sp>
      <p:sp>
        <p:nvSpPr>
          <p:cNvPr id="4" name="Content Placeholder 2"/>
          <p:cNvSpPr txBox="1">
            <a:spLocks/>
          </p:cNvSpPr>
          <p:nvPr/>
        </p:nvSpPr>
        <p:spPr bwMode="auto">
          <a:xfrm>
            <a:off x="7595394" y="1676400"/>
            <a:ext cx="7620000"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0" indent="0">
              <a:buFont typeface="Arial" charset="0"/>
              <a:buNone/>
            </a:pPr>
            <a:r>
              <a:rPr lang="en-US" sz="4000" b="1" dirty="0" smtClean="0"/>
              <a:t>directory </a:t>
            </a:r>
            <a:r>
              <a:rPr lang="en-US" sz="4000" b="1" dirty="0" smtClean="0"/>
              <a:t>"/</a:t>
            </a:r>
            <a:r>
              <a:rPr lang="en-US" sz="4000" b="1" dirty="0" smtClean="0"/>
              <a:t>var/</a:t>
            </a:r>
            <a:r>
              <a:rPr lang="en-US" sz="4000" b="1" dirty="0" smtClean="0"/>
              <a:t>www" </a:t>
            </a:r>
            <a:r>
              <a:rPr lang="en-US" sz="4000" b="1" dirty="0" smtClean="0"/>
              <a:t>do</a:t>
            </a:r>
          </a:p>
          <a:p>
            <a:pPr marL="0" indent="0">
              <a:buFont typeface="Arial" charset="0"/>
              <a:buNone/>
            </a:pPr>
            <a:r>
              <a:rPr lang="en-US" sz="4000" b="1" dirty="0" smtClean="0"/>
              <a:t>  action :delete</a:t>
            </a:r>
          </a:p>
          <a:p>
            <a:pPr marL="0" indent="0">
              <a:buFont typeface="Arial" charset="0"/>
              <a:buNone/>
            </a:pPr>
            <a:r>
              <a:rPr lang="en-US" sz="4000" b="1" dirty="0" smtClean="0"/>
              <a:t>  recursive true</a:t>
            </a:r>
          </a:p>
          <a:p>
            <a:pPr marL="0" indent="0">
              <a:buFont typeface="Arial" charset="0"/>
              <a:buNone/>
            </a:pPr>
            <a:r>
              <a:rPr lang="en-US" sz="4000" b="1" dirty="0" smtClean="0"/>
              <a:t>end</a:t>
            </a:r>
          </a:p>
          <a:p>
            <a:pPr marL="0" indent="0">
              <a:buFont typeface="Arial" charset="0"/>
              <a:buNone/>
            </a:pPr>
            <a:endParaRPr lang="en-US" sz="4000" b="1" dirty="0" smtClean="0"/>
          </a:p>
          <a:p>
            <a:pPr marL="0" indent="0">
              <a:buFont typeface="Arial" charset="0"/>
              <a:buNone/>
            </a:pPr>
            <a:r>
              <a:rPr lang="en-US" sz="4000" b="1" dirty="0" smtClean="0"/>
              <a:t>directory </a:t>
            </a:r>
            <a:r>
              <a:rPr lang="en-US" sz="4000" b="1" dirty="0" smtClean="0"/>
              <a:t>"/</a:t>
            </a:r>
            <a:r>
              <a:rPr lang="en-US" sz="4000" b="1" dirty="0" smtClean="0"/>
              <a:t>etc/</a:t>
            </a:r>
            <a:r>
              <a:rPr lang="en-US" sz="4000" b="1" dirty="0" err="1" smtClean="0"/>
              <a:t>httpd</a:t>
            </a:r>
            <a:r>
              <a:rPr lang="en-US" sz="4000" b="1" dirty="0" smtClean="0"/>
              <a:t>" </a:t>
            </a:r>
            <a:r>
              <a:rPr lang="en-US" sz="4000" b="1" dirty="0" smtClean="0"/>
              <a:t>do</a:t>
            </a:r>
          </a:p>
          <a:p>
            <a:pPr marL="0" indent="0">
              <a:buFont typeface="Arial" charset="0"/>
              <a:buNone/>
            </a:pPr>
            <a:r>
              <a:rPr lang="en-US" sz="4000" b="1" dirty="0" smtClean="0"/>
              <a:t>  action :delete</a:t>
            </a:r>
          </a:p>
          <a:p>
            <a:pPr marL="0" indent="0">
              <a:buFont typeface="Arial" charset="0"/>
              <a:buNone/>
            </a:pPr>
            <a:r>
              <a:rPr lang="en-US" sz="4000" b="1" dirty="0" smtClean="0"/>
              <a:t>  recursive true</a:t>
            </a:r>
          </a:p>
          <a:p>
            <a:pPr marL="0" indent="0">
              <a:buFont typeface="Arial" charset="0"/>
              <a:buNone/>
            </a:pPr>
            <a:r>
              <a:rPr lang="en-US" sz="4000" b="1" dirty="0" smtClean="0"/>
              <a:t>end</a:t>
            </a:r>
          </a:p>
          <a:p>
            <a:pPr marL="0" indent="0">
              <a:buFont typeface="Arial" charset="0"/>
              <a:buNone/>
            </a:pPr>
            <a:endParaRPr lang="en-US" sz="3600" dirty="0"/>
          </a:p>
        </p:txBody>
      </p:sp>
    </p:spTree>
    <p:extLst>
      <p:ext uri="{BB962C8B-B14F-4D97-AF65-F5344CB8AC3E}">
        <p14:creationId xmlns:p14="http://schemas.microsoft.com/office/powerpoint/2010/main" val="38309551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t>Organizations</a:t>
            </a:r>
            <a:endParaRPr lang="en-US" dirty="0"/>
          </a:p>
        </p:txBody>
      </p:sp>
    </p:spTree>
    <p:extLst>
      <p:ext uri="{BB962C8B-B14F-4D97-AF65-F5344CB8AC3E}">
        <p14:creationId xmlns:p14="http://schemas.microsoft.com/office/powerpoint/2010/main" val="25295871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1"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417795" name="Rectangle 2"/>
          <p:cNvSpPr>
            <a:spLocks noGrp="1" noChangeArrowheads="1"/>
          </p:cNvSpPr>
          <p:nvPr>
            <p:ph type="body" idx="1"/>
          </p:nvPr>
        </p:nvSpPr>
        <p:spPr/>
        <p:txBody>
          <a:bodyPr/>
          <a:lstStyle/>
          <a:p>
            <a:pPr eaLnBrk="1" hangingPunct="1"/>
            <a:r>
              <a:rPr lang="en-US" altLang="en-US" dirty="0" smtClean="0"/>
              <a:t>What is an Environment?</a:t>
            </a:r>
          </a:p>
          <a:p>
            <a:pPr eaLnBrk="1" hangingPunct="1"/>
            <a:r>
              <a:rPr lang="en-US" altLang="en-US" dirty="0" smtClean="0"/>
              <a:t>How is an Environment different from an Organization?</a:t>
            </a:r>
          </a:p>
          <a:p>
            <a:pPr eaLnBrk="1" hangingPunct="1"/>
            <a:r>
              <a:rPr lang="en-US" altLang="en-US" dirty="0" smtClean="0"/>
              <a:t>What is a cookbook version constraint?</a:t>
            </a:r>
          </a:p>
          <a:p>
            <a:pPr eaLnBrk="1" hangingPunct="1"/>
            <a:r>
              <a:rPr lang="en-US" altLang="en-US" dirty="0" smtClean="0"/>
              <a:t>What are the two ways to move nodes between environments?</a:t>
            </a:r>
          </a:p>
        </p:txBody>
      </p:sp>
    </p:spTree>
    <p:extLst>
      <p:ext uri="{BB962C8B-B14F-4D97-AF65-F5344CB8AC3E}">
        <p14:creationId xmlns:p14="http://schemas.microsoft.com/office/powerpoint/2010/main" val="22214740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0913" name="Rectangle 1"/>
          <p:cNvSpPr>
            <a:spLocks noGrp="1" noChangeArrowheads="1"/>
          </p:cNvSpPr>
          <p:nvPr>
            <p:ph type="title"/>
          </p:nvPr>
        </p:nvSpPr>
        <p:spPr/>
        <p:txBody>
          <a:bodyPr/>
          <a:lstStyle/>
          <a:p>
            <a:pPr eaLnBrk="1" hangingPunct="1">
              <a:defRPr/>
            </a:pPr>
            <a:r>
              <a:rPr lang="en-US" dirty="0">
                <a:sym typeface="Arial Bold" charset="0"/>
              </a:rPr>
              <a:t>Roles</a:t>
            </a:r>
          </a:p>
        </p:txBody>
      </p:sp>
      <p:sp>
        <p:nvSpPr>
          <p:cNvPr id="550914" name="Rectangle 2"/>
          <p:cNvSpPr>
            <a:spLocks noGrp="1" noChangeArrowheads="1"/>
          </p:cNvSpPr>
          <p:nvPr>
            <p:ph idx="1"/>
          </p:nvPr>
        </p:nvSpPr>
        <p:spPr/>
        <p:txBody>
          <a:bodyPr/>
          <a:lstStyle/>
          <a:p>
            <a:pPr marL="0" indent="0" eaLnBrk="1" hangingPunct="1">
              <a:defRPr/>
            </a:pPr>
            <a:r>
              <a:rPr lang="en-US" dirty="0" smtClean="0">
                <a:sym typeface="Arial" charset="0"/>
              </a:rPr>
              <a:t>Simplifying The Run List</a:t>
            </a:r>
            <a:endParaRPr lang="en-US" dirty="0">
              <a:sym typeface="Arial" charset="0"/>
            </a:endParaRPr>
          </a:p>
        </p:txBody>
      </p:sp>
    </p:spTree>
    <p:extLst>
      <p:ext uri="{BB962C8B-B14F-4D97-AF65-F5344CB8AC3E}">
        <p14:creationId xmlns:p14="http://schemas.microsoft.com/office/powerpoint/2010/main" val="1495512535"/>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1" name="Rectangle 1"/>
          <p:cNvSpPr>
            <a:spLocks noGrp="1" noChangeArrowheads="1"/>
          </p:cNvSpPr>
          <p:nvPr>
            <p:ph type="title"/>
          </p:nvPr>
        </p:nvSpPr>
        <p:spPr>
          <a:ln/>
        </p:spPr>
        <p:txBody>
          <a:bodyPr/>
          <a:lstStyle/>
          <a:p>
            <a:r>
              <a:rPr lang="en-US"/>
              <a:t>Lesson Objectives</a:t>
            </a:r>
          </a:p>
        </p:txBody>
      </p:sp>
      <p:sp>
        <p:nvSpPr>
          <p:cNvPr id="870402" name="Rectangle 2"/>
          <p:cNvSpPr>
            <a:spLocks noGrp="1" noChangeArrowheads="1"/>
          </p:cNvSpPr>
          <p:nvPr>
            <p:ph type="body" idx="1"/>
          </p:nvPr>
        </p:nvSpPr>
        <p:spPr>
          <a:xfrm>
            <a:off x="800273" y="1905000"/>
            <a:ext cx="14657233" cy="6731000"/>
          </a:xfrm>
          <a:ln/>
        </p:spPr>
        <p:txBody>
          <a:bodyPr/>
          <a:lstStyle/>
          <a:p>
            <a:r>
              <a:rPr lang="en-US" dirty="0"/>
              <a:t>After completing the lesson, you will be able to</a:t>
            </a:r>
          </a:p>
          <a:p>
            <a:pPr lvl="1"/>
            <a:r>
              <a:rPr lang="en-US" dirty="0"/>
              <a:t>Explain what Roles are, and how they are used to provide clarity </a:t>
            </a:r>
          </a:p>
          <a:p>
            <a:pPr lvl="1"/>
            <a:r>
              <a:rPr lang="en-US" dirty="0" smtClean="0"/>
              <a:t>Show </a:t>
            </a:r>
            <a:r>
              <a:rPr lang="en-US" dirty="0"/>
              <a:t>a Role with Knife</a:t>
            </a:r>
          </a:p>
          <a:p>
            <a:pPr lvl="1"/>
            <a:r>
              <a:rPr lang="en-US" dirty="0" smtClean="0"/>
              <a:t>Describe </a:t>
            </a:r>
            <a:r>
              <a:rPr lang="en-US" dirty="0"/>
              <a:t>nested </a:t>
            </a:r>
            <a:r>
              <a:rPr lang="en-US" dirty="0" smtClean="0"/>
              <a:t>Roles</a:t>
            </a:r>
          </a:p>
          <a:p>
            <a:pPr lvl="1"/>
            <a:r>
              <a:rPr lang="en-US" dirty="0" smtClean="0"/>
              <a:t>Bootstrap a node using Roles and Environments</a:t>
            </a:r>
            <a:endParaRPr lang="en-US" dirty="0"/>
          </a:p>
        </p:txBody>
      </p:sp>
    </p:spTree>
    <p:extLst>
      <p:ext uri="{BB962C8B-B14F-4D97-AF65-F5344CB8AC3E}">
        <p14:creationId xmlns:p14="http://schemas.microsoft.com/office/powerpoint/2010/main" val="40248312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1" name="Rectangle 1"/>
          <p:cNvSpPr>
            <a:spLocks noGrp="1" noChangeArrowheads="1"/>
          </p:cNvSpPr>
          <p:nvPr>
            <p:ph type="title"/>
          </p:nvPr>
        </p:nvSpPr>
        <p:spPr/>
        <p:txBody>
          <a:bodyPr/>
          <a:lstStyle/>
          <a:p>
            <a:pPr eaLnBrk="1" hangingPunct="1">
              <a:defRPr/>
            </a:pPr>
            <a:r>
              <a:rPr lang="en-US">
                <a:sym typeface="Arial Bold" charset="0"/>
              </a:rPr>
              <a:t>What is a Role?</a:t>
            </a:r>
          </a:p>
        </p:txBody>
      </p:sp>
      <p:sp>
        <p:nvSpPr>
          <p:cNvPr id="360451" name="Rectangle 2"/>
          <p:cNvSpPr>
            <a:spLocks noGrp="1" noChangeArrowheads="1"/>
          </p:cNvSpPr>
          <p:nvPr>
            <p:ph type="body" idx="1"/>
          </p:nvPr>
        </p:nvSpPr>
        <p:spPr>
          <a:xfrm>
            <a:off x="812943" y="1879600"/>
            <a:ext cx="14962061" cy="6731000"/>
          </a:xfrm>
        </p:spPr>
        <p:txBody>
          <a:bodyPr/>
          <a:lstStyle/>
          <a:p>
            <a:pPr eaLnBrk="1" hangingPunct="1"/>
            <a:r>
              <a:rPr lang="en-US" altLang="en-US" dirty="0" smtClean="0"/>
              <a:t>So far, </a:t>
            </a:r>
            <a:r>
              <a:rPr lang="en-US" altLang="en-US" dirty="0" smtClean="0"/>
              <a:t>we've </a:t>
            </a:r>
            <a:r>
              <a:rPr lang="en-US" altLang="en-US" dirty="0" smtClean="0"/>
              <a:t>been just adding recipes directly to a single node</a:t>
            </a:r>
          </a:p>
          <a:p>
            <a:pPr eaLnBrk="1" hangingPunct="1"/>
            <a:r>
              <a:rPr lang="en-US" altLang="en-US" dirty="0" smtClean="0"/>
              <a:t>But that’s not how your infrastructure works - think about how you refer to servers:</a:t>
            </a:r>
          </a:p>
          <a:p>
            <a:pPr lvl="1" eaLnBrk="1" hangingPunct="1"/>
            <a:r>
              <a:rPr lang="en-US" altLang="en-US" dirty="0" smtClean="0">
                <a:latin typeface="Arial Italic" pitchFamily="34" charset="0"/>
                <a:cs typeface="Arial Italic" pitchFamily="34" charset="0"/>
                <a:sym typeface="Arial Italic" pitchFamily="34" charset="0"/>
              </a:rPr>
              <a:t>"It’s </a:t>
            </a:r>
            <a:r>
              <a:rPr lang="en-US" altLang="en-US" dirty="0" smtClean="0">
                <a:latin typeface="Arial Italic" pitchFamily="34" charset="0"/>
                <a:cs typeface="Arial Italic" pitchFamily="34" charset="0"/>
                <a:sym typeface="Arial Italic" pitchFamily="34" charset="0"/>
              </a:rPr>
              <a:t>a </a:t>
            </a:r>
            <a:r>
              <a:rPr lang="en-US" altLang="en-US" dirty="0" smtClean="0">
                <a:latin typeface="Arial Bold Italic" pitchFamily="34" charset="0"/>
                <a:cs typeface="Arial Bold Italic" pitchFamily="34" charset="0"/>
                <a:sym typeface="Arial Bold Italic" pitchFamily="34" charset="0"/>
              </a:rPr>
              <a:t>web </a:t>
            </a:r>
            <a:r>
              <a:rPr lang="en-US" altLang="en-US" dirty="0" smtClean="0">
                <a:latin typeface="Arial Bold Italic" pitchFamily="34" charset="0"/>
                <a:cs typeface="Arial Bold Italic" pitchFamily="34" charset="0"/>
                <a:sym typeface="Arial Bold Italic" pitchFamily="34" charset="0"/>
              </a:rPr>
              <a:t>server</a:t>
            </a:r>
            <a:r>
              <a:rPr lang="en-US" altLang="en-US" dirty="0" smtClean="0">
                <a:latin typeface="Arial Italic" pitchFamily="34" charset="0"/>
                <a:cs typeface="Arial Italic" pitchFamily="34" charset="0"/>
                <a:sym typeface="Arial Italic" pitchFamily="34" charset="0"/>
              </a:rPr>
              <a:t>"</a:t>
            </a:r>
            <a:endParaRPr lang="en-US" altLang="en-US" dirty="0" smtClean="0">
              <a:latin typeface="Arial Italic" pitchFamily="34" charset="0"/>
              <a:sym typeface="Arial Italic" pitchFamily="34" charset="0"/>
            </a:endParaRPr>
          </a:p>
          <a:p>
            <a:pPr lvl="1" eaLnBrk="1" hangingPunct="1"/>
            <a:r>
              <a:rPr lang="en-US" altLang="en-US" dirty="0" smtClean="0">
                <a:latin typeface="Arial Italic" pitchFamily="34" charset="0"/>
                <a:cs typeface="Arial Italic" pitchFamily="34" charset="0"/>
                <a:sym typeface="Arial Italic" pitchFamily="34" charset="0"/>
              </a:rPr>
              <a:t>"It’s </a:t>
            </a:r>
            <a:r>
              <a:rPr lang="en-US" altLang="en-US" dirty="0" smtClean="0">
                <a:latin typeface="Arial Italic" pitchFamily="34" charset="0"/>
                <a:cs typeface="Arial Italic" pitchFamily="34" charset="0"/>
                <a:sym typeface="Arial Italic" pitchFamily="34" charset="0"/>
              </a:rPr>
              <a:t>a </a:t>
            </a:r>
            <a:r>
              <a:rPr lang="en-US" altLang="en-US" dirty="0" smtClean="0">
                <a:latin typeface="Arial Bold Italic" pitchFamily="34" charset="0"/>
                <a:cs typeface="Arial Bold Italic" pitchFamily="34" charset="0"/>
                <a:sym typeface="Arial Bold Italic" pitchFamily="34" charset="0"/>
              </a:rPr>
              <a:t>database</a:t>
            </a:r>
            <a:r>
              <a:rPr lang="en-US" altLang="en-US" dirty="0" smtClean="0">
                <a:latin typeface="Arial Italic" pitchFamily="34" charset="0"/>
                <a:cs typeface="Arial Italic" pitchFamily="34" charset="0"/>
                <a:sym typeface="Arial Italic" pitchFamily="34" charset="0"/>
              </a:rPr>
              <a:t> </a:t>
            </a:r>
            <a:r>
              <a:rPr lang="en-US" altLang="en-US" dirty="0" smtClean="0">
                <a:latin typeface="Arial Italic" pitchFamily="34" charset="0"/>
                <a:cs typeface="Arial Italic" pitchFamily="34" charset="0"/>
                <a:sym typeface="Arial Italic" pitchFamily="34" charset="0"/>
              </a:rPr>
              <a:t>server"</a:t>
            </a:r>
            <a:endParaRPr lang="en-US" altLang="en-US" dirty="0" smtClean="0">
              <a:latin typeface="Arial Italic" pitchFamily="34" charset="0"/>
              <a:sym typeface="Arial Italic" pitchFamily="34" charset="0"/>
            </a:endParaRPr>
          </a:p>
          <a:p>
            <a:pPr lvl="1" eaLnBrk="1" hangingPunct="1"/>
            <a:r>
              <a:rPr lang="en-US" altLang="en-US" dirty="0" smtClean="0">
                <a:latin typeface="Arial Italic" pitchFamily="34" charset="0"/>
                <a:cs typeface="Arial Italic" pitchFamily="34" charset="0"/>
                <a:sym typeface="Arial Italic" pitchFamily="34" charset="0"/>
              </a:rPr>
              <a:t>"It’s </a:t>
            </a:r>
            <a:r>
              <a:rPr lang="en-US" altLang="en-US" dirty="0" smtClean="0">
                <a:latin typeface="Arial Italic" pitchFamily="34" charset="0"/>
                <a:cs typeface="Arial Italic" pitchFamily="34" charset="0"/>
                <a:sym typeface="Arial Italic" pitchFamily="34" charset="0"/>
              </a:rPr>
              <a:t>a </a:t>
            </a:r>
            <a:r>
              <a:rPr lang="en-US" altLang="en-US" dirty="0" smtClean="0">
                <a:latin typeface="Arial Bold Italic" pitchFamily="34" charset="0"/>
                <a:cs typeface="Arial Bold Italic" pitchFamily="34" charset="0"/>
                <a:sym typeface="Arial Bold Italic" pitchFamily="34" charset="0"/>
              </a:rPr>
              <a:t>monitoring</a:t>
            </a:r>
            <a:r>
              <a:rPr lang="en-US" altLang="en-US" dirty="0" smtClean="0">
                <a:latin typeface="Arial Italic" pitchFamily="34" charset="0"/>
                <a:cs typeface="Arial Italic" pitchFamily="34" charset="0"/>
                <a:sym typeface="Arial Italic" pitchFamily="34" charset="0"/>
              </a:rPr>
              <a:t> </a:t>
            </a:r>
            <a:r>
              <a:rPr lang="en-US" altLang="en-US" dirty="0" smtClean="0">
                <a:latin typeface="Arial Italic" pitchFamily="34" charset="0"/>
                <a:cs typeface="Arial Italic" pitchFamily="34" charset="0"/>
                <a:sym typeface="Arial Italic" pitchFamily="34" charset="0"/>
              </a:rPr>
              <a:t>server"</a:t>
            </a:r>
            <a:endParaRPr lang="en-US" altLang="en-US" dirty="0" smtClean="0">
              <a:latin typeface="Arial Italic" pitchFamily="34" charset="0"/>
              <a:sym typeface="Arial Italic" pitchFamily="34" charset="0"/>
            </a:endParaRPr>
          </a:p>
        </p:txBody>
      </p:sp>
    </p:spTree>
    <p:extLst>
      <p:ext uri="{BB962C8B-B14F-4D97-AF65-F5344CB8AC3E}">
        <p14:creationId xmlns:p14="http://schemas.microsoft.com/office/powerpoint/2010/main" val="42029909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5" name="Rectangle 1"/>
          <p:cNvSpPr>
            <a:spLocks noGrp="1" noChangeArrowheads="1"/>
          </p:cNvSpPr>
          <p:nvPr>
            <p:ph type="title"/>
          </p:nvPr>
        </p:nvSpPr>
        <p:spPr/>
        <p:txBody>
          <a:bodyPr/>
          <a:lstStyle/>
          <a:p>
            <a:pPr eaLnBrk="1" hangingPunct="1">
              <a:defRPr/>
            </a:pPr>
            <a:r>
              <a:rPr lang="en-US" dirty="0" smtClean="0">
                <a:sym typeface="Arial Bold" charset="0"/>
              </a:rPr>
              <a:t>Why do we use Roles? </a:t>
            </a:r>
            <a:endParaRPr lang="en-US" dirty="0">
              <a:sym typeface="Arial Bold" charset="0"/>
            </a:endParaRPr>
          </a:p>
        </p:txBody>
      </p:sp>
      <p:sp>
        <p:nvSpPr>
          <p:cNvPr id="361475" name="Rectangle 2"/>
          <p:cNvSpPr>
            <a:spLocks noGrp="1" noChangeArrowheads="1"/>
          </p:cNvSpPr>
          <p:nvPr>
            <p:ph type="body" idx="1"/>
          </p:nvPr>
        </p:nvSpPr>
        <p:spPr/>
        <p:txBody>
          <a:bodyPr/>
          <a:lstStyle/>
          <a:p>
            <a:pPr eaLnBrk="1" hangingPunct="1"/>
            <a:r>
              <a:rPr lang="en-US" altLang="en-US" dirty="0" smtClean="0"/>
              <a:t>Roles allow you to conveniently encapsulate the run lists and attributes required for a server to “be” what you already think it is</a:t>
            </a:r>
          </a:p>
          <a:p>
            <a:pPr eaLnBrk="1" hangingPunct="1"/>
            <a:r>
              <a:rPr lang="en-US" altLang="en-US" dirty="0" smtClean="0"/>
              <a:t>In practice, Roles make it </a:t>
            </a:r>
            <a:r>
              <a:rPr lang="en-US" altLang="en-US" b="1" dirty="0" smtClean="0">
                <a:latin typeface="Arial Bold" pitchFamily="34" charset="0"/>
                <a:cs typeface="Arial Bold" pitchFamily="34" charset="0"/>
                <a:sym typeface="Arial Bold" pitchFamily="34" charset="0"/>
              </a:rPr>
              <a:t>easy to configure many nodes identically </a:t>
            </a:r>
            <a:r>
              <a:rPr lang="en-US" altLang="en-US" dirty="0" smtClean="0"/>
              <a:t>without repeating yourself each time</a:t>
            </a:r>
          </a:p>
        </p:txBody>
      </p:sp>
    </p:spTree>
    <p:extLst>
      <p:ext uri="{BB962C8B-B14F-4D97-AF65-F5344CB8AC3E}">
        <p14:creationId xmlns:p14="http://schemas.microsoft.com/office/powerpoint/2010/main" val="4003061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3600" dirty="0" smtClean="0">
                <a:solidFill>
                  <a:srgbClr val="FFFFFF"/>
                </a:solidFill>
                <a:effectLst>
                  <a:outerShdw blurRad="38100" dist="38100" dir="2700000" algn="tl">
                    <a:srgbClr val="C0C0C0"/>
                  </a:outerShdw>
                </a:effectLst>
                <a:latin typeface="Arial Bold" charset="0"/>
                <a:cs typeface="Arial Bold" charset="0"/>
                <a:sym typeface="Arial Bold" charset="0"/>
              </a:rPr>
              <a:t>Pre-lab Exercise: Request an additional Linux node from </a:t>
            </a:r>
            <a:r>
              <a:rPr lang="en-US" sz="3600" dirty="0" err="1" smtClean="0">
                <a:solidFill>
                  <a:srgbClr val="FFFFFF"/>
                </a:solidFill>
                <a:effectLst>
                  <a:outerShdw blurRad="38100" dist="38100" dir="2700000" algn="tl">
                    <a:srgbClr val="C0C0C0"/>
                  </a:outerShdw>
                </a:effectLst>
                <a:latin typeface="Arial Bold" charset="0"/>
                <a:cs typeface="Arial Bold" charset="0"/>
                <a:sym typeface="Arial Bold" charset="0"/>
              </a:rPr>
              <a:t>CloudShare</a:t>
            </a:r>
            <a:r>
              <a:rPr lang="en-US" sz="3600" dirty="0" smtClean="0">
                <a:solidFill>
                  <a:srgbClr val="FFFFFF"/>
                </a:solidFill>
                <a:effectLst>
                  <a:outerShdw blurRad="38100" dist="38100" dir="2700000" algn="tl">
                    <a:srgbClr val="C0C0C0"/>
                  </a:outerShdw>
                </a:effectLst>
                <a:latin typeface="Arial Bold" charset="0"/>
                <a:cs typeface="Arial Bold" charset="0"/>
                <a:sym typeface="Arial Bold" charset="0"/>
              </a:rPr>
              <a:t> (for use later)</a:t>
            </a:r>
            <a:endParaRPr lang="en-US" sz="36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
        <p:nvSpPr>
          <p:cNvPr id="388099" name="Rectangle 2"/>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smtClean="0">
                <a:solidFill>
                  <a:srgbClr val="000000"/>
                </a:solidFill>
                <a:cs typeface="Arial" pitchFamily="34" charset="0"/>
              </a:rPr>
              <a:t>Provision a new Linux instance now, for use at the end of this module (we’ll use our existing nodes for the majority of this module)</a:t>
            </a:r>
          </a:p>
          <a:p>
            <a:pPr defTabSz="914400" eaLnBrk="1" fontAlgn="base" hangingPunct="1">
              <a:spcAft>
                <a:spcPct val="0"/>
              </a:spcAft>
            </a:pPr>
            <a:r>
              <a:rPr lang="en-US" altLang="en-US" dirty="0" smtClean="0">
                <a:solidFill>
                  <a:srgbClr val="000000"/>
                </a:solidFill>
                <a:cs typeface="Arial" pitchFamily="34" charset="0"/>
              </a:rPr>
              <a:t>Return to the </a:t>
            </a:r>
            <a:r>
              <a:rPr lang="en-US" altLang="en-US" dirty="0" err="1" smtClean="0">
                <a:solidFill>
                  <a:srgbClr val="000000"/>
                </a:solidFill>
                <a:cs typeface="Arial" pitchFamily="34" charset="0"/>
              </a:rPr>
              <a:t>CloudShare</a:t>
            </a:r>
            <a:r>
              <a:rPr lang="en-US" altLang="en-US" dirty="0" smtClean="0">
                <a:solidFill>
                  <a:srgbClr val="000000"/>
                </a:solidFill>
                <a:cs typeface="Arial" pitchFamily="34" charset="0"/>
              </a:rPr>
              <a:t> URL from the Welcome email to get new instances, but use different email addresses</a:t>
            </a:r>
          </a:p>
          <a:p>
            <a:pPr defTabSz="914400" eaLnBrk="1" fontAlgn="base" hangingPunct="1">
              <a:spcAft>
                <a:spcPct val="0"/>
              </a:spcAft>
            </a:pPr>
            <a:r>
              <a:rPr lang="en-US" altLang="en-US" dirty="0" smtClean="0">
                <a:solidFill>
                  <a:srgbClr val="000000"/>
                </a:solidFill>
                <a:cs typeface="Arial" pitchFamily="34" charset="0"/>
              </a:rPr>
              <a:t>The email address </a:t>
            </a:r>
            <a:r>
              <a:rPr lang="en-US" altLang="en-US" dirty="0" err="1" smtClean="0">
                <a:solidFill>
                  <a:srgbClr val="000000"/>
                </a:solidFill>
                <a:cs typeface="Arial" pitchFamily="34" charset="0"/>
              </a:rPr>
              <a:t>doesn</a:t>
            </a:r>
            <a:r>
              <a:rPr lang="fr-FR" altLang="en-US" dirty="0" smtClean="0">
                <a:solidFill>
                  <a:srgbClr val="000000"/>
                </a:solidFill>
                <a:cs typeface="Arial" pitchFamily="34" charset="0"/>
              </a:rPr>
              <a:t>’</a:t>
            </a:r>
            <a:r>
              <a:rPr lang="en-US" altLang="en-US" dirty="0" smtClean="0">
                <a:solidFill>
                  <a:srgbClr val="000000"/>
                </a:solidFill>
                <a:cs typeface="Arial" pitchFamily="34" charset="0"/>
              </a:rPr>
              <a:t>t need to be a real address, you only need it to log into </a:t>
            </a:r>
            <a:r>
              <a:rPr lang="en-US" altLang="en-US" dirty="0" err="1" smtClean="0">
                <a:solidFill>
                  <a:srgbClr val="000000"/>
                </a:solidFill>
                <a:cs typeface="Arial" pitchFamily="34" charset="0"/>
              </a:rPr>
              <a:t>CloudShare</a:t>
            </a:r>
            <a:r>
              <a:rPr lang="en-US" altLang="en-US" dirty="0" smtClean="0">
                <a:solidFill>
                  <a:srgbClr val="000000"/>
                </a:solidFill>
                <a:cs typeface="Arial" pitchFamily="34" charset="0"/>
              </a:rPr>
              <a:t> (</a:t>
            </a:r>
            <a:r>
              <a:rPr lang="en-US" altLang="en-US" dirty="0" err="1" smtClean="0">
                <a:solidFill>
                  <a:srgbClr val="000000"/>
                </a:solidFill>
                <a:cs typeface="Arial" pitchFamily="34" charset="0"/>
              </a:rPr>
              <a:t>Eg</a:t>
            </a:r>
            <a:r>
              <a:rPr lang="en-US" altLang="en-US" dirty="0" smtClean="0">
                <a:solidFill>
                  <a:srgbClr val="000000"/>
                </a:solidFill>
                <a:cs typeface="Arial" pitchFamily="34" charset="0"/>
              </a:rPr>
              <a:t>. </a:t>
            </a:r>
            <a:r>
              <a:rPr lang="en-US" altLang="en-US" dirty="0" err="1" smtClean="0">
                <a:solidFill>
                  <a:srgbClr val="000000"/>
                </a:solidFill>
                <a:cs typeface="Arial" pitchFamily="34" charset="0"/>
              </a:rPr>
              <a:t>bogusLinuxNode@gmail.com</a:t>
            </a:r>
            <a:r>
              <a:rPr lang="en-US" altLang="en-US" dirty="0" smtClean="0">
                <a:solidFill>
                  <a:srgbClr val="000000"/>
                </a:solidFill>
                <a:cs typeface="Arial" pitchFamily="34" charset="0"/>
              </a:rPr>
              <a:t>)</a:t>
            </a:r>
            <a:endParaRPr lang="en-US" altLang="en-US" dirty="0">
              <a:solidFill>
                <a:srgbClr val="000000"/>
              </a:solidFill>
              <a:cs typeface="Arial" pitchFamily="34" charset="0"/>
            </a:endParaRPr>
          </a:p>
        </p:txBody>
      </p:sp>
    </p:spTree>
    <p:extLst>
      <p:ext uri="{BB962C8B-B14F-4D97-AF65-F5344CB8AC3E}">
        <p14:creationId xmlns:p14="http://schemas.microsoft.com/office/powerpoint/2010/main" val="25586096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noGrp="1" noChangeArrowheads="1"/>
          </p:cNvSpPr>
          <p:nvPr>
            <p:ph type="title"/>
          </p:nvPr>
        </p:nvSpPr>
        <p:spPr>
          <a:xfrm>
            <a:off x="356395" y="177800"/>
            <a:ext cx="15101112" cy="1117600"/>
          </a:xfrm>
          <a:ln/>
        </p:spPr>
        <p:txBody>
          <a:bodyPr/>
          <a:lstStyle/>
          <a:p>
            <a:r>
              <a:rPr lang="en-US" sz="4800" dirty="0" smtClean="0"/>
              <a:t>Windows Bug Regarding Role Names</a:t>
            </a:r>
            <a:endParaRPr lang="en-US" sz="4800" dirty="0"/>
          </a:p>
        </p:txBody>
      </p:sp>
      <p:sp>
        <p:nvSpPr>
          <p:cNvPr id="586754" name="Rectangle 2"/>
          <p:cNvSpPr>
            <a:spLocks noGrp="1" noChangeArrowheads="1"/>
          </p:cNvSpPr>
          <p:nvPr>
            <p:ph type="body" idx="1"/>
          </p:nvPr>
        </p:nvSpPr>
        <p:spPr>
          <a:ln/>
        </p:spPr>
        <p:txBody>
          <a:bodyPr/>
          <a:lstStyle/>
          <a:p>
            <a:pPr marL="914400" indent="-914400">
              <a:buFont typeface="+mj-lt"/>
              <a:buAutoNum type="arabicPeriod"/>
            </a:pPr>
            <a:r>
              <a:rPr lang="en-US" dirty="0" smtClean="0"/>
              <a:t>If you see </a:t>
            </a:r>
            <a:r>
              <a:rPr lang="en-US" dirty="0" smtClean="0"/>
              <a:t>"recipe</a:t>
            </a:r>
            <a:r>
              <a:rPr lang="en-US" dirty="0" smtClean="0"/>
              <a:t>[roles</a:t>
            </a:r>
            <a:r>
              <a:rPr lang="en-US" dirty="0" smtClean="0"/>
              <a:t>]" </a:t>
            </a:r>
            <a:r>
              <a:rPr lang="en-US" dirty="0" smtClean="0"/>
              <a:t>in your run_list, there is a bug in </a:t>
            </a:r>
            <a:r>
              <a:rPr lang="en-US" dirty="0"/>
              <a:t>Microsoft Visual C </a:t>
            </a:r>
            <a:r>
              <a:rPr lang="en-US" dirty="0" smtClean="0"/>
              <a:t>runtime </a:t>
            </a:r>
            <a:br>
              <a:rPr lang="en-US" dirty="0" smtClean="0"/>
            </a:br>
            <a:r>
              <a:rPr lang="en-US" dirty="0" smtClean="0"/>
              <a:t>See: </a:t>
            </a:r>
            <a:r>
              <a:rPr lang="en-US" dirty="0" smtClean="0">
                <a:hlinkClick r:id="rId3"/>
              </a:rPr>
              <a:t>http</a:t>
            </a:r>
            <a:r>
              <a:rPr lang="en-US" dirty="0">
                <a:hlinkClick r:id="rId3"/>
              </a:rPr>
              <a:t>://sourceforge.net/p/mingw/bugs/1621</a:t>
            </a:r>
            <a:r>
              <a:rPr lang="en-US" dirty="0" smtClean="0">
                <a:hlinkClick r:id="rId3"/>
              </a:rPr>
              <a:t>/</a:t>
            </a:r>
            <a:endParaRPr lang="en-US" dirty="0" smtClean="0"/>
          </a:p>
          <a:p>
            <a:pPr marL="914400" indent="-914400">
              <a:buFont typeface="+mj-lt"/>
              <a:buAutoNum type="arabicPeriod"/>
            </a:pPr>
            <a:r>
              <a:rPr lang="en-US" dirty="0" smtClean="0"/>
              <a:t>This causes a failure in Windows if there is a letter </a:t>
            </a:r>
            <a:r>
              <a:rPr lang="en-US" dirty="0" smtClean="0"/>
              <a:t>'s' </a:t>
            </a:r>
            <a:r>
              <a:rPr lang="en-US" dirty="0" smtClean="0"/>
              <a:t>in the role name (i.e. role[web</a:t>
            </a:r>
            <a:r>
              <a:rPr lang="en-US" b="1" dirty="0" smtClean="0">
                <a:solidFill>
                  <a:srgbClr val="FF0000"/>
                </a:solidFill>
              </a:rPr>
              <a:t>s</a:t>
            </a:r>
            <a:r>
              <a:rPr lang="en-US" dirty="0" smtClean="0"/>
              <a:t>erver])</a:t>
            </a:r>
          </a:p>
          <a:p>
            <a:pPr marL="914400" indent="-914400">
              <a:buFont typeface="+mj-lt"/>
              <a:buAutoNum type="arabicPeriod"/>
            </a:pPr>
            <a:r>
              <a:rPr lang="en-US" dirty="0" smtClean="0"/>
              <a:t>Workaround </a:t>
            </a:r>
            <a:r>
              <a:rPr lang="en-US" b="1" dirty="0" smtClean="0"/>
              <a:t>1</a:t>
            </a:r>
            <a:r>
              <a:rPr lang="en-US" dirty="0" smtClean="0"/>
              <a:t>: use back-</a:t>
            </a:r>
            <a:r>
              <a:rPr lang="en-US" dirty="0" smtClean="0"/>
              <a:t>tics </a:t>
            </a:r>
            <a:r>
              <a:rPr lang="en-US" dirty="0" smtClean="0"/>
              <a:t>to escape the single-quotes</a:t>
            </a:r>
            <a:r>
              <a:rPr lang="en-US" dirty="0"/>
              <a:t/>
            </a:r>
            <a:br>
              <a:rPr lang="en-US" dirty="0"/>
            </a:br>
            <a:r>
              <a:rPr lang="en-US" sz="6000" dirty="0" smtClean="0"/>
              <a:t>`'role</a:t>
            </a:r>
            <a:r>
              <a:rPr lang="en-US" sz="6000" dirty="0" smtClean="0"/>
              <a:t>[webserver]</a:t>
            </a:r>
            <a:r>
              <a:rPr lang="en-US" sz="6000" dirty="0" smtClean="0"/>
              <a:t>`'</a:t>
            </a:r>
            <a:endParaRPr lang="en-US" sz="6000" dirty="0" smtClean="0"/>
          </a:p>
          <a:p>
            <a:pPr marL="914400" indent="-914400">
              <a:buFont typeface="+mj-lt"/>
              <a:buAutoNum type="arabicPeriod"/>
            </a:pPr>
            <a:r>
              <a:rPr lang="en-US" sz="4800" dirty="0"/>
              <a:t>Workaround </a:t>
            </a:r>
            <a:r>
              <a:rPr lang="en-US" sz="4800" b="1" dirty="0" smtClean="0"/>
              <a:t>2</a:t>
            </a:r>
            <a:r>
              <a:rPr lang="en-US" sz="4800" dirty="0" smtClean="0"/>
              <a:t>: </a:t>
            </a:r>
            <a:r>
              <a:rPr lang="en-US" sz="4800" dirty="0" smtClean="0"/>
              <a:t>don't </a:t>
            </a:r>
            <a:r>
              <a:rPr lang="en-US" sz="4800" dirty="0" smtClean="0"/>
              <a:t>use the letter </a:t>
            </a:r>
            <a:r>
              <a:rPr lang="en-US" sz="4800" dirty="0" smtClean="0"/>
              <a:t>'s' </a:t>
            </a:r>
            <a:r>
              <a:rPr lang="en-US" sz="4800" dirty="0" smtClean="0"/>
              <a:t>in role name</a:t>
            </a:r>
            <a:r>
              <a:rPr lang="en-US" sz="4800" dirty="0"/>
              <a:t/>
            </a:r>
            <a:br>
              <a:rPr lang="en-US" sz="4800" dirty="0"/>
            </a:br>
            <a:endParaRPr lang="en-US" sz="4800" dirty="0" smtClean="0"/>
          </a:p>
        </p:txBody>
      </p:sp>
    </p:spTree>
    <p:extLst>
      <p:ext uri="{BB962C8B-B14F-4D97-AF65-F5344CB8AC3E}">
        <p14:creationId xmlns:p14="http://schemas.microsoft.com/office/powerpoint/2010/main" val="3780818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1"/>
          <p:cNvSpPr>
            <a:spLocks/>
          </p:cNvSpPr>
          <p:nvPr/>
        </p:nvSpPr>
        <p:spPr bwMode="auto">
          <a:xfrm>
            <a:off x="7544537"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smtClean="0">
                <a:solidFill>
                  <a:srgbClr val="BA2121"/>
                </a:solidFill>
                <a:latin typeface="Consolas" panose="020B0609020204030204" pitchFamily="49" charset="0"/>
                <a:cs typeface="Consolas" panose="020B0609020204030204" pitchFamily="49" charset="0"/>
              </a:rPr>
              <a:t>"win</a:t>
            </a:r>
            <a:r>
              <a:rPr lang="en-US" sz="3200" dirty="0" smtClean="0">
                <a:solidFill>
                  <a:srgbClr val="BA2121"/>
                </a:solidFill>
                <a:latin typeface="Consolas" panose="020B0609020204030204" pitchFamily="49" charset="0"/>
                <a:cs typeface="Consolas" panose="020B0609020204030204" pitchFamily="49" charset="0"/>
              </a:rPr>
              <a:t>-</a:t>
            </a:r>
            <a:r>
              <a:rPr lang="en-US" sz="3200" dirty="0" err="1" smtClean="0">
                <a:solidFill>
                  <a:srgbClr val="BA2121"/>
                </a:solidFill>
                <a:latin typeface="Consolas" panose="020B0609020204030204" pitchFamily="49" charset="0"/>
                <a:cs typeface="Consolas" panose="020B0609020204030204" pitchFamily="49" charset="0"/>
              </a:rPr>
              <a:t>webhead</a:t>
            </a:r>
            <a:r>
              <a:rPr lang="en-US" sz="3200" dirty="0" smtClean="0">
                <a:solidFill>
                  <a:srgbClr val="BA2121"/>
                </a:solidFill>
                <a:latin typeface="Consolas" panose="020B0609020204030204" pitchFamily="49" charset="0"/>
                <a:cs typeface="Consolas" panose="020B0609020204030204" pitchFamily="49" charset="0"/>
              </a:rPr>
              <a:t>"</a:t>
            </a:r>
            <a:endParaRPr lang="en-US" sz="3200" dirty="0">
              <a:solidFill>
                <a:srgbClr val="BA2121"/>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smtClean="0">
                <a:solidFill>
                  <a:srgbClr val="BA2121"/>
                </a:solidFill>
                <a:latin typeface="Consolas" panose="020B0609020204030204" pitchFamily="49" charset="0"/>
                <a:cs typeface="Consolas" panose="020B0609020204030204" pitchFamily="49" charset="0"/>
              </a:rPr>
              <a:t>"IIS </a:t>
            </a:r>
            <a:r>
              <a:rPr lang="en-US" sz="3200" dirty="0" smtClean="0">
                <a:solidFill>
                  <a:srgbClr val="BA2121"/>
                </a:solidFill>
                <a:latin typeface="Consolas" panose="020B0609020204030204" pitchFamily="49" charset="0"/>
                <a:cs typeface="Consolas" panose="020B0609020204030204" pitchFamily="49" charset="0"/>
              </a:rPr>
              <a:t>Web </a:t>
            </a:r>
            <a:r>
              <a:rPr lang="en-US" sz="3200" dirty="0">
                <a:solidFill>
                  <a:srgbClr val="BA2121"/>
                </a:solidFill>
                <a:latin typeface="Consolas" panose="020B0609020204030204" pitchFamily="49" charset="0"/>
                <a:cs typeface="Consolas" panose="020B0609020204030204" pitchFamily="49" charset="0"/>
              </a:rPr>
              <a:t>Server"</a:t>
            </a:r>
          </a:p>
          <a:p>
            <a:pPr>
              <a:spcBef>
                <a:spcPts val="0"/>
              </a:spcBef>
              <a:buNone/>
            </a:pPr>
            <a:r>
              <a:rPr lang="en-US" sz="3200" dirty="0" err="1">
                <a:latin typeface="Consolas" panose="020B0609020204030204" pitchFamily="49" charset="0"/>
                <a:cs typeface="Consolas" panose="020B0609020204030204" pitchFamily="49" charset="0"/>
              </a:rPr>
              <a:t>run_list</a:t>
            </a: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"recipe[</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smtClean="0">
                <a:solidFill>
                  <a:srgbClr val="BA2121"/>
                </a:solidFill>
                <a:latin typeface="Consolas" panose="020B0609020204030204" pitchFamily="49" charset="0"/>
                <a:cs typeface="Consolas" panose="020B0609020204030204" pitchFamily="49" charset="0"/>
              </a:rPr>
              <a:t>]"</a:t>
            </a:r>
            <a:endParaRPr lang="en-US" sz="3200" dirty="0">
              <a:solidFill>
                <a:srgbClr val="BA2121"/>
              </a:solidFill>
              <a:latin typeface="Consolas" panose="020B0609020204030204" pitchFamily="49" charset="0"/>
              <a:cs typeface="Consolas" panose="020B0609020204030204" pitchFamily="49" charset="0"/>
            </a:endParaRPr>
          </a:p>
        </p:txBody>
      </p:sp>
      <p:sp>
        <p:nvSpPr>
          <p:cNvPr id="36352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dirty="0">
                <a:latin typeface="Courier"/>
                <a:ea typeface="Courier"/>
                <a:cs typeface="Courier"/>
                <a:sym typeface="Courier"/>
              </a:rPr>
              <a:t>OPEN IN EDITOR:</a:t>
            </a:r>
          </a:p>
        </p:txBody>
      </p:sp>
      <p:sp>
        <p:nvSpPr>
          <p:cNvPr id="363524" name="Rectangle 3"/>
          <p:cNvSpPr>
            <a:spLocks/>
          </p:cNvSpPr>
          <p:nvPr/>
        </p:nvSpPr>
        <p:spPr bwMode="auto">
          <a:xfrm>
            <a:off x="5434962" y="1600200"/>
            <a:ext cx="1465723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smtClean="0">
                <a:latin typeface="Courier"/>
                <a:ea typeface="Courier"/>
                <a:cs typeface="Courier"/>
                <a:sym typeface="Courier"/>
              </a:rPr>
              <a:t>chef-repo\roles\win-</a:t>
            </a:r>
            <a:r>
              <a:rPr lang="en-US" altLang="en-US" sz="3500" dirty="0" err="1" smtClean="0">
                <a:latin typeface="Courier"/>
                <a:ea typeface="Courier"/>
                <a:cs typeface="Courier"/>
                <a:sym typeface="Courier"/>
              </a:rPr>
              <a:t>webhead.rb</a:t>
            </a:r>
            <a:endParaRPr lang="en-US" altLang="en-US" sz="3500" dirty="0">
              <a:latin typeface="Courier"/>
              <a:ea typeface="Courier"/>
              <a:cs typeface="Courier"/>
              <a:sym typeface="Courier"/>
            </a:endParaRPr>
          </a:p>
        </p:txBody>
      </p:sp>
      <p:sp>
        <p:nvSpPr>
          <p:cNvPr id="363525"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7061"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Create </a:t>
            </a:r>
            <a:r>
              <a:rPr lang="en-US" sz="4800" dirty="0">
                <a:sym typeface="Arial Bold" charset="0"/>
              </a:rPr>
              <a:t>the webserver role</a:t>
            </a:r>
          </a:p>
        </p:txBody>
      </p:sp>
      <p:sp>
        <p:nvSpPr>
          <p:cNvPr id="363527" name="Rectangle 6"/>
          <p:cNvSpPr>
            <a:spLocks noGrp="1" noChangeArrowheads="1"/>
          </p:cNvSpPr>
          <p:nvPr>
            <p:ph type="body" idx="1"/>
          </p:nvPr>
        </p:nvSpPr>
        <p:spPr>
          <a:xfrm>
            <a:off x="800275" y="2381250"/>
            <a:ext cx="7023720" cy="5695950"/>
          </a:xfrm>
        </p:spPr>
        <p:txBody>
          <a:bodyPr/>
          <a:lstStyle/>
          <a:p>
            <a:pPr eaLnBrk="1" hangingPunct="1"/>
            <a:r>
              <a:rPr lang="en-US" altLang="en-US" dirty="0" smtClean="0"/>
              <a:t>A Role has a:</a:t>
            </a:r>
          </a:p>
          <a:p>
            <a:pPr lvl="1" eaLnBrk="1" hangingPunct="1"/>
            <a:r>
              <a:rPr lang="en-US" altLang="en-US" dirty="0" smtClean="0"/>
              <a:t>name</a:t>
            </a:r>
          </a:p>
          <a:p>
            <a:pPr lvl="1" eaLnBrk="1" hangingPunct="1"/>
            <a:r>
              <a:rPr lang="en-US" altLang="en-US" dirty="0" smtClean="0"/>
              <a:t>description</a:t>
            </a:r>
          </a:p>
          <a:p>
            <a:pPr lvl="1" eaLnBrk="1" hangingPunct="1"/>
            <a:r>
              <a:rPr lang="en-US" altLang="en-US" dirty="0" err="1" smtClean="0"/>
              <a:t>run_list</a:t>
            </a:r>
            <a:endParaRPr lang="en-US" altLang="en-US" dirty="0" smtClean="0"/>
          </a:p>
        </p:txBody>
      </p:sp>
    </p:spTree>
    <p:extLst>
      <p:ext uri="{BB962C8B-B14F-4D97-AF65-F5344CB8AC3E}">
        <p14:creationId xmlns:p14="http://schemas.microsoft.com/office/powerpoint/2010/main" val="2170346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5" name="Rectangle 1"/>
          <p:cNvSpPr>
            <a:spLocks/>
          </p:cNvSpPr>
          <p:nvPr/>
        </p:nvSpPr>
        <p:spPr bwMode="auto">
          <a:xfrm>
            <a:off x="356394" y="1854200"/>
            <a:ext cx="15113717"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knife role from file win-</a:t>
            </a:r>
            <a:r>
              <a:rPr lang="en-US" altLang="en-US" dirty="0" err="1" smtClean="0">
                <a:ea typeface="Courier"/>
                <a:cs typeface="Courier"/>
              </a:rPr>
              <a:t>webhead.rb</a:t>
            </a:r>
            <a:endParaRPr lang="en-US" altLang="en-US" dirty="0" smtClean="0">
              <a:ea typeface="Courier"/>
              <a:cs typeface="Courier"/>
            </a:endParaRPr>
          </a:p>
        </p:txBody>
      </p:sp>
      <p:sp>
        <p:nvSpPr>
          <p:cNvPr id="559106" name="Rectangle 2"/>
          <p:cNvSpPr>
            <a:spLocks noGrp="1" noChangeArrowheads="1"/>
          </p:cNvSpPr>
          <p:nvPr>
            <p:ph type="title"/>
          </p:nvPr>
        </p:nvSpPr>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Upload the role to Chef Server</a:t>
            </a:r>
            <a:endParaRPr lang="en-US" sz="4800" dirty="0">
              <a:sym typeface="Arial Bold" charset="0"/>
            </a:endParaRPr>
          </a:p>
        </p:txBody>
      </p:sp>
      <p:sp>
        <p:nvSpPr>
          <p:cNvPr id="365572"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Updated Role win-</a:t>
            </a:r>
            <a:r>
              <a:rPr lang="en-US" altLang="en-US" dirty="0" err="1" smtClean="0">
                <a:ea typeface="Courier"/>
                <a:cs typeface="Courier"/>
              </a:rPr>
              <a:t>webhead</a:t>
            </a:r>
            <a:r>
              <a:rPr lang="en-US" altLang="en-US" dirty="0" smtClean="0">
                <a:ea typeface="Courier"/>
                <a:cs typeface="Courier"/>
              </a:rPr>
              <a:t>!</a:t>
            </a:r>
          </a:p>
        </p:txBody>
      </p:sp>
    </p:spTree>
    <p:extLst>
      <p:ext uri="{BB962C8B-B14F-4D97-AF65-F5344CB8AC3E}">
        <p14:creationId xmlns:p14="http://schemas.microsoft.com/office/powerpoint/2010/main" val="39877291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dirty="0" smtClean="0">
                <a:ea typeface="Courier"/>
                <a:cs typeface="Courier"/>
              </a:rPr>
              <a:t>&gt; </a:t>
            </a:r>
            <a:r>
              <a:rPr lang="en-US" altLang="en-US" dirty="0">
                <a:ea typeface="Courier"/>
                <a:cs typeface="Courier"/>
              </a:rPr>
              <a:t>knife role show </a:t>
            </a:r>
            <a:r>
              <a:rPr lang="en-US" altLang="en-US" dirty="0" smtClean="0">
                <a:ea typeface="Courier"/>
                <a:cs typeface="Courier"/>
              </a:rPr>
              <a:t>win-</a:t>
            </a:r>
            <a:r>
              <a:rPr lang="en-US" altLang="en-US" dirty="0" err="1" smtClean="0">
                <a:ea typeface="Courier"/>
                <a:cs typeface="Courier"/>
              </a:rPr>
              <a:t>webhead</a:t>
            </a:r>
            <a:endParaRPr lang="en-US" altLang="en-US" dirty="0">
              <a:ea typeface="Courier"/>
              <a:cs typeface="Courier"/>
            </a:endParaRPr>
          </a:p>
        </p:txBody>
      </p:sp>
      <p:sp>
        <p:nvSpPr>
          <p:cNvPr id="560130" name="Rectangle 2"/>
          <p:cNvSpPr>
            <a:spLocks/>
          </p:cNvSpPr>
          <p:nvPr/>
        </p:nvSpPr>
        <p:spPr bwMode="auto">
          <a:xfrm>
            <a:off x="800178" y="254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defRPr/>
            </a:pPr>
            <a:r>
              <a:rPr lang="en-US" sz="48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Windows Exercise:</a:t>
            </a:r>
            <a:r>
              <a:rPr lang="en-US" sz="48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 </a:t>
            </a:r>
            <a:r>
              <a:rPr lang="en-US" sz="48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Show </a:t>
            </a:r>
            <a:r>
              <a:rPr lang="en-US" sz="48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the </a:t>
            </a:r>
            <a:r>
              <a:rPr lang="en-US" sz="48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role </a:t>
            </a:r>
            <a:r>
              <a:rPr lang="en-US" sz="48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with knife</a:t>
            </a:r>
          </a:p>
        </p:txBody>
      </p:sp>
      <p:sp>
        <p:nvSpPr>
          <p:cNvPr id="366596" name="Rectangle 3"/>
          <p:cNvSpPr>
            <a:spLocks/>
          </p:cNvSpPr>
          <p:nvPr/>
        </p:nvSpPr>
        <p:spPr bwMode="auto">
          <a:xfrm>
            <a:off x="800178" y="3352800"/>
            <a:ext cx="14657232" cy="5257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2800" dirty="0" err="1" smtClean="0">
                <a:ea typeface="Courier"/>
                <a:cs typeface="Courier"/>
              </a:rPr>
              <a:t>chef_type</a:t>
            </a:r>
            <a:r>
              <a:rPr lang="en-US" altLang="en-US" sz="2800" dirty="0" smtClean="0">
                <a:ea typeface="Courier"/>
                <a:cs typeface="Courier"/>
              </a:rPr>
              <a:t>:		role</a:t>
            </a:r>
            <a:endParaRPr lang="en-US" altLang="en-US" sz="2800" dirty="0">
              <a:ea typeface="Courier"/>
              <a:cs typeface="Courier"/>
            </a:endParaRPr>
          </a:p>
          <a:p>
            <a:pPr eaLnBrk="1" hangingPunct="1"/>
            <a:r>
              <a:rPr lang="en-US" altLang="en-US" sz="2800" dirty="0" smtClean="0">
                <a:ea typeface="Courier"/>
                <a:cs typeface="Courier"/>
              </a:rPr>
              <a:t>description:		 IIS Web </a:t>
            </a:r>
            <a:r>
              <a:rPr lang="en-US" altLang="en-US" sz="2800" dirty="0">
                <a:ea typeface="Courier"/>
                <a:cs typeface="Courier"/>
              </a:rPr>
              <a:t>Server</a:t>
            </a:r>
          </a:p>
          <a:p>
            <a:pPr eaLnBrk="1" hangingPunct="1"/>
            <a:r>
              <a:rPr lang="en-US" altLang="en-US" sz="2800" dirty="0" err="1">
                <a:ea typeface="Courier"/>
                <a:cs typeface="Courier"/>
              </a:rPr>
              <a:t>env_run_lists</a:t>
            </a:r>
            <a:r>
              <a:rPr lang="en-US" altLang="en-US" sz="2800" dirty="0">
                <a:ea typeface="Courier"/>
                <a:cs typeface="Courier"/>
              </a:rPr>
              <a:t>:</a:t>
            </a:r>
          </a:p>
          <a:p>
            <a:pPr eaLnBrk="1" hangingPunct="1"/>
            <a:r>
              <a:rPr lang="en-US" altLang="en-US" sz="2800" dirty="0" err="1">
                <a:ea typeface="Courier"/>
                <a:cs typeface="Courier"/>
              </a:rPr>
              <a:t>json_class</a:t>
            </a:r>
            <a:r>
              <a:rPr lang="en-US" altLang="en-US" sz="2800" dirty="0" smtClean="0">
                <a:ea typeface="Courier"/>
                <a:cs typeface="Courier"/>
              </a:rPr>
              <a:t>:		Chef</a:t>
            </a:r>
            <a:r>
              <a:rPr lang="en-US" altLang="en-US" sz="2800" dirty="0">
                <a:ea typeface="Courier"/>
                <a:cs typeface="Courier"/>
              </a:rPr>
              <a:t>::Role</a:t>
            </a:r>
          </a:p>
          <a:p>
            <a:pPr eaLnBrk="1" hangingPunct="1"/>
            <a:r>
              <a:rPr lang="en-US" altLang="en-US" sz="2800" dirty="0">
                <a:ea typeface="Courier"/>
                <a:cs typeface="Courier"/>
              </a:rPr>
              <a:t>name</a:t>
            </a:r>
            <a:r>
              <a:rPr lang="en-US" altLang="en-US" sz="2800" dirty="0" smtClean="0">
                <a:ea typeface="Courier"/>
                <a:cs typeface="Courier"/>
              </a:rPr>
              <a:t>:			win-</a:t>
            </a:r>
            <a:r>
              <a:rPr lang="en-US" altLang="en-US" sz="2800" dirty="0" err="1" smtClean="0">
                <a:ea typeface="Courier"/>
                <a:cs typeface="Courier"/>
              </a:rPr>
              <a:t>webhead</a:t>
            </a:r>
            <a:endParaRPr lang="en-US" altLang="en-US" sz="2800" dirty="0">
              <a:ea typeface="Courier"/>
              <a:cs typeface="Courier"/>
            </a:endParaRPr>
          </a:p>
          <a:p>
            <a:pPr eaLnBrk="1" hangingPunct="1"/>
            <a:r>
              <a:rPr lang="en-US" altLang="en-US" sz="2800" dirty="0" err="1">
                <a:ea typeface="Courier"/>
                <a:cs typeface="Courier"/>
              </a:rPr>
              <a:t>override_attributes</a:t>
            </a:r>
            <a:r>
              <a:rPr lang="en-US" altLang="en-US" sz="2800" dirty="0">
                <a:ea typeface="Courier"/>
                <a:cs typeface="Courier"/>
              </a:rPr>
              <a:t>:</a:t>
            </a:r>
          </a:p>
          <a:p>
            <a:pPr eaLnBrk="1" hangingPunct="1"/>
            <a:r>
              <a:rPr lang="en-US" altLang="en-US" sz="2800" dirty="0" err="1" smtClean="0">
                <a:ea typeface="Courier"/>
                <a:cs typeface="Courier"/>
              </a:rPr>
              <a:t>run_list</a:t>
            </a:r>
            <a:r>
              <a:rPr lang="en-US" altLang="en-US" sz="2800" dirty="0" smtClean="0">
                <a:ea typeface="Courier"/>
                <a:cs typeface="Courier"/>
              </a:rPr>
              <a:t>:			recipe[</a:t>
            </a:r>
            <a:r>
              <a:rPr lang="en-US" altLang="en-US" sz="2800" dirty="0" err="1" smtClean="0">
                <a:ea typeface="Courier"/>
                <a:cs typeface="Courier"/>
              </a:rPr>
              <a:t>iis_demo</a:t>
            </a:r>
            <a:r>
              <a:rPr lang="en-US" altLang="en-US" sz="2800" dirty="0">
                <a:ea typeface="Courier"/>
                <a:cs typeface="Courier"/>
              </a:rPr>
              <a:t>]</a:t>
            </a:r>
          </a:p>
        </p:txBody>
      </p:sp>
    </p:spTree>
    <p:extLst>
      <p:ext uri="{BB962C8B-B14F-4D97-AF65-F5344CB8AC3E}">
        <p14:creationId xmlns:p14="http://schemas.microsoft.com/office/powerpoint/2010/main" val="30971974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1"/>
          <p:cNvSpPr>
            <a:spLocks noGrp="1" noChangeArrowheads="1"/>
          </p:cNvSpPr>
          <p:nvPr>
            <p:ph type="title"/>
          </p:nvPr>
        </p:nvSpPr>
        <p:spPr>
          <a:ln/>
        </p:spPr>
        <p:txBody>
          <a:bodyPr/>
          <a:lstStyle/>
          <a:p>
            <a:r>
              <a:rPr lang="en-US"/>
              <a:t>Lesson Objectives</a:t>
            </a:r>
          </a:p>
        </p:txBody>
      </p:sp>
      <p:sp>
        <p:nvSpPr>
          <p:cNvPr id="305154" name="Rectangle 2"/>
          <p:cNvSpPr>
            <a:spLocks noGrp="1" noChangeArrowheads="1"/>
          </p:cNvSpPr>
          <p:nvPr>
            <p:ph type="body" idx="1"/>
          </p:nvPr>
        </p:nvSpPr>
        <p:spPr>
          <a:ln/>
        </p:spPr>
        <p:txBody>
          <a:bodyPr/>
          <a:lstStyle/>
          <a:p>
            <a:r>
              <a:rPr lang="en-US" dirty="0"/>
              <a:t>After completing the lesson, you will be able to</a:t>
            </a:r>
          </a:p>
          <a:p>
            <a:pPr lvl="1"/>
            <a:r>
              <a:rPr lang="en-US" dirty="0" smtClean="0"/>
              <a:t>Create an Organization on Hosted Enterprise Chef</a:t>
            </a:r>
          </a:p>
          <a:p>
            <a:pPr lvl="1"/>
            <a:r>
              <a:rPr lang="en-US" dirty="0" smtClean="0"/>
              <a:t>Login, View and Manage your Organization</a:t>
            </a:r>
            <a:endParaRPr lang="en-US" dirty="0"/>
          </a:p>
          <a:p>
            <a:pPr lvl="1"/>
            <a:r>
              <a:rPr lang="en-US" dirty="0" smtClean="0"/>
              <a:t>Invite </a:t>
            </a:r>
            <a:r>
              <a:rPr lang="en-US" dirty="0"/>
              <a:t>users into your </a:t>
            </a:r>
            <a:r>
              <a:rPr lang="en-US" dirty="0" smtClean="0"/>
              <a:t>Organization</a:t>
            </a:r>
            <a:endParaRPr lang="en-US" dirty="0"/>
          </a:p>
        </p:txBody>
      </p:sp>
    </p:spTree>
    <p:extLst>
      <p:ext uri="{BB962C8B-B14F-4D97-AF65-F5344CB8AC3E}">
        <p14:creationId xmlns:p14="http://schemas.microsoft.com/office/powerpoint/2010/main" val="36341037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561" y="177800"/>
            <a:ext cx="14657233" cy="1117600"/>
          </a:xfrm>
        </p:spPr>
        <p:txBody>
          <a:bodyPr/>
          <a:lstStyle/>
          <a:p>
            <a:r>
              <a:rPr lang="en-US" sz="4800" dirty="0" smtClean="0"/>
              <a:t>Windows Exercise</a:t>
            </a:r>
            <a:r>
              <a:rPr lang="en-US" sz="4800" dirty="0"/>
              <a:t>: Replace </a:t>
            </a:r>
            <a:r>
              <a:rPr lang="en-US" sz="4800" b="1" dirty="0"/>
              <a:t>recipe</a:t>
            </a:r>
            <a:r>
              <a:rPr lang="en-US" sz="4800" b="1" dirty="0" smtClean="0"/>
              <a:t>[</a:t>
            </a:r>
            <a:r>
              <a:rPr lang="en-US" sz="4800" b="1" dirty="0" err="1" smtClean="0"/>
              <a:t>iis_demo</a:t>
            </a:r>
            <a:r>
              <a:rPr lang="en-US" sz="4800" b="1" dirty="0" smtClean="0"/>
              <a:t>]</a:t>
            </a:r>
            <a:r>
              <a:rPr lang="en-US" sz="4800" dirty="0" smtClean="0"/>
              <a:t> </a:t>
            </a:r>
            <a:r>
              <a:rPr lang="en-US" sz="4800" dirty="0"/>
              <a:t>with </a:t>
            </a:r>
            <a:r>
              <a:rPr lang="en-US" sz="4800" dirty="0" smtClean="0"/>
              <a:t/>
            </a:r>
            <a:br>
              <a:rPr lang="en-US" sz="4800" dirty="0" smtClean="0"/>
            </a:br>
            <a:r>
              <a:rPr lang="en-US" sz="4800" b="1" dirty="0" smtClean="0"/>
              <a:t>role[win-</a:t>
            </a:r>
            <a:r>
              <a:rPr lang="en-US" sz="4800" b="1" dirty="0" err="1" smtClean="0"/>
              <a:t>webhead</a:t>
            </a:r>
            <a:r>
              <a:rPr lang="en-US" sz="4800" b="1" dirty="0" smtClean="0"/>
              <a:t>]</a:t>
            </a:r>
            <a:r>
              <a:rPr lang="en-US" sz="4800" dirty="0" smtClean="0"/>
              <a:t> </a:t>
            </a:r>
            <a:r>
              <a:rPr lang="en-US" sz="4800" dirty="0"/>
              <a:t>in </a:t>
            </a:r>
            <a:r>
              <a:rPr lang="en-US" sz="4800" dirty="0" smtClean="0"/>
              <a:t>the run list, using the GUI</a:t>
            </a:r>
            <a:endParaRPr lang="en-US" sz="4800" dirty="0"/>
          </a:p>
        </p:txBody>
      </p:sp>
      <p:sp>
        <p:nvSpPr>
          <p:cNvPr id="3" name="Content Placeholder 2"/>
          <p:cNvSpPr>
            <a:spLocks noGrp="1"/>
          </p:cNvSpPr>
          <p:nvPr>
            <p:ph idx="1"/>
          </p:nvPr>
        </p:nvSpPr>
        <p:spPr>
          <a:xfrm>
            <a:off x="800178" y="1879600"/>
            <a:ext cx="7557216" cy="6731000"/>
          </a:xfrm>
        </p:spPr>
        <p:txBody>
          <a:bodyPr/>
          <a:lstStyle/>
          <a:p>
            <a:r>
              <a:rPr lang="en-US" sz="3600" dirty="0"/>
              <a:t>Click the </a:t>
            </a:r>
            <a:r>
              <a:rPr lang="en-US" sz="3600" dirty="0" smtClean="0"/>
              <a:t>'Nodes' </a:t>
            </a:r>
            <a:r>
              <a:rPr lang="en-US" sz="3600" dirty="0"/>
              <a:t>tab then select node </a:t>
            </a:r>
            <a:r>
              <a:rPr lang="en-US" sz="3600" dirty="0" smtClean="0"/>
              <a:t>'</a:t>
            </a:r>
            <a:r>
              <a:rPr lang="en-US" sz="3600" dirty="0" err="1" smtClean="0"/>
              <a:t>windowsnode</a:t>
            </a:r>
            <a:r>
              <a:rPr lang="en-US" sz="3600" dirty="0" smtClean="0"/>
              <a:t>'</a:t>
            </a:r>
            <a:endParaRPr lang="en-US" sz="3600" dirty="0"/>
          </a:p>
          <a:p>
            <a:r>
              <a:rPr lang="en-US" sz="3600" dirty="0"/>
              <a:t>Click </a:t>
            </a:r>
            <a:r>
              <a:rPr lang="en-US" sz="3600" dirty="0" smtClean="0"/>
              <a:t>'Edit </a:t>
            </a:r>
            <a:r>
              <a:rPr lang="en-US" sz="3600" dirty="0"/>
              <a:t>Run </a:t>
            </a:r>
            <a:r>
              <a:rPr lang="en-US" sz="3600" dirty="0" smtClean="0"/>
              <a:t>List' </a:t>
            </a:r>
            <a:r>
              <a:rPr lang="en-US" sz="3600" dirty="0"/>
              <a:t>from left navigation bar</a:t>
            </a:r>
          </a:p>
          <a:p>
            <a:r>
              <a:rPr lang="en-US" sz="3600" dirty="0"/>
              <a:t>Drag </a:t>
            </a:r>
            <a:r>
              <a:rPr lang="en-US" sz="3600" dirty="0" smtClean="0"/>
              <a:t>'</a:t>
            </a:r>
            <a:r>
              <a:rPr lang="en-US" sz="3600" dirty="0" err="1" smtClean="0"/>
              <a:t>iis_demo</a:t>
            </a:r>
            <a:r>
              <a:rPr lang="en-US" sz="3600" dirty="0" smtClean="0"/>
              <a:t>' </a:t>
            </a:r>
            <a:r>
              <a:rPr lang="en-US" sz="3600" dirty="0"/>
              <a:t>over from </a:t>
            </a:r>
            <a:r>
              <a:rPr lang="en-US" sz="3600" dirty="0" smtClean="0"/>
              <a:t>'Current </a:t>
            </a:r>
            <a:r>
              <a:rPr lang="en-US" sz="3600" dirty="0"/>
              <a:t>Run </a:t>
            </a:r>
            <a:r>
              <a:rPr lang="en-US" sz="3600" dirty="0" smtClean="0"/>
              <a:t>List' </a:t>
            </a:r>
            <a:r>
              <a:rPr lang="en-US" sz="3600" dirty="0"/>
              <a:t>to </a:t>
            </a:r>
            <a:r>
              <a:rPr lang="en-US" sz="3600" dirty="0" smtClean="0"/>
              <a:t>'Available Recipes' </a:t>
            </a:r>
            <a:endParaRPr lang="en-US" sz="3600" dirty="0"/>
          </a:p>
          <a:p>
            <a:r>
              <a:rPr lang="en-US" sz="3600" dirty="0"/>
              <a:t>Drag </a:t>
            </a:r>
            <a:r>
              <a:rPr lang="en-US" sz="3600" dirty="0" smtClean="0"/>
              <a:t>'win</a:t>
            </a:r>
            <a:r>
              <a:rPr lang="en-US" sz="3600" dirty="0" smtClean="0"/>
              <a:t>-</a:t>
            </a:r>
            <a:r>
              <a:rPr lang="en-US" sz="3600" dirty="0" err="1" smtClean="0"/>
              <a:t>webhead</a:t>
            </a:r>
            <a:r>
              <a:rPr lang="en-US" sz="3600" dirty="0" smtClean="0"/>
              <a:t>' </a:t>
            </a:r>
            <a:r>
              <a:rPr lang="en-US" sz="3600" dirty="0"/>
              <a:t>over from </a:t>
            </a:r>
            <a:r>
              <a:rPr lang="en-US" sz="3600" dirty="0" smtClean="0"/>
              <a:t>'Available Roles' </a:t>
            </a:r>
            <a:r>
              <a:rPr lang="en-US" sz="3600" dirty="0"/>
              <a:t>to the top of </a:t>
            </a:r>
            <a:r>
              <a:rPr lang="en-US" sz="3600" dirty="0" smtClean="0"/>
              <a:t>'Current </a:t>
            </a:r>
            <a:r>
              <a:rPr lang="en-US" sz="3600" dirty="0"/>
              <a:t>Run </a:t>
            </a:r>
            <a:r>
              <a:rPr lang="en-US" sz="3600" dirty="0" smtClean="0"/>
              <a:t>List' </a:t>
            </a:r>
            <a:endParaRPr lang="en-US" sz="3600" dirty="0"/>
          </a:p>
          <a:p>
            <a:r>
              <a:rPr lang="en-US" sz="3600" dirty="0"/>
              <a:t>Click </a:t>
            </a:r>
            <a:r>
              <a:rPr lang="en-US" sz="3600" dirty="0" smtClean="0"/>
              <a:t>'Save </a:t>
            </a:r>
            <a:r>
              <a:rPr lang="en-US" sz="3600" dirty="0"/>
              <a:t>Run </a:t>
            </a:r>
            <a:r>
              <a:rPr lang="en-US" sz="3600" dirty="0" smtClean="0"/>
              <a:t>List'</a:t>
            </a:r>
            <a:endParaRPr lang="en-US" sz="3600" dirty="0"/>
          </a:p>
        </p:txBody>
      </p:sp>
      <p:sp>
        <p:nvSpPr>
          <p:cNvPr id="4" name="TextBox 3"/>
          <p:cNvSpPr txBox="1"/>
          <p:nvPr/>
        </p:nvSpPr>
        <p:spPr>
          <a:xfrm>
            <a:off x="12762479" y="-999231"/>
            <a:ext cx="184666" cy="523220"/>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994" y="1524000"/>
            <a:ext cx="7137400" cy="7340600"/>
          </a:xfrm>
          <a:prstGeom prst="rect">
            <a:avLst/>
          </a:prstGeom>
        </p:spPr>
      </p:pic>
      <p:cxnSp>
        <p:nvCxnSpPr>
          <p:cNvPr id="14" name="Straight Connector 13"/>
          <p:cNvCxnSpPr/>
          <p:nvPr/>
        </p:nvCxnSpPr>
        <p:spPr bwMode="auto">
          <a:xfrm>
            <a:off x="13386594" y="3276600"/>
            <a:ext cx="838200" cy="0"/>
          </a:xfrm>
          <a:prstGeom prst="line">
            <a:avLst/>
          </a:prstGeom>
          <a:blipFill dpi="0" rotWithShape="0">
            <a:blip r:embed="rId3"/>
            <a:srcRect/>
            <a:tile tx="0" ty="0" sx="100000" sy="100000" flip="none" algn="tl"/>
          </a:blipFill>
          <a:ln w="6667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p:nvPr/>
        </p:nvCxnSpPr>
        <p:spPr bwMode="auto">
          <a:xfrm>
            <a:off x="14224794" y="3276600"/>
            <a:ext cx="0" cy="2590800"/>
          </a:xfrm>
          <a:prstGeom prst="line">
            <a:avLst/>
          </a:prstGeom>
          <a:blipFill dpi="0" rotWithShape="0">
            <a:blip r:embed="rId3"/>
            <a:srcRect/>
            <a:tile tx="0" ty="0" sx="100000" sy="100000" flip="none" algn="tl"/>
          </a:blipFill>
          <a:ln w="6667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p:cNvCxnSpPr/>
          <p:nvPr/>
        </p:nvCxnSpPr>
        <p:spPr bwMode="auto">
          <a:xfrm flipH="1">
            <a:off x="11024394" y="5867400"/>
            <a:ext cx="3200400" cy="914400"/>
          </a:xfrm>
          <a:prstGeom prst="straightConnector1">
            <a:avLst/>
          </a:prstGeom>
          <a:blipFill dpi="0" rotWithShape="0">
            <a:blip r:embed="rId3"/>
            <a:srcRect/>
            <a:tile tx="0" ty="0" sx="100000" sy="100000" flip="none" algn="tl"/>
          </a:blipFill>
          <a:ln w="666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p:nvPr/>
        </p:nvCxnSpPr>
        <p:spPr bwMode="auto">
          <a:xfrm>
            <a:off x="10186194" y="3276600"/>
            <a:ext cx="2743200" cy="990600"/>
          </a:xfrm>
          <a:prstGeom prst="straightConnector1">
            <a:avLst/>
          </a:prstGeom>
          <a:blipFill dpi="0" rotWithShape="0">
            <a:blip r:embed="rId3"/>
            <a:srcRect/>
            <a:tile tx="0" ty="0" sx="100000" sy="100000" flip="none" algn="tl"/>
          </a:blipFill>
          <a:ln w="666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761107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err="1" smtClean="0">
                <a:ea typeface="Courier"/>
                <a:cs typeface="Courier"/>
              </a:rPr>
              <a:t>rn</a:t>
            </a:r>
            <a:r>
              <a:rPr lang="en-US" altLang="en-US" dirty="0" smtClean="0">
                <a:ea typeface="Courier"/>
                <a:cs typeface="Courier"/>
              </a:rPr>
              <a:t>&gt; chef-client</a:t>
            </a:r>
          </a:p>
        </p:txBody>
      </p:sp>
      <p:sp>
        <p:nvSpPr>
          <p:cNvPr id="56422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Re</a:t>
            </a:r>
            <a:r>
              <a:rPr lang="en-US" sz="4800" dirty="0">
                <a:sym typeface="Arial Bold" charset="0"/>
              </a:rPr>
              <a:t>-run the Chef Client</a:t>
            </a:r>
          </a:p>
        </p:txBody>
      </p:sp>
      <p:sp>
        <p:nvSpPr>
          <p:cNvPr id="369668"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smtClean="0">
                <a:solidFill>
                  <a:srgbClr val="FFFF00"/>
                </a:solidFill>
                <a:ea typeface="Courier"/>
                <a:cs typeface="Courier"/>
              </a:rPr>
              <a:t>INFO</a:t>
            </a:r>
            <a:r>
              <a:rPr lang="en-US" altLang="en-US" sz="2400" dirty="0">
                <a:solidFill>
                  <a:srgbClr val="FFFF00"/>
                </a:solidFill>
                <a:ea typeface="Courier"/>
                <a:cs typeface="Courier"/>
              </a:rPr>
              <a:t>: Run List is [role</a:t>
            </a:r>
            <a:r>
              <a:rPr lang="en-US" altLang="en-US" sz="2400" dirty="0" smtClean="0">
                <a:solidFill>
                  <a:srgbClr val="FFFF00"/>
                </a:solidFill>
                <a:ea typeface="Courier"/>
                <a:cs typeface="Courier"/>
              </a:rPr>
              <a:t>[win-</a:t>
            </a:r>
            <a:r>
              <a:rPr lang="en-US" altLang="en-US" sz="2400" dirty="0" err="1" smtClean="0">
                <a:solidFill>
                  <a:srgbClr val="FFFF00"/>
                </a:solidFill>
                <a:ea typeface="Courier"/>
                <a:cs typeface="Courier"/>
              </a:rPr>
              <a:t>webhead</a:t>
            </a:r>
            <a:r>
              <a:rPr lang="en-US" altLang="en-US" sz="2400" dirty="0" smtClean="0">
                <a:solidFill>
                  <a:srgbClr val="FFFF00"/>
                </a:solidFill>
                <a:ea typeface="Courier"/>
                <a:cs typeface="Courier"/>
              </a:rPr>
              <a:t>]</a:t>
            </a:r>
            <a:r>
              <a:rPr lang="en-US" altLang="en-US" sz="2400" dirty="0">
                <a:solidFill>
                  <a:srgbClr val="FFFF00"/>
                </a:solidFill>
                <a:ea typeface="Courier"/>
                <a:cs typeface="Courier"/>
              </a:rPr>
              <a:t>, recipe[hosts], recipe[users]]</a:t>
            </a:r>
          </a:p>
          <a:p>
            <a:pPr defTabSz="914400" eaLnBrk="1" fontAlgn="base" hangingPunct="1">
              <a:spcBef>
                <a:spcPct val="0"/>
              </a:spcBef>
              <a:spcAft>
                <a:spcPct val="0"/>
              </a:spcAft>
            </a:pPr>
            <a:r>
              <a:rPr lang="en-US" altLang="en-US" sz="2400" dirty="0" smtClean="0">
                <a:solidFill>
                  <a:srgbClr val="FFFF00"/>
                </a:solidFill>
                <a:ea typeface="Courier"/>
                <a:cs typeface="Courier"/>
              </a:rPr>
              <a:t>INFO</a:t>
            </a:r>
            <a:r>
              <a:rPr lang="en-US" altLang="en-US" sz="2400" dirty="0">
                <a:solidFill>
                  <a:srgbClr val="FFFF00"/>
                </a:solidFill>
                <a:ea typeface="Courier"/>
                <a:cs typeface="Courier"/>
              </a:rPr>
              <a:t>: Run List expands to [</a:t>
            </a:r>
            <a:r>
              <a:rPr lang="en-US" altLang="en-US" sz="2400" dirty="0" err="1">
                <a:solidFill>
                  <a:srgbClr val="FFFF00"/>
                </a:solidFill>
                <a:ea typeface="Courier"/>
                <a:cs typeface="Courier"/>
              </a:rPr>
              <a:t>iis_demo</a:t>
            </a:r>
            <a:r>
              <a:rPr lang="en-US" altLang="en-US" sz="2400" dirty="0">
                <a:solidFill>
                  <a:srgbClr val="FFFF00"/>
                </a:solidFill>
                <a:ea typeface="Courier"/>
                <a:cs typeface="Courier"/>
              </a:rPr>
              <a:t>, hosts, users]</a:t>
            </a:r>
          </a:p>
          <a:p>
            <a:pPr defTabSz="914400" eaLnBrk="1" fontAlgn="base" hangingPunct="1">
              <a:spcBef>
                <a:spcPct val="0"/>
              </a:spcBef>
              <a:spcAft>
                <a:spcPct val="0"/>
              </a:spcAft>
            </a:pPr>
            <a:r>
              <a:rPr lang="en-US" altLang="en-US" sz="2400" dirty="0">
                <a:ea typeface="Courier"/>
                <a:cs typeface="Courier"/>
              </a:rPr>
              <a:t>[2014-02-25T09:44:14-08:00] INFO: Starting Chef Run for node1</a:t>
            </a:r>
          </a:p>
          <a:p>
            <a:pPr defTabSz="914400" eaLnBrk="1" fontAlgn="base" hangingPunct="1">
              <a:spcBef>
                <a:spcPct val="0"/>
              </a:spcBef>
              <a:spcAft>
                <a:spcPct val="0"/>
              </a:spcAft>
            </a:pPr>
            <a:r>
              <a:rPr lang="en-US" altLang="en-US" sz="2400" dirty="0">
                <a:ea typeface="Courier"/>
                <a:cs typeface="Courier"/>
              </a:rPr>
              <a:t>[2014-02-25T09:44:14-08:00] INFO: Running start handlers</a:t>
            </a:r>
          </a:p>
          <a:p>
            <a:pPr defTabSz="914400" eaLnBrk="1" fontAlgn="base" hangingPunct="1">
              <a:spcBef>
                <a:spcPct val="0"/>
              </a:spcBef>
              <a:spcAft>
                <a:spcPct val="0"/>
              </a:spcAft>
            </a:pPr>
            <a:r>
              <a:rPr lang="en-US" altLang="en-US" sz="2400" dirty="0">
                <a:ea typeface="Courier"/>
                <a:cs typeface="Courier"/>
              </a:rPr>
              <a:t>[2014-02-25T09:44:14-08:00] INFO: Start handlers complete.</a:t>
            </a:r>
          </a:p>
          <a:p>
            <a:pPr defTabSz="914400" eaLnBrk="1" fontAlgn="base" hangingPunct="1">
              <a:spcBef>
                <a:spcPct val="0"/>
              </a:spcBef>
              <a:spcAft>
                <a:spcPct val="0"/>
              </a:spcAft>
            </a:pPr>
            <a:r>
              <a:rPr lang="en-US" altLang="en-US" sz="2400" dirty="0">
                <a:ea typeface="Courier"/>
                <a:cs typeface="Courier"/>
              </a:rPr>
              <a:t>resolving cookbooks for run list: ["</a:t>
            </a:r>
            <a:r>
              <a:rPr lang="en-US" altLang="en-US" sz="2400" dirty="0" err="1">
                <a:ea typeface="Courier"/>
                <a:cs typeface="Courier"/>
              </a:rPr>
              <a:t>iis_demo</a:t>
            </a:r>
            <a:r>
              <a:rPr lang="en-US" altLang="en-US" sz="2400" dirty="0">
                <a:ea typeface="Courier"/>
                <a:cs typeface="Courier"/>
              </a:rPr>
              <a:t>", "hosts", "users"]</a:t>
            </a:r>
          </a:p>
          <a:p>
            <a:pPr defTabSz="914400" eaLnBrk="1" fontAlgn="base" hangingPunct="1">
              <a:spcBef>
                <a:spcPct val="0"/>
              </a:spcBef>
              <a:spcAft>
                <a:spcPct val="0"/>
              </a:spcAft>
            </a:pPr>
            <a:r>
              <a:rPr lang="en-US" altLang="en-US" sz="2400" dirty="0">
                <a:ea typeface="Courier"/>
                <a:cs typeface="Courier"/>
              </a:rPr>
              <a:t>[2014-02-25T09:44:15-08:00] INFO: Loading cookbooks [datacenter, hosts, </a:t>
            </a:r>
            <a:r>
              <a:rPr lang="en-US" altLang="en-US" sz="2400" dirty="0" err="1">
                <a:ea typeface="Courier"/>
                <a:cs typeface="Courier"/>
              </a:rPr>
              <a:t>iis_demo</a:t>
            </a:r>
            <a:r>
              <a:rPr lang="en-US" altLang="en-US" sz="2400" dirty="0">
                <a:ea typeface="Courier"/>
                <a:cs typeface="Courier"/>
              </a:rPr>
              <a:t>, users]</a:t>
            </a:r>
          </a:p>
          <a:p>
            <a:pPr defTabSz="914400" eaLnBrk="1" fontAlgn="base" hangingPunct="1">
              <a:spcBef>
                <a:spcPct val="0"/>
              </a:spcBef>
              <a:spcAft>
                <a:spcPct val="0"/>
              </a:spcAft>
            </a:pPr>
            <a:r>
              <a:rPr lang="en-US" altLang="en-US" sz="2400" dirty="0">
                <a:ea typeface="Courier"/>
                <a:cs typeface="Courier"/>
              </a:rPr>
              <a:t>Synchronizing Cookbooks:</a:t>
            </a:r>
          </a:p>
          <a:p>
            <a:pPr defTabSz="914400" eaLnBrk="1" fontAlgn="base" hangingPunct="1">
              <a:spcBef>
                <a:spcPct val="0"/>
              </a:spcBef>
              <a:spcAft>
                <a:spcPct val="0"/>
              </a:spcAft>
            </a:pPr>
            <a:r>
              <a:rPr lang="en-US" altLang="en-US" sz="2400" dirty="0">
                <a:ea typeface="Courier"/>
                <a:cs typeface="Courier"/>
              </a:rPr>
              <a:t>  - </a:t>
            </a:r>
            <a:r>
              <a:rPr lang="en-US" altLang="en-US" sz="2400" dirty="0" err="1">
                <a:ea typeface="Courier"/>
                <a:cs typeface="Courier"/>
              </a:rPr>
              <a:t>iis_demo</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a:t>
            </a:r>
            <a:r>
              <a:rPr lang="en-US" altLang="en-US" sz="2400" dirty="0" smtClean="0">
                <a:ea typeface="Courier"/>
                <a:cs typeface="Courier"/>
              </a:rPr>
              <a:t>hosts</a:t>
            </a:r>
          </a:p>
        </p:txBody>
      </p:sp>
      <p:sp>
        <p:nvSpPr>
          <p:cNvPr id="369669" name="Rectangle 4"/>
          <p:cNvSpPr>
            <a:spLocks/>
          </p:cNvSpPr>
          <p:nvPr/>
        </p:nvSpPr>
        <p:spPr bwMode="auto">
          <a:xfrm>
            <a:off x="790812" y="3810000"/>
            <a:ext cx="14619128" cy="1447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2697342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1"/>
          <p:cNvSpPr>
            <a:spLocks/>
          </p:cNvSpPr>
          <p:nvPr/>
        </p:nvSpPr>
        <p:spPr bwMode="auto">
          <a:xfrm>
            <a:off x="7544537"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smtClean="0">
                <a:solidFill>
                  <a:srgbClr val="BA2121"/>
                </a:solidFill>
                <a:latin typeface="Consolas" panose="020B0609020204030204" pitchFamily="49" charset="0"/>
                <a:cs typeface="Consolas" panose="020B0609020204030204" pitchFamily="49" charset="0"/>
              </a:rPr>
              <a:t>"win</a:t>
            </a:r>
            <a:r>
              <a:rPr lang="en-US" sz="3200" dirty="0" smtClean="0">
                <a:solidFill>
                  <a:srgbClr val="BA2121"/>
                </a:solidFill>
                <a:latin typeface="Consolas" panose="020B0609020204030204" pitchFamily="49" charset="0"/>
                <a:cs typeface="Consolas" panose="020B0609020204030204" pitchFamily="49" charset="0"/>
              </a:rPr>
              <a:t>-</a:t>
            </a:r>
            <a:r>
              <a:rPr lang="en-US" sz="3200" dirty="0" err="1" smtClean="0">
                <a:solidFill>
                  <a:srgbClr val="BA2121"/>
                </a:solidFill>
                <a:latin typeface="Consolas" panose="020B0609020204030204" pitchFamily="49" charset="0"/>
                <a:cs typeface="Consolas" panose="020B0609020204030204" pitchFamily="49" charset="0"/>
              </a:rPr>
              <a:t>webhead</a:t>
            </a:r>
            <a:r>
              <a:rPr lang="en-US" sz="3200" dirty="0" smtClean="0">
                <a:solidFill>
                  <a:srgbClr val="BA2121"/>
                </a:solidFill>
                <a:latin typeface="Consolas" panose="020B0609020204030204" pitchFamily="49" charset="0"/>
                <a:cs typeface="Consolas" panose="020B0609020204030204" pitchFamily="49" charset="0"/>
              </a:rPr>
              <a:t>"</a:t>
            </a:r>
            <a:endParaRPr lang="en-US" sz="3200" dirty="0">
              <a:solidFill>
                <a:srgbClr val="BA2121"/>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smtClean="0">
                <a:solidFill>
                  <a:srgbClr val="BA2121"/>
                </a:solidFill>
                <a:latin typeface="Consolas" panose="020B0609020204030204" pitchFamily="49" charset="0"/>
                <a:cs typeface="Consolas" panose="020B0609020204030204" pitchFamily="49" charset="0"/>
              </a:rPr>
              <a:t>"IIS </a:t>
            </a:r>
            <a:r>
              <a:rPr lang="en-US" sz="3200" dirty="0" smtClean="0">
                <a:solidFill>
                  <a:srgbClr val="BA2121"/>
                </a:solidFill>
                <a:latin typeface="Consolas" panose="020B0609020204030204" pitchFamily="49" charset="0"/>
                <a:cs typeface="Consolas" panose="020B0609020204030204" pitchFamily="49" charset="0"/>
              </a:rPr>
              <a:t>Web </a:t>
            </a:r>
            <a:r>
              <a:rPr lang="en-US" sz="3200" dirty="0">
                <a:solidFill>
                  <a:srgbClr val="BA2121"/>
                </a:solidFill>
                <a:latin typeface="Consolas" panose="020B0609020204030204" pitchFamily="49" charset="0"/>
                <a:cs typeface="Consolas" panose="020B0609020204030204" pitchFamily="49" charset="0"/>
              </a:rPr>
              <a:t>Server"</a:t>
            </a:r>
          </a:p>
          <a:p>
            <a:pPr>
              <a:spcBef>
                <a:spcPts val="0"/>
              </a:spcBef>
              <a:buNone/>
            </a:pPr>
            <a:r>
              <a:rPr lang="en-US" sz="3200" dirty="0" err="1">
                <a:latin typeface="Consolas" panose="020B0609020204030204" pitchFamily="49" charset="0"/>
                <a:cs typeface="Consolas" panose="020B0609020204030204" pitchFamily="49" charset="0"/>
              </a:rPr>
              <a:t>run_list</a:t>
            </a: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"recipe[</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a:solidFill>
                  <a:srgbClr val="BA2121"/>
                </a:solidFill>
                <a:latin typeface="Consolas" panose="020B0609020204030204" pitchFamily="49" charset="0"/>
                <a:cs typeface="Consolas" panose="020B0609020204030204" pitchFamily="49" charset="0"/>
              </a:rPr>
              <a:t>]"</a:t>
            </a:r>
          </a:p>
          <a:p>
            <a:pPr>
              <a:spcBef>
                <a:spcPts val="0"/>
              </a:spcBef>
              <a:buNone/>
            </a:pPr>
            <a:r>
              <a:rPr lang="en-US" sz="3200" dirty="0" err="1">
                <a:latin typeface="Consolas" panose="020B0609020204030204" pitchFamily="49" charset="0"/>
                <a:cs typeface="Consolas" panose="020B0609020204030204" pitchFamily="49" charset="0"/>
              </a:rPr>
              <a:t>default_attributes</a:t>
            </a:r>
            <a:r>
              <a:rPr lang="en-US" sz="3200" dirty="0">
                <a:latin typeface="Consolas" panose="020B0609020204030204" pitchFamily="49" charset="0"/>
                <a:cs typeface="Consolas" panose="020B0609020204030204" pitchFamily="49" charset="0"/>
              </a:rPr>
              <a:t>({</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smtClean="0">
                <a:solidFill>
                  <a:srgbClr val="BA2121"/>
                </a:solidFill>
                <a:latin typeface="Consolas" panose="020B0609020204030204" pitchFamily="49" charset="0"/>
                <a:cs typeface="Consolas" panose="020B0609020204030204" pitchFamily="49" charset="0"/>
              </a:rPr>
              <a:t>"</a:t>
            </a:r>
            <a:r>
              <a:rPr lang="en-US" sz="3200" dirty="0" err="1" smtClean="0">
                <a:solidFill>
                  <a:srgbClr val="BA2121"/>
                </a:solidFill>
                <a:latin typeface="Consolas" panose="020B0609020204030204" pitchFamily="49" charset="0"/>
                <a:cs typeface="Consolas" panose="020B0609020204030204" pitchFamily="49" charset="0"/>
              </a:rPr>
              <a:t>iis_demo</a:t>
            </a:r>
            <a:r>
              <a:rPr lang="en-US" sz="3200" dirty="0" smtClean="0">
                <a:solidFill>
                  <a:srgbClr val="BA2121"/>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"sites"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t>
            </a:r>
            <a:r>
              <a:rPr lang="en-US" sz="3200" dirty="0" smtClean="0">
                <a:solidFill>
                  <a:srgbClr val="BA2121"/>
                </a:solidFill>
                <a:latin typeface="Consolas" panose="020B0609020204030204" pitchFamily="49" charset="0"/>
                <a:cs typeface="Consolas" panose="020B0609020204030204" pitchFamily="49" charset="0"/>
              </a:rPr>
              <a:t>admins"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smtClean="0">
                <a:solidFill>
                  <a:srgbClr val="666666"/>
                </a:solidFill>
                <a:latin typeface="Consolas" panose="020B0609020204030204" pitchFamily="49" charset="0"/>
                <a:cs typeface="Consolas" panose="020B0609020204030204" pitchFamily="49" charset="0"/>
              </a:rPr>
              <a:t>8000</a:t>
            </a:r>
            <a:endParaRPr lang="en-US" sz="3200" dirty="0">
              <a:solidFill>
                <a:srgbClr val="666666"/>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a:t>
            </a:r>
          </a:p>
        </p:txBody>
      </p:sp>
      <p:sp>
        <p:nvSpPr>
          <p:cNvPr id="36454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64548" name="Rectangle 3"/>
          <p:cNvSpPr>
            <a:spLocks/>
          </p:cNvSpPr>
          <p:nvPr/>
        </p:nvSpPr>
        <p:spPr bwMode="auto">
          <a:xfrm>
            <a:off x="5048743" y="1600200"/>
            <a:ext cx="1465723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smtClean="0">
                <a:latin typeface="Courier"/>
                <a:ea typeface="Courier"/>
                <a:cs typeface="Courier"/>
                <a:sym typeface="Courier"/>
              </a:rPr>
              <a:t>roles\win-</a:t>
            </a:r>
            <a:r>
              <a:rPr lang="en-US" altLang="en-US" sz="3500" dirty="0" err="1" smtClean="0">
                <a:latin typeface="Courier"/>
                <a:ea typeface="Courier"/>
                <a:cs typeface="Courier"/>
                <a:sym typeface="Courier"/>
              </a:rPr>
              <a:t>webhead.rb</a:t>
            </a:r>
            <a:endParaRPr lang="en-US" altLang="en-US" sz="3500" dirty="0">
              <a:latin typeface="Courier"/>
              <a:ea typeface="Courier"/>
              <a:cs typeface="Courier"/>
              <a:sym typeface="Courier"/>
            </a:endParaRPr>
          </a:p>
        </p:txBody>
      </p:sp>
      <p:sp>
        <p:nvSpPr>
          <p:cNvPr id="364549"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8085"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t>Add </a:t>
            </a:r>
            <a:r>
              <a:rPr lang="en-US" sz="4800" dirty="0"/>
              <a:t>an attribute to the role</a:t>
            </a:r>
            <a:endParaRPr lang="en-US" sz="4800" dirty="0">
              <a:sym typeface="Arial Bold" charset="0"/>
            </a:endParaRPr>
          </a:p>
        </p:txBody>
      </p:sp>
      <p:sp>
        <p:nvSpPr>
          <p:cNvPr id="364551" name="Rectangle 6"/>
          <p:cNvSpPr>
            <a:spLocks noGrp="1" noChangeArrowheads="1"/>
          </p:cNvSpPr>
          <p:nvPr>
            <p:ph type="body" idx="1"/>
          </p:nvPr>
        </p:nvSpPr>
        <p:spPr>
          <a:xfrm>
            <a:off x="800274" y="2667001"/>
            <a:ext cx="6414183" cy="5943603"/>
          </a:xfrm>
        </p:spPr>
        <p:txBody>
          <a:bodyPr/>
          <a:lstStyle/>
          <a:p>
            <a:pPr eaLnBrk="1" hangingPunct="1"/>
            <a:r>
              <a:rPr lang="en-US" altLang="en-US" dirty="0" smtClean="0"/>
              <a:t>You can set default node attributes within a role.</a:t>
            </a:r>
          </a:p>
        </p:txBody>
      </p:sp>
      <p:sp>
        <p:nvSpPr>
          <p:cNvPr id="364552" name="Rectangle 7"/>
          <p:cNvSpPr>
            <a:spLocks/>
          </p:cNvSpPr>
          <p:nvPr/>
        </p:nvSpPr>
        <p:spPr bwMode="auto">
          <a:xfrm>
            <a:off x="7671594" y="4038600"/>
            <a:ext cx="5067795" cy="440615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41254166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1"/>
          <p:cNvSpPr>
            <a:spLocks/>
          </p:cNvSpPr>
          <p:nvPr/>
        </p:nvSpPr>
        <p:spPr bwMode="auto">
          <a:xfrm>
            <a:off x="9437074" y="4038600"/>
            <a:ext cx="6566541" cy="4711700"/>
          </a:xfrm>
          <a:prstGeom prst="rect">
            <a:avLst/>
          </a:prstGeom>
          <a:solidFill>
            <a:srgbClr val="FFFFFF"/>
          </a:solidFill>
          <a:ln w="25400">
            <a:solidFill>
              <a:srgbClr val="334150"/>
            </a:solidFill>
            <a:prstDash val="sysDot"/>
            <a:miter lim="800000"/>
            <a:headEnd/>
            <a:tailEnd/>
          </a:ln>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100" dirty="0" err="1">
                <a:solidFill>
                  <a:srgbClr val="000000"/>
                </a:solidFill>
                <a:latin typeface="Courier"/>
                <a:ea typeface="Courier"/>
                <a:cs typeface="Courier"/>
                <a:sym typeface="Courier"/>
              </a:rPr>
              <a:t>default_attributes</a:t>
            </a:r>
            <a:r>
              <a:rPr lang="en-US" altLang="en-US" sz="31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smtClean="0">
                <a:solidFill>
                  <a:srgbClr val="BA2121"/>
                </a:solidFill>
                <a:latin typeface="Courier"/>
                <a:ea typeface="Courier"/>
                <a:cs typeface="Courier"/>
                <a:sym typeface="Courier"/>
              </a:rPr>
              <a:t>"</a:t>
            </a:r>
            <a:r>
              <a:rPr lang="en-US" altLang="en-US" sz="3100" dirty="0" err="1" smtClean="0">
                <a:solidFill>
                  <a:srgbClr val="BA2121"/>
                </a:solidFill>
                <a:latin typeface="Courier"/>
                <a:ea typeface="Courier"/>
                <a:cs typeface="Courier"/>
                <a:sym typeface="Courier"/>
              </a:rPr>
              <a:t>iis_demo</a:t>
            </a:r>
            <a:r>
              <a:rPr lang="en-US" altLang="en-US" sz="3100" dirty="0" smtClean="0">
                <a:solidFill>
                  <a:srgbClr val="BA2121"/>
                </a:solidFill>
                <a:latin typeface="Courier"/>
                <a:ea typeface="Courier"/>
                <a:cs typeface="Courier"/>
                <a:sym typeface="Courier"/>
              </a:rPr>
              <a:t>"</a:t>
            </a:r>
            <a:r>
              <a:rPr lang="en-US" altLang="en-US" sz="3100" dirty="0" smtClean="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"sites"</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a:t>
            </a:r>
            <a:r>
              <a:rPr lang="en-US" altLang="en-US" sz="3100" dirty="0" smtClean="0">
                <a:solidFill>
                  <a:srgbClr val="BA2121"/>
                </a:solidFill>
                <a:latin typeface="Courier"/>
                <a:ea typeface="Courier"/>
                <a:cs typeface="Courier"/>
                <a:sym typeface="Courier"/>
              </a:rPr>
              <a:t>admins"</a:t>
            </a:r>
            <a:r>
              <a:rPr lang="en-US" altLang="en-US" sz="3100" dirty="0" smtClean="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"port"</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r>
              <a:rPr lang="en-US" altLang="en-US" sz="3100" dirty="0" smtClean="0">
                <a:solidFill>
                  <a:srgbClr val="666666"/>
                </a:solidFill>
                <a:latin typeface="Courier"/>
                <a:ea typeface="Courier"/>
                <a:cs typeface="Courier"/>
                <a:sym typeface="Courier"/>
              </a:rPr>
              <a:t>8000</a:t>
            </a:r>
            <a:endParaRPr lang="en-US" altLang="en-US" sz="31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a:t>
            </a:r>
          </a:p>
        </p:txBody>
      </p:sp>
      <p:sp>
        <p:nvSpPr>
          <p:cNvPr id="56832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Node </a:t>
            </a:r>
            <a:r>
              <a:rPr lang="en-US" sz="4800" dirty="0">
                <a:sym typeface="Arial Bold" charset="0"/>
              </a:rPr>
              <a:t>Attributes that are hashes are merged</a:t>
            </a:r>
          </a:p>
        </p:txBody>
      </p:sp>
      <p:sp>
        <p:nvSpPr>
          <p:cNvPr id="371716" name="Rectangle 3"/>
          <p:cNvSpPr>
            <a:spLocks noGrp="1" noChangeArrowheads="1"/>
          </p:cNvSpPr>
          <p:nvPr>
            <p:ph type="body" idx="1"/>
          </p:nvPr>
        </p:nvSpPr>
        <p:spPr>
          <a:xfrm>
            <a:off x="1917887" y="6400800"/>
            <a:ext cx="5842571" cy="736600"/>
          </a:xfrm>
        </p:spPr>
        <p:txBody>
          <a:bodyPr/>
          <a:lstStyle/>
          <a:p>
            <a:pPr eaLnBrk="1" hangingPunct="1"/>
            <a:r>
              <a:rPr lang="en-US" altLang="en-US" dirty="0" smtClean="0"/>
              <a:t>While our role has...</a:t>
            </a:r>
          </a:p>
        </p:txBody>
      </p:sp>
      <p:sp>
        <p:nvSpPr>
          <p:cNvPr id="371717" name="Rectangle 4"/>
          <p:cNvSpPr>
            <a:spLocks/>
          </p:cNvSpPr>
          <p:nvPr/>
        </p:nvSpPr>
        <p:spPr bwMode="auto">
          <a:xfrm>
            <a:off x="1803576" y="1651000"/>
            <a:ext cx="12637734"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The </a:t>
            </a:r>
            <a:r>
              <a:rPr lang="en-US" altLang="en-US" dirty="0" err="1" smtClean="0">
                <a:solidFill>
                  <a:srgbClr val="000000"/>
                </a:solidFill>
                <a:cs typeface="Arial" pitchFamily="34" charset="0"/>
              </a:rPr>
              <a:t>iis_demo</a:t>
            </a:r>
            <a:r>
              <a:rPr lang="en-US" altLang="en-US" dirty="0" smtClean="0">
                <a:solidFill>
                  <a:srgbClr val="000000"/>
                </a:solidFill>
                <a:cs typeface="Arial" pitchFamily="34" charset="0"/>
              </a:rPr>
              <a:t> cookbooks </a:t>
            </a:r>
            <a:r>
              <a:rPr lang="en-US" altLang="en-US" dirty="0">
                <a:solidFill>
                  <a:srgbClr val="000000"/>
                </a:solidFill>
                <a:cs typeface="Arial" pitchFamily="34" charset="0"/>
              </a:rPr>
              <a:t>attribute file contains:</a:t>
            </a:r>
          </a:p>
        </p:txBody>
      </p:sp>
      <p:sp>
        <p:nvSpPr>
          <p:cNvPr id="371718" name="Rectangle 5"/>
          <p:cNvSpPr>
            <a:spLocks/>
          </p:cNvSpPr>
          <p:nvPr/>
        </p:nvSpPr>
        <p:spPr bwMode="auto">
          <a:xfrm>
            <a:off x="254025" y="2368550"/>
            <a:ext cx="15749538" cy="1574800"/>
          </a:xfrm>
          <a:prstGeom prst="rect">
            <a:avLst/>
          </a:prstGeom>
          <a:solidFill>
            <a:srgbClr val="FFFFFF"/>
          </a:solidFill>
          <a:ln w="25400">
            <a:solidFill>
              <a:srgbClr val="334150"/>
            </a:solidFill>
            <a:prstDash val="sysDot"/>
            <a:miter lim="800000"/>
            <a:headEnd/>
            <a:tailEnd/>
          </a:ln>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Default</a:t>
            </a:r>
            <a:r>
              <a:rPr lang="en-US" altLang="en-US" sz="3200" dirty="0" smtClean="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a:t>
            </a:r>
            <a:r>
              <a:rPr lang="en-US" altLang="en-US" sz="3200" dirty="0" err="1" smtClean="0">
                <a:solidFill>
                  <a:srgbClr val="BA2121"/>
                </a:solidFill>
                <a:latin typeface="Courier"/>
                <a:ea typeface="Courier"/>
                <a:cs typeface="Courier"/>
                <a:sym typeface="Courier"/>
              </a:rPr>
              <a:t>iis_demo</a:t>
            </a:r>
            <a:r>
              <a:rPr lang="en-US" altLang="en-US" sz="3200" dirty="0" smtClean="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"sites</a:t>
            </a:r>
            <a:r>
              <a:rPr lang="en-US" altLang="en-US" sz="3200" dirty="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"clowns"</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80</a:t>
            </a:r>
            <a:r>
              <a:rPr lang="en-US" altLang="en-US" sz="32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Default</a:t>
            </a:r>
            <a:r>
              <a:rPr lang="en-US" altLang="en-US" sz="3200" dirty="0" smtClean="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a:t>
            </a:r>
            <a:r>
              <a:rPr lang="en-US" altLang="en-US" sz="3200" dirty="0" err="1" smtClean="0">
                <a:solidFill>
                  <a:srgbClr val="BA2121"/>
                </a:solidFill>
                <a:latin typeface="Courier"/>
                <a:ea typeface="Courier"/>
                <a:cs typeface="Courier"/>
                <a:sym typeface="Courier"/>
              </a:rPr>
              <a:t>iis_demo</a:t>
            </a:r>
            <a:r>
              <a:rPr lang="en-US" altLang="en-US" sz="3200" dirty="0" smtClean="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"sites</a:t>
            </a:r>
            <a:r>
              <a:rPr lang="en-US" altLang="en-US" sz="3200" dirty="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"bears"</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81</a:t>
            </a:r>
            <a:r>
              <a:rPr lang="en-US" altLang="en-US" sz="3200" dirty="0">
                <a:solidFill>
                  <a:srgbClr val="000000"/>
                </a:solidFill>
                <a:latin typeface="Courier"/>
                <a:ea typeface="Courier"/>
                <a:cs typeface="Courier"/>
                <a:sym typeface="Courier"/>
              </a:rPr>
              <a:t> }</a:t>
            </a:r>
          </a:p>
        </p:txBody>
      </p:sp>
    </p:spTree>
    <p:extLst>
      <p:ext uri="{BB962C8B-B14F-4D97-AF65-F5344CB8AC3E}">
        <p14:creationId xmlns:p14="http://schemas.microsoft.com/office/powerpoint/2010/main" val="35929310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1"/>
          <p:cNvSpPr>
            <a:spLocks/>
          </p:cNvSpPr>
          <p:nvPr/>
        </p:nvSpPr>
        <p:spPr bwMode="auto">
          <a:xfrm>
            <a:off x="8356620"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smtClean="0">
                <a:solidFill>
                  <a:srgbClr val="BA2121"/>
                </a:solidFill>
                <a:latin typeface="Consolas" panose="020B0609020204030204" pitchFamily="49" charset="0"/>
                <a:cs typeface="Consolas" panose="020B0609020204030204" pitchFamily="49" charset="0"/>
              </a:rPr>
              <a:t>"win</a:t>
            </a:r>
            <a:r>
              <a:rPr lang="en-US" sz="3200" dirty="0" smtClean="0">
                <a:solidFill>
                  <a:srgbClr val="BA2121"/>
                </a:solidFill>
                <a:latin typeface="Consolas" panose="020B0609020204030204" pitchFamily="49" charset="0"/>
                <a:cs typeface="Consolas" panose="020B0609020204030204" pitchFamily="49" charset="0"/>
              </a:rPr>
              <a:t>-</a:t>
            </a:r>
            <a:r>
              <a:rPr lang="en-US" sz="3200" dirty="0" err="1" smtClean="0">
                <a:solidFill>
                  <a:srgbClr val="BA2121"/>
                </a:solidFill>
                <a:latin typeface="Consolas" panose="020B0609020204030204" pitchFamily="49" charset="0"/>
                <a:cs typeface="Consolas" panose="020B0609020204030204" pitchFamily="49" charset="0"/>
              </a:rPr>
              <a:t>webhead</a:t>
            </a:r>
            <a:r>
              <a:rPr lang="en-US" sz="3200" dirty="0" smtClean="0">
                <a:solidFill>
                  <a:srgbClr val="BA2121"/>
                </a:solidFill>
                <a:latin typeface="Consolas" panose="020B0609020204030204" pitchFamily="49" charset="0"/>
                <a:cs typeface="Consolas" panose="020B0609020204030204" pitchFamily="49" charset="0"/>
              </a:rPr>
              <a:t>"</a:t>
            </a:r>
            <a:endParaRPr lang="en-US" sz="3200" dirty="0">
              <a:solidFill>
                <a:srgbClr val="BA2121"/>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smtClean="0">
                <a:solidFill>
                  <a:srgbClr val="BA2121"/>
                </a:solidFill>
                <a:latin typeface="Consolas" panose="020B0609020204030204" pitchFamily="49" charset="0"/>
                <a:cs typeface="Consolas" panose="020B0609020204030204" pitchFamily="49" charset="0"/>
              </a:rPr>
              <a:t>"IIS </a:t>
            </a:r>
            <a:r>
              <a:rPr lang="en-US" sz="3200" dirty="0" smtClean="0">
                <a:solidFill>
                  <a:srgbClr val="BA2121"/>
                </a:solidFill>
                <a:latin typeface="Consolas" panose="020B0609020204030204" pitchFamily="49" charset="0"/>
                <a:cs typeface="Consolas" panose="020B0609020204030204" pitchFamily="49" charset="0"/>
              </a:rPr>
              <a:t>Web </a:t>
            </a:r>
            <a:r>
              <a:rPr lang="en-US" sz="3200" dirty="0">
                <a:solidFill>
                  <a:srgbClr val="BA2121"/>
                </a:solidFill>
                <a:latin typeface="Consolas" panose="020B0609020204030204" pitchFamily="49" charset="0"/>
                <a:cs typeface="Consolas" panose="020B0609020204030204" pitchFamily="49" charset="0"/>
              </a:rPr>
              <a:t>Server"</a:t>
            </a:r>
          </a:p>
          <a:p>
            <a:pPr>
              <a:spcBef>
                <a:spcPts val="0"/>
              </a:spcBef>
              <a:buNone/>
            </a:pPr>
            <a:r>
              <a:rPr lang="en-US" sz="3200" dirty="0" err="1">
                <a:latin typeface="Consolas" panose="020B0609020204030204" pitchFamily="49" charset="0"/>
                <a:cs typeface="Consolas" panose="020B0609020204030204" pitchFamily="49" charset="0"/>
              </a:rPr>
              <a:t>run_list</a:t>
            </a: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"recipe[</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a:solidFill>
                  <a:srgbClr val="BA2121"/>
                </a:solidFill>
                <a:latin typeface="Consolas" panose="020B0609020204030204" pitchFamily="49" charset="0"/>
                <a:cs typeface="Consolas" panose="020B0609020204030204" pitchFamily="49" charset="0"/>
              </a:rPr>
              <a:t>]"</a:t>
            </a:r>
          </a:p>
          <a:p>
            <a:pPr>
              <a:spcBef>
                <a:spcPts val="0"/>
              </a:spcBef>
              <a:buNone/>
            </a:pPr>
            <a:r>
              <a:rPr lang="en-US" sz="3200" dirty="0" err="1">
                <a:latin typeface="Consolas" panose="020B0609020204030204" pitchFamily="49" charset="0"/>
                <a:cs typeface="Consolas" panose="020B0609020204030204" pitchFamily="49" charset="0"/>
              </a:rPr>
              <a:t>default_attributes</a:t>
            </a:r>
            <a:r>
              <a:rPr lang="en-US" sz="3200" dirty="0">
                <a:latin typeface="Consolas" panose="020B0609020204030204" pitchFamily="49" charset="0"/>
                <a:cs typeface="Consolas" panose="020B0609020204030204" pitchFamily="49" charset="0"/>
              </a:rPr>
              <a:t>({</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smtClean="0">
                <a:solidFill>
                  <a:srgbClr val="BA2121"/>
                </a:solidFill>
                <a:latin typeface="Consolas" panose="020B0609020204030204" pitchFamily="49" charset="0"/>
                <a:cs typeface="Consolas" panose="020B0609020204030204" pitchFamily="49" charset="0"/>
              </a:rPr>
              <a:t>"</a:t>
            </a:r>
            <a:r>
              <a:rPr lang="en-US" sz="3200" dirty="0" err="1" smtClean="0">
                <a:solidFill>
                  <a:srgbClr val="BA2121"/>
                </a:solidFill>
                <a:latin typeface="Consolas" panose="020B0609020204030204" pitchFamily="49" charset="0"/>
                <a:cs typeface="Consolas" panose="020B0609020204030204" pitchFamily="49" charset="0"/>
              </a:rPr>
              <a:t>iis_demo</a:t>
            </a:r>
            <a:r>
              <a:rPr lang="en-US" sz="3200" dirty="0" smtClean="0">
                <a:solidFill>
                  <a:srgbClr val="BA2121"/>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"sites"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t>
            </a:r>
            <a:r>
              <a:rPr lang="en-US" sz="3200" dirty="0" smtClean="0">
                <a:solidFill>
                  <a:srgbClr val="BA2121"/>
                </a:solidFill>
                <a:latin typeface="Consolas" panose="020B0609020204030204" pitchFamily="49" charset="0"/>
                <a:cs typeface="Consolas" panose="020B0609020204030204" pitchFamily="49" charset="0"/>
              </a:rPr>
              <a:t>admins"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smtClean="0">
                <a:solidFill>
                  <a:srgbClr val="666666"/>
                </a:solidFill>
                <a:latin typeface="Consolas" panose="020B0609020204030204" pitchFamily="49" charset="0"/>
                <a:cs typeface="Consolas" panose="020B0609020204030204" pitchFamily="49" charset="0"/>
              </a:rPr>
              <a:t>8000</a:t>
            </a:r>
            <a:endParaRPr lang="en-US" sz="3200" dirty="0">
              <a:solidFill>
                <a:srgbClr val="666666"/>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a:t>
            </a:r>
          </a:p>
        </p:txBody>
      </p:sp>
      <p:sp>
        <p:nvSpPr>
          <p:cNvPr id="36454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64548" name="Rectangle 3"/>
          <p:cNvSpPr>
            <a:spLocks/>
          </p:cNvSpPr>
          <p:nvPr/>
        </p:nvSpPr>
        <p:spPr bwMode="auto">
          <a:xfrm>
            <a:off x="5048743" y="1600200"/>
            <a:ext cx="1465723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smtClean="0">
                <a:latin typeface="Courier"/>
                <a:ea typeface="Courier"/>
                <a:cs typeface="Courier"/>
                <a:sym typeface="Courier"/>
              </a:rPr>
              <a:t>roles\win-</a:t>
            </a:r>
            <a:r>
              <a:rPr lang="en-US" altLang="en-US" sz="3500" dirty="0" err="1" smtClean="0">
                <a:latin typeface="Courier"/>
                <a:ea typeface="Courier"/>
                <a:cs typeface="Courier"/>
                <a:sym typeface="Courier"/>
              </a:rPr>
              <a:t>webhead.rb</a:t>
            </a:r>
            <a:endParaRPr lang="en-US" altLang="en-US" sz="3500" dirty="0">
              <a:latin typeface="Courier"/>
              <a:ea typeface="Courier"/>
              <a:cs typeface="Courier"/>
              <a:sym typeface="Courier"/>
            </a:endParaRPr>
          </a:p>
        </p:txBody>
      </p:sp>
      <p:sp>
        <p:nvSpPr>
          <p:cNvPr id="364549"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8085"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t>Add </a:t>
            </a:r>
            <a:r>
              <a:rPr lang="en-US" sz="4800" dirty="0"/>
              <a:t>an attribute to the role</a:t>
            </a:r>
            <a:endParaRPr lang="en-US" sz="4800" dirty="0">
              <a:sym typeface="Arial Bold" charset="0"/>
            </a:endParaRPr>
          </a:p>
        </p:txBody>
      </p:sp>
      <p:sp>
        <p:nvSpPr>
          <p:cNvPr id="364552" name="Rectangle 7"/>
          <p:cNvSpPr>
            <a:spLocks/>
          </p:cNvSpPr>
          <p:nvPr/>
        </p:nvSpPr>
        <p:spPr bwMode="auto">
          <a:xfrm>
            <a:off x="8281194" y="4038600"/>
            <a:ext cx="5410200" cy="45720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3" name="Rectangle 2"/>
          <p:cNvSpPr/>
          <p:nvPr/>
        </p:nvSpPr>
        <p:spPr>
          <a:xfrm>
            <a:off x="280194" y="2514600"/>
            <a:ext cx="8128000" cy="3539431"/>
          </a:xfrm>
          <a:prstGeom prst="rect">
            <a:avLst/>
          </a:prstGeom>
        </p:spPr>
        <p:txBody>
          <a:bodyPr>
            <a:spAutoFit/>
          </a:bodyPr>
          <a:lstStyle/>
          <a:p>
            <a:pPr marL="914400" indent="-914400">
              <a:buFont typeface="+mj-lt"/>
              <a:buAutoNum type="arabicPeriod"/>
            </a:pPr>
            <a:r>
              <a:rPr lang="en-US" dirty="0"/>
              <a:t>Upload the Role you just </a:t>
            </a:r>
            <a:r>
              <a:rPr lang="en-US" dirty="0" smtClean="0"/>
              <a:t>modified</a:t>
            </a:r>
            <a:endParaRPr lang="en-US" dirty="0"/>
          </a:p>
          <a:p>
            <a:pPr marL="914400" indent="-914400">
              <a:buFont typeface="+mj-lt"/>
              <a:buAutoNum type="arabicPeriod"/>
            </a:pPr>
            <a:r>
              <a:rPr lang="en-US" dirty="0"/>
              <a:t>Converge your Windows node </a:t>
            </a:r>
            <a:r>
              <a:rPr lang="en-US" dirty="0" smtClean="0"/>
              <a:t/>
            </a:r>
            <a:br>
              <a:rPr lang="en-US" dirty="0" smtClean="0"/>
            </a:br>
            <a:r>
              <a:rPr lang="en-US" b="1" dirty="0" smtClean="0"/>
              <a:t>(</a:t>
            </a:r>
            <a:r>
              <a:rPr lang="en-US" b="1" dirty="0"/>
              <a:t>on your existing node, not the node you just launched)</a:t>
            </a:r>
          </a:p>
          <a:p>
            <a:pPr marL="914400" indent="-914400">
              <a:buFont typeface="+mj-lt"/>
              <a:buAutoNum type="arabicPeriod"/>
            </a:pPr>
            <a:r>
              <a:rPr lang="en-US" dirty="0"/>
              <a:t>Open a web browser</a:t>
            </a:r>
            <a:br>
              <a:rPr lang="en-US" dirty="0"/>
            </a:br>
            <a:r>
              <a:rPr lang="en-US" dirty="0"/>
              <a:t>Go to http://&lt;windows-hostname&gt;:8000</a:t>
            </a:r>
            <a:br>
              <a:rPr lang="en-US" dirty="0"/>
            </a:br>
            <a:r>
              <a:rPr lang="en-US" dirty="0"/>
              <a:t>You should see the “We love Admins” </a:t>
            </a:r>
            <a:r>
              <a:rPr lang="en-US" dirty="0" smtClean="0"/>
              <a:t/>
            </a:r>
            <a:br>
              <a:rPr lang="en-US" dirty="0" smtClean="0"/>
            </a:br>
            <a:r>
              <a:rPr lang="en-US" dirty="0" smtClean="0"/>
              <a:t>home </a:t>
            </a:r>
            <a:r>
              <a:rPr lang="en-US" dirty="0"/>
              <a:t>page</a:t>
            </a:r>
          </a:p>
        </p:txBody>
      </p:sp>
    </p:spTree>
    <p:extLst>
      <p:ext uri="{BB962C8B-B14F-4D97-AF65-F5344CB8AC3E}">
        <p14:creationId xmlns:p14="http://schemas.microsoft.com/office/powerpoint/2010/main" val="24396934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69" name="Rectangle 1"/>
          <p:cNvSpPr>
            <a:spLocks/>
          </p:cNvSpPr>
          <p:nvPr/>
        </p:nvSpPr>
        <p:spPr bwMode="auto">
          <a:xfrm>
            <a:off x="812879" y="1962150"/>
            <a:ext cx="14657232" cy="1003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&gt; knife </a:t>
            </a:r>
            <a:r>
              <a:rPr lang="en-US" altLang="en-US" sz="3200" dirty="0">
                <a:ea typeface="Courier"/>
                <a:cs typeface="Courier"/>
              </a:rPr>
              <a:t>search node '</a:t>
            </a:r>
            <a:r>
              <a:rPr lang="en-US" altLang="en-US" sz="3200" dirty="0" err="1" smtClean="0">
                <a:ea typeface="Courier"/>
                <a:cs typeface="Courier"/>
              </a:rPr>
              <a:t>role:win-webhead</a:t>
            </a:r>
            <a:r>
              <a:rPr lang="en-US" altLang="en-US" sz="3200" dirty="0" smtClean="0">
                <a:ea typeface="Courier"/>
                <a:cs typeface="Courier"/>
              </a:rPr>
              <a:t>' </a:t>
            </a:r>
            <a:r>
              <a:rPr lang="en-US" altLang="en-US" sz="3200" dirty="0">
                <a:ea typeface="Courier"/>
                <a:cs typeface="Courier"/>
              </a:rPr>
              <a:t>-a </a:t>
            </a:r>
            <a:r>
              <a:rPr lang="en-US" altLang="en-US" sz="3200" dirty="0" err="1">
                <a:ea typeface="Courier"/>
                <a:cs typeface="Courier"/>
              </a:rPr>
              <a:t>iis_demo.sites</a:t>
            </a:r>
            <a:endParaRPr lang="en-US" altLang="en-US" sz="3200" dirty="0">
              <a:ea typeface="Courier"/>
              <a:cs typeface="Courier"/>
            </a:endParaRPr>
          </a:p>
        </p:txBody>
      </p:sp>
      <p:sp>
        <p:nvSpPr>
          <p:cNvPr id="570370" name="Rectangle 2"/>
          <p:cNvSpPr>
            <a:spLocks noGrp="1" noChangeArrowheads="1"/>
          </p:cNvSpPr>
          <p:nvPr>
            <p:ph type="title"/>
          </p:nvPr>
        </p:nvSpPr>
        <p:spPr/>
        <p:txBody>
          <a:bodyPr/>
          <a:lstStyle/>
          <a:p>
            <a:pPr eaLnBrk="1" hangingPunct="1">
              <a:defRPr/>
            </a:pPr>
            <a:r>
              <a:rPr lang="en-US" sz="4400" dirty="0" smtClean="0">
                <a:sym typeface="Arial Bold" charset="0"/>
              </a:rPr>
              <a:t>Windows Exercise</a:t>
            </a:r>
            <a:r>
              <a:rPr lang="en-US" sz="4400" dirty="0">
                <a:sym typeface="Arial Bold" charset="0"/>
              </a:rPr>
              <a:t>: Search for the </a:t>
            </a:r>
            <a:r>
              <a:rPr lang="en-US" sz="4400" dirty="0" smtClean="0">
                <a:sym typeface="Arial Bold" charset="0"/>
              </a:rPr>
              <a:t>IIS sites </a:t>
            </a:r>
            <a:r>
              <a:rPr lang="en-US" sz="4400" dirty="0">
                <a:sym typeface="Arial Bold" charset="0"/>
              </a:rPr>
              <a:t>attribute on all nodes with the role </a:t>
            </a:r>
            <a:r>
              <a:rPr lang="en-US" sz="4400" dirty="0" err="1" smtClean="0">
                <a:sym typeface="Arial Bold" charset="0"/>
              </a:rPr>
              <a:t>iis</a:t>
            </a:r>
            <a:r>
              <a:rPr lang="en-US" sz="4400" dirty="0" smtClean="0">
                <a:sym typeface="Arial Bold" charset="0"/>
              </a:rPr>
              <a:t>-webserver</a:t>
            </a:r>
            <a:endParaRPr lang="en-US" sz="4400" dirty="0">
              <a:sym typeface="Arial Bold" charset="0"/>
            </a:endParaRPr>
          </a:p>
        </p:txBody>
      </p:sp>
      <p:sp>
        <p:nvSpPr>
          <p:cNvPr id="372740" name="Rectangle 3"/>
          <p:cNvSpPr>
            <a:spLocks/>
          </p:cNvSpPr>
          <p:nvPr/>
        </p:nvSpPr>
        <p:spPr bwMode="auto">
          <a:xfrm>
            <a:off x="800178" y="3276600"/>
            <a:ext cx="14657232" cy="5334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400" dirty="0">
                <a:ea typeface="Courier"/>
                <a:cs typeface="Courier"/>
              </a:rPr>
              <a:t>1 items found</a:t>
            </a:r>
          </a:p>
          <a:p>
            <a:pPr defTabSz="914400" eaLnBrk="1" fontAlgn="base" hangingPunct="1">
              <a:spcBef>
                <a:spcPct val="0"/>
              </a:spcBef>
              <a:spcAft>
                <a:spcPct val="0"/>
              </a:spcAft>
            </a:pPr>
            <a:endParaRPr lang="en-US" altLang="en-US" sz="3400" dirty="0">
              <a:ea typeface="Courier"/>
              <a:cs typeface="Courier"/>
            </a:endParaRPr>
          </a:p>
          <a:p>
            <a:pPr defTabSz="914400" eaLnBrk="1" fontAlgn="base" hangingPunct="1">
              <a:spcBef>
                <a:spcPct val="0"/>
              </a:spcBef>
              <a:spcAft>
                <a:spcPct val="0"/>
              </a:spcAft>
            </a:pPr>
            <a:r>
              <a:rPr lang="en-US" altLang="en-US" sz="3400" dirty="0" err="1" smtClean="0">
                <a:ea typeface="Courier"/>
                <a:cs typeface="Courier"/>
              </a:rPr>
              <a:t>windowsnode</a:t>
            </a:r>
            <a:r>
              <a:rPr lang="en-US" altLang="en-US" sz="3400" dirty="0" smtClean="0">
                <a:ea typeface="Courier"/>
                <a:cs typeface="Courier"/>
              </a:rPr>
              <a:t>:</a:t>
            </a:r>
            <a:endParaRPr lang="en-US" altLang="en-US" sz="3400" dirty="0">
              <a:ea typeface="Courier"/>
              <a:cs typeface="Courier"/>
            </a:endParaRPr>
          </a:p>
          <a:p>
            <a:pPr defTabSz="914400" eaLnBrk="1" fontAlgn="base" hangingPunct="1">
              <a:spcBef>
                <a:spcPct val="0"/>
              </a:spcBef>
              <a:spcAft>
                <a:spcPct val="0"/>
              </a:spcAft>
            </a:pPr>
            <a:r>
              <a:rPr lang="en-US" altLang="en-US" sz="3400" dirty="0">
                <a:ea typeface="Courier"/>
                <a:cs typeface="Courier"/>
              </a:rPr>
              <a:t>  </a:t>
            </a:r>
            <a:r>
              <a:rPr lang="en-US" altLang="en-US" sz="3400" dirty="0" err="1">
                <a:ea typeface="Courier"/>
                <a:cs typeface="Courier"/>
              </a:rPr>
              <a:t>iis_demo.sites</a:t>
            </a:r>
            <a:r>
              <a:rPr lang="en-US" altLang="en-US" sz="3400" dirty="0">
                <a:ea typeface="Courier"/>
                <a:cs typeface="Courier"/>
              </a:rPr>
              <a:t>:</a:t>
            </a:r>
          </a:p>
          <a:p>
            <a:pPr defTabSz="914400" eaLnBrk="1" fontAlgn="base" hangingPunct="1">
              <a:spcBef>
                <a:spcPct val="0"/>
              </a:spcBef>
              <a:spcAft>
                <a:spcPct val="0"/>
              </a:spcAft>
            </a:pPr>
            <a:r>
              <a:rPr lang="en-US" altLang="en-US" sz="3400" dirty="0">
                <a:ea typeface="Courier"/>
                <a:cs typeface="Courier"/>
              </a:rPr>
              <a:t>    </a:t>
            </a:r>
            <a:r>
              <a:rPr lang="en-US" altLang="en-US" sz="3400" dirty="0" smtClean="0">
                <a:ea typeface="Courier"/>
                <a:cs typeface="Courier"/>
              </a:rPr>
              <a:t>admins:</a:t>
            </a:r>
            <a:endParaRPr lang="en-US" altLang="en-US" sz="3400" dirty="0">
              <a:ea typeface="Courier"/>
              <a:cs typeface="Courier"/>
            </a:endParaRPr>
          </a:p>
          <a:p>
            <a:pPr defTabSz="914400" eaLnBrk="1" fontAlgn="base" hangingPunct="1">
              <a:spcBef>
                <a:spcPct val="0"/>
              </a:spcBef>
              <a:spcAft>
                <a:spcPct val="0"/>
              </a:spcAft>
            </a:pPr>
            <a:r>
              <a:rPr lang="en-US" altLang="en-US" sz="3400" dirty="0">
                <a:ea typeface="Courier"/>
                <a:cs typeface="Courier"/>
              </a:rPr>
              <a:t>      port: 8000</a:t>
            </a:r>
          </a:p>
          <a:p>
            <a:pPr defTabSz="914400" eaLnBrk="1" fontAlgn="base" hangingPunct="1">
              <a:spcBef>
                <a:spcPct val="0"/>
              </a:spcBef>
              <a:spcAft>
                <a:spcPct val="0"/>
              </a:spcAft>
            </a:pPr>
            <a:r>
              <a:rPr lang="en-US" altLang="en-US" sz="3400" dirty="0">
                <a:ea typeface="Courier"/>
                <a:cs typeface="Courier"/>
              </a:rPr>
              <a:t>    bears:</a:t>
            </a:r>
          </a:p>
          <a:p>
            <a:pPr defTabSz="914400" eaLnBrk="1" fontAlgn="base" hangingPunct="1">
              <a:spcBef>
                <a:spcPct val="0"/>
              </a:spcBef>
              <a:spcAft>
                <a:spcPct val="0"/>
              </a:spcAft>
            </a:pPr>
            <a:r>
              <a:rPr lang="en-US" altLang="en-US" sz="3400" dirty="0">
                <a:ea typeface="Courier"/>
                <a:cs typeface="Courier"/>
              </a:rPr>
              <a:t>      port: 81</a:t>
            </a:r>
          </a:p>
          <a:p>
            <a:pPr defTabSz="914400" eaLnBrk="1" fontAlgn="base" hangingPunct="1">
              <a:spcBef>
                <a:spcPct val="0"/>
              </a:spcBef>
              <a:spcAft>
                <a:spcPct val="0"/>
              </a:spcAft>
            </a:pPr>
            <a:r>
              <a:rPr lang="en-US" altLang="en-US" sz="3400" dirty="0">
                <a:ea typeface="Courier"/>
                <a:cs typeface="Courier"/>
              </a:rPr>
              <a:t>    clowns:</a:t>
            </a:r>
          </a:p>
          <a:p>
            <a:pPr defTabSz="914400" eaLnBrk="1" fontAlgn="base" hangingPunct="1">
              <a:spcBef>
                <a:spcPct val="0"/>
              </a:spcBef>
              <a:spcAft>
                <a:spcPct val="0"/>
              </a:spcAft>
            </a:pPr>
            <a:r>
              <a:rPr lang="en-US" altLang="en-US" sz="3400" dirty="0">
                <a:ea typeface="Courier"/>
                <a:cs typeface="Courier"/>
              </a:rPr>
              <a:t>      port: 80</a:t>
            </a:r>
          </a:p>
        </p:txBody>
      </p:sp>
    </p:spTree>
    <p:extLst>
      <p:ext uri="{BB962C8B-B14F-4D97-AF65-F5344CB8AC3E}">
        <p14:creationId xmlns:p14="http://schemas.microsoft.com/office/powerpoint/2010/main" val="13888892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1"/>
          <p:cNvSpPr>
            <a:spLocks/>
          </p:cNvSpPr>
          <p:nvPr/>
        </p:nvSpPr>
        <p:spPr bwMode="auto">
          <a:xfrm>
            <a:off x="7544537"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smtClean="0">
                <a:solidFill>
                  <a:srgbClr val="BA2121"/>
                </a:solidFill>
                <a:latin typeface="Consolas" panose="020B0609020204030204" pitchFamily="49" charset="0"/>
                <a:cs typeface="Consolas" panose="020B0609020204030204" pitchFamily="49" charset="0"/>
              </a:rPr>
              <a:t>"</a:t>
            </a:r>
            <a:r>
              <a:rPr lang="en-US" sz="3200" dirty="0" err="1" smtClean="0">
                <a:solidFill>
                  <a:srgbClr val="BA2121"/>
                </a:solidFill>
                <a:latin typeface="Consolas" panose="020B0609020204030204" pitchFamily="49" charset="0"/>
                <a:cs typeface="Consolas" panose="020B0609020204030204" pitchFamily="49" charset="0"/>
              </a:rPr>
              <a:t>lin</a:t>
            </a:r>
            <a:r>
              <a:rPr lang="en-US" sz="3200" dirty="0" err="1" smtClean="0">
                <a:solidFill>
                  <a:srgbClr val="BA2121"/>
                </a:solidFill>
                <a:latin typeface="Consolas" panose="020B0609020204030204" pitchFamily="49" charset="0"/>
                <a:cs typeface="Consolas" panose="020B0609020204030204" pitchFamily="49" charset="0"/>
              </a:rPr>
              <a:t>-webhead</a:t>
            </a:r>
            <a:r>
              <a:rPr lang="en-US" sz="3200" dirty="0" smtClean="0">
                <a:solidFill>
                  <a:srgbClr val="BA2121"/>
                </a:solidFill>
                <a:latin typeface="Consolas" panose="020B0609020204030204" pitchFamily="49" charset="0"/>
                <a:cs typeface="Consolas" panose="020B0609020204030204" pitchFamily="49" charset="0"/>
              </a:rPr>
              <a:t>"</a:t>
            </a:r>
            <a:endParaRPr lang="en-US" sz="3200" dirty="0">
              <a:solidFill>
                <a:srgbClr val="BA2121"/>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smtClean="0">
                <a:solidFill>
                  <a:srgbClr val="BA2121"/>
                </a:solidFill>
                <a:latin typeface="Consolas" panose="020B0609020204030204" pitchFamily="49" charset="0"/>
                <a:cs typeface="Consolas" panose="020B0609020204030204" pitchFamily="49" charset="0"/>
              </a:rPr>
              <a:t>"Apache </a:t>
            </a:r>
            <a:r>
              <a:rPr lang="en-US" sz="3200" dirty="0" smtClean="0">
                <a:solidFill>
                  <a:srgbClr val="BA2121"/>
                </a:solidFill>
                <a:latin typeface="Consolas" panose="020B0609020204030204" pitchFamily="49" charset="0"/>
                <a:cs typeface="Consolas" panose="020B0609020204030204" pitchFamily="49" charset="0"/>
              </a:rPr>
              <a:t>Web </a:t>
            </a:r>
            <a:r>
              <a:rPr lang="en-US" sz="3200" dirty="0">
                <a:solidFill>
                  <a:srgbClr val="BA2121"/>
                </a:solidFill>
                <a:latin typeface="Consolas" panose="020B0609020204030204" pitchFamily="49" charset="0"/>
                <a:cs typeface="Consolas" panose="020B0609020204030204" pitchFamily="49" charset="0"/>
              </a:rPr>
              <a:t>Server"</a:t>
            </a:r>
          </a:p>
          <a:p>
            <a:pPr>
              <a:spcBef>
                <a:spcPts val="0"/>
              </a:spcBef>
              <a:buNone/>
            </a:pPr>
            <a:r>
              <a:rPr lang="en-US" sz="3200" dirty="0">
                <a:latin typeface="Consolas" panose="020B0609020204030204" pitchFamily="49" charset="0"/>
                <a:cs typeface="Consolas" panose="020B0609020204030204" pitchFamily="49" charset="0"/>
              </a:rPr>
              <a:t>run_list </a:t>
            </a:r>
            <a:r>
              <a:rPr lang="en-US" sz="3200" dirty="0">
                <a:solidFill>
                  <a:srgbClr val="BA2121"/>
                </a:solidFill>
                <a:latin typeface="Consolas" panose="020B0609020204030204" pitchFamily="49" charset="0"/>
                <a:cs typeface="Consolas" panose="020B0609020204030204" pitchFamily="49" charset="0"/>
              </a:rPr>
              <a:t>"recipe</a:t>
            </a:r>
            <a:r>
              <a:rPr lang="en-US" sz="3200" dirty="0" smtClean="0">
                <a:solidFill>
                  <a:srgbClr val="BA2121"/>
                </a:solidFill>
                <a:latin typeface="Consolas" panose="020B0609020204030204" pitchFamily="49" charset="0"/>
                <a:cs typeface="Consolas" panose="020B0609020204030204" pitchFamily="49" charset="0"/>
              </a:rPr>
              <a:t>[apache</a:t>
            </a:r>
            <a:r>
              <a:rPr lang="en-US" sz="3200" dirty="0" smtClean="0">
                <a:solidFill>
                  <a:srgbClr val="BA2121"/>
                </a:solidFill>
                <a:latin typeface="Consolas" panose="020B0609020204030204" pitchFamily="49" charset="0"/>
                <a:cs typeface="Consolas" panose="020B0609020204030204" pitchFamily="49" charset="0"/>
              </a:rPr>
              <a:t>]"</a:t>
            </a:r>
            <a:endParaRPr lang="en-US" sz="3200" dirty="0">
              <a:solidFill>
                <a:srgbClr val="BA2121"/>
              </a:solidFill>
              <a:latin typeface="Consolas" panose="020B0609020204030204" pitchFamily="49" charset="0"/>
              <a:cs typeface="Consolas" panose="020B0609020204030204" pitchFamily="49" charset="0"/>
            </a:endParaRPr>
          </a:p>
        </p:txBody>
      </p:sp>
      <p:sp>
        <p:nvSpPr>
          <p:cNvPr id="36352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dirty="0">
                <a:latin typeface="Courier"/>
                <a:ea typeface="Courier"/>
                <a:cs typeface="Courier"/>
                <a:sym typeface="Courier"/>
              </a:rPr>
              <a:t>OPEN IN EDITOR:</a:t>
            </a:r>
          </a:p>
        </p:txBody>
      </p:sp>
      <p:sp>
        <p:nvSpPr>
          <p:cNvPr id="363524" name="Rectangle 3"/>
          <p:cNvSpPr>
            <a:spLocks/>
          </p:cNvSpPr>
          <p:nvPr/>
        </p:nvSpPr>
        <p:spPr bwMode="auto">
          <a:xfrm>
            <a:off x="5434962" y="1600200"/>
            <a:ext cx="1465723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smtClean="0">
                <a:latin typeface="Courier"/>
                <a:ea typeface="Courier"/>
                <a:cs typeface="Courier"/>
                <a:sym typeface="Courier"/>
              </a:rPr>
              <a:t>chef-repo\roles\</a:t>
            </a:r>
            <a:r>
              <a:rPr lang="en-US" altLang="en-US" sz="3500" dirty="0" err="1" smtClean="0">
                <a:latin typeface="Courier"/>
                <a:ea typeface="Courier"/>
                <a:cs typeface="Courier"/>
                <a:sym typeface="Courier"/>
              </a:rPr>
              <a:t>lin-webhead.rb</a:t>
            </a:r>
            <a:endParaRPr lang="en-US" altLang="en-US" sz="3500" dirty="0">
              <a:latin typeface="Courier"/>
              <a:ea typeface="Courier"/>
              <a:cs typeface="Courier"/>
              <a:sym typeface="Courier"/>
            </a:endParaRPr>
          </a:p>
        </p:txBody>
      </p:sp>
      <p:sp>
        <p:nvSpPr>
          <p:cNvPr id="363525"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7061"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Create </a:t>
            </a:r>
            <a:r>
              <a:rPr lang="en-US" sz="4800" dirty="0">
                <a:sym typeface="Arial Bold" charset="0"/>
              </a:rPr>
              <a:t>the webserver role</a:t>
            </a:r>
          </a:p>
        </p:txBody>
      </p:sp>
      <p:sp>
        <p:nvSpPr>
          <p:cNvPr id="363527" name="Rectangle 6"/>
          <p:cNvSpPr>
            <a:spLocks noGrp="1" noChangeArrowheads="1"/>
          </p:cNvSpPr>
          <p:nvPr>
            <p:ph type="body" idx="1"/>
          </p:nvPr>
        </p:nvSpPr>
        <p:spPr>
          <a:xfrm>
            <a:off x="800275" y="2381250"/>
            <a:ext cx="7023720" cy="5695950"/>
          </a:xfrm>
        </p:spPr>
        <p:txBody>
          <a:bodyPr/>
          <a:lstStyle/>
          <a:p>
            <a:pPr eaLnBrk="1" hangingPunct="1"/>
            <a:r>
              <a:rPr lang="en-US" altLang="en-US" dirty="0" smtClean="0"/>
              <a:t>A Role has a:</a:t>
            </a:r>
          </a:p>
          <a:p>
            <a:pPr lvl="1" eaLnBrk="1" hangingPunct="1"/>
            <a:r>
              <a:rPr lang="en-US" altLang="en-US" dirty="0" smtClean="0"/>
              <a:t>name</a:t>
            </a:r>
          </a:p>
          <a:p>
            <a:pPr lvl="1" eaLnBrk="1" hangingPunct="1"/>
            <a:r>
              <a:rPr lang="en-US" altLang="en-US" dirty="0" smtClean="0"/>
              <a:t>description</a:t>
            </a:r>
          </a:p>
          <a:p>
            <a:pPr lvl="1" eaLnBrk="1" hangingPunct="1"/>
            <a:r>
              <a:rPr lang="en-US" altLang="en-US" dirty="0" err="1" smtClean="0"/>
              <a:t>run_list</a:t>
            </a:r>
            <a:endParaRPr lang="en-US" altLang="en-US" dirty="0" smtClean="0"/>
          </a:p>
        </p:txBody>
      </p:sp>
    </p:spTree>
    <p:extLst>
      <p:ext uri="{BB962C8B-B14F-4D97-AF65-F5344CB8AC3E}">
        <p14:creationId xmlns:p14="http://schemas.microsoft.com/office/powerpoint/2010/main" val="19400170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5" name="Rectangle 1"/>
          <p:cNvSpPr>
            <a:spLocks/>
          </p:cNvSpPr>
          <p:nvPr/>
        </p:nvSpPr>
        <p:spPr bwMode="auto">
          <a:xfrm>
            <a:off x="356394" y="1854200"/>
            <a:ext cx="15113717"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knife role from file </a:t>
            </a:r>
            <a:r>
              <a:rPr lang="en-US" altLang="en-US" dirty="0" err="1" smtClean="0">
                <a:ea typeface="Courier"/>
                <a:cs typeface="Courier"/>
              </a:rPr>
              <a:t>lin-webhead.rb</a:t>
            </a:r>
            <a:endParaRPr lang="en-US" altLang="en-US" dirty="0" smtClean="0">
              <a:ea typeface="Courier"/>
              <a:cs typeface="Courier"/>
            </a:endParaRPr>
          </a:p>
        </p:txBody>
      </p:sp>
      <p:sp>
        <p:nvSpPr>
          <p:cNvPr id="559106" name="Rectangle 2"/>
          <p:cNvSpPr>
            <a:spLocks noGrp="1" noChangeArrowheads="1"/>
          </p:cNvSpPr>
          <p:nvPr>
            <p:ph type="title"/>
          </p:nvPr>
        </p:nvSpPr>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Upload the role to Chef Server</a:t>
            </a:r>
            <a:endParaRPr lang="en-US" sz="4800" dirty="0">
              <a:sym typeface="Arial Bold" charset="0"/>
            </a:endParaRPr>
          </a:p>
        </p:txBody>
      </p:sp>
      <p:sp>
        <p:nvSpPr>
          <p:cNvPr id="365572"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Updated Role </a:t>
            </a:r>
            <a:r>
              <a:rPr lang="en-US" altLang="en-US" dirty="0" err="1" smtClean="0">
                <a:ea typeface="Courier"/>
                <a:cs typeface="Courier"/>
              </a:rPr>
              <a:t>lin-webhead</a:t>
            </a:r>
            <a:r>
              <a:rPr lang="en-US" altLang="en-US" dirty="0" smtClean="0">
                <a:ea typeface="Courier"/>
                <a:cs typeface="Courier"/>
              </a:rPr>
              <a:t>!</a:t>
            </a:r>
          </a:p>
        </p:txBody>
      </p:sp>
    </p:spTree>
    <p:extLst>
      <p:ext uri="{BB962C8B-B14F-4D97-AF65-F5344CB8AC3E}">
        <p14:creationId xmlns:p14="http://schemas.microsoft.com/office/powerpoint/2010/main" val="31568798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dirty="0" smtClean="0">
                <a:ea typeface="Courier"/>
                <a:cs typeface="Courier"/>
              </a:rPr>
              <a:t>&gt; </a:t>
            </a:r>
            <a:r>
              <a:rPr lang="en-US" altLang="en-US" dirty="0">
                <a:ea typeface="Courier"/>
                <a:cs typeface="Courier"/>
              </a:rPr>
              <a:t>knife role show </a:t>
            </a:r>
            <a:r>
              <a:rPr lang="en-US" altLang="en-US" dirty="0" err="1" smtClean="0">
                <a:ea typeface="Courier"/>
                <a:cs typeface="Courier"/>
              </a:rPr>
              <a:t>lin-webhead</a:t>
            </a:r>
            <a:endParaRPr lang="en-US" altLang="en-US" dirty="0">
              <a:ea typeface="Courier"/>
              <a:cs typeface="Courier"/>
            </a:endParaRPr>
          </a:p>
        </p:txBody>
      </p:sp>
      <p:sp>
        <p:nvSpPr>
          <p:cNvPr id="560130" name="Rectangle 2"/>
          <p:cNvSpPr>
            <a:spLocks/>
          </p:cNvSpPr>
          <p:nvPr/>
        </p:nvSpPr>
        <p:spPr bwMode="auto">
          <a:xfrm>
            <a:off x="800178" y="254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defRPr/>
            </a:pPr>
            <a:r>
              <a:rPr lang="en-US" sz="48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Linux Exercise:</a:t>
            </a:r>
            <a:r>
              <a:rPr lang="en-US" sz="48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 </a:t>
            </a:r>
            <a:r>
              <a:rPr lang="en-US" sz="48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Show </a:t>
            </a:r>
            <a:r>
              <a:rPr lang="en-US" sz="48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the </a:t>
            </a:r>
            <a:r>
              <a:rPr lang="en-US" sz="48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role </a:t>
            </a:r>
            <a:r>
              <a:rPr lang="en-US" sz="48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with knife</a:t>
            </a:r>
          </a:p>
        </p:txBody>
      </p:sp>
      <p:sp>
        <p:nvSpPr>
          <p:cNvPr id="366596" name="Rectangle 3"/>
          <p:cNvSpPr>
            <a:spLocks/>
          </p:cNvSpPr>
          <p:nvPr/>
        </p:nvSpPr>
        <p:spPr bwMode="auto">
          <a:xfrm>
            <a:off x="800178" y="3352800"/>
            <a:ext cx="14657232" cy="5257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2800" dirty="0" err="1" smtClean="0">
                <a:ea typeface="Courier"/>
                <a:cs typeface="Courier"/>
              </a:rPr>
              <a:t>chef_type</a:t>
            </a:r>
            <a:r>
              <a:rPr lang="en-US" altLang="en-US" sz="2800" dirty="0" smtClean="0">
                <a:ea typeface="Courier"/>
                <a:cs typeface="Courier"/>
              </a:rPr>
              <a:t>:		role</a:t>
            </a:r>
            <a:endParaRPr lang="en-US" altLang="en-US" sz="2800" dirty="0">
              <a:ea typeface="Courier"/>
              <a:cs typeface="Courier"/>
            </a:endParaRPr>
          </a:p>
          <a:p>
            <a:pPr eaLnBrk="1" hangingPunct="1"/>
            <a:r>
              <a:rPr lang="en-US" altLang="en-US" sz="2800" dirty="0" smtClean="0">
                <a:ea typeface="Courier"/>
                <a:cs typeface="Courier"/>
              </a:rPr>
              <a:t>description:		 Apache Web </a:t>
            </a:r>
            <a:r>
              <a:rPr lang="en-US" altLang="en-US" sz="2800" dirty="0">
                <a:ea typeface="Courier"/>
                <a:cs typeface="Courier"/>
              </a:rPr>
              <a:t>Server</a:t>
            </a:r>
          </a:p>
          <a:p>
            <a:pPr eaLnBrk="1" hangingPunct="1"/>
            <a:r>
              <a:rPr lang="en-US" altLang="en-US" sz="2800" dirty="0" err="1">
                <a:ea typeface="Courier"/>
                <a:cs typeface="Courier"/>
              </a:rPr>
              <a:t>env_run_lists</a:t>
            </a:r>
            <a:r>
              <a:rPr lang="en-US" altLang="en-US" sz="2800" dirty="0">
                <a:ea typeface="Courier"/>
                <a:cs typeface="Courier"/>
              </a:rPr>
              <a:t>:</a:t>
            </a:r>
          </a:p>
          <a:p>
            <a:pPr eaLnBrk="1" hangingPunct="1"/>
            <a:r>
              <a:rPr lang="en-US" altLang="en-US" sz="2800" dirty="0" err="1">
                <a:ea typeface="Courier"/>
                <a:cs typeface="Courier"/>
              </a:rPr>
              <a:t>json_class</a:t>
            </a:r>
            <a:r>
              <a:rPr lang="en-US" altLang="en-US" sz="2800" dirty="0" smtClean="0">
                <a:ea typeface="Courier"/>
                <a:cs typeface="Courier"/>
              </a:rPr>
              <a:t>:		Chef</a:t>
            </a:r>
            <a:r>
              <a:rPr lang="en-US" altLang="en-US" sz="2800" dirty="0">
                <a:ea typeface="Courier"/>
                <a:cs typeface="Courier"/>
              </a:rPr>
              <a:t>::Role</a:t>
            </a:r>
          </a:p>
          <a:p>
            <a:pPr eaLnBrk="1" hangingPunct="1"/>
            <a:r>
              <a:rPr lang="en-US" altLang="en-US" sz="2800" dirty="0">
                <a:ea typeface="Courier"/>
                <a:cs typeface="Courier"/>
              </a:rPr>
              <a:t>name</a:t>
            </a:r>
            <a:r>
              <a:rPr lang="en-US" altLang="en-US" sz="2800" dirty="0" smtClean="0">
                <a:ea typeface="Courier"/>
                <a:cs typeface="Courier"/>
              </a:rPr>
              <a:t>:			</a:t>
            </a:r>
            <a:r>
              <a:rPr lang="en-US" altLang="en-US" sz="2800" dirty="0" err="1" smtClean="0">
                <a:ea typeface="Courier"/>
                <a:cs typeface="Courier"/>
              </a:rPr>
              <a:t>lin-webhead</a:t>
            </a:r>
            <a:endParaRPr lang="en-US" altLang="en-US" sz="2800" dirty="0">
              <a:ea typeface="Courier"/>
              <a:cs typeface="Courier"/>
            </a:endParaRPr>
          </a:p>
          <a:p>
            <a:pPr eaLnBrk="1" hangingPunct="1"/>
            <a:r>
              <a:rPr lang="en-US" altLang="en-US" sz="2800" dirty="0" err="1">
                <a:ea typeface="Courier"/>
                <a:cs typeface="Courier"/>
              </a:rPr>
              <a:t>override_attributes</a:t>
            </a:r>
            <a:r>
              <a:rPr lang="en-US" altLang="en-US" sz="2800" dirty="0">
                <a:ea typeface="Courier"/>
                <a:cs typeface="Courier"/>
              </a:rPr>
              <a:t>:</a:t>
            </a:r>
          </a:p>
          <a:p>
            <a:pPr eaLnBrk="1" hangingPunct="1"/>
            <a:r>
              <a:rPr lang="en-US" altLang="en-US" sz="2800" dirty="0" smtClean="0">
                <a:ea typeface="Courier"/>
                <a:cs typeface="Courier"/>
              </a:rPr>
              <a:t>run_list:			recipe[apache]</a:t>
            </a:r>
            <a:endParaRPr lang="en-US" altLang="en-US" sz="2800" dirty="0">
              <a:ea typeface="Courier"/>
              <a:cs typeface="Courier"/>
            </a:endParaRPr>
          </a:p>
        </p:txBody>
      </p:sp>
    </p:spTree>
    <p:extLst>
      <p:ext uri="{BB962C8B-B14F-4D97-AF65-F5344CB8AC3E}">
        <p14:creationId xmlns:p14="http://schemas.microsoft.com/office/powerpoint/2010/main" val="9822625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p:cNvSpPr>
          <p:nvPr/>
        </p:nvSpPr>
        <p:spPr bwMode="auto">
          <a:xfrm>
            <a:off x="812879" y="219962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4000" dirty="0" smtClean="0">
                <a:ea typeface="Courier"/>
                <a:cs typeface="Courier"/>
              </a:rPr>
              <a:t>&gt; </a:t>
            </a:r>
            <a:r>
              <a:rPr lang="en-US" altLang="en-US" sz="4000" dirty="0">
                <a:ea typeface="Courier"/>
                <a:cs typeface="Courier"/>
              </a:rPr>
              <a:t>knife </a:t>
            </a:r>
            <a:r>
              <a:rPr lang="en-US" altLang="en-US" sz="4000" dirty="0" smtClean="0">
                <a:ea typeface="Courier"/>
                <a:cs typeface="Courier"/>
              </a:rPr>
              <a:t>node run_list </a:t>
            </a:r>
            <a:r>
              <a:rPr lang="en-US" altLang="en-US" sz="4000" dirty="0" smtClean="0">
                <a:solidFill>
                  <a:srgbClr val="FFFF00"/>
                </a:solidFill>
                <a:ea typeface="Courier"/>
                <a:cs typeface="Courier"/>
              </a:rPr>
              <a:t>remove</a:t>
            </a:r>
            <a:r>
              <a:rPr lang="en-US" altLang="en-US" sz="4000" dirty="0" smtClean="0">
                <a:ea typeface="Courier"/>
                <a:cs typeface="Courier"/>
              </a:rPr>
              <a:t> </a:t>
            </a:r>
            <a:r>
              <a:rPr lang="en-US" altLang="en-US" sz="4000" dirty="0" err="1" smtClean="0">
                <a:ea typeface="Courier"/>
                <a:cs typeface="Courier"/>
              </a:rPr>
              <a:t>linuxnode</a:t>
            </a:r>
            <a:r>
              <a:rPr lang="en-US" altLang="en-US" sz="4000" dirty="0" smtClean="0">
                <a:ea typeface="Courier"/>
                <a:cs typeface="Courier"/>
              </a:rPr>
              <a:t> </a:t>
            </a:r>
            <a:r>
              <a:rPr lang="en-US" altLang="en-US" sz="4000" dirty="0" smtClean="0">
                <a:ea typeface="Courier"/>
                <a:cs typeface="Courier"/>
              </a:rPr>
              <a:t>'recipe</a:t>
            </a:r>
            <a:r>
              <a:rPr lang="en-US" altLang="en-US" sz="4000" dirty="0" smtClean="0">
                <a:ea typeface="Courier"/>
                <a:cs typeface="Courier"/>
              </a:rPr>
              <a:t>[apache</a:t>
            </a:r>
            <a:r>
              <a:rPr lang="en-US" altLang="en-US" sz="4000" dirty="0" smtClean="0">
                <a:ea typeface="Courier"/>
                <a:cs typeface="Courier"/>
              </a:rPr>
              <a:t>]'</a:t>
            </a:r>
            <a:endParaRPr lang="en-US" altLang="en-US" sz="4000" dirty="0">
              <a:ea typeface="Courier"/>
              <a:cs typeface="Courier"/>
            </a:endParaRPr>
          </a:p>
        </p:txBody>
      </p:sp>
      <p:sp>
        <p:nvSpPr>
          <p:cNvPr id="560130" name="Rectangle 2"/>
          <p:cNvSpPr>
            <a:spLocks/>
          </p:cNvSpPr>
          <p:nvPr/>
        </p:nvSpPr>
        <p:spPr bwMode="auto">
          <a:xfrm>
            <a:off x="800178" y="2540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defRPr/>
            </a:pPr>
            <a:r>
              <a:rPr lang="en-US" sz="4800" dirty="0" err="1">
                <a:solidFill>
                  <a:schemeClr val="bg1"/>
                </a:solidFill>
              </a:rPr>
              <a:t>L</a:t>
            </a:r>
            <a:r>
              <a:rPr lang="en-US" sz="4800" dirty="0" err="1" smtClean="0">
                <a:solidFill>
                  <a:schemeClr val="bg1"/>
                </a:solidFill>
              </a:rPr>
              <a:t>indows</a:t>
            </a:r>
            <a:r>
              <a:rPr lang="en-US" sz="4800" dirty="0" smtClean="0">
                <a:solidFill>
                  <a:schemeClr val="bg1"/>
                </a:solidFill>
              </a:rPr>
              <a:t> Exercise</a:t>
            </a:r>
            <a:r>
              <a:rPr lang="en-US" sz="4800" dirty="0">
                <a:solidFill>
                  <a:schemeClr val="bg1"/>
                </a:solidFill>
              </a:rPr>
              <a:t>: Use knife to replace </a:t>
            </a:r>
            <a:r>
              <a:rPr lang="en-US" sz="4800" b="1" dirty="0">
                <a:solidFill>
                  <a:schemeClr val="bg1"/>
                </a:solidFill>
              </a:rPr>
              <a:t>recipe</a:t>
            </a:r>
            <a:r>
              <a:rPr lang="en-US" sz="4800" b="1" dirty="0" smtClean="0">
                <a:solidFill>
                  <a:schemeClr val="bg1"/>
                </a:solidFill>
              </a:rPr>
              <a:t>[apache]</a:t>
            </a:r>
            <a:r>
              <a:rPr lang="en-US" sz="4800" dirty="0" smtClean="0">
                <a:solidFill>
                  <a:schemeClr val="bg1"/>
                </a:solidFill>
              </a:rPr>
              <a:t> </a:t>
            </a:r>
            <a:r>
              <a:rPr lang="en-US" sz="4800" dirty="0">
                <a:solidFill>
                  <a:schemeClr val="bg1"/>
                </a:solidFill>
              </a:rPr>
              <a:t>with </a:t>
            </a:r>
            <a:r>
              <a:rPr lang="en-US" sz="4800" b="1" dirty="0">
                <a:solidFill>
                  <a:schemeClr val="bg1"/>
                </a:solidFill>
              </a:rPr>
              <a:t>role</a:t>
            </a:r>
            <a:r>
              <a:rPr lang="en-US" sz="4800" b="1" dirty="0" smtClean="0">
                <a:solidFill>
                  <a:schemeClr val="bg1"/>
                </a:solidFill>
              </a:rPr>
              <a:t>[</a:t>
            </a:r>
            <a:r>
              <a:rPr lang="en-US" sz="4800" b="1" dirty="0" err="1" smtClean="0">
                <a:solidFill>
                  <a:schemeClr val="bg1"/>
                </a:solidFill>
              </a:rPr>
              <a:t>lin-webhead</a:t>
            </a:r>
            <a:r>
              <a:rPr lang="en-US" sz="4800" b="1" dirty="0" smtClean="0">
                <a:solidFill>
                  <a:schemeClr val="bg1"/>
                </a:solidFill>
              </a:rPr>
              <a:t>]</a:t>
            </a:r>
            <a:r>
              <a:rPr lang="en-US" sz="4800" dirty="0" smtClean="0">
                <a:solidFill>
                  <a:schemeClr val="bg1"/>
                </a:solidFill>
              </a:rPr>
              <a:t> </a:t>
            </a:r>
            <a:r>
              <a:rPr lang="en-US" sz="4800" dirty="0">
                <a:solidFill>
                  <a:schemeClr val="bg1"/>
                </a:solidFill>
              </a:rPr>
              <a:t>in run list</a:t>
            </a:r>
            <a:endParaRPr lang="en-US" sz="4800" dirty="0">
              <a:solidFill>
                <a:schemeClr val="bg1"/>
              </a:solidFill>
              <a:effectLst>
                <a:outerShdw blurRad="38100" dist="38100" dir="2700000" algn="tl">
                  <a:srgbClr val="C0C0C0"/>
                </a:outerShdw>
              </a:effectLst>
              <a:latin typeface="Arial Bold" charset="0"/>
              <a:ea typeface="ヒラギノ角ゴ ProN W3" charset="0"/>
              <a:cs typeface="Arial Bold" charset="0"/>
              <a:sym typeface="Arial Bold" charset="0"/>
            </a:endParaRPr>
          </a:p>
        </p:txBody>
      </p:sp>
      <p:sp>
        <p:nvSpPr>
          <p:cNvPr id="2" name="TextBox 1"/>
          <p:cNvSpPr txBox="1"/>
          <p:nvPr/>
        </p:nvSpPr>
        <p:spPr>
          <a:xfrm>
            <a:off x="813594" y="1600200"/>
            <a:ext cx="9125365" cy="523220"/>
          </a:xfrm>
          <a:prstGeom prst="rect">
            <a:avLst/>
          </a:prstGeom>
          <a:noFill/>
        </p:spPr>
        <p:txBody>
          <a:bodyPr wrap="none" rtlCol="0">
            <a:spAutoFit/>
          </a:bodyPr>
          <a:lstStyle/>
          <a:p>
            <a:r>
              <a:rPr lang="en-US" dirty="0" smtClean="0"/>
              <a:t>First, remove the existing apache recipe from the run list</a:t>
            </a:r>
            <a:endParaRPr lang="en-US" dirty="0"/>
          </a:p>
        </p:txBody>
      </p:sp>
      <p:sp>
        <p:nvSpPr>
          <p:cNvPr id="6" name="Rectangle 1"/>
          <p:cNvSpPr>
            <a:spLocks/>
          </p:cNvSpPr>
          <p:nvPr/>
        </p:nvSpPr>
        <p:spPr bwMode="auto">
          <a:xfrm>
            <a:off x="813594" y="4648200"/>
            <a:ext cx="14657232" cy="2286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4000" dirty="0" smtClean="0">
                <a:ea typeface="Courier"/>
                <a:cs typeface="Courier"/>
              </a:rPr>
              <a:t>&gt; </a:t>
            </a:r>
            <a:r>
              <a:rPr lang="en-US" altLang="en-US" sz="4000" dirty="0">
                <a:ea typeface="Courier"/>
                <a:cs typeface="Courier"/>
              </a:rPr>
              <a:t>knife </a:t>
            </a:r>
            <a:r>
              <a:rPr lang="en-US" altLang="en-US" sz="4000" dirty="0" smtClean="0">
                <a:ea typeface="Courier"/>
                <a:cs typeface="Courier"/>
              </a:rPr>
              <a:t>node run_list add </a:t>
            </a:r>
            <a:r>
              <a:rPr lang="en-US" altLang="en-US" sz="4000" dirty="0" err="1" smtClean="0">
                <a:ea typeface="Courier"/>
                <a:cs typeface="Courier"/>
              </a:rPr>
              <a:t>linuxnode</a:t>
            </a:r>
            <a:r>
              <a:rPr lang="en-US" altLang="en-US" sz="4000" dirty="0" smtClean="0">
                <a:ea typeface="Courier"/>
                <a:cs typeface="Courier"/>
              </a:rPr>
              <a:t/>
            </a:r>
            <a:br>
              <a:rPr lang="en-US" altLang="en-US" sz="4000" dirty="0" smtClean="0">
                <a:ea typeface="Courier"/>
                <a:cs typeface="Courier"/>
              </a:rPr>
            </a:br>
            <a:r>
              <a:rPr lang="en-US" altLang="en-US" sz="4000" dirty="0" smtClean="0">
                <a:ea typeface="Courier"/>
                <a:cs typeface="Courier"/>
              </a:rPr>
              <a:t>'role</a:t>
            </a:r>
            <a:r>
              <a:rPr lang="en-US" altLang="en-US" sz="4000" dirty="0" smtClean="0">
                <a:ea typeface="Courier"/>
                <a:cs typeface="Courier"/>
              </a:rPr>
              <a:t>[</a:t>
            </a:r>
            <a:r>
              <a:rPr lang="en-US" altLang="en-US" sz="4000" dirty="0" err="1" smtClean="0">
                <a:ea typeface="Courier"/>
                <a:cs typeface="Courier"/>
              </a:rPr>
              <a:t>lin-webhead</a:t>
            </a:r>
            <a:r>
              <a:rPr lang="en-US" altLang="en-US" sz="4000" dirty="0" smtClean="0">
                <a:ea typeface="Courier"/>
                <a:cs typeface="Courier"/>
              </a:rPr>
              <a:t>]' </a:t>
            </a:r>
            <a:r>
              <a:rPr lang="en-US" altLang="en-US" sz="4000" dirty="0" smtClean="0">
                <a:ea typeface="Courier"/>
                <a:cs typeface="Courier"/>
              </a:rPr>
              <a:t/>
            </a:r>
            <a:br>
              <a:rPr lang="en-US" altLang="en-US" sz="4000" dirty="0" smtClean="0">
                <a:ea typeface="Courier"/>
                <a:cs typeface="Courier"/>
              </a:rPr>
            </a:br>
            <a:r>
              <a:rPr lang="en-US" altLang="en-US" sz="4000" dirty="0" smtClean="0">
                <a:solidFill>
                  <a:srgbClr val="FFFF00"/>
                </a:solidFill>
                <a:ea typeface="Courier"/>
                <a:cs typeface="Courier"/>
              </a:rPr>
              <a:t>–a </a:t>
            </a:r>
            <a:r>
              <a:rPr lang="en-US" altLang="en-US" sz="4000" dirty="0" smtClean="0">
                <a:solidFill>
                  <a:srgbClr val="FFFF00"/>
                </a:solidFill>
                <a:ea typeface="Courier"/>
                <a:cs typeface="Courier"/>
              </a:rPr>
              <a:t>'recipe</a:t>
            </a:r>
            <a:r>
              <a:rPr lang="en-US" altLang="en-US" sz="4000" dirty="0" smtClean="0">
                <a:solidFill>
                  <a:srgbClr val="FFFF00"/>
                </a:solidFill>
                <a:ea typeface="Courier"/>
                <a:cs typeface="Courier"/>
              </a:rPr>
              <a:t>[users::create-users</a:t>
            </a:r>
            <a:r>
              <a:rPr lang="en-US" altLang="en-US" sz="4000" dirty="0" smtClean="0">
                <a:solidFill>
                  <a:srgbClr val="FFFF00"/>
                </a:solidFill>
                <a:ea typeface="Courier"/>
                <a:cs typeface="Courier"/>
              </a:rPr>
              <a:t>]' </a:t>
            </a:r>
            <a:endParaRPr lang="en-US" altLang="en-US" sz="4000" dirty="0">
              <a:solidFill>
                <a:srgbClr val="FFFF00"/>
              </a:solidFill>
              <a:ea typeface="Courier"/>
              <a:cs typeface="Courier"/>
            </a:endParaRPr>
          </a:p>
        </p:txBody>
      </p:sp>
      <p:sp>
        <p:nvSpPr>
          <p:cNvPr id="7" name="TextBox 6"/>
          <p:cNvSpPr txBox="1"/>
          <p:nvPr/>
        </p:nvSpPr>
        <p:spPr>
          <a:xfrm>
            <a:off x="814309" y="4048780"/>
            <a:ext cx="11847339" cy="523220"/>
          </a:xfrm>
          <a:prstGeom prst="rect">
            <a:avLst/>
          </a:prstGeom>
          <a:noFill/>
        </p:spPr>
        <p:txBody>
          <a:bodyPr wrap="none" rtlCol="0">
            <a:spAutoFit/>
          </a:bodyPr>
          <a:lstStyle/>
          <a:p>
            <a:r>
              <a:rPr lang="en-US" dirty="0" smtClean="0"/>
              <a:t>Next, add the </a:t>
            </a:r>
            <a:r>
              <a:rPr lang="en-US" dirty="0" err="1" smtClean="0"/>
              <a:t>lin-webhead</a:t>
            </a:r>
            <a:r>
              <a:rPr lang="en-US" dirty="0" smtClean="0"/>
              <a:t> role to the run list, placing it after ‘recipe[users]’</a:t>
            </a:r>
            <a:endParaRPr lang="en-US" dirty="0"/>
          </a:p>
        </p:txBody>
      </p:sp>
    </p:spTree>
    <p:extLst>
      <p:ext uri="{BB962C8B-B14F-4D97-AF65-F5344CB8AC3E}">
        <p14:creationId xmlns:p14="http://schemas.microsoft.com/office/powerpoint/2010/main" val="30864151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56394" y="1752600"/>
            <a:ext cx="3124200" cy="2743200"/>
          </a:xfrm>
        </p:spPr>
        <p:txBody>
          <a:bodyPr/>
          <a:lstStyle/>
          <a:p>
            <a:pPr marL="0" indent="0">
              <a:buNone/>
            </a:pPr>
            <a:r>
              <a:rPr lang="en-US" sz="4800" b="1" dirty="0" smtClean="0"/>
              <a:t>Repo:</a:t>
            </a:r>
          </a:p>
          <a:p>
            <a:pPr marL="0" indent="0">
              <a:buNone/>
            </a:pPr>
            <a:r>
              <a:rPr lang="en-US" sz="4800" b="1" dirty="0" err="1" smtClean="0"/>
              <a:t>Git</a:t>
            </a:r>
            <a:r>
              <a:rPr lang="en-US" sz="4800" b="1" dirty="0" smtClean="0"/>
              <a:t>/SVN</a:t>
            </a:r>
          </a:p>
        </p:txBody>
      </p:sp>
      <p:sp>
        <p:nvSpPr>
          <p:cNvPr id="4" name="Title 3"/>
          <p:cNvSpPr>
            <a:spLocks noGrp="1"/>
          </p:cNvSpPr>
          <p:nvPr>
            <p:ph type="title"/>
          </p:nvPr>
        </p:nvSpPr>
        <p:spPr>
          <a:xfrm>
            <a:off x="800273" y="177800"/>
            <a:ext cx="15177121" cy="1117600"/>
          </a:xfrm>
        </p:spPr>
        <p:txBody>
          <a:bodyPr/>
          <a:lstStyle/>
          <a:p>
            <a:r>
              <a:rPr lang="en-US" dirty="0" smtClean="0"/>
              <a:t>Organizations exist on the Chef Server</a:t>
            </a:r>
            <a:endParaRPr lang="en-US" dirty="0"/>
          </a:p>
        </p:txBody>
      </p:sp>
      <p:sp>
        <p:nvSpPr>
          <p:cNvPr id="6" name="Rectangle 5"/>
          <p:cNvSpPr>
            <a:spLocks/>
          </p:cNvSpPr>
          <p:nvPr/>
        </p:nvSpPr>
        <p:spPr bwMode="auto">
          <a:xfrm>
            <a:off x="10262394" y="2667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7"/>
          <p:cNvSpPr>
            <a:spLocks/>
          </p:cNvSpPr>
          <p:nvPr/>
        </p:nvSpPr>
        <p:spPr bwMode="auto">
          <a:xfrm>
            <a:off x="10186194" y="2286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10"/>
          <p:cNvSpPr>
            <a:spLocks/>
          </p:cNvSpPr>
          <p:nvPr/>
        </p:nvSpPr>
        <p:spPr bwMode="auto">
          <a:xfrm>
            <a:off x="5766594" y="4191000"/>
            <a:ext cx="4648200"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11"/>
          <p:cNvSpPr>
            <a:spLocks/>
          </p:cNvSpPr>
          <p:nvPr/>
        </p:nvSpPr>
        <p:spPr bwMode="auto">
          <a:xfrm>
            <a:off x="6130276" y="4267200"/>
            <a:ext cx="4225636"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6" name="Rounded Rectangle 15"/>
          <p:cNvSpPr/>
          <p:nvPr/>
        </p:nvSpPr>
        <p:spPr bwMode="auto">
          <a:xfrm>
            <a:off x="661194" y="58674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3622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8674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21" name="Straight Arrow Connector 20"/>
          <p:cNvCxnSpPr/>
          <p:nvPr/>
        </p:nvCxnSpPr>
        <p:spPr bwMode="auto">
          <a:xfrm flipV="1">
            <a:off x="3175794" y="3886200"/>
            <a:ext cx="2209800" cy="1371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a:off x="10109994" y="3124200"/>
            <a:ext cx="4343400" cy="2514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flipH="1" flipV="1">
            <a:off x="10109994" y="3810000"/>
            <a:ext cx="3048000" cy="18288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1246447" y="60198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5146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2276366" y="5983069"/>
            <a:ext cx="1338828" cy="646331"/>
          </a:xfrm>
          <a:prstGeom prst="rect">
            <a:avLst/>
          </a:prstGeom>
          <a:noFill/>
        </p:spPr>
        <p:txBody>
          <a:bodyPr wrap="none" rtlCol="0">
            <a:spAutoFit/>
          </a:bodyPr>
          <a:lstStyle/>
          <a:p>
            <a:r>
              <a:rPr lang="en-US" sz="3600" b="1" dirty="0" smtClean="0"/>
              <a:t>Node</a:t>
            </a:r>
            <a:endParaRPr lang="en-US" sz="3600" b="1" dirty="0"/>
          </a:p>
        </p:txBody>
      </p:sp>
      <p:sp>
        <p:nvSpPr>
          <p:cNvPr id="20" name="Rectangle 19"/>
          <p:cNvSpPr>
            <a:spLocks/>
          </p:cNvSpPr>
          <p:nvPr/>
        </p:nvSpPr>
        <p:spPr bwMode="auto">
          <a:xfrm>
            <a:off x="280194" y="1752600"/>
            <a:ext cx="2590800" cy="2895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9" name="Straight Arrow Connector 8"/>
          <p:cNvCxnSpPr/>
          <p:nvPr/>
        </p:nvCxnSpPr>
        <p:spPr bwMode="auto">
          <a:xfrm>
            <a:off x="1727994" y="3352800"/>
            <a:ext cx="0" cy="23622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3" name="Rectangle 3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23"/>
          <p:cNvSpPr>
            <a:spLocks/>
          </p:cNvSpPr>
          <p:nvPr/>
        </p:nvSpPr>
        <p:spPr bwMode="auto">
          <a:xfrm>
            <a:off x="127794" y="5638800"/>
            <a:ext cx="5334000" cy="3276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25"/>
          <p:cNvSpPr>
            <a:spLocks/>
          </p:cNvSpPr>
          <p:nvPr/>
        </p:nvSpPr>
        <p:spPr bwMode="auto">
          <a:xfrm>
            <a:off x="10033794" y="1981200"/>
            <a:ext cx="5334000" cy="662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10109994" y="2057400"/>
            <a:ext cx="5334000" cy="662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27"/>
          <p:cNvSpPr>
            <a:spLocks/>
          </p:cNvSpPr>
          <p:nvPr/>
        </p:nvSpPr>
        <p:spPr bwMode="auto">
          <a:xfrm>
            <a:off x="2794794" y="1828800"/>
            <a:ext cx="2667000" cy="3733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28"/>
          <p:cNvSpPr>
            <a:spLocks/>
          </p:cNvSpPr>
          <p:nvPr/>
        </p:nvSpPr>
        <p:spPr bwMode="auto">
          <a:xfrm>
            <a:off x="2947194" y="1981200"/>
            <a:ext cx="2667000" cy="3733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4" name="Rectangle 33"/>
          <p:cNvSpPr>
            <a:spLocks/>
          </p:cNvSpPr>
          <p:nvPr/>
        </p:nvSpPr>
        <p:spPr bwMode="auto">
          <a:xfrm>
            <a:off x="280194" y="5638800"/>
            <a:ext cx="5334000" cy="3276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41526970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err="1" smtClean="0">
                <a:ea typeface="Courier"/>
                <a:cs typeface="Courier"/>
              </a:rPr>
              <a:t>rn</a:t>
            </a:r>
            <a:r>
              <a:rPr lang="en-US" altLang="en-US" dirty="0" smtClean="0">
                <a:ea typeface="Courier"/>
                <a:cs typeface="Courier"/>
              </a:rPr>
              <a:t>&gt; chef-client</a:t>
            </a:r>
          </a:p>
        </p:txBody>
      </p:sp>
      <p:sp>
        <p:nvSpPr>
          <p:cNvPr id="56422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Re</a:t>
            </a:r>
            <a:r>
              <a:rPr lang="en-US" sz="4800" dirty="0">
                <a:sym typeface="Arial Bold" charset="0"/>
              </a:rPr>
              <a:t>-run the Chef Client</a:t>
            </a:r>
          </a:p>
        </p:txBody>
      </p:sp>
      <p:sp>
        <p:nvSpPr>
          <p:cNvPr id="369668"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smtClean="0">
                <a:ea typeface="Courier"/>
                <a:cs typeface="Courier"/>
              </a:rPr>
              <a:t>INFO</a:t>
            </a:r>
            <a:r>
              <a:rPr lang="en-US" altLang="en-US" sz="2400" dirty="0">
                <a:ea typeface="Courier"/>
                <a:cs typeface="Courier"/>
              </a:rPr>
              <a:t>: Run List is </a:t>
            </a:r>
            <a:r>
              <a:rPr lang="en-US" altLang="en-US" sz="2400" dirty="0">
                <a:solidFill>
                  <a:srgbClr val="FFFF00"/>
                </a:solidFill>
                <a:ea typeface="Courier"/>
                <a:cs typeface="Courier"/>
              </a:rPr>
              <a:t>[role</a:t>
            </a:r>
            <a:r>
              <a:rPr lang="en-US" altLang="en-US" sz="2400" dirty="0" smtClean="0">
                <a:solidFill>
                  <a:srgbClr val="FFFF00"/>
                </a:solidFill>
                <a:ea typeface="Courier"/>
                <a:cs typeface="Courier"/>
              </a:rPr>
              <a:t>[</a:t>
            </a:r>
            <a:r>
              <a:rPr lang="en-US" altLang="en-US" sz="2400" dirty="0" err="1" smtClean="0">
                <a:solidFill>
                  <a:srgbClr val="FFFF00"/>
                </a:solidFill>
                <a:ea typeface="Courier"/>
                <a:cs typeface="Courier"/>
              </a:rPr>
              <a:t>lin-webhead</a:t>
            </a:r>
            <a:r>
              <a:rPr lang="en-US" altLang="en-US" sz="2400" dirty="0" smtClean="0">
                <a:solidFill>
                  <a:srgbClr val="FFFF00"/>
                </a:solidFill>
                <a:ea typeface="Courier"/>
                <a:cs typeface="Courier"/>
              </a:rPr>
              <a:t>]</a:t>
            </a:r>
            <a:r>
              <a:rPr lang="en-US" altLang="en-US" sz="2400" dirty="0">
                <a:ea typeface="Courier"/>
                <a:cs typeface="Courier"/>
              </a:rPr>
              <a:t>, recipe</a:t>
            </a:r>
            <a:r>
              <a:rPr lang="en-US" altLang="en-US" sz="2400" dirty="0" smtClean="0">
                <a:ea typeface="Courier"/>
                <a:cs typeface="Courier"/>
              </a:rPr>
              <a:t>[</a:t>
            </a:r>
            <a:r>
              <a:rPr lang="en-US" altLang="en-US" sz="2400" dirty="0" err="1" smtClean="0">
                <a:ea typeface="Courier"/>
                <a:cs typeface="Courier"/>
              </a:rPr>
              <a:t>motd</a:t>
            </a:r>
            <a:r>
              <a:rPr lang="en-US" altLang="en-US" sz="2400" dirty="0" smtClean="0">
                <a:ea typeface="Courier"/>
                <a:cs typeface="Courier"/>
              </a:rPr>
              <a:t>]</a:t>
            </a:r>
            <a:r>
              <a:rPr lang="en-US" altLang="en-US" sz="2400" dirty="0">
                <a:ea typeface="Courier"/>
                <a:cs typeface="Courier"/>
              </a:rPr>
              <a:t>, recipe[users]]</a:t>
            </a:r>
          </a:p>
          <a:p>
            <a:pPr defTabSz="914400" eaLnBrk="1" fontAlgn="base" hangingPunct="1">
              <a:spcBef>
                <a:spcPct val="0"/>
              </a:spcBef>
              <a:spcAft>
                <a:spcPct val="0"/>
              </a:spcAft>
            </a:pPr>
            <a:r>
              <a:rPr lang="en-US" altLang="en-US" sz="2400" dirty="0" smtClean="0">
                <a:ea typeface="Courier"/>
                <a:cs typeface="Courier"/>
              </a:rPr>
              <a:t>INFO</a:t>
            </a:r>
            <a:r>
              <a:rPr lang="en-US" altLang="en-US" sz="2400" dirty="0">
                <a:ea typeface="Courier"/>
                <a:cs typeface="Courier"/>
              </a:rPr>
              <a:t>: </a:t>
            </a:r>
            <a:r>
              <a:rPr lang="en-US" altLang="en-US" sz="2400" dirty="0">
                <a:solidFill>
                  <a:srgbClr val="FF0000"/>
                </a:solidFill>
                <a:ea typeface="Courier"/>
                <a:cs typeface="Courier"/>
              </a:rPr>
              <a:t>Run List expands to </a:t>
            </a:r>
            <a:r>
              <a:rPr lang="en-US" altLang="en-US" sz="2400" dirty="0" smtClean="0">
                <a:ea typeface="Courier"/>
                <a:cs typeface="Courier"/>
              </a:rPr>
              <a:t>[</a:t>
            </a:r>
            <a:r>
              <a:rPr lang="en-US" altLang="en-US" sz="2400" dirty="0" smtClean="0">
                <a:solidFill>
                  <a:srgbClr val="FFFF00"/>
                </a:solidFill>
                <a:ea typeface="Courier"/>
                <a:cs typeface="Courier"/>
              </a:rPr>
              <a:t>apache</a:t>
            </a:r>
            <a:r>
              <a:rPr lang="en-US" altLang="en-US" sz="2400" dirty="0" smtClean="0">
                <a:ea typeface="Courier"/>
                <a:cs typeface="Courier"/>
              </a:rPr>
              <a:t>, </a:t>
            </a:r>
            <a:r>
              <a:rPr lang="en-US" altLang="en-US" sz="2400" dirty="0" err="1" smtClean="0">
                <a:ea typeface="Courier"/>
                <a:cs typeface="Courier"/>
              </a:rPr>
              <a:t>motd</a:t>
            </a:r>
            <a:r>
              <a:rPr lang="en-US" altLang="en-US" sz="2400" dirty="0" smtClean="0">
                <a:ea typeface="Courier"/>
                <a:cs typeface="Courier"/>
              </a:rPr>
              <a:t>, </a:t>
            </a:r>
            <a:r>
              <a:rPr lang="en-US" altLang="en-US" sz="2400" dirty="0">
                <a:ea typeface="Courier"/>
                <a:cs typeface="Courier"/>
              </a:rPr>
              <a:t>users]</a:t>
            </a:r>
          </a:p>
          <a:p>
            <a:pPr defTabSz="914400" eaLnBrk="1" fontAlgn="base" hangingPunct="1">
              <a:spcBef>
                <a:spcPct val="0"/>
              </a:spcBef>
              <a:spcAft>
                <a:spcPct val="0"/>
              </a:spcAft>
            </a:pPr>
            <a:r>
              <a:rPr lang="en-US" altLang="en-US" sz="2400" dirty="0">
                <a:ea typeface="Courier"/>
                <a:cs typeface="Courier"/>
              </a:rPr>
              <a:t>[2014-02-25T09:44:14-08:00] INFO: Starting Chef Run for node1</a:t>
            </a:r>
          </a:p>
          <a:p>
            <a:pPr defTabSz="914400" eaLnBrk="1" fontAlgn="base" hangingPunct="1">
              <a:spcBef>
                <a:spcPct val="0"/>
              </a:spcBef>
              <a:spcAft>
                <a:spcPct val="0"/>
              </a:spcAft>
            </a:pPr>
            <a:r>
              <a:rPr lang="en-US" altLang="en-US" sz="2400" dirty="0">
                <a:ea typeface="Courier"/>
                <a:cs typeface="Courier"/>
              </a:rPr>
              <a:t>[2014-02-25T09:44:14-08:00] INFO: Running start handlers</a:t>
            </a:r>
          </a:p>
          <a:p>
            <a:pPr defTabSz="914400" eaLnBrk="1" fontAlgn="base" hangingPunct="1">
              <a:spcBef>
                <a:spcPct val="0"/>
              </a:spcBef>
              <a:spcAft>
                <a:spcPct val="0"/>
              </a:spcAft>
            </a:pPr>
            <a:r>
              <a:rPr lang="en-US" altLang="en-US" sz="2400" dirty="0">
                <a:ea typeface="Courier"/>
                <a:cs typeface="Courier"/>
              </a:rPr>
              <a:t>[2014-02-25T09:44:14-08:00] INFO: Start handlers complete.</a:t>
            </a:r>
          </a:p>
          <a:p>
            <a:pPr defTabSz="914400" eaLnBrk="1" fontAlgn="base" hangingPunct="1">
              <a:spcBef>
                <a:spcPct val="0"/>
              </a:spcBef>
              <a:spcAft>
                <a:spcPct val="0"/>
              </a:spcAft>
            </a:pPr>
            <a:r>
              <a:rPr lang="en-US" altLang="en-US" sz="2400" dirty="0">
                <a:ea typeface="Courier"/>
                <a:cs typeface="Courier"/>
              </a:rPr>
              <a:t>resolving cookbooks for run list: </a:t>
            </a:r>
            <a:r>
              <a:rPr lang="en-US" altLang="en-US" sz="2400" dirty="0" smtClean="0">
                <a:ea typeface="Courier"/>
                <a:cs typeface="Courier"/>
              </a:rPr>
              <a:t>[”apache"</a:t>
            </a:r>
            <a:r>
              <a:rPr lang="en-US" altLang="en-US" sz="2400" dirty="0">
                <a:ea typeface="Courier"/>
                <a:cs typeface="Courier"/>
              </a:rPr>
              <a:t>, </a:t>
            </a:r>
            <a:r>
              <a:rPr lang="en-US" altLang="en-US" sz="2400" dirty="0" smtClean="0">
                <a:ea typeface="Courier"/>
                <a:cs typeface="Courier"/>
              </a:rPr>
              <a:t>”</a:t>
            </a:r>
            <a:r>
              <a:rPr lang="en-US" altLang="en-US" sz="2400" dirty="0" err="1" smtClean="0">
                <a:ea typeface="Courier"/>
                <a:cs typeface="Courier"/>
              </a:rPr>
              <a:t>motd</a:t>
            </a:r>
            <a:r>
              <a:rPr lang="en-US" altLang="en-US" sz="2400" dirty="0" smtClean="0">
                <a:ea typeface="Courier"/>
                <a:cs typeface="Courier"/>
              </a:rPr>
              <a:t>"</a:t>
            </a:r>
            <a:r>
              <a:rPr lang="en-US" altLang="en-US" sz="2400" dirty="0">
                <a:ea typeface="Courier"/>
                <a:cs typeface="Courier"/>
              </a:rPr>
              <a:t>, "users"]</a:t>
            </a:r>
          </a:p>
          <a:p>
            <a:pPr defTabSz="914400" eaLnBrk="1" fontAlgn="base" hangingPunct="1">
              <a:spcBef>
                <a:spcPct val="0"/>
              </a:spcBef>
              <a:spcAft>
                <a:spcPct val="0"/>
              </a:spcAft>
            </a:pPr>
            <a:r>
              <a:rPr lang="en-US" altLang="en-US" sz="2400" dirty="0">
                <a:ea typeface="Courier"/>
                <a:cs typeface="Courier"/>
              </a:rPr>
              <a:t>[2014-02-25T09:44:15-08:00] INFO: Loading cookbooks </a:t>
            </a:r>
            <a:r>
              <a:rPr lang="en-US" altLang="en-US" sz="2400" dirty="0" smtClean="0">
                <a:ea typeface="Courier"/>
                <a:cs typeface="Courier"/>
              </a:rPr>
              <a:t>[</a:t>
            </a:r>
            <a:r>
              <a:rPr lang="en-US" altLang="en-US" sz="2400" dirty="0" err="1" smtClean="0">
                <a:ea typeface="Courier"/>
                <a:cs typeface="Courier"/>
              </a:rPr>
              <a:t>pci</a:t>
            </a:r>
            <a:r>
              <a:rPr lang="en-US" altLang="en-US" sz="2400" dirty="0" smtClean="0">
                <a:ea typeface="Courier"/>
                <a:cs typeface="Courier"/>
              </a:rPr>
              <a:t>, </a:t>
            </a:r>
            <a:r>
              <a:rPr lang="en-US" altLang="en-US" sz="2400" dirty="0" err="1" smtClean="0">
                <a:ea typeface="Courier"/>
                <a:cs typeface="Courier"/>
              </a:rPr>
              <a:t>motd</a:t>
            </a:r>
            <a:r>
              <a:rPr lang="en-US" altLang="en-US" sz="2400" dirty="0" smtClean="0">
                <a:ea typeface="Courier"/>
                <a:cs typeface="Courier"/>
              </a:rPr>
              <a:t>, apache, </a:t>
            </a:r>
            <a:r>
              <a:rPr lang="en-US" altLang="en-US" sz="2400" dirty="0">
                <a:ea typeface="Courier"/>
                <a:cs typeface="Courier"/>
              </a:rPr>
              <a:t>users]</a:t>
            </a:r>
          </a:p>
          <a:p>
            <a:pPr defTabSz="914400" eaLnBrk="1" fontAlgn="base" hangingPunct="1">
              <a:spcBef>
                <a:spcPct val="0"/>
              </a:spcBef>
              <a:spcAft>
                <a:spcPct val="0"/>
              </a:spcAft>
            </a:pPr>
            <a:r>
              <a:rPr lang="en-US" altLang="en-US" sz="2400" dirty="0">
                <a:solidFill>
                  <a:srgbClr val="FF0000"/>
                </a:solidFill>
                <a:ea typeface="Courier"/>
                <a:cs typeface="Courier"/>
              </a:rPr>
              <a:t>Synchronizing Cookbooks</a:t>
            </a:r>
            <a:r>
              <a:rPr lang="en-US" altLang="en-US" sz="2400" dirty="0">
                <a:ea typeface="Courier"/>
                <a:cs typeface="Courier"/>
              </a:rPr>
              <a:t>:</a:t>
            </a:r>
          </a:p>
          <a:p>
            <a:pPr defTabSz="914400" eaLnBrk="1" fontAlgn="base" hangingPunct="1">
              <a:spcBef>
                <a:spcPct val="0"/>
              </a:spcBef>
              <a:spcAft>
                <a:spcPct val="0"/>
              </a:spcAft>
            </a:pPr>
            <a:r>
              <a:rPr lang="en-US" altLang="en-US" sz="2400" dirty="0">
                <a:ea typeface="Courier"/>
                <a:cs typeface="Courier"/>
              </a:rPr>
              <a:t>  </a:t>
            </a:r>
            <a:r>
              <a:rPr lang="en-US" altLang="en-US" sz="2400" dirty="0">
                <a:solidFill>
                  <a:srgbClr val="FFFF00"/>
                </a:solidFill>
                <a:ea typeface="Courier"/>
                <a:cs typeface="Courier"/>
              </a:rPr>
              <a:t>- </a:t>
            </a:r>
            <a:r>
              <a:rPr lang="en-US" altLang="en-US" sz="2400" dirty="0" smtClean="0">
                <a:solidFill>
                  <a:srgbClr val="FFFF00"/>
                </a:solidFill>
                <a:ea typeface="Courier"/>
                <a:cs typeface="Courier"/>
              </a:rPr>
              <a:t>apache</a:t>
            </a:r>
            <a:endParaRPr lang="en-US" altLang="en-US" sz="2400" dirty="0">
              <a:solidFill>
                <a:srgbClr val="FFFF00"/>
              </a:solidFill>
              <a:ea typeface="Courier"/>
              <a:cs typeface="Courier"/>
            </a:endParaRPr>
          </a:p>
          <a:p>
            <a:pPr defTabSz="914400" eaLnBrk="1" fontAlgn="base" hangingPunct="1">
              <a:spcBef>
                <a:spcPct val="0"/>
              </a:spcBef>
              <a:spcAft>
                <a:spcPct val="0"/>
              </a:spcAft>
            </a:pPr>
            <a:r>
              <a:rPr lang="en-US" altLang="en-US" sz="2400" dirty="0">
                <a:ea typeface="Courier"/>
                <a:cs typeface="Courier"/>
              </a:rPr>
              <a:t>  - </a:t>
            </a:r>
            <a:r>
              <a:rPr lang="en-US" altLang="en-US" sz="2400" dirty="0" err="1" smtClean="0">
                <a:ea typeface="Courier"/>
                <a:cs typeface="Courier"/>
              </a:rPr>
              <a:t>motd</a:t>
            </a:r>
            <a:endParaRPr lang="en-US" altLang="en-US" sz="2400" dirty="0" smtClean="0">
              <a:ea typeface="Courier"/>
              <a:cs typeface="Courier"/>
            </a:endParaRPr>
          </a:p>
        </p:txBody>
      </p:sp>
      <p:sp>
        <p:nvSpPr>
          <p:cNvPr id="369669" name="Rectangle 4"/>
          <p:cNvSpPr>
            <a:spLocks/>
          </p:cNvSpPr>
          <p:nvPr/>
        </p:nvSpPr>
        <p:spPr bwMode="auto">
          <a:xfrm>
            <a:off x="790812" y="3810000"/>
            <a:ext cx="14619128" cy="1447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4794587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1"/>
          <p:cNvSpPr>
            <a:spLocks/>
          </p:cNvSpPr>
          <p:nvPr/>
        </p:nvSpPr>
        <p:spPr bwMode="auto">
          <a:xfrm>
            <a:off x="7544537"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err="1" smtClean="0">
                <a:latin typeface="Consolas" panose="020B0609020204030204" pitchFamily="49" charset="0"/>
                <a:cs typeface="Consolas" panose="020B0609020204030204" pitchFamily="49" charset="0"/>
              </a:rPr>
              <a:t>run_list</a:t>
            </a:r>
            <a:r>
              <a:rPr lang="en-US" sz="3200" dirty="0" smtClean="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"recipe</a:t>
            </a:r>
            <a:r>
              <a:rPr lang="en-US" sz="3200" dirty="0" smtClean="0">
                <a:solidFill>
                  <a:srgbClr val="BA2121"/>
                </a:solidFill>
                <a:latin typeface="Consolas" panose="020B0609020204030204" pitchFamily="49" charset="0"/>
                <a:cs typeface="Consolas" panose="020B0609020204030204" pitchFamily="49" charset="0"/>
              </a:rPr>
              <a:t>[apache]</a:t>
            </a:r>
            <a:r>
              <a:rPr lang="en-US" sz="3200" dirty="0">
                <a:solidFill>
                  <a:srgbClr val="BA2121"/>
                </a:solidFill>
                <a:latin typeface="Consolas" panose="020B0609020204030204" pitchFamily="49" charset="0"/>
                <a:cs typeface="Consolas" panose="020B0609020204030204" pitchFamily="49" charset="0"/>
              </a:rPr>
              <a:t>"</a:t>
            </a:r>
          </a:p>
          <a:p>
            <a:pPr>
              <a:spcBef>
                <a:spcPts val="0"/>
              </a:spcBef>
              <a:buNone/>
            </a:pPr>
            <a:r>
              <a:rPr lang="en-US" sz="3200" dirty="0" err="1">
                <a:latin typeface="Consolas" panose="020B0609020204030204" pitchFamily="49" charset="0"/>
                <a:cs typeface="Consolas" panose="020B0609020204030204" pitchFamily="49" charset="0"/>
              </a:rPr>
              <a:t>default_attributes</a:t>
            </a:r>
            <a:r>
              <a:rPr lang="en-US" sz="3200" dirty="0">
                <a:latin typeface="Consolas" panose="020B0609020204030204" pitchFamily="49" charset="0"/>
                <a:cs typeface="Consolas" panose="020B0609020204030204" pitchFamily="49" charset="0"/>
              </a:rPr>
              <a:t>({</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smtClean="0">
                <a:solidFill>
                  <a:srgbClr val="BA2121"/>
                </a:solidFill>
                <a:latin typeface="Consolas" panose="020B0609020204030204" pitchFamily="49" charset="0"/>
                <a:cs typeface="Consolas" panose="020B0609020204030204" pitchFamily="49" charset="0"/>
              </a:rPr>
              <a:t>"apache</a:t>
            </a:r>
            <a:r>
              <a:rPr lang="en-US" sz="3200" dirty="0" smtClean="0">
                <a:solidFill>
                  <a:srgbClr val="BA2121"/>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"sites"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t>
            </a:r>
            <a:r>
              <a:rPr lang="en-US" sz="3200" dirty="0" smtClean="0">
                <a:solidFill>
                  <a:srgbClr val="BA2121"/>
                </a:solidFill>
                <a:latin typeface="Consolas" panose="020B0609020204030204" pitchFamily="49" charset="0"/>
                <a:cs typeface="Consolas" panose="020B0609020204030204" pitchFamily="49" charset="0"/>
              </a:rPr>
              <a:t>admins"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smtClean="0">
                <a:solidFill>
                  <a:srgbClr val="666666"/>
                </a:solidFill>
                <a:latin typeface="Consolas" panose="020B0609020204030204" pitchFamily="49" charset="0"/>
                <a:cs typeface="Consolas" panose="020B0609020204030204" pitchFamily="49" charset="0"/>
              </a:rPr>
              <a:t>8000</a:t>
            </a:r>
            <a:r>
              <a:rPr lang="en-US" sz="3200" dirty="0">
                <a:solidFill>
                  <a:srgbClr val="666666"/>
                </a:solidFill>
                <a:latin typeface="Consolas" panose="020B0609020204030204" pitchFamily="49" charset="0"/>
                <a:cs typeface="Consolas" panose="020B0609020204030204" pitchFamily="49" charset="0"/>
              </a:rPr>
              <a:t>,</a:t>
            </a:r>
            <a:endParaRPr lang="en-US" sz="3200" dirty="0" smtClean="0">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 </a:t>
            </a:r>
            <a:r>
              <a:rPr lang="en-US" sz="3200" dirty="0" smtClean="0">
                <a:latin typeface="Consolas" panose="020B0609020204030204" pitchFamily="49" charset="0"/>
                <a:cs typeface="Consolas" panose="020B0609020204030204" pitchFamily="49" charset="0"/>
              </a:rPr>
              <a:t>       </a:t>
            </a:r>
            <a:r>
              <a:rPr lang="en-US" sz="3200" dirty="0" smtClean="0">
                <a:latin typeface="Consolas" panose="020B0609020204030204" pitchFamily="49" charset="0"/>
                <a:cs typeface="Consolas" panose="020B0609020204030204" pitchFamily="49" charset="0"/>
              </a:rPr>
              <a:t>"nose" </a:t>
            </a:r>
            <a:r>
              <a:rPr lang="en-US" sz="3200" dirty="0" smtClean="0">
                <a:latin typeface="Consolas" panose="020B0609020204030204" pitchFamily="49" charset="0"/>
                <a:cs typeface="Consolas" panose="020B0609020204030204" pitchFamily="49" charset="0"/>
              </a:rPr>
              <a:t>=&gt; </a:t>
            </a:r>
            <a:r>
              <a:rPr lang="en-US" sz="3200" dirty="0" smtClean="0">
                <a:latin typeface="Consolas" panose="020B0609020204030204" pitchFamily="49" charset="0"/>
                <a:cs typeface="Consolas" panose="020B0609020204030204" pitchFamily="49" charset="0"/>
              </a:rPr>
              <a:t>"blue"</a:t>
            </a:r>
            <a:endParaRPr lang="en-US" sz="3200" dirty="0" smtClean="0">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 </a:t>
            </a:r>
            <a:r>
              <a:rPr lang="en-US" sz="3200" dirty="0" smtClean="0">
                <a:latin typeface="Consolas" panose="020B0609020204030204" pitchFamily="49" charset="0"/>
                <a:cs typeface="Consolas" panose="020B0609020204030204" pitchFamily="49" charset="0"/>
              </a:rPr>
              <a:t>       }</a:t>
            </a:r>
            <a:endParaRPr lang="en-US" sz="3200" dirty="0">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a:t>
            </a:r>
          </a:p>
        </p:txBody>
      </p:sp>
      <p:sp>
        <p:nvSpPr>
          <p:cNvPr id="36454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64548" name="Rectangle 3"/>
          <p:cNvSpPr>
            <a:spLocks/>
          </p:cNvSpPr>
          <p:nvPr/>
        </p:nvSpPr>
        <p:spPr bwMode="auto">
          <a:xfrm>
            <a:off x="5048743" y="1600200"/>
            <a:ext cx="1465723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smtClean="0">
                <a:latin typeface="Courier"/>
                <a:ea typeface="Courier"/>
                <a:cs typeface="Courier"/>
                <a:sym typeface="Courier"/>
              </a:rPr>
              <a:t>roles/</a:t>
            </a:r>
            <a:r>
              <a:rPr lang="en-US" altLang="en-US" sz="3500" dirty="0" err="1" smtClean="0">
                <a:latin typeface="Courier"/>
                <a:ea typeface="Courier"/>
                <a:cs typeface="Courier"/>
                <a:sym typeface="Courier"/>
              </a:rPr>
              <a:t>lin-webhead.rb</a:t>
            </a:r>
            <a:endParaRPr lang="en-US" altLang="en-US" sz="3500" dirty="0">
              <a:latin typeface="Courier"/>
              <a:ea typeface="Courier"/>
              <a:cs typeface="Courier"/>
              <a:sym typeface="Courier"/>
            </a:endParaRPr>
          </a:p>
        </p:txBody>
      </p:sp>
      <p:sp>
        <p:nvSpPr>
          <p:cNvPr id="364549"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8085"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t>Add </a:t>
            </a:r>
            <a:r>
              <a:rPr lang="en-US" sz="4800" dirty="0"/>
              <a:t>an attribute to the role</a:t>
            </a:r>
            <a:endParaRPr lang="en-US" sz="4800" dirty="0">
              <a:sym typeface="Arial Bold" charset="0"/>
            </a:endParaRPr>
          </a:p>
        </p:txBody>
      </p:sp>
      <p:sp>
        <p:nvSpPr>
          <p:cNvPr id="364551" name="Rectangle 6"/>
          <p:cNvSpPr>
            <a:spLocks noGrp="1" noChangeArrowheads="1"/>
          </p:cNvSpPr>
          <p:nvPr>
            <p:ph type="body" idx="1"/>
          </p:nvPr>
        </p:nvSpPr>
        <p:spPr>
          <a:xfrm>
            <a:off x="800274" y="2667001"/>
            <a:ext cx="6414183" cy="5943603"/>
          </a:xfrm>
        </p:spPr>
        <p:txBody>
          <a:bodyPr/>
          <a:lstStyle/>
          <a:p>
            <a:pPr marL="914400" indent="-914400" eaLnBrk="1" hangingPunct="1">
              <a:buFont typeface="+mj-lt"/>
              <a:buAutoNum type="arabicPeriod"/>
            </a:pPr>
            <a:r>
              <a:rPr lang="en-US" altLang="en-US" dirty="0" smtClean="0"/>
              <a:t>Modify role file</a:t>
            </a:r>
          </a:p>
          <a:p>
            <a:pPr marL="914400" indent="-914400" eaLnBrk="1" hangingPunct="1">
              <a:buFont typeface="+mj-lt"/>
              <a:buAutoNum type="arabicPeriod"/>
            </a:pPr>
            <a:r>
              <a:rPr lang="en-US" altLang="en-US" dirty="0" smtClean="0"/>
              <a:t>Upload Role</a:t>
            </a:r>
          </a:p>
          <a:p>
            <a:pPr marL="914400" indent="-914400" eaLnBrk="1" hangingPunct="1">
              <a:buFont typeface="+mj-lt"/>
              <a:buAutoNum type="arabicPeriod"/>
            </a:pPr>
            <a:r>
              <a:rPr lang="en-US" altLang="en-US" dirty="0" smtClean="0"/>
              <a:t>Converge Node</a:t>
            </a:r>
          </a:p>
          <a:p>
            <a:pPr marL="914400" indent="-914400" eaLnBrk="1" hangingPunct="1">
              <a:buFont typeface="+mj-lt"/>
              <a:buAutoNum type="arabicPeriod"/>
            </a:pPr>
            <a:r>
              <a:rPr lang="en-US" altLang="en-US" dirty="0" smtClean="0"/>
              <a:t>Browse to &lt;hostname&gt;:8000</a:t>
            </a:r>
          </a:p>
          <a:p>
            <a:pPr marL="914400" indent="-914400" eaLnBrk="1" hangingPunct="1">
              <a:buFont typeface="+mj-lt"/>
              <a:buAutoNum type="arabicPeriod"/>
            </a:pPr>
            <a:r>
              <a:rPr lang="en-US" altLang="en-US" dirty="0" smtClean="0"/>
              <a:t>See </a:t>
            </a:r>
            <a:r>
              <a:rPr lang="en-US" altLang="en-US" dirty="0" smtClean="0"/>
              <a:t>"We </a:t>
            </a:r>
            <a:r>
              <a:rPr lang="en-US" altLang="en-US" dirty="0" smtClean="0"/>
              <a:t>Love </a:t>
            </a:r>
            <a:r>
              <a:rPr lang="en-US" altLang="en-US" dirty="0" smtClean="0"/>
              <a:t>Admins" </a:t>
            </a:r>
            <a:r>
              <a:rPr lang="en-US" altLang="en-US" dirty="0" smtClean="0"/>
              <a:t>in homepage</a:t>
            </a:r>
          </a:p>
        </p:txBody>
      </p:sp>
      <p:sp>
        <p:nvSpPr>
          <p:cNvPr id="364552" name="Rectangle 7"/>
          <p:cNvSpPr>
            <a:spLocks/>
          </p:cNvSpPr>
          <p:nvPr/>
        </p:nvSpPr>
        <p:spPr bwMode="auto">
          <a:xfrm>
            <a:off x="7671594" y="3048000"/>
            <a:ext cx="6019800" cy="539675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364553" name="Rectangle 8"/>
          <p:cNvSpPr>
            <a:spLocks/>
          </p:cNvSpPr>
          <p:nvPr/>
        </p:nvSpPr>
        <p:spPr bwMode="auto">
          <a:xfrm>
            <a:off x="7340796" y="2286000"/>
            <a:ext cx="7112598" cy="68580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962260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1"/>
          <p:cNvSpPr>
            <a:spLocks/>
          </p:cNvSpPr>
          <p:nvPr/>
        </p:nvSpPr>
        <p:spPr bwMode="auto">
          <a:xfrm>
            <a:off x="9437074" y="4038600"/>
            <a:ext cx="6566541" cy="4711700"/>
          </a:xfrm>
          <a:prstGeom prst="rect">
            <a:avLst/>
          </a:prstGeom>
          <a:solidFill>
            <a:srgbClr val="FFFFFF"/>
          </a:solidFill>
          <a:ln w="25400">
            <a:solidFill>
              <a:srgbClr val="334150"/>
            </a:solidFill>
            <a:prstDash val="sysDot"/>
            <a:miter lim="800000"/>
            <a:headEnd/>
            <a:tailEnd/>
          </a:ln>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100" dirty="0" err="1">
                <a:solidFill>
                  <a:srgbClr val="000000"/>
                </a:solidFill>
                <a:latin typeface="Courier"/>
                <a:ea typeface="Courier"/>
                <a:cs typeface="Courier"/>
                <a:sym typeface="Courier"/>
              </a:rPr>
              <a:t>default_attributes</a:t>
            </a:r>
            <a:r>
              <a:rPr lang="en-US" altLang="en-US" sz="31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smtClean="0">
                <a:solidFill>
                  <a:srgbClr val="BA2121"/>
                </a:solidFill>
                <a:latin typeface="Courier"/>
                <a:ea typeface="Courier"/>
                <a:cs typeface="Courier"/>
                <a:sym typeface="Courier"/>
              </a:rPr>
              <a:t>"</a:t>
            </a:r>
            <a:r>
              <a:rPr lang="en-US" altLang="en-US" sz="2800" dirty="0">
                <a:solidFill>
                  <a:srgbClr val="BA2121"/>
                </a:solidFill>
                <a:latin typeface="Courier"/>
                <a:ea typeface="Courier"/>
                <a:cs typeface="Courier"/>
                <a:sym typeface="Courier"/>
              </a:rPr>
              <a:t>apache</a:t>
            </a:r>
            <a:r>
              <a:rPr lang="en-US" altLang="en-US" sz="3100" dirty="0" smtClean="0">
                <a:solidFill>
                  <a:srgbClr val="BA2121"/>
                </a:solidFill>
                <a:latin typeface="Courier"/>
                <a:ea typeface="Courier"/>
                <a:cs typeface="Courier"/>
                <a:sym typeface="Courier"/>
              </a:rPr>
              <a:t>"</a:t>
            </a:r>
            <a:r>
              <a:rPr lang="en-US" altLang="en-US" sz="3100" dirty="0" smtClean="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"sites"</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"admin"</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"port"</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r>
              <a:rPr lang="en-US" altLang="en-US" sz="3100" dirty="0" smtClean="0">
                <a:solidFill>
                  <a:srgbClr val="666666"/>
                </a:solidFill>
                <a:latin typeface="Courier"/>
                <a:ea typeface="Courier"/>
                <a:cs typeface="Courier"/>
                <a:sym typeface="Courier"/>
              </a:rPr>
              <a:t>8000</a:t>
            </a:r>
            <a:endParaRPr lang="en-US" altLang="en-US" sz="31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a:t>
            </a:r>
          </a:p>
        </p:txBody>
      </p:sp>
      <p:sp>
        <p:nvSpPr>
          <p:cNvPr id="56832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Node </a:t>
            </a:r>
            <a:r>
              <a:rPr lang="en-US" sz="4800" dirty="0">
                <a:sym typeface="Arial Bold" charset="0"/>
              </a:rPr>
              <a:t>Attributes that are hashes are merged</a:t>
            </a:r>
          </a:p>
        </p:txBody>
      </p:sp>
      <p:sp>
        <p:nvSpPr>
          <p:cNvPr id="371716" name="Rectangle 3"/>
          <p:cNvSpPr>
            <a:spLocks noGrp="1" noChangeArrowheads="1"/>
          </p:cNvSpPr>
          <p:nvPr>
            <p:ph type="body" idx="1"/>
          </p:nvPr>
        </p:nvSpPr>
        <p:spPr>
          <a:xfrm>
            <a:off x="1917887" y="6400800"/>
            <a:ext cx="5842571" cy="736600"/>
          </a:xfrm>
        </p:spPr>
        <p:txBody>
          <a:bodyPr/>
          <a:lstStyle/>
          <a:p>
            <a:pPr eaLnBrk="1" hangingPunct="1"/>
            <a:r>
              <a:rPr lang="en-US" altLang="en-US" smtClean="0"/>
              <a:t>While our role has...</a:t>
            </a:r>
          </a:p>
        </p:txBody>
      </p:sp>
      <p:sp>
        <p:nvSpPr>
          <p:cNvPr id="371717" name="Rectangle 4"/>
          <p:cNvSpPr>
            <a:spLocks/>
          </p:cNvSpPr>
          <p:nvPr/>
        </p:nvSpPr>
        <p:spPr bwMode="auto">
          <a:xfrm>
            <a:off x="1803576" y="1651000"/>
            <a:ext cx="12637734"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The </a:t>
            </a:r>
            <a:r>
              <a:rPr lang="en-US" altLang="en-US" dirty="0" err="1" smtClean="0">
                <a:solidFill>
                  <a:srgbClr val="000000"/>
                </a:solidFill>
                <a:cs typeface="Arial" pitchFamily="34" charset="0"/>
              </a:rPr>
              <a:t>iis_demo</a:t>
            </a:r>
            <a:r>
              <a:rPr lang="en-US" altLang="en-US" dirty="0" smtClean="0">
                <a:solidFill>
                  <a:srgbClr val="000000"/>
                </a:solidFill>
                <a:cs typeface="Arial" pitchFamily="34" charset="0"/>
              </a:rPr>
              <a:t> cookbooks </a:t>
            </a:r>
            <a:r>
              <a:rPr lang="en-US" altLang="en-US" dirty="0">
                <a:solidFill>
                  <a:srgbClr val="000000"/>
                </a:solidFill>
                <a:cs typeface="Arial" pitchFamily="34" charset="0"/>
              </a:rPr>
              <a:t>attribute file contains:</a:t>
            </a:r>
          </a:p>
        </p:txBody>
      </p:sp>
      <p:sp>
        <p:nvSpPr>
          <p:cNvPr id="371718" name="Rectangle 5"/>
          <p:cNvSpPr>
            <a:spLocks/>
          </p:cNvSpPr>
          <p:nvPr/>
        </p:nvSpPr>
        <p:spPr bwMode="auto">
          <a:xfrm>
            <a:off x="254025" y="2368550"/>
            <a:ext cx="15749538" cy="1574800"/>
          </a:xfrm>
          <a:prstGeom prst="rect">
            <a:avLst/>
          </a:prstGeom>
          <a:solidFill>
            <a:srgbClr val="FFFFFF"/>
          </a:solidFill>
          <a:ln w="25400">
            <a:solidFill>
              <a:srgbClr val="334150"/>
            </a:solidFill>
            <a:prstDash val="sysDot"/>
            <a:miter lim="800000"/>
            <a:headEnd/>
            <a:tailEnd/>
          </a:ln>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Default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"apache</a:t>
            </a:r>
            <a:r>
              <a:rPr lang="en-US" altLang="en-US" sz="3200" dirty="0" smtClean="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"sites</a:t>
            </a:r>
            <a:r>
              <a:rPr lang="en-US" altLang="en-US" sz="3200" dirty="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"clowns"</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80</a:t>
            </a:r>
            <a:r>
              <a:rPr lang="en-US" altLang="en-US" sz="32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Default</a:t>
            </a:r>
            <a:r>
              <a:rPr lang="en-US" altLang="en-US" sz="3200" dirty="0" smtClean="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"apache"</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"sites</a:t>
            </a:r>
            <a:r>
              <a:rPr lang="en-US" altLang="en-US" sz="3200" dirty="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"bears"</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81</a:t>
            </a:r>
            <a:r>
              <a:rPr lang="en-US" altLang="en-US" sz="3200" dirty="0">
                <a:solidFill>
                  <a:srgbClr val="000000"/>
                </a:solidFill>
                <a:latin typeface="Courier"/>
                <a:ea typeface="Courier"/>
                <a:cs typeface="Courier"/>
                <a:sym typeface="Courier"/>
              </a:rPr>
              <a:t> }</a:t>
            </a:r>
          </a:p>
        </p:txBody>
      </p:sp>
    </p:spTree>
    <p:extLst>
      <p:ext uri="{BB962C8B-B14F-4D97-AF65-F5344CB8AC3E}">
        <p14:creationId xmlns:p14="http://schemas.microsoft.com/office/powerpoint/2010/main" val="24868965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69" name="Rectangle 1"/>
          <p:cNvSpPr>
            <a:spLocks/>
          </p:cNvSpPr>
          <p:nvPr/>
        </p:nvSpPr>
        <p:spPr bwMode="auto">
          <a:xfrm>
            <a:off x="356394" y="1962150"/>
            <a:ext cx="15544800" cy="1003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&gt; knife </a:t>
            </a:r>
            <a:r>
              <a:rPr lang="en-US" altLang="en-US" sz="3200" dirty="0">
                <a:ea typeface="Courier"/>
                <a:cs typeface="Courier"/>
              </a:rPr>
              <a:t>search node </a:t>
            </a:r>
            <a:r>
              <a:rPr lang="en-US" altLang="en-US" sz="3200" dirty="0" smtClean="0">
                <a:ea typeface="Courier"/>
                <a:cs typeface="Courier"/>
              </a:rPr>
              <a:t>"</a:t>
            </a:r>
            <a:r>
              <a:rPr lang="en-US" altLang="en-US" sz="3200" dirty="0" err="1" smtClean="0">
                <a:ea typeface="Courier"/>
                <a:cs typeface="Courier"/>
              </a:rPr>
              <a:t>role:lin</a:t>
            </a:r>
            <a:r>
              <a:rPr lang="en-US" altLang="en-US" sz="3200" dirty="0" err="1" smtClean="0">
                <a:ea typeface="Courier"/>
                <a:cs typeface="Courier"/>
              </a:rPr>
              <a:t>-</a:t>
            </a:r>
            <a:r>
              <a:rPr lang="en-US" altLang="en-US" sz="3200" dirty="0" err="1" smtClean="0">
                <a:ea typeface="Courier"/>
                <a:cs typeface="Courier"/>
              </a:rPr>
              <a:t>webhead</a:t>
            </a:r>
            <a:r>
              <a:rPr lang="en-US" altLang="en-US" sz="3200" dirty="0" smtClean="0">
                <a:ea typeface="Courier"/>
                <a:cs typeface="Courier"/>
              </a:rPr>
              <a:t>" </a:t>
            </a:r>
            <a:r>
              <a:rPr lang="en-US" altLang="en-US" sz="3200" dirty="0">
                <a:ea typeface="Courier"/>
                <a:cs typeface="Courier"/>
              </a:rPr>
              <a:t>-a </a:t>
            </a:r>
            <a:r>
              <a:rPr lang="en-US" altLang="en-US" sz="3200" dirty="0" err="1" smtClean="0">
                <a:ea typeface="Courier"/>
                <a:cs typeface="Courier"/>
              </a:rPr>
              <a:t>apache.sites</a:t>
            </a:r>
            <a:endParaRPr lang="en-US" altLang="en-US" sz="3200" dirty="0">
              <a:ea typeface="Courier"/>
              <a:cs typeface="Courier"/>
            </a:endParaRPr>
          </a:p>
        </p:txBody>
      </p:sp>
      <p:sp>
        <p:nvSpPr>
          <p:cNvPr id="570370" name="Rectangle 2"/>
          <p:cNvSpPr>
            <a:spLocks noGrp="1" noChangeArrowheads="1"/>
          </p:cNvSpPr>
          <p:nvPr>
            <p:ph type="title"/>
          </p:nvPr>
        </p:nvSpPr>
        <p:spPr/>
        <p:txBody>
          <a:bodyPr/>
          <a:lstStyle/>
          <a:p>
            <a:pPr eaLnBrk="1" hangingPunct="1">
              <a:defRPr/>
            </a:pPr>
            <a:r>
              <a:rPr lang="en-US" sz="4400" dirty="0" smtClean="0">
                <a:sym typeface="Arial Bold" charset="0"/>
              </a:rPr>
              <a:t>Linux Exercise</a:t>
            </a:r>
            <a:r>
              <a:rPr lang="en-US" sz="4400" dirty="0">
                <a:sym typeface="Arial Bold" charset="0"/>
              </a:rPr>
              <a:t>: Search for the </a:t>
            </a:r>
            <a:r>
              <a:rPr lang="en-US" sz="4400" dirty="0" smtClean="0">
                <a:sym typeface="Arial Bold" charset="0"/>
              </a:rPr>
              <a:t>Apache sites </a:t>
            </a:r>
            <a:r>
              <a:rPr lang="en-US" sz="4400" dirty="0">
                <a:sym typeface="Arial Bold" charset="0"/>
              </a:rPr>
              <a:t>attribute on all nodes with the role </a:t>
            </a:r>
            <a:r>
              <a:rPr lang="en-US" sz="4400" dirty="0" smtClean="0">
                <a:sym typeface="Arial Bold" charset="0"/>
              </a:rPr>
              <a:t>apache-webserver</a:t>
            </a:r>
            <a:endParaRPr lang="en-US" sz="4400" dirty="0">
              <a:sym typeface="Arial Bold" charset="0"/>
            </a:endParaRPr>
          </a:p>
        </p:txBody>
      </p:sp>
      <p:sp>
        <p:nvSpPr>
          <p:cNvPr id="372740" name="Rectangle 3"/>
          <p:cNvSpPr>
            <a:spLocks/>
          </p:cNvSpPr>
          <p:nvPr/>
        </p:nvSpPr>
        <p:spPr bwMode="auto">
          <a:xfrm>
            <a:off x="800178" y="3276600"/>
            <a:ext cx="14657232" cy="5334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400" dirty="0">
                <a:ea typeface="Courier"/>
                <a:cs typeface="Courier"/>
              </a:rPr>
              <a:t>1 items found</a:t>
            </a:r>
          </a:p>
          <a:p>
            <a:pPr defTabSz="914400" eaLnBrk="1" fontAlgn="base" hangingPunct="1">
              <a:spcBef>
                <a:spcPct val="0"/>
              </a:spcBef>
              <a:spcAft>
                <a:spcPct val="0"/>
              </a:spcAft>
            </a:pPr>
            <a:endParaRPr lang="en-US" altLang="en-US" sz="3400" dirty="0">
              <a:ea typeface="Courier"/>
              <a:cs typeface="Courier"/>
            </a:endParaRPr>
          </a:p>
          <a:p>
            <a:pPr defTabSz="914400" eaLnBrk="1" fontAlgn="base" hangingPunct="1">
              <a:spcBef>
                <a:spcPct val="0"/>
              </a:spcBef>
              <a:spcAft>
                <a:spcPct val="0"/>
              </a:spcAft>
            </a:pPr>
            <a:r>
              <a:rPr lang="en-US" altLang="en-US" sz="3400" dirty="0" err="1" smtClean="0">
                <a:ea typeface="Courier"/>
                <a:cs typeface="Courier"/>
              </a:rPr>
              <a:t>linuxnode</a:t>
            </a:r>
            <a:r>
              <a:rPr lang="en-US" altLang="en-US" sz="3400" dirty="0" smtClean="0">
                <a:ea typeface="Courier"/>
                <a:cs typeface="Courier"/>
              </a:rPr>
              <a:t>:</a:t>
            </a:r>
            <a:endParaRPr lang="en-US" altLang="en-US" sz="3400" dirty="0">
              <a:ea typeface="Courier"/>
              <a:cs typeface="Courier"/>
            </a:endParaRPr>
          </a:p>
          <a:p>
            <a:pPr defTabSz="914400" eaLnBrk="1" fontAlgn="base" hangingPunct="1">
              <a:spcBef>
                <a:spcPct val="0"/>
              </a:spcBef>
              <a:spcAft>
                <a:spcPct val="0"/>
              </a:spcAft>
            </a:pPr>
            <a:r>
              <a:rPr lang="en-US" altLang="en-US" sz="3400" dirty="0">
                <a:ea typeface="Courier"/>
                <a:cs typeface="Courier"/>
              </a:rPr>
              <a:t>  </a:t>
            </a:r>
            <a:r>
              <a:rPr lang="en-US" altLang="en-US" sz="3400" dirty="0" err="1" smtClean="0">
                <a:ea typeface="Courier"/>
                <a:cs typeface="Courier"/>
              </a:rPr>
              <a:t>apache.sites</a:t>
            </a:r>
            <a:r>
              <a:rPr lang="en-US" altLang="en-US" sz="3400" dirty="0">
                <a:ea typeface="Courier"/>
                <a:cs typeface="Courier"/>
              </a:rPr>
              <a:t>:</a:t>
            </a:r>
          </a:p>
          <a:p>
            <a:pPr defTabSz="914400" eaLnBrk="1" fontAlgn="base" hangingPunct="1">
              <a:spcBef>
                <a:spcPct val="0"/>
              </a:spcBef>
              <a:spcAft>
                <a:spcPct val="0"/>
              </a:spcAft>
            </a:pPr>
            <a:r>
              <a:rPr lang="en-US" altLang="en-US" sz="3400" dirty="0">
                <a:ea typeface="Courier"/>
                <a:cs typeface="Courier"/>
              </a:rPr>
              <a:t>    admin:</a:t>
            </a:r>
          </a:p>
          <a:p>
            <a:pPr defTabSz="914400" eaLnBrk="1" fontAlgn="base" hangingPunct="1">
              <a:spcBef>
                <a:spcPct val="0"/>
              </a:spcBef>
              <a:spcAft>
                <a:spcPct val="0"/>
              </a:spcAft>
            </a:pPr>
            <a:r>
              <a:rPr lang="en-US" altLang="en-US" sz="3400" dirty="0">
                <a:ea typeface="Courier"/>
                <a:cs typeface="Courier"/>
              </a:rPr>
              <a:t>      port: 8000</a:t>
            </a:r>
          </a:p>
          <a:p>
            <a:pPr defTabSz="914400" eaLnBrk="1" fontAlgn="base" hangingPunct="1">
              <a:spcBef>
                <a:spcPct val="0"/>
              </a:spcBef>
              <a:spcAft>
                <a:spcPct val="0"/>
              </a:spcAft>
            </a:pPr>
            <a:r>
              <a:rPr lang="en-US" altLang="en-US" sz="3400" dirty="0">
                <a:ea typeface="Courier"/>
                <a:cs typeface="Courier"/>
              </a:rPr>
              <a:t>    bears:</a:t>
            </a:r>
          </a:p>
          <a:p>
            <a:pPr defTabSz="914400" eaLnBrk="1" fontAlgn="base" hangingPunct="1">
              <a:spcBef>
                <a:spcPct val="0"/>
              </a:spcBef>
              <a:spcAft>
                <a:spcPct val="0"/>
              </a:spcAft>
            </a:pPr>
            <a:r>
              <a:rPr lang="en-US" altLang="en-US" sz="3400" dirty="0">
                <a:ea typeface="Courier"/>
                <a:cs typeface="Courier"/>
              </a:rPr>
              <a:t>      port: 81</a:t>
            </a:r>
          </a:p>
          <a:p>
            <a:pPr defTabSz="914400" eaLnBrk="1" fontAlgn="base" hangingPunct="1">
              <a:spcBef>
                <a:spcPct val="0"/>
              </a:spcBef>
              <a:spcAft>
                <a:spcPct val="0"/>
              </a:spcAft>
            </a:pPr>
            <a:r>
              <a:rPr lang="en-US" altLang="en-US" sz="3400" dirty="0">
                <a:ea typeface="Courier"/>
                <a:cs typeface="Courier"/>
              </a:rPr>
              <a:t>    clowns:</a:t>
            </a:r>
          </a:p>
          <a:p>
            <a:pPr defTabSz="914400" eaLnBrk="1" fontAlgn="base" hangingPunct="1">
              <a:spcBef>
                <a:spcPct val="0"/>
              </a:spcBef>
              <a:spcAft>
                <a:spcPct val="0"/>
              </a:spcAft>
            </a:pPr>
            <a:r>
              <a:rPr lang="en-US" altLang="en-US" sz="3400" dirty="0">
                <a:ea typeface="Courier"/>
                <a:cs typeface="Courier"/>
              </a:rPr>
              <a:t>      port: 80</a:t>
            </a:r>
          </a:p>
        </p:txBody>
      </p:sp>
    </p:spTree>
    <p:extLst>
      <p:ext uri="{BB962C8B-B14F-4D97-AF65-F5344CB8AC3E}">
        <p14:creationId xmlns:p14="http://schemas.microsoft.com/office/powerpoint/2010/main" val="31114982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noGrp="1" noChangeArrowheads="1"/>
          </p:cNvSpPr>
          <p:nvPr>
            <p:ph type="title"/>
          </p:nvPr>
        </p:nvSpPr>
        <p:spPr/>
        <p:txBody>
          <a:bodyPr/>
          <a:lstStyle/>
          <a:p>
            <a:pPr eaLnBrk="1" hangingPunct="1">
              <a:defRPr/>
            </a:pPr>
            <a:r>
              <a:rPr lang="en-US" sz="5700">
                <a:sym typeface="Arial Bold" charset="0"/>
              </a:rPr>
              <a:t>Best Practice: Roles get default attributes</a:t>
            </a:r>
          </a:p>
        </p:txBody>
      </p:sp>
      <p:sp>
        <p:nvSpPr>
          <p:cNvPr id="379907" name="Rectangle 2"/>
          <p:cNvSpPr>
            <a:spLocks noGrp="1" noChangeArrowheads="1"/>
          </p:cNvSpPr>
          <p:nvPr>
            <p:ph type="body" idx="1"/>
          </p:nvPr>
        </p:nvSpPr>
        <p:spPr/>
        <p:txBody>
          <a:bodyPr/>
          <a:lstStyle/>
          <a:p>
            <a:pPr eaLnBrk="1" hangingPunct="1"/>
            <a:r>
              <a:rPr lang="en-US" altLang="en-US" smtClean="0"/>
              <a:t>While it is awesome that you can use overrides, in practice there is little need</a:t>
            </a:r>
          </a:p>
          <a:p>
            <a:pPr eaLnBrk="1" hangingPunct="1"/>
            <a:r>
              <a:rPr lang="en-US" altLang="en-US" smtClean="0"/>
              <a:t>If you always set </a:t>
            </a:r>
            <a:r>
              <a:rPr lang="en-US" altLang="en-US" smtClean="0">
                <a:latin typeface="Arial Bold" pitchFamily="34" charset="0"/>
                <a:cs typeface="Arial Bold" pitchFamily="34" charset="0"/>
                <a:sym typeface="Arial Bold" pitchFamily="34" charset="0"/>
              </a:rPr>
              <a:t>default</a:t>
            </a:r>
            <a:r>
              <a:rPr lang="en-US" altLang="en-US" smtClean="0"/>
              <a:t> node attributes in your cookbook attribute files</a:t>
            </a:r>
          </a:p>
          <a:p>
            <a:pPr eaLnBrk="1" hangingPunct="1"/>
            <a:r>
              <a:rPr lang="en-US" altLang="en-US" smtClean="0"/>
              <a:t>You can almost </a:t>
            </a:r>
            <a:r>
              <a:rPr lang="en-US" altLang="en-US" smtClean="0">
                <a:latin typeface="Arial Bold" pitchFamily="34" charset="0"/>
                <a:cs typeface="Arial Bold" pitchFamily="34" charset="0"/>
                <a:sym typeface="Arial Bold" pitchFamily="34" charset="0"/>
              </a:rPr>
              <a:t>always</a:t>
            </a:r>
            <a:r>
              <a:rPr lang="en-US" altLang="en-US" smtClean="0"/>
              <a:t> set default node attributes in your role, and let merge order do the rest</a:t>
            </a:r>
          </a:p>
        </p:txBody>
      </p:sp>
    </p:spTree>
    <p:extLst>
      <p:ext uri="{BB962C8B-B14F-4D97-AF65-F5344CB8AC3E}">
        <p14:creationId xmlns:p14="http://schemas.microsoft.com/office/powerpoint/2010/main" val="30582894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In addition to obvious roles, such as </a:t>
            </a:r>
            <a:r>
              <a:rPr lang="en-US" altLang="en-US" dirty="0" smtClean="0">
                <a:solidFill>
                  <a:srgbClr val="000000"/>
                </a:solidFill>
                <a:cs typeface="Arial" pitchFamily="34" charset="0"/>
              </a:rPr>
              <a:t>"webserver", </a:t>
            </a:r>
            <a:r>
              <a:rPr lang="en-US" altLang="en-US" dirty="0">
                <a:solidFill>
                  <a:srgbClr val="000000"/>
                </a:solidFill>
                <a:cs typeface="Arial" pitchFamily="34" charset="0"/>
              </a:rPr>
              <a:t>it is a common practice to group any functionality that </a:t>
            </a:r>
            <a:r>
              <a:rPr lang="en-US" altLang="en-US" dirty="0" smtClean="0">
                <a:solidFill>
                  <a:srgbClr val="000000"/>
                </a:solidFill>
                <a:cs typeface="Arial" pitchFamily="34" charset="0"/>
              </a:rPr>
              <a:t>"goes together" </a:t>
            </a:r>
            <a:r>
              <a:rPr lang="en-US" altLang="en-US" dirty="0">
                <a:solidFill>
                  <a:srgbClr val="000000"/>
                </a:solidFill>
                <a:cs typeface="Arial" pitchFamily="34" charset="0"/>
              </a:rPr>
              <a:t>in a role</a:t>
            </a:r>
          </a:p>
          <a:p>
            <a:pPr defTabSz="914400" eaLnBrk="1" fontAlgn="base" hangingPunct="1">
              <a:spcAft>
                <a:spcPct val="0"/>
              </a:spcAft>
            </a:pPr>
            <a:r>
              <a:rPr lang="en-US" altLang="en-US" dirty="0">
                <a:solidFill>
                  <a:srgbClr val="000000"/>
                </a:solidFill>
                <a:cs typeface="Arial" pitchFamily="34" charset="0"/>
              </a:rPr>
              <a:t>The most common example here is a </a:t>
            </a:r>
            <a:r>
              <a:rPr lang="en-US" altLang="en-US" b="1" dirty="0">
                <a:solidFill>
                  <a:srgbClr val="000000"/>
                </a:solidFill>
                <a:latin typeface="Arial Bold" pitchFamily="34" charset="0"/>
                <a:cs typeface="Arial Bold" pitchFamily="34" charset="0"/>
                <a:sym typeface="Arial Bold" pitchFamily="34" charset="0"/>
              </a:rPr>
              <a:t>base</a:t>
            </a:r>
            <a:r>
              <a:rPr lang="en-US" altLang="en-US" dirty="0">
                <a:solidFill>
                  <a:srgbClr val="000000"/>
                </a:solidFill>
                <a:cs typeface="Arial" pitchFamily="34" charset="0"/>
              </a:rPr>
              <a:t> </a:t>
            </a:r>
            <a:r>
              <a:rPr lang="en-US" altLang="en-US" dirty="0" smtClean="0">
                <a:solidFill>
                  <a:srgbClr val="000000"/>
                </a:solidFill>
                <a:cs typeface="Arial" pitchFamily="34" charset="0"/>
              </a:rPr>
              <a:t>(or core) role</a:t>
            </a:r>
            <a:r>
              <a:rPr lang="en-US" altLang="en-US" dirty="0">
                <a:solidFill>
                  <a:srgbClr val="000000"/>
                </a:solidFill>
                <a:cs typeface="Arial" pitchFamily="34" charset="0"/>
              </a:rPr>
              <a:t>, where you include all the recipes that should be run on every node</a:t>
            </a:r>
          </a:p>
        </p:txBody>
      </p:sp>
      <p:sp>
        <p:nvSpPr>
          <p:cNvPr id="582658" name="Rectangle 2"/>
          <p:cNvSpPr>
            <a:spLocks noGrp="1" noChangeArrowheads="1"/>
          </p:cNvSpPr>
          <p:nvPr>
            <p:ph type="title"/>
          </p:nvPr>
        </p:nvSpPr>
        <p:spPr/>
        <p:txBody>
          <a:bodyPr/>
          <a:lstStyle/>
          <a:p>
            <a:pPr eaLnBrk="1" hangingPunct="1">
              <a:defRPr/>
            </a:pPr>
            <a:r>
              <a:rPr lang="en-US" dirty="0">
                <a:sym typeface="Arial Bold" charset="0"/>
              </a:rPr>
              <a:t>Best Practice: Have </a:t>
            </a:r>
            <a:r>
              <a:rPr lang="en-US" dirty="0" smtClean="0">
                <a:sym typeface="Arial Bold" charset="0"/>
              </a:rPr>
              <a:t>"base" </a:t>
            </a:r>
            <a:r>
              <a:rPr lang="en-US" dirty="0">
                <a:sym typeface="Arial Bold" charset="0"/>
              </a:rPr>
              <a:t>roles</a:t>
            </a:r>
          </a:p>
        </p:txBody>
      </p:sp>
    </p:spTree>
    <p:extLst>
      <p:ext uri="{BB962C8B-B14F-4D97-AF65-F5344CB8AC3E}">
        <p14:creationId xmlns:p14="http://schemas.microsoft.com/office/powerpoint/2010/main" val="40642568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4"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6435"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6"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6437"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8"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9"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0"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1"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2"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3"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4"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5"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6"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6447"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8"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6449"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0"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1"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2"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3"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4"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5"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6456"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7"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8"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6459"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0"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1" name="Rectangle 29"/>
          <p:cNvSpPr>
            <a:spLocks noGrp="1" noChangeArrowheads="1"/>
          </p:cNvSpPr>
          <p:nvPr>
            <p:ph type="title"/>
          </p:nvPr>
        </p:nvSpPr>
        <p:spPr>
          <a:ln/>
        </p:spPr>
        <p:txBody>
          <a:bodyPr/>
          <a:lstStyle/>
          <a:p>
            <a:r>
              <a:rPr lang="en-US" dirty="0" smtClean="0"/>
              <a:t>When to use a Base (core) Role</a:t>
            </a:r>
            <a:endParaRPr lang="en-US" dirty="0"/>
          </a:p>
        </p:txBody>
      </p:sp>
    </p:spTree>
    <p:extLst>
      <p:ext uri="{BB962C8B-B14F-4D97-AF65-F5344CB8AC3E}">
        <p14:creationId xmlns:p14="http://schemas.microsoft.com/office/powerpoint/2010/main" val="42347589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1955" name="Rectangle 2"/>
          <p:cNvSpPr>
            <a:spLocks/>
          </p:cNvSpPr>
          <p:nvPr/>
        </p:nvSpPr>
        <p:spPr bwMode="auto">
          <a:xfrm>
            <a:off x="6642749" y="7899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584707"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core.rb</a:t>
            </a:r>
            <a:endParaRPr lang="en-US" altLang="en-US" dirty="0">
              <a:latin typeface="Courier"/>
              <a:ea typeface="Courier"/>
              <a:cs typeface="Courier"/>
              <a:sym typeface="Courier"/>
            </a:endParaRPr>
          </a:p>
        </p:txBody>
      </p:sp>
      <p:sp>
        <p:nvSpPr>
          <p:cNvPr id="381957" name="Rectangle 4"/>
          <p:cNvSpPr>
            <a:spLocks/>
          </p:cNvSpPr>
          <p:nvPr/>
        </p:nvSpPr>
        <p:spPr bwMode="auto">
          <a:xfrm>
            <a:off x="280194" y="2381250"/>
            <a:ext cx="15773400" cy="39433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600" dirty="0">
                <a:solidFill>
                  <a:srgbClr val="008000"/>
                </a:solidFill>
                <a:latin typeface="Consolas" panose="020B0609020204030204" pitchFamily="49" charset="0"/>
                <a:ea typeface="Courier"/>
                <a:cs typeface="Consolas" panose="020B0609020204030204" pitchFamily="49" charset="0"/>
                <a:sym typeface="Courier"/>
              </a:rPr>
              <a:t>name</a:t>
            </a:r>
            <a:r>
              <a:rPr lang="en-US" altLang="en-US" sz="4600" dirty="0">
                <a:latin typeface="Consolas" panose="020B0609020204030204" pitchFamily="49" charset="0"/>
                <a:ea typeface="Courier"/>
                <a:cs typeface="Consolas" panose="020B0609020204030204" pitchFamily="49" charset="0"/>
                <a:sym typeface="Courier"/>
              </a:rPr>
              <a: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"core"</a:t>
            </a:r>
            <a:endParaRPr lang="en-US" altLang="en-US" sz="46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a:latin typeface="Consolas" panose="020B0609020204030204" pitchFamily="49" charset="0"/>
                <a:ea typeface="Courier"/>
                <a:cs typeface="Consolas" panose="020B0609020204030204" pitchFamily="49" charset="0"/>
                <a:sym typeface="Courier"/>
              </a:rPr>
              <a:t>description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"Core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Windows Role</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a:t>
            </a:r>
            <a:endParaRPr lang="en-US" altLang="en-US" sz="46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a:latin typeface="Consolas" panose="020B0609020204030204" pitchFamily="49" charset="0"/>
                <a:ea typeface="Courier"/>
                <a:cs typeface="Consolas" panose="020B0609020204030204" pitchFamily="49" charset="0"/>
                <a:sym typeface="Courier"/>
              </a:rPr>
              <a:t>run_list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err="1" smtClean="0">
                <a:solidFill>
                  <a:srgbClr val="BA2121"/>
                </a:solidFill>
                <a:latin typeface="Consolas" panose="020B0609020204030204" pitchFamily="49" charset="0"/>
                <a:ea typeface="Courier"/>
                <a:cs typeface="Consolas" panose="020B0609020204030204" pitchFamily="49" charset="0"/>
                <a:sym typeface="Courier"/>
              </a:rPr>
              <a:t>del_val</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latin typeface="Consolas" panose="020B0609020204030204" pitchFamily="49" charset="0"/>
                <a:ea typeface="Courier"/>
                <a:cs typeface="Consolas" panose="020B0609020204030204" pitchFamily="49" charset="0"/>
                <a:sym typeface="Courier"/>
              </a:rPr>
              <a:t>,</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"recipe[hosts]"</a:t>
            </a:r>
            <a:r>
              <a:rPr lang="en-US" altLang="en-US" sz="4600" dirty="0" smtClean="0">
                <a:latin typeface="Consolas" panose="020B0609020204030204" pitchFamily="49" charset="0"/>
                <a:ea typeface="Courier"/>
                <a:cs typeface="Consolas" panose="020B0609020204030204" pitchFamily="49" charset="0"/>
                <a:sym typeface="Courier"/>
              </a:rPr>
              <a:t>,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users::create-users</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latin typeface="Consolas" panose="020B0609020204030204" pitchFamily="49" charset="0"/>
                <a:ea typeface="Courier"/>
                <a:cs typeface="Consolas" panose="020B0609020204030204" pitchFamily="49" charset="0"/>
                <a:sym typeface="Courier"/>
              </a:rPr>
              <a:t>,</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err="1" smtClean="0">
                <a:solidFill>
                  <a:srgbClr val="BA2121"/>
                </a:solidFill>
                <a:latin typeface="Consolas" panose="020B0609020204030204" pitchFamily="49" charset="0"/>
                <a:ea typeface="Courier"/>
                <a:cs typeface="Consolas" panose="020B0609020204030204" pitchFamily="49" charset="0"/>
                <a:sym typeface="Courier"/>
              </a:rPr>
              <a:t>ip</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-logger</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endParaRPr lang="en-US" altLang="en-US" sz="4600" dirty="0">
              <a:solidFill>
                <a:srgbClr val="BA2121"/>
              </a:solidFill>
              <a:latin typeface="Consolas" panose="020B0609020204030204" pitchFamily="49" charset="0"/>
              <a:ea typeface="Courier"/>
              <a:cs typeface="Consolas" panose="020B0609020204030204" pitchFamily="49" charset="0"/>
              <a:sym typeface="Courier"/>
            </a:endParaRPr>
          </a:p>
        </p:txBody>
      </p:sp>
      <p:sp>
        <p:nvSpPr>
          <p:cNvPr id="584709"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Windows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Create the </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core role</a:t>
            </a:r>
            <a:endParaRPr lang="en-US" sz="48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33422727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4003"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587779"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roles\win-</a:t>
            </a:r>
            <a:r>
              <a:rPr lang="en-US" altLang="en-US" dirty="0" err="1" smtClean="0">
                <a:latin typeface="Courier"/>
                <a:ea typeface="Courier"/>
                <a:cs typeface="Courier"/>
                <a:sym typeface="Courier"/>
              </a:rPr>
              <a:t>webhead.rb</a:t>
            </a:r>
            <a:endParaRPr lang="en-US" altLang="en-US" dirty="0">
              <a:latin typeface="Courier"/>
              <a:ea typeface="Courier"/>
              <a:cs typeface="Courier"/>
              <a:sym typeface="Courier"/>
            </a:endParaRPr>
          </a:p>
        </p:txBody>
      </p:sp>
      <p:sp>
        <p:nvSpPr>
          <p:cNvPr id="384005" name="Rectangle 4"/>
          <p:cNvSpPr>
            <a:spLocks/>
          </p:cNvSpPr>
          <p:nvPr/>
        </p:nvSpPr>
        <p:spPr bwMode="auto">
          <a:xfrm>
            <a:off x="838333" y="2381250"/>
            <a:ext cx="14631829" cy="35814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4400" dirty="0">
                <a:solidFill>
                  <a:srgbClr val="008000"/>
                </a:solidFill>
                <a:latin typeface="Consolas" panose="020B0609020204030204" pitchFamily="49" charset="0"/>
                <a:cs typeface="Consolas" panose="020B0609020204030204" pitchFamily="49" charset="0"/>
              </a:rPr>
              <a:t>name </a:t>
            </a:r>
            <a:r>
              <a:rPr lang="en-US" sz="4400" dirty="0" smtClean="0">
                <a:solidFill>
                  <a:srgbClr val="BA2121"/>
                </a:solidFill>
                <a:latin typeface="Consolas" panose="020B0609020204030204" pitchFamily="49" charset="0"/>
                <a:cs typeface="Consolas" panose="020B0609020204030204" pitchFamily="49" charset="0"/>
              </a:rPr>
              <a:t>"win</a:t>
            </a:r>
            <a:r>
              <a:rPr lang="en-US" sz="4400" dirty="0" smtClean="0">
                <a:solidFill>
                  <a:srgbClr val="BA2121"/>
                </a:solidFill>
                <a:latin typeface="Consolas" panose="020B0609020204030204" pitchFamily="49" charset="0"/>
                <a:cs typeface="Consolas" panose="020B0609020204030204" pitchFamily="49" charset="0"/>
              </a:rPr>
              <a:t>-</a:t>
            </a:r>
            <a:r>
              <a:rPr lang="en-US" sz="4400" dirty="0" err="1" smtClean="0">
                <a:solidFill>
                  <a:srgbClr val="BA2121"/>
                </a:solidFill>
                <a:latin typeface="Consolas" panose="020B0609020204030204" pitchFamily="49" charset="0"/>
                <a:cs typeface="Consolas" panose="020B0609020204030204" pitchFamily="49" charset="0"/>
              </a:rPr>
              <a:t>webhead</a:t>
            </a:r>
            <a:r>
              <a:rPr lang="en-US" sz="4400" dirty="0" smtClean="0">
                <a:solidFill>
                  <a:srgbClr val="BA2121"/>
                </a:solidFill>
                <a:latin typeface="Consolas" panose="020B0609020204030204" pitchFamily="49" charset="0"/>
                <a:cs typeface="Consolas" panose="020B0609020204030204" pitchFamily="49" charset="0"/>
              </a:rPr>
              <a:t>"</a:t>
            </a:r>
            <a:endParaRPr lang="en-US" sz="4400" dirty="0">
              <a:solidFill>
                <a:srgbClr val="BA2121"/>
              </a:solidFill>
              <a:latin typeface="Consolas" panose="020B0609020204030204" pitchFamily="49" charset="0"/>
              <a:cs typeface="Consolas" panose="020B0609020204030204" pitchFamily="49" charset="0"/>
            </a:endParaRPr>
          </a:p>
          <a:p>
            <a:r>
              <a:rPr lang="en-US" sz="4400" dirty="0">
                <a:latin typeface="Consolas" panose="020B0609020204030204" pitchFamily="49" charset="0"/>
                <a:cs typeface="Consolas" panose="020B0609020204030204" pitchFamily="49" charset="0"/>
              </a:rPr>
              <a:t>description </a:t>
            </a:r>
            <a:r>
              <a:rPr lang="en-US" sz="4400" dirty="0" smtClean="0">
                <a:solidFill>
                  <a:srgbClr val="BA2121"/>
                </a:solidFill>
                <a:latin typeface="Consolas" panose="020B0609020204030204" pitchFamily="49" charset="0"/>
                <a:cs typeface="Consolas" panose="020B0609020204030204" pitchFamily="49" charset="0"/>
              </a:rPr>
              <a:t>"Windows </a:t>
            </a:r>
            <a:r>
              <a:rPr lang="en-US" sz="4400" dirty="0" smtClean="0">
                <a:solidFill>
                  <a:srgbClr val="BA2121"/>
                </a:solidFill>
                <a:latin typeface="Consolas" panose="020B0609020204030204" pitchFamily="49" charset="0"/>
                <a:cs typeface="Consolas" panose="020B0609020204030204" pitchFamily="49" charset="0"/>
              </a:rPr>
              <a:t>Web </a:t>
            </a:r>
            <a:r>
              <a:rPr lang="en-US" sz="4400" dirty="0">
                <a:solidFill>
                  <a:srgbClr val="BA2121"/>
                </a:solidFill>
                <a:latin typeface="Consolas" panose="020B0609020204030204" pitchFamily="49" charset="0"/>
                <a:cs typeface="Consolas" panose="020B0609020204030204" pitchFamily="49" charset="0"/>
              </a:rPr>
              <a:t>Server"</a:t>
            </a:r>
          </a:p>
          <a:p>
            <a:r>
              <a:rPr lang="en-US" sz="4400" dirty="0">
                <a:latin typeface="Consolas" panose="020B0609020204030204" pitchFamily="49" charset="0"/>
                <a:cs typeface="Consolas" panose="020B0609020204030204" pitchFamily="49" charset="0"/>
              </a:rPr>
              <a:t>run_list </a:t>
            </a:r>
            <a:r>
              <a:rPr lang="en-US" sz="4400" dirty="0">
                <a:solidFill>
                  <a:srgbClr val="BA2121"/>
                </a:solidFill>
                <a:latin typeface="Consolas" panose="020B0609020204030204" pitchFamily="49" charset="0"/>
                <a:cs typeface="Consolas" panose="020B0609020204030204" pitchFamily="49" charset="0"/>
              </a:rPr>
              <a:t>"role</a:t>
            </a:r>
            <a:r>
              <a:rPr lang="en-US" sz="4400" dirty="0" smtClean="0">
                <a:solidFill>
                  <a:srgbClr val="BA2121"/>
                </a:solidFill>
                <a:latin typeface="Consolas" panose="020B0609020204030204" pitchFamily="49" charset="0"/>
                <a:cs typeface="Consolas" panose="020B0609020204030204" pitchFamily="49" charset="0"/>
              </a:rPr>
              <a:t>[core]</a:t>
            </a:r>
            <a:r>
              <a:rPr lang="en-US" sz="4400" dirty="0">
                <a:solidFill>
                  <a:srgbClr val="BA2121"/>
                </a:solidFill>
                <a:latin typeface="Consolas" panose="020B0609020204030204" pitchFamily="49" charset="0"/>
                <a:cs typeface="Consolas" panose="020B0609020204030204" pitchFamily="49" charset="0"/>
              </a:rPr>
              <a:t>"</a:t>
            </a:r>
            <a:r>
              <a:rPr lang="en-US" sz="4400" dirty="0">
                <a:solidFill>
                  <a:schemeClr val="tx1"/>
                </a:solidFill>
                <a:latin typeface="Consolas" panose="020B0609020204030204" pitchFamily="49" charset="0"/>
                <a:cs typeface="Consolas" panose="020B0609020204030204" pitchFamily="49" charset="0"/>
              </a:rPr>
              <a:t>,</a:t>
            </a:r>
            <a:r>
              <a:rPr lang="en-US" sz="4400" dirty="0">
                <a:solidFill>
                  <a:srgbClr val="BA2121"/>
                </a:solidFill>
                <a:latin typeface="Consolas" panose="020B0609020204030204" pitchFamily="49" charset="0"/>
                <a:cs typeface="Consolas" panose="020B0609020204030204" pitchFamily="49" charset="0"/>
              </a:rPr>
              <a:t>"recipe</a:t>
            </a:r>
            <a:r>
              <a:rPr lang="en-US" sz="4400" dirty="0" smtClean="0">
                <a:solidFill>
                  <a:srgbClr val="BA2121"/>
                </a:solidFill>
                <a:latin typeface="Consolas" panose="020B0609020204030204" pitchFamily="49" charset="0"/>
                <a:cs typeface="Consolas" panose="020B0609020204030204" pitchFamily="49" charset="0"/>
              </a:rPr>
              <a:t>[</a:t>
            </a:r>
            <a:r>
              <a:rPr lang="en-US" sz="4400" dirty="0" err="1" smtClean="0">
                <a:solidFill>
                  <a:srgbClr val="BA2121"/>
                </a:solidFill>
                <a:latin typeface="Consolas" panose="020B0609020204030204" pitchFamily="49" charset="0"/>
                <a:cs typeface="Consolas" panose="020B0609020204030204" pitchFamily="49" charset="0"/>
              </a:rPr>
              <a:t>iis_demo</a:t>
            </a:r>
            <a:r>
              <a:rPr lang="en-US" sz="4400" dirty="0" smtClean="0">
                <a:solidFill>
                  <a:srgbClr val="BA2121"/>
                </a:solidFill>
                <a:latin typeface="Consolas" panose="020B0609020204030204" pitchFamily="49" charset="0"/>
                <a:cs typeface="Consolas" panose="020B0609020204030204" pitchFamily="49" charset="0"/>
              </a:rPr>
              <a:t>]"</a:t>
            </a:r>
            <a:endParaRPr lang="en-US" sz="4400" dirty="0">
              <a:solidFill>
                <a:srgbClr val="BA2121"/>
              </a:solidFill>
              <a:latin typeface="Consolas" panose="020B0609020204030204" pitchFamily="49" charset="0"/>
              <a:cs typeface="Consolas" panose="020B0609020204030204" pitchFamily="49" charset="0"/>
            </a:endParaRPr>
          </a:p>
        </p:txBody>
      </p:sp>
      <p:sp>
        <p:nvSpPr>
          <p:cNvPr id="587781"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Windows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Add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the </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core role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to the </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win-</a:t>
            </a:r>
            <a:r>
              <a:rPr lang="en-US" sz="4800" dirty="0" err="1" smtClean="0">
                <a:solidFill>
                  <a:srgbClr val="FFFFFF"/>
                </a:solidFill>
                <a:effectLst>
                  <a:outerShdw blurRad="38100" dist="38100" dir="2700000" algn="tl">
                    <a:srgbClr val="C0C0C0"/>
                  </a:outerShdw>
                </a:effectLst>
                <a:latin typeface="Arial Bold" charset="0"/>
                <a:cs typeface="Arial Bold" charset="0"/>
                <a:sym typeface="Arial Bold" charset="0"/>
              </a:rPr>
              <a:t>webhead</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 </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role's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run list</a:t>
            </a:r>
          </a:p>
        </p:txBody>
      </p:sp>
      <p:sp>
        <p:nvSpPr>
          <p:cNvPr id="384007" name="Rectangle 6"/>
          <p:cNvSpPr>
            <a:spLocks/>
          </p:cNvSpPr>
          <p:nvPr/>
        </p:nvSpPr>
        <p:spPr bwMode="auto">
          <a:xfrm>
            <a:off x="825581" y="5562600"/>
            <a:ext cx="12637734"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3600" dirty="0">
                <a:solidFill>
                  <a:srgbClr val="222320"/>
                </a:solidFill>
                <a:latin typeface="Arial" pitchFamily="34" charset="0"/>
                <a:cs typeface="Arial" pitchFamily="34" charset="0"/>
                <a:sym typeface="Arial" pitchFamily="34" charset="0"/>
              </a:rPr>
              <a:t>Put </a:t>
            </a:r>
            <a:r>
              <a:rPr lang="en-US" altLang="en-US" sz="3600" dirty="0">
                <a:solidFill>
                  <a:srgbClr val="222320"/>
                </a:solidFill>
                <a:latin typeface="Courier"/>
                <a:ea typeface="Courier"/>
                <a:cs typeface="Courier"/>
                <a:sym typeface="Courier"/>
              </a:rPr>
              <a:t>role</a:t>
            </a:r>
            <a:r>
              <a:rPr lang="en-US" altLang="en-US" sz="3600" dirty="0" smtClean="0">
                <a:solidFill>
                  <a:srgbClr val="222320"/>
                </a:solidFill>
                <a:latin typeface="Courier"/>
                <a:ea typeface="Courier"/>
                <a:cs typeface="Courier"/>
                <a:sym typeface="Courier"/>
              </a:rPr>
              <a:t>[core]</a:t>
            </a:r>
            <a:r>
              <a:rPr lang="en-US" altLang="en-US" sz="3600" dirty="0" smtClean="0">
                <a:solidFill>
                  <a:srgbClr val="222320"/>
                </a:solidFill>
                <a:latin typeface="Arial" pitchFamily="34" charset="0"/>
                <a:cs typeface="Arial" pitchFamily="34" charset="0"/>
                <a:sym typeface="Arial" pitchFamily="34" charset="0"/>
              </a:rPr>
              <a:t> </a:t>
            </a:r>
            <a:r>
              <a:rPr lang="en-US" altLang="en-US" sz="3600" dirty="0">
                <a:solidFill>
                  <a:srgbClr val="222320"/>
                </a:solidFill>
                <a:latin typeface="Arial" pitchFamily="34" charset="0"/>
                <a:cs typeface="Arial" pitchFamily="34" charset="0"/>
                <a:sym typeface="Arial" pitchFamily="34" charset="0"/>
              </a:rPr>
              <a:t>at the front of the </a:t>
            </a:r>
            <a:r>
              <a:rPr lang="en-US" altLang="en-US" sz="3600" dirty="0">
                <a:solidFill>
                  <a:srgbClr val="222320"/>
                </a:solidFill>
                <a:latin typeface="Courier"/>
                <a:ea typeface="Courier"/>
                <a:cs typeface="Courier"/>
                <a:sym typeface="Courier"/>
              </a:rPr>
              <a:t>run_list</a:t>
            </a:r>
            <a:endParaRPr lang="en-US" altLang="en-US" sz="3600" dirty="0">
              <a:solidFill>
                <a:srgbClr val="222320"/>
              </a:solidFill>
              <a:latin typeface="Arial Bold" pitchFamily="34" charset="0"/>
              <a:cs typeface="Arial Bold" pitchFamily="34" charset="0"/>
              <a:sym typeface="Arial Bold" pitchFamily="34" charset="0"/>
            </a:endParaRPr>
          </a:p>
          <a:p>
            <a:pPr defTabSz="914400" eaLnBrk="1" fontAlgn="base" hangingPunct="1">
              <a:spcBef>
                <a:spcPts val="1500"/>
              </a:spcBef>
              <a:spcAft>
                <a:spcPct val="0"/>
              </a:spcAft>
            </a:pPr>
            <a:endParaRPr lang="en-US" altLang="en-US" sz="3600" dirty="0">
              <a:solidFill>
                <a:srgbClr val="222320"/>
              </a:solidFill>
              <a:latin typeface="Arial" pitchFamily="34" charset="0"/>
              <a:cs typeface="Arial" pitchFamily="34" charset="0"/>
              <a:sym typeface="Arial" pitchFamily="34" charset="0"/>
            </a:endParaRPr>
          </a:p>
        </p:txBody>
      </p:sp>
      <p:sp>
        <p:nvSpPr>
          <p:cNvPr id="384008" name="Rectangle 7"/>
          <p:cNvSpPr>
            <a:spLocks/>
          </p:cNvSpPr>
          <p:nvPr/>
        </p:nvSpPr>
        <p:spPr bwMode="auto">
          <a:xfrm rot="10800000" flipH="1">
            <a:off x="3709195" y="3962398"/>
            <a:ext cx="4038600" cy="679831"/>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17517777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
            </a:r>
            <a:b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b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Set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the run list to just </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the </a:t>
            </a:r>
            <a:r>
              <a:rPr lang="en-US" sz="4800" dirty="0" err="1" smtClean="0">
                <a:solidFill>
                  <a:srgbClr val="FFFFFF"/>
                </a:solidFill>
                <a:effectLst>
                  <a:outerShdw blurRad="38100" dist="38100" dir="2700000" algn="tl">
                    <a:srgbClr val="C0C0C0"/>
                  </a:outerShdw>
                </a:effectLst>
                <a:latin typeface="Arial Bold" charset="0"/>
                <a:cs typeface="Arial Bold" charset="0"/>
                <a:sym typeface="Arial Bold" charset="0"/>
              </a:rPr>
              <a:t>webhead</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 role</a:t>
            </a:r>
            <a:endParaRPr lang="en-US" sz="48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
        <p:nvSpPr>
          <p:cNvPr id="388099" name="Rectangle 2"/>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endParaRPr lang="en-US" altLang="en-US" dirty="0" smtClean="0">
              <a:solidFill>
                <a:srgbClr val="000000"/>
              </a:solidFill>
              <a:cs typeface="Arial" pitchFamily="34" charset="0"/>
            </a:endParaRPr>
          </a:p>
          <a:p>
            <a:pPr defTabSz="914400" eaLnBrk="1" fontAlgn="base" hangingPunct="1">
              <a:spcAft>
                <a:spcPct val="0"/>
              </a:spcAft>
            </a:pPr>
            <a:r>
              <a:rPr lang="en-US" altLang="en-US" dirty="0" smtClean="0">
                <a:solidFill>
                  <a:srgbClr val="000000"/>
                </a:solidFill>
                <a:cs typeface="Arial" pitchFamily="34" charset="0"/>
              </a:rPr>
              <a:t>Remove all the entries in the node’s </a:t>
            </a:r>
            <a:r>
              <a:rPr lang="en-US" altLang="en-US" b="1" dirty="0" smtClean="0">
                <a:solidFill>
                  <a:srgbClr val="000000"/>
                </a:solidFill>
                <a:cs typeface="Arial" pitchFamily="34" charset="0"/>
              </a:rPr>
              <a:t>run list </a:t>
            </a:r>
            <a:r>
              <a:rPr lang="en-US" altLang="en-US" dirty="0" smtClean="0">
                <a:solidFill>
                  <a:srgbClr val="000000"/>
                </a:solidFill>
                <a:cs typeface="Arial" pitchFamily="34" charset="0"/>
              </a:rPr>
              <a:t>other than the </a:t>
            </a:r>
            <a:r>
              <a:rPr lang="en-US" altLang="en-US" b="1" dirty="0" smtClean="0">
                <a:solidFill>
                  <a:srgbClr val="000000"/>
                </a:solidFill>
                <a:cs typeface="Arial" pitchFamily="34" charset="0"/>
              </a:rPr>
              <a:t>webserver </a:t>
            </a:r>
            <a:r>
              <a:rPr lang="en-US" altLang="en-US" dirty="0" smtClean="0">
                <a:solidFill>
                  <a:srgbClr val="000000"/>
                </a:solidFill>
                <a:cs typeface="Arial" pitchFamily="34" charset="0"/>
              </a:rPr>
              <a:t>role, then </a:t>
            </a:r>
            <a:r>
              <a:rPr lang="en-US" altLang="en-US" dirty="0" smtClean="0">
                <a:solidFill>
                  <a:srgbClr val="000000"/>
                </a:solidFill>
                <a:latin typeface="Arial Bold" pitchFamily="34" charset="0"/>
                <a:cs typeface="Arial Bold" pitchFamily="34" charset="0"/>
                <a:sym typeface="Arial Bold" pitchFamily="34" charset="0"/>
              </a:rPr>
              <a:t>save</a:t>
            </a:r>
            <a:r>
              <a:rPr lang="en-US" altLang="en-US" dirty="0" smtClean="0">
                <a:solidFill>
                  <a:srgbClr val="000000"/>
                </a:solidFill>
                <a:cs typeface="Arial" pitchFamily="34" charset="0"/>
              </a:rPr>
              <a:t> and </a:t>
            </a:r>
            <a:r>
              <a:rPr lang="en-US" altLang="en-US" dirty="0" smtClean="0">
                <a:solidFill>
                  <a:srgbClr val="000000"/>
                </a:solidFill>
                <a:latin typeface="Arial Bold" pitchFamily="34" charset="0"/>
                <a:cs typeface="Arial Bold" pitchFamily="34" charset="0"/>
                <a:sym typeface="Arial Bold" pitchFamily="34" charset="0"/>
              </a:rPr>
              <a:t>close</a:t>
            </a:r>
            <a:r>
              <a:rPr lang="en-US" altLang="en-US" dirty="0" smtClean="0">
                <a:solidFill>
                  <a:srgbClr val="000000"/>
                </a:solidFill>
                <a:cs typeface="Arial" pitchFamily="34" charset="0"/>
              </a:rPr>
              <a:t>.</a:t>
            </a:r>
            <a:endParaRPr lang="en-US" altLang="en-US" dirty="0">
              <a:solidFill>
                <a:srgbClr val="000000"/>
              </a:solidFill>
              <a:cs typeface="Arial" pitchFamily="34" charset="0"/>
            </a:endParaRPr>
          </a:p>
        </p:txBody>
      </p:sp>
    </p:spTree>
    <p:extLst>
      <p:ext uri="{BB962C8B-B14F-4D97-AF65-F5344CB8AC3E}">
        <p14:creationId xmlns:p14="http://schemas.microsoft.com/office/powerpoint/2010/main" val="12384747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1"/>
          <p:cNvSpPr>
            <a:spLocks noGrp="1" noChangeArrowheads="1"/>
          </p:cNvSpPr>
          <p:nvPr>
            <p:ph type="title"/>
          </p:nvPr>
        </p:nvSpPr>
        <p:spPr>
          <a:ln/>
        </p:spPr>
        <p:txBody>
          <a:bodyPr/>
          <a:lstStyle/>
          <a:p>
            <a:r>
              <a:rPr lang="en-US" dirty="0"/>
              <a:t>Organizations</a:t>
            </a:r>
          </a:p>
        </p:txBody>
      </p:sp>
      <p:sp>
        <p:nvSpPr>
          <p:cNvPr id="309250" name="Rectangle 2"/>
          <p:cNvSpPr>
            <a:spLocks noGrp="1" noChangeArrowheads="1"/>
          </p:cNvSpPr>
          <p:nvPr>
            <p:ph type="body" idx="1"/>
          </p:nvPr>
        </p:nvSpPr>
        <p:spPr>
          <a:xfrm>
            <a:off x="356395" y="1879603"/>
            <a:ext cx="15621000" cy="6731000"/>
          </a:xfrm>
          <a:ln/>
        </p:spPr>
        <p:txBody>
          <a:bodyPr/>
          <a:lstStyle/>
          <a:p>
            <a:r>
              <a:rPr lang="en-US" dirty="0" smtClean="0"/>
              <a:t>The </a:t>
            </a:r>
            <a:r>
              <a:rPr lang="en-US" dirty="0" smtClean="0"/>
              <a:t>"sandbox" </a:t>
            </a:r>
            <a:r>
              <a:rPr lang="en-US" dirty="0" smtClean="0"/>
              <a:t>where all your nodes are registered and all your policies (configurations) are stored</a:t>
            </a:r>
          </a:p>
          <a:p>
            <a:r>
              <a:rPr lang="en-US" dirty="0" smtClean="0"/>
              <a:t>Nothing </a:t>
            </a:r>
            <a:r>
              <a:rPr lang="en-US" dirty="0"/>
              <a:t>is shared between Organizations </a:t>
            </a:r>
            <a:r>
              <a:rPr lang="en-US" dirty="0" smtClean="0"/>
              <a:t>– they are </a:t>
            </a:r>
            <a:r>
              <a:rPr lang="en-US" dirty="0"/>
              <a:t>completely </a:t>
            </a:r>
            <a:r>
              <a:rPr lang="en-US" dirty="0" smtClean="0"/>
              <a:t>independent</a:t>
            </a:r>
          </a:p>
          <a:p>
            <a:r>
              <a:rPr lang="en-US" dirty="0" smtClean="0"/>
              <a:t>One Enterprise Chef Server can contain many independent Organizations</a:t>
            </a:r>
            <a:endParaRPr lang="en-US" dirty="0"/>
          </a:p>
          <a:p>
            <a:r>
              <a:rPr lang="en-US" dirty="0" smtClean="0"/>
              <a:t>Different Organizations can represent different companies, departments, business units or projects</a:t>
            </a:r>
            <a:endParaRPr lang="en-US" dirty="0"/>
          </a:p>
        </p:txBody>
      </p:sp>
    </p:spTree>
    <p:extLst>
      <p:ext uri="{BB962C8B-B14F-4D97-AF65-F5344CB8AC3E}">
        <p14:creationId xmlns:p14="http://schemas.microsoft.com/office/powerpoint/2010/main" val="37526140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smtClean="0">
                <a:solidFill>
                  <a:srgbClr val="000000"/>
                </a:solidFill>
                <a:cs typeface="Arial" pitchFamily="34" charset="0"/>
              </a:rPr>
              <a:t>Upload the core role</a:t>
            </a:r>
          </a:p>
          <a:p>
            <a:pPr defTabSz="914400" eaLnBrk="1" fontAlgn="base" hangingPunct="1">
              <a:spcAft>
                <a:spcPct val="0"/>
              </a:spcAft>
            </a:pPr>
            <a:r>
              <a:rPr lang="en-US" altLang="en-US" dirty="0" smtClean="0">
                <a:solidFill>
                  <a:srgbClr val="000000"/>
                </a:solidFill>
                <a:cs typeface="Arial" pitchFamily="34" charset="0"/>
              </a:rPr>
              <a:t>Upload the webserver role</a:t>
            </a:r>
          </a:p>
          <a:p>
            <a:pPr defTabSz="914400" eaLnBrk="1" fontAlgn="base" hangingPunct="1">
              <a:spcAft>
                <a:spcPct val="0"/>
              </a:spcAft>
            </a:pPr>
            <a:r>
              <a:rPr lang="en-US" altLang="en-US" dirty="0" smtClean="0">
                <a:solidFill>
                  <a:srgbClr val="000000"/>
                </a:solidFill>
                <a:cs typeface="Arial" pitchFamily="34" charset="0"/>
              </a:rPr>
              <a:t>Converge the Node, look for the following:</a:t>
            </a:r>
          </a:p>
          <a:p>
            <a:pPr defTabSz="914400" eaLnBrk="1" fontAlgn="base" hangingPunct="1">
              <a:spcAft>
                <a:spcPct val="0"/>
              </a:spcAft>
            </a:pPr>
            <a:endParaRPr lang="en-US" altLang="en-US" dirty="0">
              <a:solidFill>
                <a:srgbClr val="000000"/>
              </a:solidFill>
              <a:cs typeface="Arial" pitchFamily="34" charset="0"/>
            </a:endParaRPr>
          </a:p>
        </p:txBody>
      </p:sp>
      <p:sp>
        <p:nvSpPr>
          <p:cNvPr id="582658" name="Rectangle 2"/>
          <p:cNvSpPr>
            <a:spLocks noGrp="1" noChangeArrowheads="1"/>
          </p:cNvSpPr>
          <p:nvPr>
            <p:ph type="title"/>
          </p:nvPr>
        </p:nvSpPr>
        <p:spPr/>
        <p:txBody>
          <a:bodyPr/>
          <a:lstStyle/>
          <a:p>
            <a:pPr eaLnBrk="1" hangingPunct="1">
              <a:defRPr/>
            </a:pPr>
            <a:r>
              <a:rPr lang="en-US" sz="4800" dirty="0" smtClean="0">
                <a:sym typeface="Arial Bold" charset="0"/>
              </a:rPr>
              <a:t>Exercise: Upload the roles and converge</a:t>
            </a:r>
            <a:endParaRPr lang="en-US" sz="4800" dirty="0">
              <a:sym typeface="Arial Bold" charset="0"/>
            </a:endParaRPr>
          </a:p>
        </p:txBody>
      </p:sp>
      <p:sp>
        <p:nvSpPr>
          <p:cNvPr id="4" name="Rectangle 3"/>
          <p:cNvSpPr>
            <a:spLocks/>
          </p:cNvSpPr>
          <p:nvPr/>
        </p:nvSpPr>
        <p:spPr bwMode="auto">
          <a:xfrm>
            <a:off x="800178" y="4572000"/>
            <a:ext cx="14657232" cy="434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200" dirty="0" smtClean="0">
                <a:ea typeface="Courier"/>
                <a:cs typeface="Courier"/>
              </a:rPr>
              <a:t>…</a:t>
            </a:r>
          </a:p>
          <a:p>
            <a:pPr defTabSz="914400" eaLnBrk="1" fontAlgn="base" hangingPunct="1">
              <a:spcBef>
                <a:spcPct val="0"/>
              </a:spcBef>
              <a:spcAft>
                <a:spcPct val="0"/>
              </a:spcAft>
            </a:pPr>
            <a:endParaRPr lang="en-US" altLang="en-US" sz="2200" dirty="0">
              <a:ea typeface="Courier"/>
              <a:cs typeface="Courier"/>
            </a:endParaRPr>
          </a:p>
          <a:p>
            <a:pPr defTabSz="914400" eaLnBrk="1" fontAlgn="base" hangingPunct="1">
              <a:spcBef>
                <a:spcPct val="0"/>
              </a:spcBef>
              <a:spcAft>
                <a:spcPct val="0"/>
              </a:spcAft>
            </a:pPr>
            <a:endParaRPr lang="en-US" altLang="en-US" sz="2200" dirty="0" smtClean="0">
              <a:ea typeface="Courier"/>
              <a:cs typeface="Courier"/>
            </a:endParaRPr>
          </a:p>
          <a:p>
            <a:pPr defTabSz="914400" eaLnBrk="1" fontAlgn="base" hangingPunct="1">
              <a:spcBef>
                <a:spcPct val="0"/>
              </a:spcBef>
              <a:spcAft>
                <a:spcPct val="0"/>
              </a:spcAft>
            </a:pPr>
            <a:r>
              <a:rPr lang="en-US" altLang="en-US" sz="2200" dirty="0" smtClean="0">
                <a:ea typeface="Courier"/>
                <a:cs typeface="Courier"/>
              </a:rPr>
              <a:t>[</a:t>
            </a:r>
            <a:r>
              <a:rPr lang="en-US" altLang="en-US" sz="2200" dirty="0">
                <a:ea typeface="Courier"/>
                <a:cs typeface="Courier"/>
              </a:rPr>
              <a:t>2014-02-25T10:05:36-08:00] INFO: Run List is [role</a:t>
            </a:r>
            <a:r>
              <a:rPr lang="en-US" altLang="en-US" sz="2200" dirty="0" smtClean="0">
                <a:ea typeface="Courier"/>
                <a:cs typeface="Courier"/>
              </a:rPr>
              <a:t>[win-</a:t>
            </a:r>
            <a:r>
              <a:rPr lang="en-US" altLang="en-US" sz="2200" dirty="0" err="1" smtClean="0">
                <a:ea typeface="Courier"/>
                <a:cs typeface="Courier"/>
              </a:rPr>
              <a:t>webhead</a:t>
            </a:r>
            <a:r>
              <a:rPr lang="en-US" altLang="en-US" sz="2200" dirty="0" smtClean="0">
                <a:ea typeface="Courier"/>
                <a:cs typeface="Courier"/>
              </a:rPr>
              <a:t>]]</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[2014-02-25T10:05:36-08:00] INFO: Run List expands to </a:t>
            </a:r>
            <a:r>
              <a:rPr lang="en-US" altLang="en-US" sz="2200" dirty="0" smtClean="0">
                <a:ea typeface="Courier"/>
                <a:cs typeface="Courier"/>
              </a:rPr>
              <a:t>[del-</a:t>
            </a:r>
            <a:r>
              <a:rPr lang="en-US" altLang="en-US" sz="2200" dirty="0" err="1" smtClean="0">
                <a:ea typeface="Courier"/>
                <a:cs typeface="Courier"/>
              </a:rPr>
              <a:t>val</a:t>
            </a:r>
            <a:r>
              <a:rPr lang="en-US" altLang="en-US" sz="2200" dirty="0" smtClean="0">
                <a:ea typeface="Courier"/>
                <a:cs typeface="Courier"/>
              </a:rPr>
              <a:t>, hosts, </a:t>
            </a:r>
            <a:r>
              <a:rPr lang="en-US" altLang="en-US" sz="2200" dirty="0">
                <a:ea typeface="Courier"/>
                <a:cs typeface="Courier"/>
              </a:rPr>
              <a:t>users, </a:t>
            </a:r>
            <a:r>
              <a:rPr lang="en-US" altLang="en-US" sz="2200" dirty="0" smtClean="0">
                <a:ea typeface="Courier"/>
                <a:cs typeface="Courier"/>
              </a:rPr>
              <a:t/>
            </a:r>
            <a:br>
              <a:rPr lang="en-US" altLang="en-US" sz="2200" dirty="0" smtClean="0">
                <a:ea typeface="Courier"/>
                <a:cs typeface="Courier"/>
              </a:rPr>
            </a:br>
            <a:r>
              <a:rPr lang="en-US" altLang="en-US" sz="2200" dirty="0" err="1" smtClean="0">
                <a:ea typeface="Courier"/>
                <a:cs typeface="Courier"/>
              </a:rPr>
              <a:t>ip</a:t>
            </a:r>
            <a:r>
              <a:rPr lang="en-US" altLang="en-US" sz="2200" dirty="0" smtClean="0">
                <a:ea typeface="Courier"/>
                <a:cs typeface="Courier"/>
              </a:rPr>
              <a:t>-logger, </a:t>
            </a:r>
            <a:r>
              <a:rPr lang="en-US" altLang="en-US" sz="2200" dirty="0" err="1" smtClean="0">
                <a:ea typeface="Courier"/>
                <a:cs typeface="Courier"/>
              </a:rPr>
              <a:t>iis_demo</a:t>
            </a:r>
            <a:r>
              <a:rPr lang="en-US" altLang="en-US" sz="2200" dirty="0" smtClean="0">
                <a:ea typeface="Courier"/>
                <a:cs typeface="Courier"/>
              </a:rPr>
              <a:t>]</a:t>
            </a:r>
            <a:endParaRPr lang="en-US" altLang="en-US" sz="2200" dirty="0">
              <a:ea typeface="Courier"/>
              <a:cs typeface="Courier"/>
            </a:endParaRPr>
          </a:p>
          <a:p>
            <a:pPr defTabSz="914400" eaLnBrk="1" fontAlgn="base" hangingPunct="1">
              <a:spcBef>
                <a:spcPct val="0"/>
              </a:spcBef>
              <a:spcAft>
                <a:spcPct val="0"/>
              </a:spcAft>
            </a:pPr>
            <a:r>
              <a:rPr lang="en-US" altLang="en-US" sz="2200" dirty="0" smtClean="0">
                <a:ea typeface="Courier"/>
                <a:cs typeface="Courier"/>
              </a:rPr>
              <a:t>resolving </a:t>
            </a:r>
            <a:r>
              <a:rPr lang="en-US" altLang="en-US" sz="2200" dirty="0">
                <a:ea typeface="Courier"/>
                <a:cs typeface="Courier"/>
              </a:rPr>
              <a:t>cookbooks for run list: </a:t>
            </a:r>
            <a:r>
              <a:rPr lang="en-US" altLang="en-US" sz="2200" dirty="0" smtClean="0">
                <a:ea typeface="Courier"/>
                <a:cs typeface="Courier"/>
              </a:rPr>
              <a:t>[“del-</a:t>
            </a:r>
            <a:r>
              <a:rPr lang="en-US" altLang="en-US" sz="2200" dirty="0" err="1" smtClean="0">
                <a:ea typeface="Courier"/>
                <a:cs typeface="Courier"/>
              </a:rPr>
              <a:t>val</a:t>
            </a:r>
            <a:r>
              <a:rPr lang="en-US" altLang="en-US" sz="2200" dirty="0" smtClean="0">
                <a:ea typeface="Courier"/>
                <a:cs typeface="Courier"/>
              </a:rPr>
              <a:t>”, ”hosts"</a:t>
            </a:r>
            <a:r>
              <a:rPr lang="en-US" altLang="en-US" sz="2200" dirty="0">
                <a:ea typeface="Courier"/>
                <a:cs typeface="Courier"/>
              </a:rPr>
              <a:t>, "users", </a:t>
            </a:r>
            <a:r>
              <a:rPr lang="en-US" altLang="en-US" sz="2200" dirty="0" smtClean="0">
                <a:ea typeface="Courier"/>
                <a:cs typeface="Courier"/>
              </a:rPr>
              <a:t>“</a:t>
            </a:r>
            <a:r>
              <a:rPr lang="en-US" altLang="en-US" sz="2200" dirty="0" err="1" smtClean="0">
                <a:ea typeface="Courier"/>
                <a:cs typeface="Courier"/>
              </a:rPr>
              <a:t>ip</a:t>
            </a:r>
            <a:r>
              <a:rPr lang="en-US" altLang="en-US" sz="2200" dirty="0" smtClean="0">
                <a:ea typeface="Courier"/>
                <a:cs typeface="Courier"/>
              </a:rPr>
              <a:t>-logger”, ”</a:t>
            </a:r>
            <a:r>
              <a:rPr lang="en-US" altLang="en-US" sz="2200" dirty="0" err="1" smtClean="0">
                <a:ea typeface="Courier"/>
                <a:cs typeface="Courier"/>
              </a:rPr>
              <a:t>iis_demo</a:t>
            </a:r>
            <a:r>
              <a:rPr lang="en-US" altLang="en-US" sz="2200" dirty="0" smtClean="0">
                <a:ea typeface="Courier"/>
                <a:cs typeface="Courier"/>
              </a:rPr>
              <a:t>"]</a:t>
            </a:r>
          </a:p>
          <a:p>
            <a:pPr defTabSz="914400" eaLnBrk="1" fontAlgn="base" hangingPunct="1">
              <a:spcBef>
                <a:spcPct val="0"/>
              </a:spcBef>
              <a:spcAft>
                <a:spcPct val="0"/>
              </a:spcAft>
            </a:pP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[2014-02-25T10:05:37-08:00] INFO: Loading cookbooks </a:t>
            </a:r>
            <a:r>
              <a:rPr lang="en-US" altLang="en-US" sz="2200" dirty="0" smtClean="0">
                <a:ea typeface="Courier"/>
                <a:cs typeface="Courier"/>
              </a:rPr>
              <a:t>[del-</a:t>
            </a:r>
            <a:r>
              <a:rPr lang="en-US" altLang="en-US" sz="2200" dirty="0" err="1" smtClean="0">
                <a:ea typeface="Courier"/>
                <a:cs typeface="Courier"/>
              </a:rPr>
              <a:t>val</a:t>
            </a:r>
            <a:r>
              <a:rPr lang="en-US" altLang="en-US" sz="2200" dirty="0" smtClean="0">
                <a:ea typeface="Courier"/>
                <a:cs typeface="Courier"/>
              </a:rPr>
              <a:t>, hosts, users, </a:t>
            </a:r>
            <a:r>
              <a:rPr lang="en-US" altLang="en-US" sz="2200" dirty="0" err="1" smtClean="0">
                <a:ea typeface="Courier"/>
                <a:cs typeface="Courier"/>
              </a:rPr>
              <a:t>iis_demo</a:t>
            </a:r>
            <a:r>
              <a:rPr lang="en-US" altLang="en-US" sz="2200" dirty="0" smtClean="0">
                <a:ea typeface="Courier"/>
                <a:cs typeface="Courier"/>
              </a:rPr>
              <a:t>]</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Synchronizing Cookbooks:</a:t>
            </a:r>
          </a:p>
          <a:p>
            <a:pPr defTabSz="914400" eaLnBrk="1" fontAlgn="base" hangingPunct="1">
              <a:spcBef>
                <a:spcPct val="0"/>
              </a:spcBef>
              <a:spcAft>
                <a:spcPct val="0"/>
              </a:spcAft>
            </a:pPr>
            <a:r>
              <a:rPr lang="en-US" altLang="en-US" sz="2200" dirty="0">
                <a:ea typeface="Courier"/>
                <a:cs typeface="Courier"/>
              </a:rPr>
              <a:t>  - </a:t>
            </a:r>
            <a:r>
              <a:rPr lang="en-US" altLang="en-US" sz="2200" dirty="0" err="1" smtClean="0">
                <a:ea typeface="Courier"/>
                <a:cs typeface="Courier"/>
              </a:rPr>
              <a:t>del_val</a:t>
            </a:r>
            <a:endParaRPr lang="en-US" altLang="en-US" sz="2200" dirty="0" smtClean="0">
              <a:ea typeface="Courier"/>
              <a:cs typeface="Courier"/>
            </a:endParaRPr>
          </a:p>
          <a:p>
            <a:pPr defTabSz="914400" eaLnBrk="1" fontAlgn="base" hangingPunct="1">
              <a:spcBef>
                <a:spcPct val="0"/>
              </a:spcBef>
              <a:spcAft>
                <a:spcPct val="0"/>
              </a:spcAft>
            </a:pPr>
            <a:r>
              <a:rPr lang="en-US" altLang="en-US" sz="2200" dirty="0">
                <a:ea typeface="Courier"/>
                <a:cs typeface="Courier"/>
              </a:rPr>
              <a:t> </a:t>
            </a:r>
            <a:r>
              <a:rPr lang="en-US" altLang="en-US" sz="2200" dirty="0" smtClean="0">
                <a:ea typeface="Courier"/>
                <a:cs typeface="Courier"/>
              </a:rPr>
              <a:t> - hosts</a:t>
            </a:r>
            <a:endParaRPr lang="en-US" altLang="en-US" sz="2200" dirty="0">
              <a:ea typeface="Courier"/>
              <a:cs typeface="Courier"/>
            </a:endParaRPr>
          </a:p>
          <a:p>
            <a:pPr defTabSz="914400" eaLnBrk="1" fontAlgn="base" hangingPunct="1">
              <a:spcBef>
                <a:spcPct val="0"/>
              </a:spcBef>
              <a:spcAft>
                <a:spcPct val="0"/>
              </a:spcAft>
            </a:pPr>
            <a:r>
              <a:rPr lang="en-US" altLang="en-US" sz="2200" dirty="0" smtClean="0">
                <a:ea typeface="Courier"/>
                <a:cs typeface="Courier"/>
              </a:rPr>
              <a:t>  - </a:t>
            </a:r>
            <a:r>
              <a:rPr lang="en-US" altLang="en-US" sz="2200" dirty="0">
                <a:ea typeface="Courier"/>
                <a:cs typeface="Courier"/>
              </a:rPr>
              <a:t>users</a:t>
            </a:r>
          </a:p>
          <a:p>
            <a:pPr defTabSz="914400" eaLnBrk="1" fontAlgn="base" hangingPunct="1">
              <a:spcBef>
                <a:spcPct val="0"/>
              </a:spcBef>
              <a:spcAft>
                <a:spcPct val="0"/>
              </a:spcAft>
            </a:pPr>
            <a:r>
              <a:rPr lang="en-US" altLang="en-US" sz="2200" dirty="0">
                <a:ea typeface="Courier"/>
                <a:cs typeface="Courier"/>
              </a:rPr>
              <a:t>  - </a:t>
            </a:r>
            <a:r>
              <a:rPr lang="en-US" altLang="en-US" sz="2200" dirty="0" err="1" smtClean="0">
                <a:ea typeface="Courier"/>
                <a:cs typeface="Courier"/>
              </a:rPr>
              <a:t>iis_demo</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Compiling Cookbooks..</a:t>
            </a:r>
            <a:r>
              <a:rPr lang="en-US" altLang="en-US" sz="2200" dirty="0" smtClean="0">
                <a:ea typeface="Courier"/>
                <a:cs typeface="Courier"/>
              </a:rPr>
              <a:t>.</a:t>
            </a:r>
          </a:p>
          <a:p>
            <a:pPr defTabSz="914400" eaLnBrk="1" fontAlgn="base" hangingPunct="1">
              <a:spcBef>
                <a:spcPct val="0"/>
              </a:spcBef>
              <a:spcAft>
                <a:spcPct val="0"/>
              </a:spcAft>
            </a:pPr>
            <a:r>
              <a:rPr lang="en-US" altLang="en-US" sz="2200" dirty="0" smtClean="0">
                <a:ea typeface="Courier"/>
                <a:cs typeface="Courier"/>
              </a:rPr>
              <a:t>…</a:t>
            </a:r>
            <a:endParaRPr lang="en-US" altLang="en-US" sz="2200" dirty="0">
              <a:ea typeface="Courier"/>
              <a:cs typeface="Courier"/>
            </a:endParaRPr>
          </a:p>
        </p:txBody>
      </p:sp>
      <p:sp>
        <p:nvSpPr>
          <p:cNvPr id="5" name="Rectangle 7"/>
          <p:cNvSpPr>
            <a:spLocks/>
          </p:cNvSpPr>
          <p:nvPr/>
        </p:nvSpPr>
        <p:spPr bwMode="auto">
          <a:xfrm rot="10800000" flipH="1">
            <a:off x="889794" y="4648200"/>
            <a:ext cx="13944600" cy="190499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36572146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1955" name="Rectangle 2"/>
          <p:cNvSpPr>
            <a:spLocks/>
          </p:cNvSpPr>
          <p:nvPr/>
        </p:nvSpPr>
        <p:spPr bwMode="auto">
          <a:xfrm>
            <a:off x="6642749" y="7899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584707"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core.rb</a:t>
            </a:r>
            <a:endParaRPr lang="en-US" altLang="en-US" dirty="0">
              <a:latin typeface="Courier"/>
              <a:ea typeface="Courier"/>
              <a:cs typeface="Courier"/>
              <a:sym typeface="Courier"/>
            </a:endParaRPr>
          </a:p>
        </p:txBody>
      </p:sp>
      <p:sp>
        <p:nvSpPr>
          <p:cNvPr id="381957" name="Rectangle 4"/>
          <p:cNvSpPr>
            <a:spLocks/>
          </p:cNvSpPr>
          <p:nvPr/>
        </p:nvSpPr>
        <p:spPr bwMode="auto">
          <a:xfrm>
            <a:off x="280195" y="2381250"/>
            <a:ext cx="15697200" cy="42481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600" dirty="0">
                <a:solidFill>
                  <a:srgbClr val="008000"/>
                </a:solidFill>
                <a:latin typeface="Consolas" panose="020B0609020204030204" pitchFamily="49" charset="0"/>
                <a:ea typeface="Courier"/>
                <a:cs typeface="Consolas" panose="020B0609020204030204" pitchFamily="49" charset="0"/>
                <a:sym typeface="Courier"/>
              </a:rPr>
              <a:t>name</a:t>
            </a:r>
            <a:r>
              <a:rPr lang="en-US" altLang="en-US" sz="4600" dirty="0">
                <a:latin typeface="Consolas" panose="020B0609020204030204" pitchFamily="49" charset="0"/>
                <a:ea typeface="Courier"/>
                <a:cs typeface="Consolas" panose="020B0609020204030204" pitchFamily="49" charset="0"/>
                <a:sym typeface="Courier"/>
              </a:rPr>
              <a: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"core</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endParaRPr lang="en-US" altLang="en-US" sz="46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a:latin typeface="Consolas" panose="020B0609020204030204" pitchFamily="49" charset="0"/>
                <a:ea typeface="Courier"/>
                <a:cs typeface="Consolas" panose="020B0609020204030204" pitchFamily="49" charset="0"/>
                <a:sym typeface="Courier"/>
              </a:rPr>
              <a:t>description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"Core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(base) Linux Role"</a:t>
            </a:r>
            <a:endParaRPr lang="en-US" altLang="en-US" sz="46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smtClean="0">
                <a:latin typeface="Consolas" panose="020B0609020204030204" pitchFamily="49" charset="0"/>
                <a:ea typeface="Courier"/>
                <a:cs typeface="Consolas" panose="020B0609020204030204" pitchFamily="49" charset="0"/>
                <a:sym typeface="Courier"/>
              </a:rPr>
              <a:t>run_list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err="1" smtClean="0">
                <a:solidFill>
                  <a:srgbClr val="BA2121"/>
                </a:solidFill>
                <a:latin typeface="Consolas" panose="020B0609020204030204" pitchFamily="49" charset="0"/>
                <a:ea typeface="Courier"/>
                <a:cs typeface="Consolas" panose="020B0609020204030204" pitchFamily="49" charset="0"/>
                <a:sym typeface="Courier"/>
              </a:rPr>
              <a:t>del_val</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latin typeface="Consolas" panose="020B0609020204030204" pitchFamily="49" charset="0"/>
                <a:ea typeface="Courier"/>
                <a:cs typeface="Consolas" panose="020B0609020204030204" pitchFamily="49" charset="0"/>
                <a:sym typeface="Courier"/>
              </a:rPr>
              <a:t>,</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err="1">
                <a:solidFill>
                  <a:srgbClr val="BA2121"/>
                </a:solidFill>
                <a:latin typeface="Consolas" panose="020B0609020204030204" pitchFamily="49" charset="0"/>
                <a:ea typeface="Courier"/>
                <a:cs typeface="Consolas" panose="020B0609020204030204" pitchFamily="49" charset="0"/>
                <a:sym typeface="Courier"/>
              </a:rPr>
              <a:t>motd</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latin typeface="Consolas" panose="020B0609020204030204" pitchFamily="49" charset="0"/>
                <a:ea typeface="Courier"/>
                <a:cs typeface="Consolas" panose="020B0609020204030204" pitchFamily="49" charset="0"/>
                <a:sym typeface="Courier"/>
              </a:rPr>
              <a: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recipe[users</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latin typeface="Consolas" panose="020B0609020204030204" pitchFamily="49" charset="0"/>
                <a:ea typeface="Courier"/>
                <a:cs typeface="Consolas" panose="020B0609020204030204" pitchFamily="49" charset="0"/>
                <a:sym typeface="Courier"/>
              </a:rPr>
              <a: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err="1">
                <a:solidFill>
                  <a:srgbClr val="BA2121"/>
                </a:solidFill>
                <a:latin typeface="Consolas" panose="020B0609020204030204" pitchFamily="49" charset="0"/>
                <a:ea typeface="Courier"/>
                <a:cs typeface="Consolas" panose="020B0609020204030204" pitchFamily="49" charset="0"/>
                <a:sym typeface="Courier"/>
              </a:rPr>
              <a:t>ip</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-logger</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endParaRPr lang="en-US" altLang="en-US" sz="4600" dirty="0">
              <a:solidFill>
                <a:srgbClr val="BA2121"/>
              </a:solidFill>
              <a:latin typeface="Consolas" panose="020B0609020204030204" pitchFamily="49" charset="0"/>
              <a:ea typeface="Courier"/>
              <a:cs typeface="Consolas" panose="020B0609020204030204" pitchFamily="49" charset="0"/>
              <a:sym typeface="Courier"/>
            </a:endParaRPr>
          </a:p>
        </p:txBody>
      </p:sp>
      <p:sp>
        <p:nvSpPr>
          <p:cNvPr id="584709"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Linux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Create the base role</a:t>
            </a:r>
          </a:p>
        </p:txBody>
      </p:sp>
    </p:spTree>
    <p:extLst>
      <p:ext uri="{BB962C8B-B14F-4D97-AF65-F5344CB8AC3E}">
        <p14:creationId xmlns:p14="http://schemas.microsoft.com/office/powerpoint/2010/main" val="18371473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4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7" grpId="0" autoUpdateAnimBg="0"/>
    </p:bld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1955" name="Rectangle 2"/>
          <p:cNvSpPr>
            <a:spLocks/>
          </p:cNvSpPr>
          <p:nvPr/>
        </p:nvSpPr>
        <p:spPr bwMode="auto">
          <a:xfrm>
            <a:off x="6642749" y="7899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584707"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core.rb</a:t>
            </a:r>
            <a:endParaRPr lang="en-US" altLang="en-US" dirty="0">
              <a:latin typeface="Courier"/>
              <a:ea typeface="Courier"/>
              <a:cs typeface="Courier"/>
              <a:sym typeface="Courier"/>
            </a:endParaRPr>
          </a:p>
        </p:txBody>
      </p:sp>
      <p:sp>
        <p:nvSpPr>
          <p:cNvPr id="381957" name="Rectangle 4"/>
          <p:cNvSpPr>
            <a:spLocks/>
          </p:cNvSpPr>
          <p:nvPr/>
        </p:nvSpPr>
        <p:spPr bwMode="auto">
          <a:xfrm>
            <a:off x="280195" y="2381250"/>
            <a:ext cx="15697200" cy="42481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600" dirty="0">
                <a:solidFill>
                  <a:srgbClr val="008000"/>
                </a:solidFill>
                <a:latin typeface="Consolas" panose="020B0609020204030204" pitchFamily="49" charset="0"/>
                <a:ea typeface="Courier"/>
                <a:cs typeface="Consolas" panose="020B0609020204030204" pitchFamily="49" charset="0"/>
                <a:sym typeface="Courier"/>
              </a:rPr>
              <a:t>name</a:t>
            </a:r>
            <a:r>
              <a:rPr lang="en-US" altLang="en-US" sz="4600" dirty="0">
                <a:latin typeface="Consolas" panose="020B0609020204030204" pitchFamily="49" charset="0"/>
                <a:ea typeface="Courier"/>
                <a:cs typeface="Consolas" panose="020B0609020204030204" pitchFamily="49" charset="0"/>
                <a:sym typeface="Courier"/>
              </a:rPr>
              <a: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"core</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endParaRPr lang="en-US" altLang="en-US" sz="46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a:latin typeface="Consolas" panose="020B0609020204030204" pitchFamily="49" charset="0"/>
                <a:ea typeface="Courier"/>
                <a:cs typeface="Consolas" panose="020B0609020204030204" pitchFamily="49" charset="0"/>
                <a:sym typeface="Courier"/>
              </a:rPr>
              <a:t>description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"Core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(base) Linux Role"</a:t>
            </a:r>
            <a:endParaRPr lang="en-US" altLang="en-US" sz="46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smtClean="0">
                <a:latin typeface="Consolas" panose="020B0609020204030204" pitchFamily="49" charset="0"/>
                <a:ea typeface="Courier"/>
                <a:cs typeface="Consolas" panose="020B0609020204030204" pitchFamily="49" charset="0"/>
                <a:sym typeface="Courier"/>
              </a:rPr>
              <a:t>run_list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err="1" smtClean="0">
                <a:solidFill>
                  <a:srgbClr val="BA2121"/>
                </a:solidFill>
                <a:latin typeface="Consolas" panose="020B0609020204030204" pitchFamily="49" charset="0"/>
                <a:ea typeface="Courier"/>
                <a:cs typeface="Consolas" panose="020B0609020204030204" pitchFamily="49" charset="0"/>
                <a:sym typeface="Courier"/>
              </a:rPr>
              <a:t>del_val</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latin typeface="Consolas" panose="020B0609020204030204" pitchFamily="49" charset="0"/>
                <a:ea typeface="Courier"/>
                <a:cs typeface="Consolas" panose="020B0609020204030204" pitchFamily="49" charset="0"/>
                <a:sym typeface="Courier"/>
              </a:rPr>
              <a:t>,</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err="1">
                <a:solidFill>
                  <a:srgbClr val="BA2121"/>
                </a:solidFill>
                <a:latin typeface="Consolas" panose="020B0609020204030204" pitchFamily="49" charset="0"/>
                <a:ea typeface="Courier"/>
                <a:cs typeface="Consolas" panose="020B0609020204030204" pitchFamily="49" charset="0"/>
                <a:sym typeface="Courier"/>
              </a:rPr>
              <a:t>motd</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latin typeface="Consolas" panose="020B0609020204030204" pitchFamily="49" charset="0"/>
                <a:ea typeface="Courier"/>
                <a:cs typeface="Consolas" panose="020B0609020204030204" pitchFamily="49" charset="0"/>
                <a:sym typeface="Courier"/>
              </a:rPr>
              <a: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users::create-users</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latin typeface="Consolas" panose="020B0609020204030204" pitchFamily="49" charset="0"/>
                <a:ea typeface="Courier"/>
                <a:cs typeface="Consolas" panose="020B0609020204030204" pitchFamily="49" charset="0"/>
                <a:sym typeface="Courier"/>
              </a:rPr>
              <a: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err="1">
                <a:solidFill>
                  <a:srgbClr val="BA2121"/>
                </a:solidFill>
                <a:latin typeface="Consolas" panose="020B0609020204030204" pitchFamily="49" charset="0"/>
                <a:ea typeface="Courier"/>
                <a:cs typeface="Consolas" panose="020B0609020204030204" pitchFamily="49" charset="0"/>
                <a:sym typeface="Courier"/>
              </a:rPr>
              <a:t>ip</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-logger</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endParaRPr lang="en-US" altLang="en-US" sz="4600" dirty="0">
              <a:solidFill>
                <a:srgbClr val="BA2121"/>
              </a:solidFill>
              <a:latin typeface="Consolas" panose="020B0609020204030204" pitchFamily="49" charset="0"/>
              <a:ea typeface="Courier"/>
              <a:cs typeface="Consolas" panose="020B0609020204030204" pitchFamily="49" charset="0"/>
              <a:sym typeface="Courier"/>
            </a:endParaRPr>
          </a:p>
        </p:txBody>
      </p:sp>
      <p:sp>
        <p:nvSpPr>
          <p:cNvPr id="584709"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Linux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Create the base role</a:t>
            </a:r>
          </a:p>
        </p:txBody>
      </p:sp>
      <p:sp>
        <p:nvSpPr>
          <p:cNvPr id="7" name="Rectangle 7"/>
          <p:cNvSpPr>
            <a:spLocks/>
          </p:cNvSpPr>
          <p:nvPr/>
        </p:nvSpPr>
        <p:spPr bwMode="auto">
          <a:xfrm rot="10800000" flipH="1">
            <a:off x="356394" y="4571999"/>
            <a:ext cx="9753600" cy="990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39396623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4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7" grpId="0" autoUpdateAnimBg="0"/>
    </p:bld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4003"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587779"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lin-webhead.rb</a:t>
            </a:r>
            <a:endParaRPr lang="en-US" altLang="en-US" dirty="0">
              <a:latin typeface="Courier"/>
              <a:ea typeface="Courier"/>
              <a:cs typeface="Courier"/>
              <a:sym typeface="Courier"/>
            </a:endParaRPr>
          </a:p>
        </p:txBody>
      </p:sp>
      <p:sp>
        <p:nvSpPr>
          <p:cNvPr id="384005" name="Rectangle 4"/>
          <p:cNvSpPr>
            <a:spLocks/>
          </p:cNvSpPr>
          <p:nvPr/>
        </p:nvSpPr>
        <p:spPr bwMode="auto">
          <a:xfrm>
            <a:off x="838333" y="2362200"/>
            <a:ext cx="14631829" cy="35814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4400" dirty="0">
                <a:solidFill>
                  <a:srgbClr val="008000"/>
                </a:solidFill>
                <a:latin typeface="Consolas" panose="020B0609020204030204" pitchFamily="49" charset="0"/>
                <a:cs typeface="Consolas" panose="020B0609020204030204" pitchFamily="49" charset="0"/>
              </a:rPr>
              <a:t>name </a:t>
            </a:r>
            <a:r>
              <a:rPr lang="en-US" sz="4400" dirty="0" smtClean="0">
                <a:solidFill>
                  <a:srgbClr val="BA2121"/>
                </a:solidFill>
                <a:latin typeface="Consolas" panose="020B0609020204030204" pitchFamily="49" charset="0"/>
                <a:cs typeface="Consolas" panose="020B0609020204030204" pitchFamily="49" charset="0"/>
              </a:rPr>
              <a:t>"</a:t>
            </a:r>
            <a:r>
              <a:rPr lang="en-US" sz="4400" dirty="0" err="1" smtClean="0">
                <a:solidFill>
                  <a:srgbClr val="BA2121"/>
                </a:solidFill>
                <a:latin typeface="Consolas" panose="020B0609020204030204" pitchFamily="49" charset="0"/>
                <a:cs typeface="Consolas" panose="020B0609020204030204" pitchFamily="49" charset="0"/>
              </a:rPr>
              <a:t>lin</a:t>
            </a:r>
            <a:r>
              <a:rPr lang="en-US" sz="4400" dirty="0" err="1" smtClean="0">
                <a:solidFill>
                  <a:srgbClr val="BA2121"/>
                </a:solidFill>
                <a:latin typeface="Consolas" panose="020B0609020204030204" pitchFamily="49" charset="0"/>
                <a:cs typeface="Consolas" panose="020B0609020204030204" pitchFamily="49" charset="0"/>
              </a:rPr>
              <a:t>-webhead</a:t>
            </a:r>
            <a:r>
              <a:rPr lang="en-US" sz="4400" dirty="0" smtClean="0">
                <a:solidFill>
                  <a:srgbClr val="BA2121"/>
                </a:solidFill>
                <a:latin typeface="Consolas" panose="020B0609020204030204" pitchFamily="49" charset="0"/>
                <a:cs typeface="Consolas" panose="020B0609020204030204" pitchFamily="49" charset="0"/>
              </a:rPr>
              <a:t>"</a:t>
            </a:r>
            <a:endParaRPr lang="en-US" sz="4400" dirty="0">
              <a:solidFill>
                <a:srgbClr val="BA2121"/>
              </a:solidFill>
              <a:latin typeface="Consolas" panose="020B0609020204030204" pitchFamily="49" charset="0"/>
              <a:cs typeface="Consolas" panose="020B0609020204030204" pitchFamily="49" charset="0"/>
            </a:endParaRPr>
          </a:p>
          <a:p>
            <a:r>
              <a:rPr lang="en-US" sz="4400" dirty="0">
                <a:latin typeface="Consolas" panose="020B0609020204030204" pitchFamily="49" charset="0"/>
                <a:cs typeface="Consolas" panose="020B0609020204030204" pitchFamily="49" charset="0"/>
              </a:rPr>
              <a:t>description </a:t>
            </a:r>
            <a:r>
              <a:rPr lang="en-US" sz="4400" dirty="0" smtClean="0">
                <a:solidFill>
                  <a:srgbClr val="BA2121"/>
                </a:solidFill>
                <a:latin typeface="Consolas" panose="020B0609020204030204" pitchFamily="49" charset="0"/>
                <a:cs typeface="Consolas" panose="020B0609020204030204" pitchFamily="49" charset="0"/>
              </a:rPr>
              <a:t>"Linux </a:t>
            </a:r>
            <a:r>
              <a:rPr lang="en-US" sz="4400" dirty="0" smtClean="0">
                <a:solidFill>
                  <a:srgbClr val="BA2121"/>
                </a:solidFill>
                <a:latin typeface="Consolas" panose="020B0609020204030204" pitchFamily="49" charset="0"/>
                <a:cs typeface="Consolas" panose="020B0609020204030204" pitchFamily="49" charset="0"/>
              </a:rPr>
              <a:t>Web </a:t>
            </a:r>
            <a:r>
              <a:rPr lang="en-US" sz="4400" dirty="0">
                <a:solidFill>
                  <a:srgbClr val="BA2121"/>
                </a:solidFill>
                <a:latin typeface="Consolas" panose="020B0609020204030204" pitchFamily="49" charset="0"/>
                <a:cs typeface="Consolas" panose="020B0609020204030204" pitchFamily="49" charset="0"/>
              </a:rPr>
              <a:t>Server"</a:t>
            </a:r>
          </a:p>
          <a:p>
            <a:r>
              <a:rPr lang="en-US" sz="4400" dirty="0">
                <a:latin typeface="Consolas" panose="020B0609020204030204" pitchFamily="49" charset="0"/>
                <a:cs typeface="Consolas" panose="020B0609020204030204" pitchFamily="49" charset="0"/>
              </a:rPr>
              <a:t>run_list </a:t>
            </a:r>
            <a:r>
              <a:rPr lang="en-US" sz="4400" dirty="0">
                <a:solidFill>
                  <a:srgbClr val="BA2121"/>
                </a:solidFill>
                <a:latin typeface="Consolas" panose="020B0609020204030204" pitchFamily="49" charset="0"/>
                <a:cs typeface="Consolas" panose="020B0609020204030204" pitchFamily="49" charset="0"/>
              </a:rPr>
              <a:t>"role</a:t>
            </a:r>
            <a:r>
              <a:rPr lang="en-US" sz="4400" dirty="0" smtClean="0">
                <a:solidFill>
                  <a:srgbClr val="BA2121"/>
                </a:solidFill>
                <a:latin typeface="Consolas" panose="020B0609020204030204" pitchFamily="49" charset="0"/>
                <a:cs typeface="Consolas" panose="020B0609020204030204" pitchFamily="49" charset="0"/>
              </a:rPr>
              <a:t>[core]</a:t>
            </a:r>
            <a:r>
              <a:rPr lang="en-US" sz="4400" dirty="0">
                <a:solidFill>
                  <a:srgbClr val="BA2121"/>
                </a:solidFill>
                <a:latin typeface="Consolas" panose="020B0609020204030204" pitchFamily="49" charset="0"/>
                <a:cs typeface="Consolas" panose="020B0609020204030204" pitchFamily="49" charset="0"/>
              </a:rPr>
              <a:t>"</a:t>
            </a:r>
            <a:r>
              <a:rPr lang="en-US" sz="4400" dirty="0">
                <a:solidFill>
                  <a:schemeClr val="tx1"/>
                </a:solidFill>
                <a:latin typeface="Consolas" panose="020B0609020204030204" pitchFamily="49" charset="0"/>
                <a:cs typeface="Consolas" panose="020B0609020204030204" pitchFamily="49" charset="0"/>
              </a:rPr>
              <a:t>,</a:t>
            </a:r>
            <a:r>
              <a:rPr lang="en-US" sz="4400" dirty="0">
                <a:solidFill>
                  <a:srgbClr val="BA2121"/>
                </a:solidFill>
                <a:latin typeface="Consolas" panose="020B0609020204030204" pitchFamily="49" charset="0"/>
                <a:cs typeface="Consolas" panose="020B0609020204030204" pitchFamily="49" charset="0"/>
              </a:rPr>
              <a:t>"recipe</a:t>
            </a:r>
            <a:r>
              <a:rPr lang="en-US" sz="4400" dirty="0" smtClean="0">
                <a:solidFill>
                  <a:srgbClr val="BA2121"/>
                </a:solidFill>
                <a:latin typeface="Consolas" panose="020B0609020204030204" pitchFamily="49" charset="0"/>
                <a:cs typeface="Consolas" panose="020B0609020204030204" pitchFamily="49" charset="0"/>
              </a:rPr>
              <a:t>[apache</a:t>
            </a:r>
            <a:r>
              <a:rPr lang="en-US" sz="4400" dirty="0" smtClean="0">
                <a:solidFill>
                  <a:srgbClr val="BA2121"/>
                </a:solidFill>
                <a:latin typeface="Consolas" panose="020B0609020204030204" pitchFamily="49" charset="0"/>
                <a:cs typeface="Consolas" panose="020B0609020204030204" pitchFamily="49" charset="0"/>
              </a:rPr>
              <a:t>]"</a:t>
            </a:r>
            <a:endParaRPr lang="en-US" sz="4400" dirty="0">
              <a:solidFill>
                <a:srgbClr val="BA2121"/>
              </a:solidFill>
              <a:latin typeface="Consolas" panose="020B0609020204030204" pitchFamily="49" charset="0"/>
              <a:cs typeface="Consolas" panose="020B0609020204030204" pitchFamily="49" charset="0"/>
            </a:endParaRPr>
          </a:p>
        </p:txBody>
      </p:sp>
      <p:sp>
        <p:nvSpPr>
          <p:cNvPr id="587781"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Linux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Add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the </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core role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to the </a:t>
            </a:r>
            <a:r>
              <a:rPr lang="en-US" sz="4800" dirty="0" err="1" smtClean="0">
                <a:solidFill>
                  <a:srgbClr val="FFFFFF"/>
                </a:solidFill>
                <a:effectLst>
                  <a:outerShdw blurRad="38100" dist="38100" dir="2700000" algn="tl">
                    <a:srgbClr val="C0C0C0"/>
                  </a:outerShdw>
                </a:effectLst>
                <a:latin typeface="Arial Bold" charset="0"/>
                <a:cs typeface="Arial Bold" charset="0"/>
                <a:sym typeface="Arial Bold" charset="0"/>
              </a:rPr>
              <a:t>lin-webhead</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role’s run list</a:t>
            </a:r>
          </a:p>
        </p:txBody>
      </p:sp>
      <p:sp>
        <p:nvSpPr>
          <p:cNvPr id="384007" name="Rectangle 6"/>
          <p:cNvSpPr>
            <a:spLocks/>
          </p:cNvSpPr>
          <p:nvPr/>
        </p:nvSpPr>
        <p:spPr bwMode="auto">
          <a:xfrm>
            <a:off x="825581" y="5562600"/>
            <a:ext cx="12637734"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3600" dirty="0">
                <a:solidFill>
                  <a:srgbClr val="222320"/>
                </a:solidFill>
                <a:latin typeface="Arial" pitchFamily="34" charset="0"/>
                <a:cs typeface="Arial" pitchFamily="34" charset="0"/>
                <a:sym typeface="Arial" pitchFamily="34" charset="0"/>
              </a:rPr>
              <a:t>Put </a:t>
            </a:r>
            <a:r>
              <a:rPr lang="en-US" altLang="en-US" sz="3600" dirty="0">
                <a:solidFill>
                  <a:srgbClr val="222320"/>
                </a:solidFill>
                <a:latin typeface="Courier"/>
                <a:ea typeface="Courier"/>
                <a:cs typeface="Courier"/>
                <a:sym typeface="Courier"/>
              </a:rPr>
              <a:t>role</a:t>
            </a:r>
            <a:r>
              <a:rPr lang="en-US" altLang="en-US" sz="3600" dirty="0" smtClean="0">
                <a:solidFill>
                  <a:srgbClr val="222320"/>
                </a:solidFill>
                <a:latin typeface="Courier"/>
                <a:ea typeface="Courier"/>
                <a:cs typeface="Courier"/>
                <a:sym typeface="Courier"/>
              </a:rPr>
              <a:t>[core]</a:t>
            </a:r>
            <a:r>
              <a:rPr lang="en-US" altLang="en-US" sz="3600" dirty="0" smtClean="0">
                <a:solidFill>
                  <a:srgbClr val="222320"/>
                </a:solidFill>
                <a:latin typeface="Arial" pitchFamily="34" charset="0"/>
                <a:cs typeface="Arial" pitchFamily="34" charset="0"/>
                <a:sym typeface="Arial" pitchFamily="34" charset="0"/>
              </a:rPr>
              <a:t> </a:t>
            </a:r>
            <a:r>
              <a:rPr lang="en-US" altLang="en-US" sz="3600" dirty="0">
                <a:solidFill>
                  <a:srgbClr val="222320"/>
                </a:solidFill>
                <a:latin typeface="Arial" pitchFamily="34" charset="0"/>
                <a:cs typeface="Arial" pitchFamily="34" charset="0"/>
                <a:sym typeface="Arial" pitchFamily="34" charset="0"/>
              </a:rPr>
              <a:t>at the front of the </a:t>
            </a:r>
            <a:r>
              <a:rPr lang="en-US" altLang="en-US" sz="3600" dirty="0">
                <a:solidFill>
                  <a:srgbClr val="222320"/>
                </a:solidFill>
                <a:latin typeface="Courier"/>
                <a:ea typeface="Courier"/>
                <a:cs typeface="Courier"/>
                <a:sym typeface="Courier"/>
              </a:rPr>
              <a:t>run_list</a:t>
            </a:r>
            <a:endParaRPr lang="en-US" altLang="en-US" sz="3600" dirty="0">
              <a:solidFill>
                <a:srgbClr val="222320"/>
              </a:solidFill>
              <a:latin typeface="Arial Bold" pitchFamily="34" charset="0"/>
              <a:cs typeface="Arial Bold" pitchFamily="34" charset="0"/>
              <a:sym typeface="Arial Bold" pitchFamily="34" charset="0"/>
            </a:endParaRPr>
          </a:p>
          <a:p>
            <a:pPr defTabSz="914400" eaLnBrk="1" fontAlgn="base" hangingPunct="1">
              <a:spcBef>
                <a:spcPts val="1500"/>
              </a:spcBef>
              <a:spcAft>
                <a:spcPct val="0"/>
              </a:spcAft>
            </a:pPr>
            <a:endParaRPr lang="en-US" altLang="en-US" sz="3600" dirty="0">
              <a:solidFill>
                <a:srgbClr val="222320"/>
              </a:solidFill>
              <a:latin typeface="Arial" pitchFamily="34" charset="0"/>
              <a:cs typeface="Arial" pitchFamily="34" charset="0"/>
              <a:sym typeface="Arial" pitchFamily="34" charset="0"/>
            </a:endParaRPr>
          </a:p>
        </p:txBody>
      </p:sp>
      <p:sp>
        <p:nvSpPr>
          <p:cNvPr id="384008" name="Rectangle 7"/>
          <p:cNvSpPr>
            <a:spLocks/>
          </p:cNvSpPr>
          <p:nvPr/>
        </p:nvSpPr>
        <p:spPr bwMode="auto">
          <a:xfrm rot="10800000" flipH="1">
            <a:off x="3709195" y="3962398"/>
            <a:ext cx="4038600" cy="679831"/>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17219863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1"/>
          <p:cNvSpPr>
            <a:spLocks/>
          </p:cNvSpPr>
          <p:nvPr/>
        </p:nvSpPr>
        <p:spPr bwMode="auto">
          <a:xfrm>
            <a:off x="800178" y="15240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914400" indent="-914400" defTabSz="914400" eaLnBrk="1" fontAlgn="base" hangingPunct="1">
              <a:spcAft>
                <a:spcPct val="0"/>
              </a:spcAft>
              <a:buFont typeface="+mj-lt"/>
              <a:buAutoNum type="arabicPeriod"/>
            </a:pPr>
            <a:r>
              <a:rPr lang="en-US" altLang="en-US" dirty="0" smtClean="0">
                <a:solidFill>
                  <a:srgbClr val="000000"/>
                </a:solidFill>
                <a:cs typeface="Arial" pitchFamily="34" charset="0"/>
              </a:rPr>
              <a:t>Remove all the entries in the node’s </a:t>
            </a:r>
            <a:r>
              <a:rPr lang="en-US" altLang="en-US" b="1" dirty="0" smtClean="0">
                <a:solidFill>
                  <a:srgbClr val="000000"/>
                </a:solidFill>
                <a:cs typeface="Arial" pitchFamily="34" charset="0"/>
              </a:rPr>
              <a:t>run list </a:t>
            </a:r>
            <a:r>
              <a:rPr lang="en-US" altLang="en-US" dirty="0" smtClean="0">
                <a:solidFill>
                  <a:srgbClr val="000000"/>
                </a:solidFill>
                <a:cs typeface="Arial" pitchFamily="34" charset="0"/>
              </a:rPr>
              <a:t>other than the </a:t>
            </a:r>
            <a:r>
              <a:rPr lang="en-US" altLang="en-US" b="1" dirty="0" smtClean="0">
                <a:solidFill>
                  <a:srgbClr val="000000"/>
                </a:solidFill>
                <a:cs typeface="Arial" pitchFamily="34" charset="0"/>
              </a:rPr>
              <a:t>webserver </a:t>
            </a:r>
            <a:r>
              <a:rPr lang="en-US" altLang="en-US" dirty="0" smtClean="0">
                <a:solidFill>
                  <a:srgbClr val="000000"/>
                </a:solidFill>
                <a:cs typeface="Arial" pitchFamily="34" charset="0"/>
              </a:rPr>
              <a:t>role</a:t>
            </a:r>
          </a:p>
          <a:p>
            <a:pPr marL="914400" indent="-914400" defTabSz="914400" eaLnBrk="1" fontAlgn="base" hangingPunct="1">
              <a:spcAft>
                <a:spcPct val="0"/>
              </a:spcAft>
              <a:buFont typeface="+mj-lt"/>
              <a:buAutoNum type="arabicPeriod"/>
            </a:pPr>
            <a:r>
              <a:rPr lang="en-US" altLang="en-US" dirty="0" smtClean="0">
                <a:solidFill>
                  <a:srgbClr val="000000"/>
                </a:solidFill>
                <a:cs typeface="Arial" pitchFamily="34" charset="0"/>
              </a:rPr>
              <a:t>Upload the core role</a:t>
            </a:r>
          </a:p>
          <a:p>
            <a:pPr marL="914400" indent="-914400" defTabSz="914400" eaLnBrk="1" fontAlgn="base" hangingPunct="1">
              <a:spcAft>
                <a:spcPct val="0"/>
              </a:spcAft>
              <a:buFont typeface="+mj-lt"/>
              <a:buAutoNum type="arabicPeriod"/>
            </a:pPr>
            <a:r>
              <a:rPr lang="en-US" altLang="en-US" dirty="0" smtClean="0">
                <a:solidFill>
                  <a:srgbClr val="000000"/>
                </a:solidFill>
                <a:cs typeface="Arial" pitchFamily="34" charset="0"/>
              </a:rPr>
              <a:t>Upload the </a:t>
            </a:r>
            <a:r>
              <a:rPr lang="en-US" altLang="en-US" dirty="0" err="1" smtClean="0">
                <a:solidFill>
                  <a:srgbClr val="000000"/>
                </a:solidFill>
                <a:cs typeface="Arial" pitchFamily="34" charset="0"/>
              </a:rPr>
              <a:t>lin-webhead</a:t>
            </a:r>
            <a:r>
              <a:rPr lang="en-US" altLang="en-US" dirty="0" smtClean="0">
                <a:solidFill>
                  <a:srgbClr val="000000"/>
                </a:solidFill>
                <a:cs typeface="Arial" pitchFamily="34" charset="0"/>
              </a:rPr>
              <a:t> role</a:t>
            </a:r>
          </a:p>
          <a:p>
            <a:pPr marL="914400" indent="-914400" defTabSz="914400" eaLnBrk="1" fontAlgn="base" hangingPunct="1">
              <a:spcAft>
                <a:spcPct val="0"/>
              </a:spcAft>
              <a:buFont typeface="+mj-lt"/>
              <a:buAutoNum type="arabicPeriod"/>
            </a:pPr>
            <a:r>
              <a:rPr lang="en-US" altLang="en-US" dirty="0" smtClean="0">
                <a:solidFill>
                  <a:srgbClr val="000000"/>
                </a:solidFill>
                <a:cs typeface="Arial" pitchFamily="34" charset="0"/>
              </a:rPr>
              <a:t>Converge the Node, look for the following:</a:t>
            </a:r>
          </a:p>
          <a:p>
            <a:pPr defTabSz="914400" eaLnBrk="1" fontAlgn="base" hangingPunct="1">
              <a:spcAft>
                <a:spcPct val="0"/>
              </a:spcAft>
            </a:pPr>
            <a:endParaRPr lang="en-US" altLang="en-US" dirty="0">
              <a:solidFill>
                <a:srgbClr val="000000"/>
              </a:solidFill>
              <a:cs typeface="Arial" pitchFamily="34" charset="0"/>
            </a:endParaRPr>
          </a:p>
        </p:txBody>
      </p:sp>
      <p:sp>
        <p:nvSpPr>
          <p:cNvPr id="582658" name="Rectangle 2"/>
          <p:cNvSpPr>
            <a:spLocks noGrp="1" noChangeArrowheads="1"/>
          </p:cNvSpPr>
          <p:nvPr>
            <p:ph type="title"/>
          </p:nvPr>
        </p:nvSpPr>
        <p:spPr/>
        <p:txBody>
          <a:bodyPr/>
          <a:lstStyle/>
          <a:p>
            <a:pPr eaLnBrk="1" hangingPunct="1">
              <a:defRPr/>
            </a:pPr>
            <a:r>
              <a:rPr lang="en-US" sz="4800" dirty="0" smtClean="0">
                <a:sym typeface="Arial Bold" charset="0"/>
              </a:rPr>
              <a:t>Exercise: Upload the roles and converge</a:t>
            </a:r>
            <a:endParaRPr lang="en-US" sz="4800" dirty="0">
              <a:sym typeface="Arial Bold" charset="0"/>
            </a:endParaRPr>
          </a:p>
        </p:txBody>
      </p:sp>
      <p:sp>
        <p:nvSpPr>
          <p:cNvPr id="4" name="Rectangle 3"/>
          <p:cNvSpPr>
            <a:spLocks/>
          </p:cNvSpPr>
          <p:nvPr/>
        </p:nvSpPr>
        <p:spPr bwMode="auto">
          <a:xfrm>
            <a:off x="800178" y="6019800"/>
            <a:ext cx="15024816" cy="502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800" dirty="0" smtClean="0">
                <a:ea typeface="Courier"/>
                <a:cs typeface="Courier"/>
              </a:rPr>
              <a:t>…</a:t>
            </a:r>
          </a:p>
          <a:p>
            <a:pPr defTabSz="914400" eaLnBrk="1" fontAlgn="base" hangingPunct="1">
              <a:spcBef>
                <a:spcPct val="0"/>
              </a:spcBef>
              <a:spcAft>
                <a:spcPct val="0"/>
              </a:spcAft>
            </a:pPr>
            <a:r>
              <a:rPr lang="en-US" altLang="en-US" sz="2800" dirty="0" smtClean="0">
                <a:solidFill>
                  <a:srgbClr val="FFFF00"/>
                </a:solidFill>
                <a:ea typeface="Courier"/>
                <a:cs typeface="Courier"/>
              </a:rPr>
              <a:t>INFO: Run List is [role[</a:t>
            </a:r>
            <a:r>
              <a:rPr lang="en-US" altLang="en-US" sz="2800" dirty="0" err="1" smtClean="0">
                <a:solidFill>
                  <a:srgbClr val="FFFF00"/>
                </a:solidFill>
                <a:ea typeface="Courier"/>
                <a:cs typeface="Courier"/>
              </a:rPr>
              <a:t>lin-webhead</a:t>
            </a:r>
            <a:r>
              <a:rPr lang="en-US" altLang="en-US" sz="2800" dirty="0" smtClean="0">
                <a:solidFill>
                  <a:srgbClr val="FFFF00"/>
                </a:solidFill>
                <a:ea typeface="Courier"/>
                <a:cs typeface="Courier"/>
              </a:rPr>
              <a:t>]]</a:t>
            </a:r>
          </a:p>
          <a:p>
            <a:pPr defTabSz="914400" eaLnBrk="1" fontAlgn="base" hangingPunct="1">
              <a:spcBef>
                <a:spcPct val="0"/>
              </a:spcBef>
              <a:spcAft>
                <a:spcPct val="0"/>
              </a:spcAft>
            </a:pPr>
            <a:r>
              <a:rPr lang="en-US" altLang="en-US" sz="2800" dirty="0" smtClean="0">
                <a:solidFill>
                  <a:srgbClr val="FFFF00"/>
                </a:solidFill>
                <a:ea typeface="Courier"/>
                <a:cs typeface="Courier"/>
              </a:rPr>
              <a:t>INFO</a:t>
            </a:r>
            <a:r>
              <a:rPr lang="en-US" altLang="en-US" sz="2800" dirty="0">
                <a:solidFill>
                  <a:srgbClr val="FFFF00"/>
                </a:solidFill>
                <a:ea typeface="Courier"/>
                <a:cs typeface="Courier"/>
              </a:rPr>
              <a:t>: Run List expands to </a:t>
            </a:r>
            <a:r>
              <a:rPr lang="en-US" altLang="en-US" sz="2800" dirty="0" smtClean="0">
                <a:solidFill>
                  <a:srgbClr val="FFFF00"/>
                </a:solidFill>
                <a:ea typeface="Courier"/>
                <a:cs typeface="Courier"/>
              </a:rPr>
              <a:t>[del-</a:t>
            </a:r>
            <a:r>
              <a:rPr lang="en-US" altLang="en-US" sz="2800" dirty="0" err="1" smtClean="0">
                <a:solidFill>
                  <a:srgbClr val="FFFF00"/>
                </a:solidFill>
                <a:ea typeface="Courier"/>
                <a:cs typeface="Courier"/>
              </a:rPr>
              <a:t>val</a:t>
            </a:r>
            <a:r>
              <a:rPr lang="en-US" altLang="en-US" sz="2800" dirty="0" smtClean="0">
                <a:solidFill>
                  <a:srgbClr val="FFFF00"/>
                </a:solidFill>
                <a:ea typeface="Courier"/>
                <a:cs typeface="Courier"/>
              </a:rPr>
              <a:t>, </a:t>
            </a:r>
            <a:r>
              <a:rPr lang="en-US" altLang="en-US" sz="2800" dirty="0" err="1" smtClean="0">
                <a:solidFill>
                  <a:srgbClr val="FFFF00"/>
                </a:solidFill>
                <a:ea typeface="Courier"/>
                <a:cs typeface="Courier"/>
              </a:rPr>
              <a:t>motd</a:t>
            </a:r>
            <a:r>
              <a:rPr lang="en-US" altLang="en-US" sz="2800" dirty="0" smtClean="0">
                <a:solidFill>
                  <a:srgbClr val="FFFF00"/>
                </a:solidFill>
                <a:ea typeface="Courier"/>
                <a:cs typeface="Courier"/>
              </a:rPr>
              <a:t>, </a:t>
            </a:r>
            <a:r>
              <a:rPr lang="en-US" altLang="en-US" sz="2800" dirty="0">
                <a:solidFill>
                  <a:srgbClr val="FFFF00"/>
                </a:solidFill>
                <a:ea typeface="Courier"/>
                <a:cs typeface="Courier"/>
              </a:rPr>
              <a:t>users</a:t>
            </a:r>
            <a:r>
              <a:rPr lang="en-US" altLang="en-US" sz="2800" dirty="0" smtClean="0">
                <a:solidFill>
                  <a:srgbClr val="FFFF00"/>
                </a:solidFill>
                <a:ea typeface="Courier"/>
                <a:cs typeface="Courier"/>
              </a:rPr>
              <a:t>, </a:t>
            </a:r>
            <a:r>
              <a:rPr lang="en-US" altLang="en-US" sz="2800" dirty="0" err="1" smtClean="0">
                <a:solidFill>
                  <a:srgbClr val="FFFF00"/>
                </a:solidFill>
                <a:ea typeface="Courier"/>
                <a:cs typeface="Courier"/>
              </a:rPr>
              <a:t>ip</a:t>
            </a:r>
            <a:r>
              <a:rPr lang="en-US" altLang="en-US" sz="2800" dirty="0" smtClean="0">
                <a:solidFill>
                  <a:srgbClr val="FFFF00"/>
                </a:solidFill>
                <a:ea typeface="Courier"/>
                <a:cs typeface="Courier"/>
              </a:rPr>
              <a:t>-logger, apache]</a:t>
            </a:r>
            <a:endParaRPr lang="en-US" altLang="en-US" sz="2800" dirty="0">
              <a:solidFill>
                <a:srgbClr val="FFFF00"/>
              </a:solidFill>
              <a:ea typeface="Courier"/>
              <a:cs typeface="Courier"/>
            </a:endParaRPr>
          </a:p>
          <a:p>
            <a:pPr defTabSz="914400" eaLnBrk="1" fontAlgn="base" hangingPunct="1">
              <a:spcBef>
                <a:spcPct val="0"/>
              </a:spcBef>
              <a:spcAft>
                <a:spcPct val="0"/>
              </a:spcAft>
            </a:pPr>
            <a:r>
              <a:rPr lang="en-US" altLang="en-US" sz="2200" dirty="0" smtClean="0">
                <a:ea typeface="Courier"/>
                <a:cs typeface="Courier"/>
              </a:rPr>
              <a:t>resolving </a:t>
            </a:r>
            <a:r>
              <a:rPr lang="en-US" altLang="en-US" sz="2200" dirty="0">
                <a:ea typeface="Courier"/>
                <a:cs typeface="Courier"/>
              </a:rPr>
              <a:t>cookbooks for run list: </a:t>
            </a:r>
            <a:r>
              <a:rPr lang="en-US" altLang="en-US" sz="2200" dirty="0" smtClean="0">
                <a:ea typeface="Courier"/>
                <a:cs typeface="Courier"/>
              </a:rPr>
              <a:t>["del</a:t>
            </a:r>
            <a:r>
              <a:rPr lang="en-US" altLang="en-US" sz="2200" dirty="0" smtClean="0">
                <a:ea typeface="Courier"/>
                <a:cs typeface="Courier"/>
              </a:rPr>
              <a:t>-</a:t>
            </a:r>
            <a:r>
              <a:rPr lang="en-US" altLang="en-US" sz="2200" dirty="0" err="1" smtClean="0">
                <a:ea typeface="Courier"/>
                <a:cs typeface="Courier"/>
              </a:rPr>
              <a:t>val</a:t>
            </a:r>
            <a:r>
              <a:rPr lang="en-US" altLang="en-US" sz="2200" dirty="0" smtClean="0">
                <a:ea typeface="Courier"/>
                <a:cs typeface="Courier"/>
              </a:rPr>
              <a:t>", "</a:t>
            </a:r>
            <a:r>
              <a:rPr lang="en-US" altLang="en-US" sz="2200" dirty="0" err="1" smtClean="0">
                <a:ea typeface="Courier"/>
                <a:cs typeface="Courier"/>
              </a:rPr>
              <a:t>motd</a:t>
            </a:r>
            <a:r>
              <a:rPr lang="en-US" altLang="en-US" sz="2200" dirty="0" smtClean="0">
                <a:ea typeface="Courier"/>
                <a:cs typeface="Courier"/>
              </a:rPr>
              <a:t>"</a:t>
            </a:r>
            <a:r>
              <a:rPr lang="en-US" altLang="en-US" sz="2200" dirty="0">
                <a:ea typeface="Courier"/>
                <a:cs typeface="Courier"/>
              </a:rPr>
              <a:t>, "users", </a:t>
            </a:r>
            <a:r>
              <a:rPr lang="en-US" altLang="en-US" sz="2200" dirty="0" smtClean="0">
                <a:ea typeface="Courier"/>
                <a:cs typeface="Courier"/>
              </a:rPr>
              <a:t>"</a:t>
            </a:r>
            <a:r>
              <a:rPr lang="en-US" altLang="en-US" sz="2200" dirty="0" err="1" smtClean="0">
                <a:ea typeface="Courier"/>
                <a:cs typeface="Courier"/>
              </a:rPr>
              <a:t>ip</a:t>
            </a:r>
            <a:r>
              <a:rPr lang="en-US" altLang="en-US" sz="2200" dirty="0" smtClean="0">
                <a:ea typeface="Courier"/>
                <a:cs typeface="Courier"/>
              </a:rPr>
              <a:t>-</a:t>
            </a:r>
            <a:r>
              <a:rPr lang="en-US" altLang="en-US" sz="2200" dirty="0" smtClean="0">
                <a:ea typeface="Courier"/>
                <a:cs typeface="Courier"/>
              </a:rPr>
              <a:t>logger", "apache</a:t>
            </a:r>
            <a:r>
              <a:rPr lang="en-US" altLang="en-US" sz="2200" dirty="0" smtClean="0">
                <a:ea typeface="Courier"/>
                <a:cs typeface="Courier"/>
              </a:rPr>
              <a:t>"]</a:t>
            </a:r>
          </a:p>
          <a:p>
            <a:pPr defTabSz="914400" eaLnBrk="1" fontAlgn="base" hangingPunct="1">
              <a:spcBef>
                <a:spcPct val="0"/>
              </a:spcBef>
              <a:spcAft>
                <a:spcPct val="0"/>
              </a:spcAft>
            </a:pP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[2014-02-25T10:05:37-08:00] INFO: Loading cookbooks </a:t>
            </a:r>
            <a:r>
              <a:rPr lang="en-US" altLang="en-US" sz="2200" dirty="0" smtClean="0">
                <a:ea typeface="Courier"/>
                <a:cs typeface="Courier"/>
              </a:rPr>
              <a:t>[</a:t>
            </a:r>
            <a:r>
              <a:rPr lang="en-US" altLang="en-US" sz="2200" dirty="0" err="1" smtClean="0">
                <a:ea typeface="Courier"/>
                <a:cs typeface="Courier"/>
              </a:rPr>
              <a:t>del_val</a:t>
            </a:r>
            <a:r>
              <a:rPr lang="en-US" altLang="en-US" sz="2200" dirty="0" smtClean="0">
                <a:ea typeface="Courier"/>
                <a:cs typeface="Courier"/>
              </a:rPr>
              <a:t>, </a:t>
            </a:r>
            <a:r>
              <a:rPr lang="en-US" altLang="en-US" sz="2200" dirty="0" err="1" smtClean="0">
                <a:ea typeface="Courier"/>
                <a:cs typeface="Courier"/>
              </a:rPr>
              <a:t>motd</a:t>
            </a:r>
            <a:r>
              <a:rPr lang="en-US" altLang="en-US" sz="2200" dirty="0" smtClean="0">
                <a:ea typeface="Courier"/>
                <a:cs typeface="Courier"/>
              </a:rPr>
              <a:t>, users, </a:t>
            </a:r>
            <a:r>
              <a:rPr lang="en-US" altLang="en-US" sz="2200" dirty="0" err="1" smtClean="0">
                <a:ea typeface="Courier"/>
                <a:cs typeface="Courier"/>
              </a:rPr>
              <a:t>ip</a:t>
            </a:r>
            <a:r>
              <a:rPr lang="en-US" altLang="en-US" sz="2200" dirty="0" smtClean="0">
                <a:ea typeface="Courier"/>
                <a:cs typeface="Courier"/>
              </a:rPr>
              <a:t>-logger, apache]</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Synchronizing Cookbooks:</a:t>
            </a:r>
          </a:p>
          <a:p>
            <a:pPr defTabSz="914400" eaLnBrk="1" fontAlgn="base" hangingPunct="1">
              <a:spcBef>
                <a:spcPct val="0"/>
              </a:spcBef>
              <a:spcAft>
                <a:spcPct val="0"/>
              </a:spcAft>
            </a:pPr>
            <a:r>
              <a:rPr lang="en-US" altLang="en-US" sz="2200" dirty="0">
                <a:ea typeface="Courier"/>
                <a:cs typeface="Courier"/>
              </a:rPr>
              <a:t>  - </a:t>
            </a:r>
            <a:r>
              <a:rPr lang="en-US" altLang="en-US" sz="2200" dirty="0" smtClean="0">
                <a:ea typeface="Courier"/>
                <a:cs typeface="Courier"/>
              </a:rPr>
              <a:t>del-</a:t>
            </a:r>
            <a:r>
              <a:rPr lang="en-US" altLang="en-US" sz="2200" dirty="0" err="1" smtClean="0">
                <a:ea typeface="Courier"/>
                <a:cs typeface="Courier"/>
              </a:rPr>
              <a:t>val</a:t>
            </a:r>
            <a:endParaRPr lang="en-US" altLang="en-US" sz="2200" dirty="0" smtClean="0">
              <a:ea typeface="Courier"/>
              <a:cs typeface="Courier"/>
            </a:endParaRPr>
          </a:p>
          <a:p>
            <a:pPr defTabSz="914400" eaLnBrk="1" fontAlgn="base" hangingPunct="1">
              <a:spcBef>
                <a:spcPct val="0"/>
              </a:spcBef>
              <a:spcAft>
                <a:spcPct val="0"/>
              </a:spcAft>
            </a:pPr>
            <a:r>
              <a:rPr lang="en-US" altLang="en-US" sz="2200" dirty="0">
                <a:ea typeface="Courier"/>
                <a:cs typeface="Courier"/>
              </a:rPr>
              <a:t> </a:t>
            </a:r>
            <a:r>
              <a:rPr lang="en-US" altLang="en-US" sz="2200" dirty="0" smtClean="0">
                <a:ea typeface="Courier"/>
                <a:cs typeface="Courier"/>
              </a:rPr>
              <a:t> - </a:t>
            </a:r>
            <a:r>
              <a:rPr lang="en-US" altLang="en-US" sz="2200" dirty="0" err="1" smtClean="0">
                <a:ea typeface="Courier"/>
                <a:cs typeface="Courier"/>
              </a:rPr>
              <a:t>motd</a:t>
            </a:r>
            <a:endParaRPr lang="en-US" altLang="en-US" sz="2200" dirty="0">
              <a:ea typeface="Courier"/>
              <a:cs typeface="Courier"/>
            </a:endParaRPr>
          </a:p>
          <a:p>
            <a:pPr defTabSz="914400" eaLnBrk="1" fontAlgn="base" hangingPunct="1">
              <a:spcBef>
                <a:spcPct val="0"/>
              </a:spcBef>
              <a:spcAft>
                <a:spcPct val="0"/>
              </a:spcAft>
            </a:pPr>
            <a:r>
              <a:rPr lang="en-US" altLang="en-US" sz="2200" dirty="0" smtClean="0">
                <a:ea typeface="Courier"/>
                <a:cs typeface="Courier"/>
              </a:rPr>
              <a:t>  - users</a:t>
            </a:r>
          </a:p>
          <a:p>
            <a:pPr defTabSz="914400" eaLnBrk="1" fontAlgn="base" hangingPunct="1">
              <a:spcBef>
                <a:spcPct val="0"/>
              </a:spcBef>
              <a:spcAft>
                <a:spcPct val="0"/>
              </a:spcAft>
            </a:pPr>
            <a:r>
              <a:rPr lang="en-US" altLang="en-US" sz="2200" dirty="0" smtClean="0">
                <a:ea typeface="Courier"/>
                <a:cs typeface="Courier"/>
              </a:rPr>
              <a:t>  - </a:t>
            </a:r>
            <a:r>
              <a:rPr lang="en-US" altLang="en-US" sz="2200" dirty="0" err="1" smtClean="0">
                <a:ea typeface="Courier"/>
                <a:cs typeface="Courier"/>
              </a:rPr>
              <a:t>ip</a:t>
            </a:r>
            <a:r>
              <a:rPr lang="en-US" altLang="en-US" sz="2200" dirty="0" smtClean="0">
                <a:ea typeface="Courier"/>
                <a:cs typeface="Courier"/>
              </a:rPr>
              <a:t>-logger</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  - </a:t>
            </a:r>
            <a:r>
              <a:rPr lang="en-US" altLang="en-US" sz="2200" dirty="0" smtClean="0">
                <a:ea typeface="Courier"/>
                <a:cs typeface="Courier"/>
              </a:rPr>
              <a:t>apache</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Compiling Cookbooks..</a:t>
            </a:r>
            <a:r>
              <a:rPr lang="en-US" altLang="en-US" sz="2200" dirty="0" smtClean="0">
                <a:ea typeface="Courier"/>
                <a:cs typeface="Courier"/>
              </a:rPr>
              <a:t>.</a:t>
            </a:r>
          </a:p>
          <a:p>
            <a:pPr defTabSz="914400" eaLnBrk="1" fontAlgn="base" hangingPunct="1">
              <a:spcBef>
                <a:spcPct val="0"/>
              </a:spcBef>
              <a:spcAft>
                <a:spcPct val="0"/>
              </a:spcAft>
            </a:pPr>
            <a:r>
              <a:rPr lang="en-US" altLang="en-US" sz="2200" dirty="0" smtClean="0">
                <a:ea typeface="Courier"/>
                <a:cs typeface="Courier"/>
              </a:rPr>
              <a:t>…</a:t>
            </a:r>
            <a:endParaRPr lang="en-US" altLang="en-US" sz="2200" dirty="0">
              <a:ea typeface="Courier"/>
              <a:cs typeface="Courier"/>
            </a:endParaRPr>
          </a:p>
        </p:txBody>
      </p:sp>
      <p:sp>
        <p:nvSpPr>
          <p:cNvPr id="5" name="Rectangle 7"/>
          <p:cNvSpPr>
            <a:spLocks/>
          </p:cNvSpPr>
          <p:nvPr/>
        </p:nvSpPr>
        <p:spPr bwMode="auto">
          <a:xfrm rot="10800000" flipH="1">
            <a:off x="889794" y="6019799"/>
            <a:ext cx="14554200" cy="190499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33770755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7" name="Rectangle 1"/>
          <p:cNvSpPr>
            <a:spLocks noGrp="1" noChangeArrowheads="1"/>
          </p:cNvSpPr>
          <p:nvPr>
            <p:ph type="title"/>
          </p:nvPr>
        </p:nvSpPr>
        <p:spPr/>
        <p:txBody>
          <a:bodyPr/>
          <a:lstStyle/>
          <a:p>
            <a:pPr eaLnBrk="1" hangingPunct="1">
              <a:defRPr/>
            </a:pPr>
            <a:r>
              <a:rPr lang="en-US" sz="4200">
                <a:sym typeface="Arial Bold" charset="0"/>
              </a:rPr>
              <a:t>Best Practice: Be explicit about what you need or expect </a:t>
            </a:r>
          </a:p>
        </p:txBody>
      </p:sp>
      <p:sp>
        <p:nvSpPr>
          <p:cNvPr id="387075" name="Rectangle 2"/>
          <p:cNvSpPr>
            <a:spLocks noGrp="1" noChangeArrowheads="1"/>
          </p:cNvSpPr>
          <p:nvPr>
            <p:ph type="body" idx="1"/>
          </p:nvPr>
        </p:nvSpPr>
        <p:spPr/>
        <p:txBody>
          <a:bodyPr/>
          <a:lstStyle/>
          <a:p>
            <a:pPr eaLnBrk="1" hangingPunct="1"/>
            <a:r>
              <a:rPr lang="en-US" altLang="en-US" smtClean="0"/>
              <a:t>Chef will only execute a recipe the first time it appears in the run list</a:t>
            </a:r>
          </a:p>
          <a:p>
            <a:pPr eaLnBrk="1" hangingPunct="1"/>
            <a:r>
              <a:rPr lang="en-US" altLang="en-US" smtClean="0"/>
              <a:t>So be explicit about your needs and expectations - either by nesting roles or using </a:t>
            </a:r>
            <a:r>
              <a:rPr lang="en-US" altLang="en-US" smtClean="0">
                <a:latin typeface="Inconsolata" pitchFamily="49" charset="0"/>
                <a:sym typeface="Inconsolata" pitchFamily="49" charset="0"/>
              </a:rPr>
              <a:t>include_recipe</a:t>
            </a:r>
            <a:endParaRPr lang="en-US" altLang="en-US" smtClean="0">
              <a:latin typeface="Inconsolata" pitchFamily="49" charset="0"/>
              <a:ea typeface="ヒラギノ角ゴ ProN W6"/>
              <a:cs typeface="ヒラギノ角ゴ ProN W6"/>
              <a:sym typeface="Inconsolata" pitchFamily="49" charset="0"/>
            </a:endParaRPr>
          </a:p>
        </p:txBody>
      </p:sp>
    </p:spTree>
    <p:extLst>
      <p:ext uri="{BB962C8B-B14F-4D97-AF65-F5344CB8AC3E}">
        <p14:creationId xmlns:p14="http://schemas.microsoft.com/office/powerpoint/2010/main" val="1564184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err="1" smtClean="0">
                <a:solidFill>
                  <a:srgbClr val="FFFFFF"/>
                </a:solidFill>
                <a:effectLst>
                  <a:outerShdw blurRad="38100" dist="38100" dir="2700000" algn="tl">
                    <a:srgbClr val="C0C0C0"/>
                  </a:outerShdw>
                </a:effectLst>
                <a:latin typeface="Arial Bold" charset="0"/>
                <a:cs typeface="Arial Bold" charset="0"/>
                <a:sym typeface="Arial Bold" charset="0"/>
              </a:rPr>
              <a:t>Bootstraping</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 Nodes with Roles and Environments</a:t>
            </a:r>
            <a:endParaRPr lang="en-US" sz="48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
        <p:nvSpPr>
          <p:cNvPr id="388099" name="Rectangle 2"/>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smtClean="0">
                <a:solidFill>
                  <a:srgbClr val="000000"/>
                </a:solidFill>
                <a:cs typeface="Arial" pitchFamily="34" charset="0"/>
              </a:rPr>
              <a:t>You can assign BOTH a Role and an Environment to a node when bootstrapping it</a:t>
            </a:r>
          </a:p>
          <a:p>
            <a:pPr defTabSz="914400" eaLnBrk="1" fontAlgn="base" hangingPunct="1">
              <a:spcAft>
                <a:spcPct val="0"/>
              </a:spcAft>
            </a:pPr>
            <a:r>
              <a:rPr lang="en-US" altLang="en-US" dirty="0" smtClean="0">
                <a:solidFill>
                  <a:srgbClr val="000000"/>
                </a:solidFill>
                <a:cs typeface="Arial" pitchFamily="34" charset="0"/>
              </a:rPr>
              <a:t>This means the node goes from not being </a:t>
            </a:r>
            <a:br>
              <a:rPr lang="en-US" altLang="en-US" dirty="0" smtClean="0">
                <a:solidFill>
                  <a:srgbClr val="000000"/>
                </a:solidFill>
                <a:cs typeface="Arial" pitchFamily="34" charset="0"/>
              </a:rPr>
            </a:br>
            <a:r>
              <a:rPr lang="en-US" altLang="en-US" dirty="0" smtClean="0">
                <a:solidFill>
                  <a:srgbClr val="000000"/>
                </a:solidFill>
                <a:cs typeface="Arial" pitchFamily="34" charset="0"/>
              </a:rPr>
              <a:t>Chef-enabled, to existing as a complete Chef-enabled webserver (or database server, load balancer, etc.) in the Environment you specify</a:t>
            </a:r>
          </a:p>
          <a:p>
            <a:pPr defTabSz="914400" eaLnBrk="1" fontAlgn="base" hangingPunct="1">
              <a:spcAft>
                <a:spcPct val="0"/>
              </a:spcAft>
            </a:pPr>
            <a:r>
              <a:rPr lang="en-US" altLang="en-US" dirty="0" smtClean="0">
                <a:solidFill>
                  <a:srgbClr val="000000"/>
                </a:solidFill>
                <a:cs typeface="Arial" pitchFamily="34" charset="0"/>
              </a:rPr>
              <a:t>Use –r </a:t>
            </a:r>
            <a:r>
              <a:rPr lang="en-US" altLang="en-US" dirty="0" smtClean="0">
                <a:solidFill>
                  <a:srgbClr val="000000"/>
                </a:solidFill>
                <a:cs typeface="Arial" pitchFamily="34" charset="0"/>
              </a:rPr>
              <a:t>"role</a:t>
            </a:r>
            <a:r>
              <a:rPr lang="en-US" altLang="en-US" dirty="0" smtClean="0">
                <a:solidFill>
                  <a:srgbClr val="000000"/>
                </a:solidFill>
                <a:cs typeface="Arial" pitchFamily="34" charset="0"/>
              </a:rPr>
              <a:t>[</a:t>
            </a:r>
            <a:r>
              <a:rPr lang="en-US" altLang="en-US" dirty="0" err="1" smtClean="0">
                <a:solidFill>
                  <a:srgbClr val="000000"/>
                </a:solidFill>
                <a:cs typeface="Arial" pitchFamily="34" charset="0"/>
              </a:rPr>
              <a:t>rolename</a:t>
            </a:r>
            <a:r>
              <a:rPr lang="en-US" altLang="en-US" dirty="0" smtClean="0">
                <a:solidFill>
                  <a:srgbClr val="000000"/>
                </a:solidFill>
                <a:cs typeface="Arial" pitchFamily="34" charset="0"/>
              </a:rPr>
              <a:t>]" </a:t>
            </a:r>
            <a:r>
              <a:rPr lang="en-US" altLang="en-US" dirty="0" smtClean="0">
                <a:solidFill>
                  <a:srgbClr val="000000"/>
                </a:solidFill>
                <a:cs typeface="Arial" pitchFamily="34" charset="0"/>
              </a:rPr>
              <a:t>and –E </a:t>
            </a:r>
            <a:r>
              <a:rPr lang="en-US" altLang="en-US" dirty="0" smtClean="0">
                <a:solidFill>
                  <a:srgbClr val="000000"/>
                </a:solidFill>
                <a:cs typeface="Arial" pitchFamily="34" charset="0"/>
              </a:rPr>
              <a:t>"</a:t>
            </a:r>
            <a:r>
              <a:rPr lang="en-US" altLang="en-US" dirty="0" err="1" smtClean="0">
                <a:solidFill>
                  <a:srgbClr val="000000"/>
                </a:solidFill>
                <a:cs typeface="Arial" pitchFamily="34" charset="0"/>
              </a:rPr>
              <a:t>environmentname</a:t>
            </a:r>
            <a:r>
              <a:rPr lang="en-US" altLang="en-US" dirty="0" smtClean="0">
                <a:solidFill>
                  <a:srgbClr val="000000"/>
                </a:solidFill>
                <a:cs typeface="Arial" pitchFamily="34" charset="0"/>
              </a:rPr>
              <a:t>"</a:t>
            </a:r>
            <a:endParaRPr lang="en-US" altLang="en-US" dirty="0" smtClean="0">
              <a:solidFill>
                <a:srgbClr val="000000"/>
              </a:solidFill>
              <a:cs typeface="Arial" pitchFamily="34" charset="0"/>
            </a:endParaRPr>
          </a:p>
          <a:p>
            <a:pPr defTabSz="914400" eaLnBrk="1" fontAlgn="base" hangingPunct="1">
              <a:spcAft>
                <a:spcPct val="0"/>
              </a:spcAft>
            </a:pPr>
            <a:r>
              <a:rPr lang="en-US" altLang="en-US" dirty="0" smtClean="0">
                <a:solidFill>
                  <a:srgbClr val="000000"/>
                </a:solidFill>
                <a:cs typeface="Arial" pitchFamily="34" charset="0"/>
              </a:rPr>
              <a:t>Note the capitalization of the –r and –E options</a:t>
            </a:r>
            <a:endParaRPr lang="en-US" altLang="en-US" dirty="0">
              <a:solidFill>
                <a:srgbClr val="000000"/>
              </a:solidFill>
              <a:cs typeface="Arial" pitchFamily="34" charset="0"/>
            </a:endParaRPr>
          </a:p>
        </p:txBody>
      </p:sp>
    </p:spTree>
    <p:extLst>
      <p:ext uri="{BB962C8B-B14F-4D97-AF65-F5344CB8AC3E}">
        <p14:creationId xmlns:p14="http://schemas.microsoft.com/office/powerpoint/2010/main" val="31887585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
          <p:cNvSpPr>
            <a:spLocks/>
          </p:cNvSpPr>
          <p:nvPr/>
        </p:nvSpPr>
        <p:spPr bwMode="auto">
          <a:xfrm>
            <a:off x="280194" y="2476500"/>
            <a:ext cx="15849600" cy="2247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err="1" smtClean="0">
                <a:solidFill>
                  <a:schemeClr val="bg1"/>
                </a:solidFill>
                <a:latin typeface="Courier"/>
                <a:ea typeface="Courier"/>
                <a:cs typeface="Courier"/>
                <a:sym typeface="Courier"/>
              </a:rPr>
              <a:t>ws</a:t>
            </a:r>
            <a:r>
              <a:rPr lang="en-US" sz="3600" dirty="0" smtClean="0">
                <a:solidFill>
                  <a:schemeClr val="bg1"/>
                </a:solidFill>
                <a:latin typeface="Courier"/>
                <a:ea typeface="Courier"/>
                <a:cs typeface="Courier"/>
                <a:sym typeface="Courier"/>
              </a:rPr>
              <a:t>&gt;</a:t>
            </a:r>
            <a:r>
              <a:rPr lang="en-US" sz="3600" dirty="0" smtClean="0">
                <a:solidFill>
                  <a:srgbClr val="FFFFFF"/>
                </a:solidFill>
                <a:latin typeface="Courier"/>
                <a:ea typeface="Courier"/>
                <a:cs typeface="Courier"/>
                <a:sym typeface="Courier"/>
              </a:rPr>
              <a:t> knife </a:t>
            </a:r>
            <a:r>
              <a:rPr lang="en-US" sz="3600" dirty="0" smtClean="0">
                <a:solidFill>
                  <a:schemeClr val="bg1"/>
                </a:solidFill>
                <a:latin typeface="Courier"/>
                <a:ea typeface="Courier"/>
                <a:cs typeface="Courier"/>
                <a:sym typeface="Courier"/>
              </a:rPr>
              <a:t>bootstrap windows </a:t>
            </a:r>
            <a:r>
              <a:rPr lang="en-US" sz="3600" dirty="0" err="1" smtClean="0">
                <a:solidFill>
                  <a:schemeClr val="bg1"/>
                </a:solidFill>
                <a:latin typeface="Courier"/>
                <a:ea typeface="Courier"/>
                <a:cs typeface="Courier"/>
                <a:sym typeface="Courier"/>
              </a:rPr>
              <a:t>winrm</a:t>
            </a:r>
            <a:r>
              <a:rPr lang="en-US" sz="3600" dirty="0" smtClean="0">
                <a:solidFill>
                  <a:schemeClr val="bg1"/>
                </a:solidFill>
                <a:latin typeface="Courier"/>
                <a:ea typeface="Courier"/>
                <a:cs typeface="Courier"/>
                <a:sym typeface="Courier"/>
              </a:rPr>
              <a:t> </a:t>
            </a:r>
            <a:r>
              <a:rPr lang="en-US" sz="3600" dirty="0" smtClean="0">
                <a:solidFill>
                  <a:srgbClr val="FFFFFF"/>
                </a:solidFill>
                <a:latin typeface="Courier"/>
                <a:ea typeface="Courier"/>
                <a:cs typeface="Courier"/>
                <a:sym typeface="Courier"/>
              </a:rPr>
              <a:t>&lt;EXTERNAL_ADDRESS&gt; </a:t>
            </a:r>
            <a:br>
              <a:rPr lang="en-US" sz="3600" dirty="0" smtClean="0">
                <a:solidFill>
                  <a:srgbClr val="FFFFFF"/>
                </a:solidFill>
                <a:latin typeface="Courier"/>
                <a:ea typeface="Courier"/>
                <a:cs typeface="Courier"/>
                <a:sym typeface="Courier"/>
              </a:rPr>
            </a:br>
            <a:r>
              <a:rPr lang="en-US" sz="3600" dirty="0" smtClean="0">
                <a:solidFill>
                  <a:srgbClr val="FFFFFF"/>
                </a:solidFill>
                <a:latin typeface="Courier"/>
                <a:ea typeface="Courier"/>
                <a:cs typeface="Courier"/>
                <a:sym typeface="Courier"/>
              </a:rPr>
              <a:t>-x username –P password -</a:t>
            </a:r>
            <a:r>
              <a:rPr lang="en-US" sz="3600" dirty="0" smtClean="0">
                <a:solidFill>
                  <a:schemeClr val="bg1"/>
                </a:solidFill>
                <a:latin typeface="Courier"/>
                <a:ea typeface="Courier"/>
                <a:cs typeface="Courier"/>
                <a:sym typeface="Courier"/>
              </a:rPr>
              <a:t>N </a:t>
            </a:r>
            <a:r>
              <a:rPr lang="en-US" sz="3600" dirty="0" smtClean="0">
                <a:solidFill>
                  <a:schemeClr val="bg1"/>
                </a:solidFill>
                <a:latin typeface="Courier"/>
                <a:ea typeface="Courier"/>
                <a:cs typeface="Courier"/>
                <a:sym typeface="Courier"/>
              </a:rPr>
              <a:t>"windowsnode2" </a:t>
            </a:r>
            <a:r>
              <a:rPr lang="en-US" sz="3600" dirty="0" smtClean="0">
                <a:solidFill>
                  <a:schemeClr val="bg1"/>
                </a:solidFill>
                <a:latin typeface="Courier"/>
                <a:ea typeface="Courier"/>
                <a:cs typeface="Courier"/>
                <a:sym typeface="Courier"/>
              </a:rPr>
              <a:t/>
            </a:r>
            <a:br>
              <a:rPr lang="en-US" sz="3600" dirty="0" smtClean="0">
                <a:solidFill>
                  <a:schemeClr val="bg1"/>
                </a:solidFill>
                <a:latin typeface="Courier"/>
                <a:ea typeface="Courier"/>
                <a:cs typeface="Courier"/>
                <a:sym typeface="Courier"/>
              </a:rPr>
            </a:br>
            <a:r>
              <a:rPr lang="en-US" sz="3600" dirty="0" smtClean="0">
                <a:solidFill>
                  <a:srgbClr val="FFFF00"/>
                </a:solidFill>
                <a:latin typeface="Courier"/>
                <a:ea typeface="Courier"/>
                <a:cs typeface="Courier"/>
                <a:sym typeface="Courier"/>
              </a:rPr>
              <a:t>–r </a:t>
            </a:r>
            <a:r>
              <a:rPr lang="en-US" sz="3600" dirty="0" smtClean="0">
                <a:solidFill>
                  <a:srgbClr val="FFFF00"/>
                </a:solidFill>
                <a:latin typeface="Courier"/>
                <a:ea typeface="Courier"/>
                <a:cs typeface="Courier"/>
                <a:sym typeface="Courier"/>
              </a:rPr>
              <a:t>'role</a:t>
            </a:r>
            <a:r>
              <a:rPr lang="en-US" sz="3600" dirty="0" smtClean="0">
                <a:solidFill>
                  <a:srgbClr val="FFFF00"/>
                </a:solidFill>
                <a:latin typeface="Courier"/>
                <a:ea typeface="Courier"/>
                <a:cs typeface="Courier"/>
                <a:sym typeface="Courier"/>
              </a:rPr>
              <a:t>[win-</a:t>
            </a:r>
            <a:r>
              <a:rPr lang="en-US" sz="3600" dirty="0" err="1" smtClean="0">
                <a:solidFill>
                  <a:srgbClr val="FFFF00"/>
                </a:solidFill>
                <a:latin typeface="Courier"/>
                <a:ea typeface="Courier"/>
                <a:cs typeface="Courier"/>
                <a:sym typeface="Courier"/>
              </a:rPr>
              <a:t>webhead</a:t>
            </a:r>
            <a:r>
              <a:rPr lang="en-US" sz="3600" dirty="0" smtClean="0">
                <a:solidFill>
                  <a:srgbClr val="FFFF00"/>
                </a:solidFill>
                <a:latin typeface="Courier"/>
                <a:ea typeface="Courier"/>
                <a:cs typeface="Courier"/>
                <a:sym typeface="Courier"/>
              </a:rPr>
              <a:t>]' </a:t>
            </a:r>
            <a:r>
              <a:rPr lang="en-US" sz="3600" dirty="0" smtClean="0">
                <a:solidFill>
                  <a:srgbClr val="FFFF00"/>
                </a:solidFill>
                <a:latin typeface="Courier"/>
                <a:ea typeface="Courier"/>
                <a:cs typeface="Courier"/>
                <a:sym typeface="Courier"/>
              </a:rPr>
              <a:t>–E </a:t>
            </a:r>
            <a:r>
              <a:rPr lang="en-US" sz="3600" dirty="0" smtClean="0">
                <a:solidFill>
                  <a:srgbClr val="FFFF00"/>
                </a:solidFill>
                <a:latin typeface="Courier"/>
                <a:ea typeface="Courier"/>
                <a:cs typeface="Courier"/>
                <a:sym typeface="Courier"/>
              </a:rPr>
              <a:t>"windows</a:t>
            </a:r>
            <a:r>
              <a:rPr lang="en-US" sz="3600" dirty="0" smtClean="0">
                <a:solidFill>
                  <a:srgbClr val="FFFF00"/>
                </a:solidFill>
                <a:latin typeface="Courier"/>
                <a:ea typeface="Courier"/>
                <a:cs typeface="Courier"/>
                <a:sym typeface="Courier"/>
              </a:rPr>
              <a:t>-</a:t>
            </a:r>
            <a:r>
              <a:rPr lang="en-US" sz="3600" dirty="0" err="1" smtClean="0">
                <a:solidFill>
                  <a:srgbClr val="FFFF00"/>
                </a:solidFill>
                <a:latin typeface="Courier"/>
                <a:ea typeface="Courier"/>
                <a:cs typeface="Courier"/>
                <a:sym typeface="Courier"/>
              </a:rPr>
              <a:t>dev</a:t>
            </a:r>
            <a:r>
              <a:rPr lang="en-US" sz="3600" dirty="0" smtClean="0">
                <a:solidFill>
                  <a:srgbClr val="FFFF00"/>
                </a:solidFill>
                <a:latin typeface="Courier"/>
                <a:ea typeface="Courier"/>
                <a:cs typeface="Courier"/>
                <a:sym typeface="Courier"/>
              </a:rPr>
              <a:t>"</a:t>
            </a:r>
            <a:endParaRPr lang="en-US" sz="3600" dirty="0">
              <a:solidFill>
                <a:srgbClr val="FFFF00"/>
              </a:solidFill>
              <a:latin typeface="Courier"/>
              <a:ea typeface="Courier"/>
              <a:cs typeface="Courier"/>
              <a:sym typeface="Courier"/>
            </a:endParaRPr>
          </a:p>
        </p:txBody>
      </p:sp>
      <p:sp>
        <p:nvSpPr>
          <p:cNvPr id="191490" name="Rectangle 2"/>
          <p:cNvSpPr>
            <a:spLocks noGrp="1" noChangeArrowheads="1"/>
          </p:cNvSpPr>
          <p:nvPr>
            <p:ph type="title"/>
          </p:nvPr>
        </p:nvSpPr>
        <p:spPr>
          <a:xfrm>
            <a:off x="432595" y="177800"/>
            <a:ext cx="15468600" cy="1117600"/>
          </a:xfrm>
        </p:spPr>
        <p:txBody>
          <a:bodyPr/>
          <a:lstStyle/>
          <a:p>
            <a:pPr eaLnBrk="1" hangingPunct="1">
              <a:defRPr/>
            </a:pPr>
            <a:r>
              <a:rPr lang="en-US" dirty="0">
                <a:sym typeface="Arial Bold" charset="0"/>
              </a:rPr>
              <a:t>"</a:t>
            </a:r>
            <a:r>
              <a:rPr lang="en-US" dirty="0" smtClean="0">
                <a:sym typeface="Arial Bold" charset="0"/>
              </a:rPr>
              <a:t>Bootstrap” with Role and Environment</a:t>
            </a:r>
            <a:endParaRPr lang="en-US" dirty="0">
              <a:sym typeface="Arial Bold" charset="0"/>
            </a:endParaRPr>
          </a:p>
        </p:txBody>
      </p:sp>
      <p:sp>
        <p:nvSpPr>
          <p:cNvPr id="2" name="TextBox 1"/>
          <p:cNvSpPr txBox="1"/>
          <p:nvPr/>
        </p:nvSpPr>
        <p:spPr>
          <a:xfrm>
            <a:off x="735392" y="1752600"/>
            <a:ext cx="5070895" cy="523220"/>
          </a:xfrm>
          <a:prstGeom prst="rect">
            <a:avLst/>
          </a:prstGeom>
          <a:noFill/>
        </p:spPr>
        <p:txBody>
          <a:bodyPr wrap="none" rtlCol="0">
            <a:spAutoFit/>
          </a:bodyPr>
          <a:lstStyle/>
          <a:p>
            <a:r>
              <a:rPr lang="en-US" dirty="0" smtClean="0"/>
              <a:t>To Bootstrap a </a:t>
            </a:r>
            <a:r>
              <a:rPr lang="en-US" b="1" dirty="0" smtClean="0"/>
              <a:t>Windows</a:t>
            </a:r>
            <a:r>
              <a:rPr lang="en-US" dirty="0" smtClean="0"/>
              <a:t> node</a:t>
            </a:r>
            <a:endParaRPr lang="en-US" dirty="0"/>
          </a:p>
        </p:txBody>
      </p:sp>
      <p:sp>
        <p:nvSpPr>
          <p:cNvPr id="6" name="Rectangle 1"/>
          <p:cNvSpPr>
            <a:spLocks/>
          </p:cNvSpPr>
          <p:nvPr/>
        </p:nvSpPr>
        <p:spPr bwMode="auto">
          <a:xfrm>
            <a:off x="815596" y="5715000"/>
            <a:ext cx="15087600" cy="1981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err="1" smtClean="0">
                <a:solidFill>
                  <a:schemeClr val="bg1"/>
                </a:solidFill>
                <a:latin typeface="Courier"/>
                <a:ea typeface="Courier"/>
                <a:cs typeface="Courier"/>
                <a:sym typeface="Courier"/>
              </a:rPr>
              <a:t>ws</a:t>
            </a:r>
            <a:r>
              <a:rPr lang="en-US" sz="3600" dirty="0" smtClean="0">
                <a:solidFill>
                  <a:schemeClr val="bg1"/>
                </a:solidFill>
                <a:latin typeface="Courier"/>
                <a:ea typeface="Courier"/>
                <a:cs typeface="Courier"/>
                <a:sym typeface="Courier"/>
              </a:rPr>
              <a:t>&gt;</a:t>
            </a:r>
            <a:r>
              <a:rPr lang="en-US" sz="3600" dirty="0" smtClean="0">
                <a:solidFill>
                  <a:srgbClr val="FFFFFF"/>
                </a:solidFill>
                <a:latin typeface="Courier"/>
                <a:ea typeface="Courier"/>
                <a:cs typeface="Courier"/>
                <a:sym typeface="Courier"/>
              </a:rPr>
              <a:t> knife bootstrap &lt;EXTERNAL_ADDRESS&gt; -x username </a:t>
            </a:r>
            <a:br>
              <a:rPr lang="en-US" sz="3600" dirty="0" smtClean="0">
                <a:solidFill>
                  <a:srgbClr val="FFFFFF"/>
                </a:solidFill>
                <a:latin typeface="Courier"/>
                <a:ea typeface="Courier"/>
                <a:cs typeface="Courier"/>
                <a:sym typeface="Courier"/>
              </a:rPr>
            </a:br>
            <a:r>
              <a:rPr lang="en-US" sz="3600" dirty="0" smtClean="0">
                <a:solidFill>
                  <a:srgbClr val="FFFFFF"/>
                </a:solidFill>
                <a:latin typeface="Courier"/>
                <a:ea typeface="Courier"/>
                <a:cs typeface="Courier"/>
                <a:sym typeface="Courier"/>
              </a:rPr>
              <a:t>–P password -N </a:t>
            </a:r>
            <a:r>
              <a:rPr lang="en-US" sz="3600" dirty="0" smtClean="0">
                <a:solidFill>
                  <a:srgbClr val="FFFFFF"/>
                </a:solidFill>
                <a:latin typeface="Courier"/>
                <a:ea typeface="Courier"/>
                <a:cs typeface="Courier"/>
                <a:sym typeface="Courier"/>
              </a:rPr>
              <a:t>"linuxnode2" </a:t>
            </a:r>
            <a:endParaRPr lang="en-US" sz="3600" dirty="0" smtClean="0">
              <a:solidFill>
                <a:srgbClr val="FFFFFF"/>
              </a:solidFill>
              <a:latin typeface="Courier"/>
              <a:ea typeface="Courier"/>
              <a:cs typeface="Courier"/>
              <a:sym typeface="Courier"/>
            </a:endParaRPr>
          </a:p>
          <a:p>
            <a:r>
              <a:rPr lang="en-US" sz="3600" dirty="0" smtClean="0">
                <a:solidFill>
                  <a:srgbClr val="FFFF00"/>
                </a:solidFill>
                <a:latin typeface="Courier"/>
                <a:ea typeface="Courier"/>
                <a:cs typeface="Courier"/>
                <a:sym typeface="Courier"/>
              </a:rPr>
              <a:t>–r </a:t>
            </a:r>
            <a:r>
              <a:rPr lang="en-US" sz="3600" dirty="0" smtClean="0">
                <a:solidFill>
                  <a:srgbClr val="FFFF00"/>
                </a:solidFill>
                <a:latin typeface="Courier"/>
                <a:ea typeface="Courier"/>
                <a:cs typeface="Courier"/>
                <a:sym typeface="Courier"/>
              </a:rPr>
              <a:t>'role</a:t>
            </a:r>
            <a:r>
              <a:rPr lang="en-US" sz="3600" dirty="0" smtClean="0">
                <a:solidFill>
                  <a:srgbClr val="FFFF00"/>
                </a:solidFill>
                <a:latin typeface="Courier"/>
                <a:ea typeface="Courier"/>
                <a:cs typeface="Courier"/>
                <a:sym typeface="Courier"/>
              </a:rPr>
              <a:t>[</a:t>
            </a:r>
            <a:r>
              <a:rPr lang="en-US" sz="3600" dirty="0" err="1" smtClean="0">
                <a:solidFill>
                  <a:srgbClr val="FFFF00"/>
                </a:solidFill>
                <a:latin typeface="Courier"/>
                <a:ea typeface="Courier"/>
                <a:cs typeface="Courier"/>
                <a:sym typeface="Courier"/>
              </a:rPr>
              <a:t>lin-webhead</a:t>
            </a:r>
            <a:r>
              <a:rPr lang="en-US" sz="3600" dirty="0" smtClean="0">
                <a:solidFill>
                  <a:srgbClr val="FFFF00"/>
                </a:solidFill>
                <a:latin typeface="Courier"/>
                <a:ea typeface="Courier"/>
                <a:cs typeface="Courier"/>
                <a:sym typeface="Courier"/>
              </a:rPr>
              <a:t>]' </a:t>
            </a:r>
            <a:r>
              <a:rPr lang="en-US" sz="3600" dirty="0" smtClean="0">
                <a:solidFill>
                  <a:srgbClr val="FFFF00"/>
                </a:solidFill>
                <a:latin typeface="Courier"/>
                <a:ea typeface="Courier"/>
                <a:cs typeface="Courier"/>
                <a:sym typeface="Courier"/>
              </a:rPr>
              <a:t>–E </a:t>
            </a:r>
            <a:r>
              <a:rPr lang="en-US" sz="3600" dirty="0" smtClean="0">
                <a:solidFill>
                  <a:srgbClr val="FFFF00"/>
                </a:solidFill>
                <a:latin typeface="Courier"/>
                <a:ea typeface="Courier"/>
                <a:cs typeface="Courier"/>
                <a:sym typeface="Courier"/>
              </a:rPr>
              <a:t>"</a:t>
            </a:r>
            <a:r>
              <a:rPr lang="en-US" sz="3600" dirty="0" err="1" smtClean="0">
                <a:solidFill>
                  <a:srgbClr val="FFFF00"/>
                </a:solidFill>
                <a:latin typeface="Courier"/>
                <a:ea typeface="Courier"/>
                <a:cs typeface="Courier"/>
                <a:sym typeface="Courier"/>
              </a:rPr>
              <a:t>linux</a:t>
            </a:r>
            <a:r>
              <a:rPr lang="en-US" sz="3600" dirty="0" err="1" smtClean="0">
                <a:solidFill>
                  <a:srgbClr val="FFFF00"/>
                </a:solidFill>
                <a:latin typeface="Courier"/>
                <a:ea typeface="Courier"/>
                <a:cs typeface="Courier"/>
                <a:sym typeface="Courier"/>
              </a:rPr>
              <a:t>-</a:t>
            </a:r>
            <a:r>
              <a:rPr lang="en-US" sz="3600" dirty="0" err="1" smtClean="0">
                <a:solidFill>
                  <a:srgbClr val="FFFF00"/>
                </a:solidFill>
                <a:latin typeface="Courier"/>
                <a:ea typeface="Courier"/>
                <a:cs typeface="Courier"/>
                <a:sym typeface="Courier"/>
              </a:rPr>
              <a:t>dev</a:t>
            </a:r>
            <a:r>
              <a:rPr lang="en-US" sz="3600" dirty="0" smtClean="0">
                <a:solidFill>
                  <a:srgbClr val="FFFF00"/>
                </a:solidFill>
                <a:latin typeface="Courier"/>
                <a:ea typeface="Courier"/>
                <a:cs typeface="Courier"/>
                <a:sym typeface="Courier"/>
              </a:rPr>
              <a:t>"</a:t>
            </a:r>
            <a:endParaRPr lang="en-US" sz="3600" dirty="0">
              <a:solidFill>
                <a:srgbClr val="FFFF00"/>
              </a:solidFill>
              <a:latin typeface="Courier"/>
              <a:ea typeface="Courier"/>
              <a:cs typeface="Courier"/>
              <a:sym typeface="Courier"/>
            </a:endParaRPr>
          </a:p>
        </p:txBody>
      </p:sp>
      <p:sp>
        <p:nvSpPr>
          <p:cNvPr id="7" name="TextBox 6"/>
          <p:cNvSpPr txBox="1"/>
          <p:nvPr/>
        </p:nvSpPr>
        <p:spPr>
          <a:xfrm>
            <a:off x="737394" y="5105400"/>
            <a:ext cx="4455842" cy="523220"/>
          </a:xfrm>
          <a:prstGeom prst="rect">
            <a:avLst/>
          </a:prstGeom>
          <a:noFill/>
        </p:spPr>
        <p:txBody>
          <a:bodyPr wrap="none" rtlCol="0">
            <a:spAutoFit/>
          </a:bodyPr>
          <a:lstStyle/>
          <a:p>
            <a:r>
              <a:rPr lang="en-US" dirty="0" smtClean="0"/>
              <a:t>To Bootstrap a </a:t>
            </a:r>
            <a:r>
              <a:rPr lang="en-US" b="1" dirty="0" smtClean="0"/>
              <a:t>Linux</a:t>
            </a:r>
            <a:r>
              <a:rPr lang="en-US" dirty="0" smtClean="0"/>
              <a:t> node</a:t>
            </a:r>
            <a:endParaRPr lang="en-US" dirty="0"/>
          </a:p>
        </p:txBody>
      </p:sp>
      <p:sp>
        <p:nvSpPr>
          <p:cNvPr id="4" name="TextBox 3"/>
          <p:cNvSpPr txBox="1"/>
          <p:nvPr/>
        </p:nvSpPr>
        <p:spPr>
          <a:xfrm>
            <a:off x="2539730" y="7808893"/>
            <a:ext cx="10279727" cy="954107"/>
          </a:xfrm>
          <a:prstGeom prst="rect">
            <a:avLst/>
          </a:prstGeom>
          <a:noFill/>
        </p:spPr>
        <p:txBody>
          <a:bodyPr wrap="none" rtlCol="0">
            <a:spAutoFit/>
          </a:bodyPr>
          <a:lstStyle/>
          <a:p>
            <a:pPr algn="ctr"/>
            <a:r>
              <a:rPr lang="en-US" b="1" dirty="0" smtClean="0">
                <a:solidFill>
                  <a:srgbClr val="FF0000"/>
                </a:solidFill>
              </a:rPr>
              <a:t>NOTE: If you are using more then one node for this course, </a:t>
            </a:r>
          </a:p>
          <a:p>
            <a:pPr algn="ctr"/>
            <a:r>
              <a:rPr lang="en-US" b="1" dirty="0" smtClean="0">
                <a:solidFill>
                  <a:srgbClr val="FF0000"/>
                </a:solidFill>
              </a:rPr>
              <a:t>name them differently or Chef Server will give you an error!</a:t>
            </a:r>
            <a:endParaRPr lang="en-US" b="1" dirty="0">
              <a:solidFill>
                <a:srgbClr val="FF0000"/>
              </a:solidFill>
            </a:endParaRPr>
          </a:p>
        </p:txBody>
      </p:sp>
    </p:spTree>
    <p:extLst>
      <p:ext uri="{BB962C8B-B14F-4D97-AF65-F5344CB8AC3E}">
        <p14:creationId xmlns:p14="http://schemas.microsoft.com/office/powerpoint/2010/main" val="33442545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3"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389123" name="Rectangle 2"/>
          <p:cNvSpPr>
            <a:spLocks noGrp="1" noChangeArrowheads="1"/>
          </p:cNvSpPr>
          <p:nvPr>
            <p:ph type="body" idx="1"/>
          </p:nvPr>
        </p:nvSpPr>
        <p:spPr>
          <a:xfrm>
            <a:off x="800273" y="1879603"/>
            <a:ext cx="14872321" cy="6731000"/>
          </a:xfrm>
        </p:spPr>
        <p:txBody>
          <a:bodyPr/>
          <a:lstStyle/>
          <a:p>
            <a:pPr eaLnBrk="1" hangingPunct="1"/>
            <a:r>
              <a:rPr lang="en-US" altLang="en-US" dirty="0" smtClean="0"/>
              <a:t>What is a Role?</a:t>
            </a:r>
          </a:p>
          <a:p>
            <a:pPr eaLnBrk="1" hangingPunct="1"/>
            <a:r>
              <a:rPr lang="en-US" altLang="en-US" dirty="0" smtClean="0"/>
              <a:t>What makes for a “good” role? </a:t>
            </a:r>
          </a:p>
          <a:p>
            <a:pPr eaLnBrk="1" hangingPunct="1"/>
            <a:r>
              <a:rPr lang="en-US" altLang="en-US" dirty="0" smtClean="0"/>
              <a:t>How do you search for roles with a given recipe in their run list?</a:t>
            </a:r>
          </a:p>
          <a:p>
            <a:pPr eaLnBrk="1" hangingPunct="1"/>
            <a:r>
              <a:rPr lang="en-US" altLang="en-US" dirty="0" smtClean="0"/>
              <a:t>How many times will Chef execute a recipe in the same run?</a:t>
            </a:r>
          </a:p>
          <a:p>
            <a:pPr eaLnBrk="1" hangingPunct="1"/>
            <a:r>
              <a:rPr lang="en-US" altLang="en-US" dirty="0" smtClean="0"/>
              <a:t>How can you bootstrap using Roles and Environments?</a:t>
            </a:r>
          </a:p>
        </p:txBody>
      </p:sp>
    </p:spTree>
    <p:extLst>
      <p:ext uri="{BB962C8B-B14F-4D97-AF65-F5344CB8AC3E}">
        <p14:creationId xmlns:p14="http://schemas.microsoft.com/office/powerpoint/2010/main" val="1534817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2049" name="Rectangle 1"/>
          <p:cNvSpPr>
            <a:spLocks noGrp="1" noChangeArrowheads="1"/>
          </p:cNvSpPr>
          <p:nvPr>
            <p:ph type="title"/>
          </p:nvPr>
        </p:nvSpPr>
        <p:spPr/>
        <p:txBody>
          <a:bodyPr/>
          <a:lstStyle/>
          <a:p>
            <a:pPr eaLnBrk="1" hangingPunct="1">
              <a:defRPr/>
            </a:pPr>
            <a:r>
              <a:rPr lang="en-US">
                <a:sym typeface="Arial Bold" charset="0"/>
              </a:rPr>
              <a:t>Using Community Cookbooks</a:t>
            </a:r>
          </a:p>
        </p:txBody>
      </p:sp>
      <p:sp>
        <p:nvSpPr>
          <p:cNvPr id="642050" name="Rectangle 2"/>
          <p:cNvSpPr>
            <a:spLocks noGrp="1" noChangeArrowheads="1"/>
          </p:cNvSpPr>
          <p:nvPr>
            <p:ph idx="1"/>
          </p:nvPr>
        </p:nvSpPr>
        <p:spPr/>
        <p:txBody>
          <a:bodyPr/>
          <a:lstStyle/>
          <a:p>
            <a:pPr marL="0" indent="0" eaLnBrk="1" hangingPunct="1">
              <a:defRPr/>
            </a:pPr>
            <a:r>
              <a:rPr lang="en-US">
                <a:sym typeface="Arial" charset="0"/>
              </a:rPr>
              <a:t>Open Source: Saving you time!</a:t>
            </a:r>
          </a:p>
        </p:txBody>
      </p:sp>
    </p:spTree>
    <p:extLst>
      <p:ext uri="{BB962C8B-B14F-4D97-AF65-F5344CB8AC3E}">
        <p14:creationId xmlns:p14="http://schemas.microsoft.com/office/powerpoint/2010/main" val="994454809"/>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1"/>
          <p:cNvSpPr>
            <a:spLocks noGrp="1" noChangeArrowheads="1"/>
          </p:cNvSpPr>
          <p:nvPr>
            <p:ph type="title"/>
          </p:nvPr>
        </p:nvSpPr>
        <p:spPr>
          <a:ln/>
        </p:spPr>
        <p:txBody>
          <a:bodyPr/>
          <a:lstStyle/>
          <a:p>
            <a:r>
              <a:rPr lang="en-US"/>
              <a:t>Your Chef Server for this class...</a:t>
            </a:r>
          </a:p>
        </p:txBody>
      </p:sp>
      <p:sp>
        <p:nvSpPr>
          <p:cNvPr id="245762" name="Rectangle 2"/>
          <p:cNvSpPr>
            <a:spLocks noGrp="1" noChangeArrowheads="1"/>
          </p:cNvSpPr>
          <p:nvPr>
            <p:ph type="body" idx="1"/>
          </p:nvPr>
        </p:nvSpPr>
        <p:spPr>
          <a:xfrm>
            <a:off x="800178" y="1879600"/>
            <a:ext cx="15177983" cy="6731000"/>
          </a:xfrm>
          <a:ln/>
        </p:spPr>
        <p:txBody>
          <a:bodyPr/>
          <a:lstStyle/>
          <a:p>
            <a:r>
              <a:rPr lang="en-US" dirty="0"/>
              <a:t>Hosted Enterprise Chef </a:t>
            </a:r>
            <a:r>
              <a:rPr lang="en-US" u="sng" dirty="0">
                <a:hlinkClick r:id="rId2"/>
              </a:rPr>
              <a:t>http://</a:t>
            </a:r>
            <a:r>
              <a:rPr lang="en-US" u="sng" dirty="0" smtClean="0">
                <a:hlinkClick r:id="rId2"/>
              </a:rPr>
              <a:t>www.chef.io</a:t>
            </a:r>
            <a:endParaRPr lang="en-US" u="sng" dirty="0"/>
          </a:p>
        </p:txBody>
      </p:sp>
      <p:pic>
        <p:nvPicPr>
          <p:cNvPr id="2457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0394" y="0"/>
            <a:ext cx="6644336"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245766" name="Group 6"/>
          <p:cNvGrpSpPr>
            <a:grpSpLocks/>
          </p:cNvGrpSpPr>
          <p:nvPr/>
        </p:nvGrpSpPr>
        <p:grpSpPr bwMode="auto">
          <a:xfrm>
            <a:off x="279428" y="3135314"/>
            <a:ext cx="6742772" cy="4548187"/>
            <a:chOff x="0" y="0"/>
            <a:chExt cx="4247" cy="2864"/>
          </a:xfrm>
        </p:grpSpPr>
        <p:pic>
          <p:nvPicPr>
            <p:cNvPr id="2457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156" cy="2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5765" name="Oval 5"/>
            <p:cNvSpPr>
              <a:spLocks/>
            </p:cNvSpPr>
            <p:nvPr/>
          </p:nvSpPr>
          <p:spPr bwMode="auto">
            <a:xfrm>
              <a:off x="3267" y="50"/>
              <a:ext cx="980" cy="559"/>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grpSp>
        <p:nvGrpSpPr>
          <p:cNvPr id="245769" name="Group 9"/>
          <p:cNvGrpSpPr>
            <a:grpSpLocks/>
          </p:cNvGrpSpPr>
          <p:nvPr/>
        </p:nvGrpSpPr>
        <p:grpSpPr bwMode="auto">
          <a:xfrm>
            <a:off x="7665199" y="3162300"/>
            <a:ext cx="10027629" cy="5080000"/>
            <a:chOff x="0" y="0"/>
            <a:chExt cx="6315" cy="3200"/>
          </a:xfrm>
        </p:grpSpPr>
        <p:pic>
          <p:nvPicPr>
            <p:cNvPr id="24576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315" cy="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5768" name="Oval 8"/>
            <p:cNvSpPr>
              <a:spLocks/>
            </p:cNvSpPr>
            <p:nvPr/>
          </p:nvSpPr>
          <p:spPr bwMode="auto">
            <a:xfrm>
              <a:off x="820" y="1324"/>
              <a:ext cx="2220" cy="709"/>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245770" name="Line 10"/>
          <p:cNvSpPr>
            <a:spLocks noChangeShapeType="1"/>
          </p:cNvSpPr>
          <p:nvPr/>
        </p:nvSpPr>
        <p:spPr bwMode="auto">
          <a:xfrm rot="10800000">
            <a:off x="7025375" y="3984625"/>
            <a:ext cx="2022673" cy="1449388"/>
          </a:xfrm>
          <a:prstGeom prst="line">
            <a:avLst/>
          </a:prstGeom>
          <a:noFill/>
          <a:ln w="381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1234768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89"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After completing the lesson, you will be able to</a:t>
            </a:r>
          </a:p>
          <a:p>
            <a:pPr marL="1085033" lvl="1" indent="-381000">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Find, preview and download cookbooks from the </a:t>
            </a:r>
            <a:r>
              <a:rPr lang="en-US" sz="4800" dirty="0" smtClean="0">
                <a:solidFill>
                  <a:schemeClr val="tx1"/>
                </a:solidFill>
                <a:latin typeface="Arial" charset="0"/>
                <a:ea typeface="ＭＳ Ｐゴシック" charset="0"/>
                <a:cs typeface="Arial" charset="0"/>
                <a:sym typeface="Arial" charset="0"/>
              </a:rPr>
              <a:t>Chef </a:t>
            </a:r>
            <a:r>
              <a:rPr lang="en-US" sz="4800" dirty="0">
                <a:solidFill>
                  <a:schemeClr val="tx1"/>
                </a:solidFill>
                <a:latin typeface="Arial" charset="0"/>
                <a:ea typeface="ＭＳ Ｐゴシック" charset="0"/>
                <a:cs typeface="Arial" charset="0"/>
                <a:sym typeface="Arial" charset="0"/>
              </a:rPr>
              <a:t>Community </a:t>
            </a:r>
            <a:r>
              <a:rPr lang="en-US" sz="4800" dirty="0" smtClean="0">
                <a:solidFill>
                  <a:schemeClr val="tx1"/>
                </a:solidFill>
                <a:latin typeface="Arial" charset="0"/>
                <a:ea typeface="ＭＳ Ｐゴシック" charset="0"/>
                <a:cs typeface="Arial" charset="0"/>
                <a:sym typeface="Arial" charset="0"/>
              </a:rPr>
              <a:t>site</a:t>
            </a:r>
          </a:p>
          <a:p>
            <a:pPr marL="1085033" lvl="1" indent="-381000">
              <a:spcBef>
                <a:spcPts val="1200"/>
              </a:spcBef>
              <a:buClr>
                <a:srgbClr val="ED781C"/>
              </a:buClr>
              <a:buSzPct val="100000"/>
              <a:buFont typeface="Arial" charset="0"/>
              <a:buChar char="•"/>
            </a:pPr>
            <a:r>
              <a:rPr lang="en-US" sz="4800" dirty="0" smtClean="0">
                <a:solidFill>
                  <a:schemeClr val="tx1"/>
                </a:solidFill>
                <a:latin typeface="Arial" charset="0"/>
                <a:ea typeface="ＭＳ Ｐゴシック" charset="0"/>
                <a:cs typeface="Arial" charset="0"/>
                <a:sym typeface="Arial" charset="0"/>
              </a:rPr>
              <a:t>Use </a:t>
            </a:r>
            <a:r>
              <a:rPr lang="en-US" sz="4800" dirty="0">
                <a:solidFill>
                  <a:schemeClr val="tx1"/>
                </a:solidFill>
                <a:latin typeface="Arial" charset="0"/>
                <a:ea typeface="ＭＳ Ｐゴシック" charset="0"/>
                <a:cs typeface="Arial" charset="0"/>
                <a:sym typeface="Arial" charset="0"/>
              </a:rPr>
              <a:t>knife to work with the Community Site </a:t>
            </a:r>
            <a:r>
              <a:rPr lang="en-US" sz="4800" dirty="0" smtClean="0">
                <a:solidFill>
                  <a:schemeClr val="tx1"/>
                </a:solidFill>
                <a:latin typeface="Arial" charset="0"/>
                <a:ea typeface="ＭＳ Ｐゴシック" charset="0"/>
                <a:cs typeface="Arial" charset="0"/>
                <a:sym typeface="Arial" charset="0"/>
              </a:rPr>
              <a:t>API</a:t>
            </a:r>
          </a:p>
          <a:p>
            <a:pPr marL="1085033" lvl="1" indent="-381000">
              <a:spcBef>
                <a:spcPts val="1200"/>
              </a:spcBef>
              <a:buClr>
                <a:srgbClr val="ED781C"/>
              </a:buClr>
              <a:buSzPct val="100000"/>
              <a:buFont typeface="Arial" charset="0"/>
              <a:buChar char="•"/>
            </a:pPr>
            <a:r>
              <a:rPr lang="en-US" sz="4800" dirty="0" smtClean="0">
                <a:latin typeface="Arial" charset="0"/>
                <a:ea typeface="ＭＳ Ｐゴシック" charset="0"/>
                <a:cs typeface="Arial" charset="0"/>
                <a:sym typeface="Arial" charset="0"/>
              </a:rPr>
              <a:t>Use </a:t>
            </a:r>
            <a:r>
              <a:rPr lang="en-US" sz="4800" dirty="0" err="1" smtClean="0">
                <a:latin typeface="Arial" charset="0"/>
                <a:ea typeface="ＭＳ Ｐゴシック" charset="0"/>
                <a:cs typeface="Arial" charset="0"/>
                <a:sym typeface="Arial" charset="0"/>
              </a:rPr>
              <a:t>Berkshelf</a:t>
            </a:r>
            <a:r>
              <a:rPr lang="en-US" sz="4800" dirty="0" smtClean="0">
                <a:latin typeface="Arial" charset="0"/>
                <a:ea typeface="ＭＳ Ｐゴシック" charset="0"/>
                <a:cs typeface="Arial" charset="0"/>
                <a:sym typeface="Arial" charset="0"/>
              </a:rPr>
              <a:t>, a dependency resolver</a:t>
            </a:r>
            <a:endParaRPr lang="en-US" sz="4800" dirty="0" smtClean="0">
              <a:solidFill>
                <a:schemeClr val="tx1"/>
              </a:solidFill>
              <a:latin typeface="Arial" charset="0"/>
              <a:ea typeface="ＭＳ Ｐゴシック" charset="0"/>
              <a:cs typeface="Arial" charset="0"/>
              <a:sym typeface="Arial" charset="0"/>
            </a:endParaRPr>
          </a:p>
        </p:txBody>
      </p:sp>
      <p:sp>
        <p:nvSpPr>
          <p:cNvPr id="959490" name="Rectangle 2"/>
          <p:cNvSpPr>
            <a:spLocks noGrp="1" noChangeArrowheads="1"/>
          </p:cNvSpPr>
          <p:nvPr>
            <p:ph type="title"/>
          </p:nvPr>
        </p:nvSpPr>
        <p:spPr>
          <a:ln/>
        </p:spPr>
        <p:txBody>
          <a:bodyPr/>
          <a:lstStyle/>
          <a:p>
            <a:r>
              <a:rPr lang="en-US"/>
              <a:t>Lesson Objectives</a:t>
            </a:r>
          </a:p>
        </p:txBody>
      </p:sp>
    </p:spTree>
    <p:extLst>
      <p:ext uri="{BB962C8B-B14F-4D97-AF65-F5344CB8AC3E}">
        <p14:creationId xmlns:p14="http://schemas.microsoft.com/office/powerpoint/2010/main" val="21566654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We've been writing </a:t>
            </a:r>
            <a:r>
              <a:rPr lang="en-US" altLang="en-US" dirty="0" smtClean="0">
                <a:solidFill>
                  <a:srgbClr val="000000"/>
                </a:solidFill>
                <a:cs typeface="Arial" pitchFamily="34" charset="0"/>
              </a:rPr>
              <a:t>cookbooks </a:t>
            </a:r>
            <a:r>
              <a:rPr lang="en-US" altLang="en-US" dirty="0">
                <a:solidFill>
                  <a:srgbClr val="000000"/>
                </a:solidFill>
                <a:cs typeface="Arial" pitchFamily="34" charset="0"/>
              </a:rPr>
              <a:t>so </a:t>
            </a:r>
            <a:r>
              <a:rPr lang="en-US" altLang="en-US" dirty="0" smtClean="0">
                <a:solidFill>
                  <a:srgbClr val="000000"/>
                </a:solidFill>
                <a:cs typeface="Arial" pitchFamily="34" charset="0"/>
              </a:rPr>
              <a:t>far</a:t>
            </a:r>
          </a:p>
          <a:p>
            <a:pPr defTabSz="914400" eaLnBrk="1" fontAlgn="base" hangingPunct="1">
              <a:spcAft>
                <a:spcPct val="0"/>
              </a:spcAft>
            </a:pPr>
            <a:r>
              <a:rPr lang="en-US" altLang="en-US" dirty="0" smtClean="0">
                <a:solidFill>
                  <a:srgbClr val="000000"/>
                </a:solidFill>
                <a:cs typeface="Arial" pitchFamily="34" charset="0"/>
              </a:rPr>
              <a:t>Hundreds </a:t>
            </a:r>
            <a:r>
              <a:rPr lang="en-US" altLang="en-US" dirty="0">
                <a:solidFill>
                  <a:srgbClr val="000000"/>
                </a:solidFill>
                <a:cs typeface="Arial" pitchFamily="34" charset="0"/>
              </a:rPr>
              <a:t>already exist for a large number of use cases and </a:t>
            </a:r>
            <a:r>
              <a:rPr lang="en-US" altLang="en-US" dirty="0" smtClean="0">
                <a:solidFill>
                  <a:srgbClr val="000000"/>
                </a:solidFill>
                <a:cs typeface="Arial" pitchFamily="34" charset="0"/>
              </a:rPr>
              <a:t>purposes.</a:t>
            </a:r>
          </a:p>
          <a:p>
            <a:pPr defTabSz="914400" eaLnBrk="1" fontAlgn="base" hangingPunct="1">
              <a:spcAft>
                <a:spcPct val="0"/>
              </a:spcAft>
            </a:pPr>
            <a:r>
              <a:rPr lang="en-US" altLang="en-US" dirty="0" smtClean="0">
                <a:solidFill>
                  <a:srgbClr val="000000"/>
                </a:solidFill>
                <a:cs typeface="Arial" pitchFamily="34" charset="0"/>
              </a:rPr>
              <a:t>Many </a:t>
            </a:r>
            <a:r>
              <a:rPr lang="en-US" altLang="en-US" dirty="0">
                <a:solidFill>
                  <a:srgbClr val="000000"/>
                </a:solidFill>
                <a:cs typeface="Arial" pitchFamily="34" charset="0"/>
              </a:rPr>
              <a:t>(but only a fraction) are maintained by </a:t>
            </a:r>
            <a:r>
              <a:rPr lang="en-US" altLang="en-US" dirty="0" smtClean="0">
                <a:solidFill>
                  <a:srgbClr val="000000"/>
                </a:solidFill>
                <a:cs typeface="Arial" pitchFamily="34" charset="0"/>
              </a:rPr>
              <a:t>Chef.</a:t>
            </a:r>
          </a:p>
          <a:p>
            <a:pPr defTabSz="914400" eaLnBrk="1" fontAlgn="base" hangingPunct="1">
              <a:spcAft>
                <a:spcPct val="0"/>
              </a:spcAft>
            </a:pPr>
            <a:r>
              <a:rPr lang="en-US" altLang="en-US" dirty="0" smtClean="0">
                <a:solidFill>
                  <a:srgbClr val="000000"/>
                </a:solidFill>
                <a:cs typeface="Arial" pitchFamily="34" charset="0"/>
              </a:rPr>
              <a:t>Think </a:t>
            </a:r>
            <a:r>
              <a:rPr lang="en-US" altLang="en-US" dirty="0">
                <a:solidFill>
                  <a:srgbClr val="000000"/>
                </a:solidFill>
                <a:cs typeface="Arial" pitchFamily="34" charset="0"/>
              </a:rPr>
              <a:t>of it like </a:t>
            </a:r>
            <a:r>
              <a:rPr lang="en-US" altLang="en-US" dirty="0" err="1">
                <a:solidFill>
                  <a:srgbClr val="000000"/>
                </a:solidFill>
                <a:cs typeface="Arial" pitchFamily="34" charset="0"/>
              </a:rPr>
              <a:t>RubyGems.org</a:t>
            </a:r>
            <a:r>
              <a:rPr lang="en-US" altLang="en-US" dirty="0">
                <a:solidFill>
                  <a:srgbClr val="000000"/>
                </a:solidFill>
                <a:cs typeface="Arial" pitchFamily="34" charset="0"/>
              </a:rPr>
              <a:t>, </a:t>
            </a:r>
            <a:r>
              <a:rPr lang="en-US" altLang="en-US" dirty="0" err="1">
                <a:solidFill>
                  <a:srgbClr val="000000"/>
                </a:solidFill>
                <a:cs typeface="Arial" pitchFamily="34" charset="0"/>
              </a:rPr>
              <a:t>CPAN.org</a:t>
            </a:r>
            <a:r>
              <a:rPr lang="en-US" altLang="en-US" dirty="0">
                <a:solidFill>
                  <a:srgbClr val="000000"/>
                </a:solidFill>
                <a:cs typeface="Arial" pitchFamily="34" charset="0"/>
              </a:rPr>
              <a:t>, or other focused plugin-style distribution sites</a:t>
            </a:r>
            <a:r>
              <a:rPr lang="en-US" altLang="en-US" dirty="0" smtClean="0">
                <a:solidFill>
                  <a:srgbClr val="000000"/>
                </a:solidFill>
                <a:cs typeface="Arial" pitchFamily="34" charset="0"/>
              </a:rPr>
              <a:t>.</a:t>
            </a:r>
          </a:p>
          <a:p>
            <a:pPr defTabSz="914400" eaLnBrk="1" fontAlgn="base" hangingPunct="1">
              <a:spcAft>
                <a:spcPct val="0"/>
              </a:spcAft>
            </a:pPr>
            <a:r>
              <a:rPr lang="en-US" altLang="en-US" b="1" dirty="0" smtClean="0">
                <a:solidFill>
                  <a:srgbClr val="000000"/>
                </a:solidFill>
                <a:cs typeface="Arial" pitchFamily="34" charset="0"/>
              </a:rPr>
              <a:t>https://</a:t>
            </a:r>
            <a:r>
              <a:rPr lang="en-US" altLang="en-US" b="1" dirty="0" err="1" smtClean="0">
                <a:solidFill>
                  <a:srgbClr val="000000"/>
                </a:solidFill>
                <a:cs typeface="Arial" pitchFamily="34" charset="0"/>
              </a:rPr>
              <a:t>supermarket.chef.io</a:t>
            </a:r>
            <a:endParaRPr lang="en-US" altLang="en-US" b="1" dirty="0">
              <a:solidFill>
                <a:srgbClr val="000000"/>
              </a:solidFill>
              <a:cs typeface="Arial" pitchFamily="34" charset="0"/>
            </a:endParaRPr>
          </a:p>
        </p:txBody>
      </p:sp>
      <p:sp>
        <p:nvSpPr>
          <p:cNvPr id="644098" name="Rectangle 2"/>
          <p:cNvSpPr>
            <a:spLocks noGrp="1" noChangeArrowheads="1"/>
          </p:cNvSpPr>
          <p:nvPr>
            <p:ph type="title"/>
          </p:nvPr>
        </p:nvSpPr>
        <p:spPr/>
        <p:txBody>
          <a:bodyPr/>
          <a:lstStyle/>
          <a:p>
            <a:pPr eaLnBrk="1" hangingPunct="1">
              <a:defRPr/>
            </a:pPr>
            <a:r>
              <a:rPr lang="en-US">
                <a:sym typeface="Arial Bold" charset="0"/>
              </a:rPr>
              <a:t>The easy way...</a:t>
            </a:r>
          </a:p>
        </p:txBody>
      </p:sp>
    </p:spTree>
    <p:extLst>
      <p:ext uri="{BB962C8B-B14F-4D97-AF65-F5344CB8AC3E}">
        <p14:creationId xmlns:p14="http://schemas.microsoft.com/office/powerpoint/2010/main" val="33888178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1"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Find and preview cookbooks on the site</a:t>
            </a:r>
          </a:p>
        </p:txBody>
      </p:sp>
      <p:grpSp>
        <p:nvGrpSpPr>
          <p:cNvPr id="645125" name="Group 5"/>
          <p:cNvGrpSpPr>
            <a:grpSpLocks/>
          </p:cNvGrpSpPr>
          <p:nvPr/>
        </p:nvGrpSpPr>
        <p:grpSpPr bwMode="auto">
          <a:xfrm>
            <a:off x="6712606" y="2419351"/>
            <a:ext cx="3510306" cy="646113"/>
            <a:chOff x="6" y="-4"/>
            <a:chExt cx="2211" cy="407"/>
          </a:xfrm>
        </p:grpSpPr>
        <p:sp>
          <p:nvSpPr>
            <p:cNvPr id="421893" name="Rectangle 3"/>
            <p:cNvSpPr>
              <a:spLocks/>
            </p:cNvSpPr>
            <p:nvPr/>
          </p:nvSpPr>
          <p:spPr bwMode="auto">
            <a:xfrm>
              <a:off x="6" y="-4"/>
              <a:ext cx="1587" cy="407"/>
            </a:xfrm>
            <a:prstGeom prst="rect">
              <a:avLst/>
            </a:prstGeom>
            <a:solidFill>
              <a:srgbClr val="FFFFFF">
                <a:alpha val="20000"/>
              </a:srgbClr>
            </a:solidFill>
            <a:ln w="25400">
              <a:solidFill>
                <a:srgbClr val="FFFFFF"/>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a:solidFill>
                    <a:srgbClr val="FFFFFF"/>
                  </a:solidFill>
                  <a:latin typeface="Arial Bold" pitchFamily="34" charset="0"/>
                  <a:cs typeface="Arial Bold" pitchFamily="34" charset="0"/>
                  <a:sym typeface="Arial Bold" pitchFamily="34" charset="0"/>
                </a:rPr>
                <a:t>Cookbooks!</a:t>
              </a:r>
            </a:p>
          </p:txBody>
        </p:sp>
        <p:sp>
          <p:nvSpPr>
            <p:cNvPr id="421894" name="Line 4"/>
            <p:cNvSpPr>
              <a:spLocks noChangeShapeType="1"/>
            </p:cNvSpPr>
            <p:nvPr/>
          </p:nvSpPr>
          <p:spPr bwMode="auto">
            <a:xfrm rot="10800000">
              <a:off x="1659" y="252"/>
              <a:ext cx="558" cy="26"/>
            </a:xfrm>
            <a:prstGeom prst="line">
              <a:avLst/>
            </a:prstGeom>
            <a:noFill/>
            <a:ln w="76200">
              <a:solidFill>
                <a:srgbClr val="FFFFFF"/>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pic>
        <p:nvPicPr>
          <p:cNvPr id="2" name="Picture 1" descr="supermark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794" y="2514600"/>
            <a:ext cx="12649200" cy="6207923"/>
          </a:xfrm>
          <a:prstGeom prst="rect">
            <a:avLst/>
          </a:prstGeom>
        </p:spPr>
      </p:pic>
      <p:sp>
        <p:nvSpPr>
          <p:cNvPr id="3" name="TextBox 2"/>
          <p:cNvSpPr txBox="1"/>
          <p:nvPr/>
        </p:nvSpPr>
        <p:spPr>
          <a:xfrm>
            <a:off x="4013994" y="1600200"/>
            <a:ext cx="7427434" cy="769441"/>
          </a:xfrm>
          <a:prstGeom prst="rect">
            <a:avLst/>
          </a:prstGeom>
          <a:noFill/>
        </p:spPr>
        <p:txBody>
          <a:bodyPr wrap="none" rtlCol="0">
            <a:spAutoFit/>
          </a:bodyPr>
          <a:lstStyle/>
          <a:p>
            <a:r>
              <a:rPr lang="en-US" sz="4400" b="1" dirty="0" smtClean="0"/>
              <a:t>https://</a:t>
            </a:r>
            <a:r>
              <a:rPr lang="en-US" sz="4400" b="1" smtClean="0"/>
              <a:t>supermarket.chef.io</a:t>
            </a:r>
            <a:endParaRPr lang="en-US" sz="4400" b="1" dirty="0"/>
          </a:p>
        </p:txBody>
      </p:sp>
    </p:spTree>
    <p:extLst>
      <p:ext uri="{BB962C8B-B14F-4D97-AF65-F5344CB8AC3E}">
        <p14:creationId xmlns:p14="http://schemas.microsoft.com/office/powerpoint/2010/main" val="21058489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ef-cli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94" y="1676400"/>
            <a:ext cx="15810238" cy="7163829"/>
          </a:xfrm>
          <a:prstGeom prst="rect">
            <a:avLst/>
          </a:prstGeom>
        </p:spPr>
      </p:pic>
      <p:sp>
        <p:nvSpPr>
          <p:cNvPr id="647169" name="Rectangle 1"/>
          <p:cNvSpPr>
            <a:spLocks noGrp="1" noChangeArrowheads="1"/>
          </p:cNvSpPr>
          <p:nvPr>
            <p:ph type="title"/>
          </p:nvPr>
        </p:nvSpPr>
        <p:spPr/>
        <p:txBody>
          <a:bodyPr/>
          <a:lstStyle/>
          <a:p>
            <a:pPr eaLnBrk="1" hangingPunct="1">
              <a:defRPr/>
            </a:pPr>
            <a:r>
              <a:rPr lang="en-US" sz="5400" dirty="0">
                <a:sym typeface="Arial Bold" charset="0"/>
              </a:rPr>
              <a:t>Exercise: Search for a chef-client cookbook</a:t>
            </a:r>
          </a:p>
        </p:txBody>
      </p:sp>
      <p:grpSp>
        <p:nvGrpSpPr>
          <p:cNvPr id="647173" name="Group 5"/>
          <p:cNvGrpSpPr>
            <a:grpSpLocks/>
          </p:cNvGrpSpPr>
          <p:nvPr/>
        </p:nvGrpSpPr>
        <p:grpSpPr bwMode="auto">
          <a:xfrm>
            <a:off x="3632554" y="2133600"/>
            <a:ext cx="5904490" cy="646113"/>
            <a:chOff x="-898" y="-4"/>
            <a:chExt cx="3719" cy="407"/>
          </a:xfrm>
        </p:grpSpPr>
        <p:sp>
          <p:nvSpPr>
            <p:cNvPr id="422917" name="Rectangle 3"/>
            <p:cNvSpPr>
              <a:spLocks/>
            </p:cNvSpPr>
            <p:nvPr/>
          </p:nvSpPr>
          <p:spPr bwMode="auto">
            <a:xfrm>
              <a:off x="0" y="-4"/>
              <a:ext cx="2821" cy="407"/>
            </a:xfrm>
            <a:prstGeom prst="rect">
              <a:avLst/>
            </a:prstGeom>
            <a:solidFill>
              <a:srgbClr val="FFFFFF">
                <a:alpha val="20000"/>
              </a:srgbClr>
            </a:solidFill>
            <a:ln w="25400">
              <a:solidFill>
                <a:srgbClr val="FFFFFF"/>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dirty="0">
                  <a:solidFill>
                    <a:srgbClr val="FFFFFF"/>
                  </a:solidFill>
                  <a:latin typeface="Arial Bold" pitchFamily="34" charset="0"/>
                  <a:cs typeface="Arial Bold" pitchFamily="34" charset="0"/>
                  <a:sym typeface="Arial Bold" pitchFamily="34" charset="0"/>
                </a:rPr>
                <a:t>Search for: chef-client</a:t>
              </a:r>
            </a:p>
          </p:txBody>
        </p:sp>
        <p:sp>
          <p:nvSpPr>
            <p:cNvPr id="422918" name="Line 4"/>
            <p:cNvSpPr>
              <a:spLocks noChangeShapeType="1"/>
            </p:cNvSpPr>
            <p:nvPr/>
          </p:nvSpPr>
          <p:spPr bwMode="auto">
            <a:xfrm rot="10800000" flipH="1">
              <a:off x="-898" y="236"/>
              <a:ext cx="1008" cy="144"/>
            </a:xfrm>
            <a:prstGeom prst="line">
              <a:avLst/>
            </a:prstGeom>
            <a:noFill/>
            <a:ln w="76200">
              <a:solidFill>
                <a:srgbClr val="FFFFFF"/>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spTree>
    <p:extLst>
      <p:ext uri="{BB962C8B-B14F-4D97-AF65-F5344CB8AC3E}">
        <p14:creationId xmlns:p14="http://schemas.microsoft.com/office/powerpoint/2010/main" val="84110022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7" name="Rectangle 1"/>
          <p:cNvSpPr>
            <a:spLocks noGrp="1" noChangeArrowheads="1"/>
          </p:cNvSpPr>
          <p:nvPr>
            <p:ph type="title"/>
          </p:nvPr>
        </p:nvSpPr>
        <p:spPr/>
        <p:txBody>
          <a:bodyPr/>
          <a:lstStyle/>
          <a:p>
            <a:pPr eaLnBrk="1" hangingPunct="1">
              <a:defRPr/>
            </a:pPr>
            <a:r>
              <a:rPr lang="en-US" sz="6000">
                <a:sym typeface="Arial Bold" charset="0"/>
              </a:rPr>
              <a:t>Introducing Knife Cookbook Site plugin</a:t>
            </a:r>
          </a:p>
        </p:txBody>
      </p:sp>
      <p:sp>
        <p:nvSpPr>
          <p:cNvPr id="427011" name="Rectangle 2"/>
          <p:cNvSpPr>
            <a:spLocks noGrp="1" noChangeArrowheads="1"/>
          </p:cNvSpPr>
          <p:nvPr>
            <p:ph type="body" idx="1"/>
          </p:nvPr>
        </p:nvSpPr>
        <p:spPr/>
        <p:txBody>
          <a:bodyPr/>
          <a:lstStyle/>
          <a:p>
            <a:pPr eaLnBrk="1" hangingPunct="1"/>
            <a:r>
              <a:rPr lang="en-US" altLang="en-US" dirty="0" smtClean="0"/>
              <a:t>Knife includes a "cookbook site" plugin with some sub-commands:</a:t>
            </a:r>
          </a:p>
          <a:p>
            <a:pPr lvl="1" eaLnBrk="1" hangingPunct="1"/>
            <a:r>
              <a:rPr lang="en-US" altLang="en-US" dirty="0" smtClean="0"/>
              <a:t>search</a:t>
            </a:r>
          </a:p>
          <a:p>
            <a:pPr lvl="1" eaLnBrk="1" hangingPunct="1"/>
            <a:r>
              <a:rPr lang="en-US" altLang="en-US" dirty="0" smtClean="0"/>
              <a:t>show</a:t>
            </a:r>
          </a:p>
          <a:p>
            <a:pPr lvl="1" eaLnBrk="1" hangingPunct="1"/>
            <a:r>
              <a:rPr lang="en-US" altLang="en-US" dirty="0" smtClean="0"/>
              <a:t>download</a:t>
            </a:r>
          </a:p>
          <a:p>
            <a:pPr lvl="1" eaLnBrk="1" hangingPunct="1"/>
            <a:r>
              <a:rPr lang="en-US" altLang="en-US" dirty="0" smtClean="0"/>
              <a:t>... and more!</a:t>
            </a:r>
          </a:p>
        </p:txBody>
      </p:sp>
    </p:spTree>
    <p:extLst>
      <p:ext uri="{BB962C8B-B14F-4D97-AF65-F5344CB8AC3E}">
        <p14:creationId xmlns:p14="http://schemas.microsoft.com/office/powerpoint/2010/main" val="12976352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1" name="Rectangle 1"/>
          <p:cNvSpPr>
            <a:spLocks noGrp="1" noChangeArrowheads="1"/>
          </p:cNvSpPr>
          <p:nvPr>
            <p:ph type="title"/>
          </p:nvPr>
        </p:nvSpPr>
        <p:spPr>
          <a:xfrm>
            <a:off x="901821" y="3505200"/>
            <a:ext cx="15196092" cy="3525925"/>
          </a:xfrm>
        </p:spPr>
        <p:txBody>
          <a:bodyPr/>
          <a:lstStyle/>
          <a:p>
            <a:pPr eaLnBrk="1" hangingPunct="1">
              <a:defRPr/>
            </a:pPr>
            <a:r>
              <a:rPr lang="en-US" dirty="0">
                <a:sym typeface="Arial Bold" charset="0"/>
              </a:rPr>
              <a:t>Download and use chef-client cookbook</a:t>
            </a:r>
          </a:p>
        </p:txBody>
      </p:sp>
    </p:spTree>
    <p:extLst>
      <p:ext uri="{BB962C8B-B14F-4D97-AF65-F5344CB8AC3E}">
        <p14:creationId xmlns:p14="http://schemas.microsoft.com/office/powerpoint/2010/main" val="26184497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7" name="Rectangle 1"/>
          <p:cNvSpPr>
            <a:spLocks noGrp="1" noChangeArrowheads="1"/>
          </p:cNvSpPr>
          <p:nvPr>
            <p:ph type="title"/>
          </p:nvPr>
        </p:nvSpPr>
        <p:spPr/>
        <p:txBody>
          <a:bodyPr/>
          <a:lstStyle/>
          <a:p>
            <a:pPr eaLnBrk="1" hangingPunct="1">
              <a:defRPr/>
            </a:pPr>
            <a:r>
              <a:rPr lang="en-US" sz="6000" dirty="0" smtClean="0">
                <a:sym typeface="Arial Bold" charset="0"/>
              </a:rPr>
              <a:t>Windows Versus Linux</a:t>
            </a:r>
            <a:endParaRPr lang="en-US" sz="6000" dirty="0">
              <a:sym typeface="Arial Bold" charset="0"/>
            </a:endParaRPr>
          </a:p>
        </p:txBody>
      </p:sp>
      <p:sp>
        <p:nvSpPr>
          <p:cNvPr id="427011" name="Rectangle 2"/>
          <p:cNvSpPr>
            <a:spLocks noGrp="1" noChangeArrowheads="1"/>
          </p:cNvSpPr>
          <p:nvPr>
            <p:ph type="body" idx="1"/>
          </p:nvPr>
        </p:nvSpPr>
        <p:spPr/>
        <p:txBody>
          <a:bodyPr/>
          <a:lstStyle/>
          <a:p>
            <a:pPr eaLnBrk="1" hangingPunct="1"/>
            <a:r>
              <a:rPr lang="en-US" altLang="en-US" dirty="0" smtClean="0"/>
              <a:t>The following exercises will work the same on Windows or Linux</a:t>
            </a:r>
          </a:p>
          <a:p>
            <a:pPr eaLnBrk="1" hangingPunct="1"/>
            <a:r>
              <a:rPr lang="en-US" altLang="en-US" dirty="0" smtClean="0"/>
              <a:t>You can work on either platform using the same commands</a:t>
            </a:r>
          </a:p>
          <a:p>
            <a:pPr eaLnBrk="1" hangingPunct="1"/>
            <a:r>
              <a:rPr lang="en-US" altLang="en-US" dirty="0" smtClean="0"/>
              <a:t>We are using Windows for our Community Cookbook examples</a:t>
            </a:r>
          </a:p>
          <a:p>
            <a:pPr marL="0" indent="0" eaLnBrk="1" hangingPunct="1">
              <a:buNone/>
            </a:pPr>
            <a:endParaRPr lang="en-US" altLang="en-US" dirty="0" smtClean="0"/>
          </a:p>
          <a:p>
            <a:pPr eaLnBrk="1" hangingPunct="1"/>
            <a:endParaRPr lang="en-US" altLang="en-US" dirty="0" smtClean="0"/>
          </a:p>
        </p:txBody>
      </p:sp>
    </p:spTree>
    <p:extLst>
      <p:ext uri="{BB962C8B-B14F-4D97-AF65-F5344CB8AC3E}">
        <p14:creationId xmlns:p14="http://schemas.microsoft.com/office/powerpoint/2010/main" val="6232827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7" name="Rectangle 1"/>
          <p:cNvSpPr>
            <a:spLocks/>
          </p:cNvSpPr>
          <p:nvPr/>
        </p:nvSpPr>
        <p:spPr bwMode="auto">
          <a:xfrm>
            <a:off x="812879" y="1885950"/>
            <a:ext cx="14657232" cy="177165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err="1" smtClean="0">
                <a:ea typeface="Courier"/>
                <a:cs typeface="Courier"/>
              </a:rPr>
              <a:t>ws</a:t>
            </a:r>
            <a:r>
              <a:rPr lang="en-US" altLang="en-US" sz="4000" dirty="0" smtClean="0">
                <a:ea typeface="Courier"/>
                <a:cs typeface="Courier"/>
              </a:rPr>
              <a:t>&gt; cd chef-repo</a:t>
            </a:r>
          </a:p>
          <a:p>
            <a:pPr defTabSz="914400" eaLnBrk="1" fontAlgn="base" hangingPunct="1">
              <a:spcBef>
                <a:spcPct val="0"/>
              </a:spcBef>
              <a:spcAft>
                <a:spcPct val="0"/>
              </a:spcAft>
            </a:pPr>
            <a:r>
              <a:rPr lang="en-US" altLang="en-US" sz="4000" dirty="0" err="1" smtClean="0">
                <a:ea typeface="Courier"/>
                <a:cs typeface="Courier"/>
              </a:rPr>
              <a:t>ws</a:t>
            </a:r>
            <a:r>
              <a:rPr lang="en-US" altLang="en-US" sz="4000" dirty="0" smtClean="0">
                <a:ea typeface="Courier"/>
                <a:cs typeface="Courier"/>
              </a:rPr>
              <a:t>&gt; knife </a:t>
            </a:r>
            <a:r>
              <a:rPr lang="en-US" altLang="en-US" sz="4000" dirty="0">
                <a:ea typeface="Courier"/>
                <a:cs typeface="Courier"/>
              </a:rPr>
              <a:t>cookbook site download chef-client</a:t>
            </a:r>
          </a:p>
        </p:txBody>
      </p:sp>
      <p:sp>
        <p:nvSpPr>
          <p:cNvPr id="659458" name="Rectangle 2"/>
          <p:cNvSpPr>
            <a:spLocks noGrp="1" noChangeArrowheads="1"/>
          </p:cNvSpPr>
          <p:nvPr>
            <p:ph type="title"/>
          </p:nvPr>
        </p:nvSpPr>
        <p:spPr/>
        <p:txBody>
          <a:bodyPr/>
          <a:lstStyle/>
          <a:p>
            <a:pPr eaLnBrk="1" hangingPunct="1">
              <a:defRPr/>
            </a:pPr>
            <a:r>
              <a:rPr lang="en-US" sz="5200">
                <a:sym typeface="Arial Bold" charset="0"/>
              </a:rPr>
              <a:t>Exercise: Download the chef-client cookbook</a:t>
            </a:r>
          </a:p>
        </p:txBody>
      </p:sp>
      <p:sp>
        <p:nvSpPr>
          <p:cNvPr id="431108" name="Rectangle 3"/>
          <p:cNvSpPr>
            <a:spLocks noGrp="1" noChangeArrowheads="1"/>
          </p:cNvSpPr>
          <p:nvPr>
            <p:ph type="body" idx="1"/>
          </p:nvPr>
        </p:nvSpPr>
        <p:spPr>
          <a:xfrm>
            <a:off x="800273" y="4114800"/>
            <a:ext cx="14657233" cy="44958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600" kern="1200" dirty="0">
                <a:solidFill>
                  <a:srgbClr val="FFFFFF"/>
                </a:solidFill>
                <a:latin typeface="Courier"/>
                <a:ea typeface="Courier"/>
                <a:cs typeface="Courier"/>
              </a:rPr>
              <a:t>Downloading chef-client from the cookbooks site at version 3.3.2 to /Users/YOU/chef-repo/chef-client-3.3.2.tar.gz</a:t>
            </a:r>
          </a:p>
          <a:p>
            <a:pPr marL="0" indent="0">
              <a:spcBef>
                <a:spcPct val="0"/>
              </a:spcBef>
              <a:buNone/>
            </a:pPr>
            <a:endParaRPr lang="en-US" altLang="en-US" sz="3600" kern="1200" dirty="0">
              <a:solidFill>
                <a:srgbClr val="FFFFFF"/>
              </a:solidFill>
              <a:latin typeface="Courier"/>
              <a:ea typeface="Courier"/>
              <a:cs typeface="Courier"/>
            </a:endParaRPr>
          </a:p>
          <a:p>
            <a:pPr marL="0" indent="0">
              <a:spcBef>
                <a:spcPct val="0"/>
              </a:spcBef>
              <a:buNone/>
            </a:pPr>
            <a:r>
              <a:rPr lang="en-US" altLang="en-US" sz="3600" kern="1200" dirty="0">
                <a:solidFill>
                  <a:srgbClr val="FFFFFF"/>
                </a:solidFill>
                <a:latin typeface="Courier"/>
                <a:ea typeface="Courier"/>
                <a:cs typeface="Courier"/>
              </a:rPr>
              <a:t>Cookbook saved: /Users/YOU/chef-repo/chef-client-3.3.2.tar.gz</a:t>
            </a:r>
          </a:p>
        </p:txBody>
      </p:sp>
    </p:spTree>
    <p:extLst>
      <p:ext uri="{BB962C8B-B14F-4D97-AF65-F5344CB8AC3E}">
        <p14:creationId xmlns:p14="http://schemas.microsoft.com/office/powerpoint/2010/main" val="30736054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5"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err="1" smtClean="0">
                <a:ea typeface="Courier"/>
                <a:cs typeface="Courier"/>
              </a:rPr>
              <a:t>ws</a:t>
            </a:r>
            <a:r>
              <a:rPr lang="en-US" altLang="en-US" sz="3200" dirty="0" smtClean="0">
                <a:ea typeface="Courier"/>
                <a:cs typeface="Courier"/>
              </a:rPr>
              <a:t>&gt; </a:t>
            </a:r>
            <a:r>
              <a:rPr lang="en-US" altLang="en-US" sz="3200" dirty="0">
                <a:ea typeface="Courier"/>
                <a:cs typeface="Courier"/>
              </a:rPr>
              <a:t>tar -</a:t>
            </a:r>
            <a:r>
              <a:rPr lang="en-US" altLang="en-US" sz="3200" dirty="0" err="1">
                <a:ea typeface="Courier"/>
                <a:cs typeface="Courier"/>
              </a:rPr>
              <a:t>zxvf</a:t>
            </a:r>
            <a:r>
              <a:rPr lang="en-US" altLang="en-US" sz="3200" dirty="0">
                <a:ea typeface="Courier"/>
                <a:cs typeface="Courier"/>
              </a:rPr>
              <a:t> </a:t>
            </a:r>
            <a:r>
              <a:rPr lang="en-US" altLang="en-US" sz="3200" dirty="0" smtClean="0">
                <a:solidFill>
                  <a:schemeClr val="bg1"/>
                </a:solidFill>
                <a:ea typeface="Courier"/>
                <a:cs typeface="Courier"/>
              </a:rPr>
              <a:t>chef</a:t>
            </a:r>
            <a:r>
              <a:rPr lang="en-US" altLang="en-US" sz="3200" dirty="0">
                <a:solidFill>
                  <a:schemeClr val="bg1"/>
                </a:solidFill>
                <a:ea typeface="Courier"/>
                <a:cs typeface="Courier"/>
              </a:rPr>
              <a:t>-client-</a:t>
            </a:r>
            <a:r>
              <a:rPr lang="en-US" altLang="en-US" sz="3200" dirty="0" smtClean="0">
                <a:solidFill>
                  <a:schemeClr val="bg1"/>
                </a:solidFill>
                <a:ea typeface="Courier"/>
                <a:cs typeface="Courier"/>
              </a:rPr>
              <a:t>3.9.0.</a:t>
            </a:r>
            <a:r>
              <a:rPr lang="en-US" altLang="en-US" sz="3200" dirty="0">
                <a:solidFill>
                  <a:schemeClr val="bg1"/>
                </a:solidFill>
                <a:ea typeface="Courier"/>
                <a:cs typeface="Courier"/>
              </a:rPr>
              <a:t>tar.gz</a:t>
            </a:r>
            <a:r>
              <a:rPr lang="en-US" altLang="en-US" sz="3200" dirty="0">
                <a:solidFill>
                  <a:srgbClr val="00FF00"/>
                </a:solidFill>
                <a:ea typeface="Courier"/>
                <a:cs typeface="Courier"/>
              </a:rPr>
              <a:t> </a:t>
            </a:r>
            <a:r>
              <a:rPr lang="en-US" altLang="en-US" sz="3200" dirty="0">
                <a:ea typeface="Courier"/>
                <a:cs typeface="Courier"/>
              </a:rPr>
              <a:t>-C </a:t>
            </a:r>
            <a:r>
              <a:rPr lang="en-US" altLang="en-US" sz="3200" dirty="0" smtClean="0">
                <a:ea typeface="Courier"/>
                <a:cs typeface="Courier"/>
              </a:rPr>
              <a:t>cookbooks</a:t>
            </a:r>
            <a:endParaRPr lang="en-US" altLang="en-US" sz="3200" dirty="0">
              <a:ea typeface="Courier"/>
              <a:cs typeface="Courier"/>
            </a:endParaRPr>
          </a:p>
        </p:txBody>
      </p:sp>
      <p:sp>
        <p:nvSpPr>
          <p:cNvPr id="432131" name="Rectangle 2"/>
          <p:cNvSpPr>
            <a:spLocks noGrp="1" noChangeArrowheads="1"/>
          </p:cNvSpPr>
          <p:nvPr>
            <p:ph type="body" idx="1"/>
          </p:nvPr>
        </p:nvSpPr>
        <p:spPr>
          <a:xfrm>
            <a:off x="800273" y="3200399"/>
            <a:ext cx="14657233" cy="54102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1400" kern="1200" dirty="0">
                <a:solidFill>
                  <a:srgbClr val="FFFFFF"/>
                </a:solidFill>
                <a:latin typeface="Courier"/>
                <a:ea typeface="Courier"/>
                <a:cs typeface="Courier"/>
                <a:sym typeface="Menlo Regular"/>
              </a:rPr>
              <a:t>x chef-client/</a:t>
            </a:r>
          </a:p>
          <a:p>
            <a:pPr marL="0" indent="0">
              <a:spcBef>
                <a:spcPct val="0"/>
              </a:spcBef>
              <a:buNone/>
            </a:pPr>
            <a:r>
              <a:rPr lang="en-US" altLang="en-US" sz="1400" kern="1200" dirty="0">
                <a:solidFill>
                  <a:srgbClr val="FFFFFF"/>
                </a:solidFill>
                <a:latin typeface="Courier"/>
                <a:ea typeface="Courier"/>
                <a:cs typeface="Courier"/>
                <a:sym typeface="Menlo Regular"/>
              </a:rPr>
              <a:t>x chef-client/attributes/</a:t>
            </a: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CHANGELOG.md</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chef-client/CONTRIBUTING</a:t>
            </a:r>
          </a:p>
          <a:p>
            <a:pPr marL="0" indent="0">
              <a:spcBef>
                <a:spcPct val="0"/>
              </a:spcBef>
              <a:buNone/>
            </a:pPr>
            <a:r>
              <a:rPr lang="en-US" altLang="en-US" sz="1400" kern="1200" dirty="0">
                <a:solidFill>
                  <a:srgbClr val="FFFFFF"/>
                </a:solidFill>
                <a:latin typeface="Courier"/>
                <a:ea typeface="Courier"/>
                <a:cs typeface="Courier"/>
                <a:sym typeface="Menlo Regular"/>
              </a:rPr>
              <a:t>x chef-client/LICENSE</a:t>
            </a: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metadata.json</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metadata.rb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README.md</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chef-client/templates/windows/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debian</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redhat</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solaris</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r>
              <a:rPr lang="en-US" altLang="en-US" sz="1400" kern="1200" dirty="0" err="1">
                <a:solidFill>
                  <a:srgbClr val="FFFFFF"/>
                </a:solidFill>
                <a:latin typeface="Courier"/>
                <a:ea typeface="Courier"/>
                <a:cs typeface="Courier"/>
                <a:sym typeface="Menlo Regular"/>
              </a:rPr>
              <a:t>conf.d</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r>
              <a:rPr lang="en-US" altLang="en-US" sz="1400" kern="1200" dirty="0" err="1">
                <a:solidFill>
                  <a:srgbClr val="FFFFFF"/>
                </a:solidFill>
                <a:latin typeface="Courier"/>
                <a:ea typeface="Courier"/>
                <a:cs typeface="Courier"/>
                <a:sym typeface="Menlo Regular"/>
              </a:rPr>
              <a:t>rc.d</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config.rb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cron.rb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default.rb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delete_validation.rb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service.rb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chef-client/attributes/</a:t>
            </a:r>
            <a:r>
              <a:rPr lang="en-US" altLang="en-US" sz="1400" kern="1200" dirty="0" err="1">
                <a:solidFill>
                  <a:srgbClr val="FFFFFF"/>
                </a:solidFill>
                <a:latin typeface="Courier"/>
                <a:ea typeface="Courier"/>
                <a:cs typeface="Courier"/>
                <a:sym typeface="Menlo Regular"/>
              </a:rPr>
              <a:t>default.rb</a:t>
            </a:r>
            <a:endParaRPr lang="en-US" altLang="en-US" sz="1400" kern="1200" dirty="0">
              <a:solidFill>
                <a:srgbClr val="FFFFFF"/>
              </a:solidFill>
              <a:latin typeface="Courier"/>
              <a:ea typeface="Courier"/>
              <a:cs typeface="Courier"/>
              <a:sym typeface="Menlo Regular"/>
            </a:endParaRPr>
          </a:p>
        </p:txBody>
      </p:sp>
      <p:sp>
        <p:nvSpPr>
          <p:cNvPr id="661507"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Extract chef-client cookbook </a:t>
            </a:r>
            <a:r>
              <a:rPr lang="en-US" sz="48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48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24315899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3" name="Rectangle 1"/>
          <p:cNvSpPr>
            <a:spLocks noGrp="1" noChangeArrowheads="1"/>
          </p:cNvSpPr>
          <p:nvPr>
            <p:ph type="title"/>
          </p:nvPr>
        </p:nvSpPr>
        <p:spPr/>
        <p:txBody>
          <a:bodyPr/>
          <a:lstStyle/>
          <a:p>
            <a:pPr eaLnBrk="1" hangingPunct="1">
              <a:defRPr/>
            </a:pPr>
            <a:r>
              <a:rPr lang="en-US">
                <a:sym typeface="Arial Bold" charset="0"/>
              </a:rPr>
              <a:t>What we just did...</a:t>
            </a:r>
          </a:p>
        </p:txBody>
      </p:sp>
      <p:sp>
        <p:nvSpPr>
          <p:cNvPr id="433155" name="Rectangle 2"/>
          <p:cNvSpPr>
            <a:spLocks noGrp="1" noChangeArrowheads="1"/>
          </p:cNvSpPr>
          <p:nvPr>
            <p:ph type="body" idx="1"/>
          </p:nvPr>
        </p:nvSpPr>
        <p:spPr/>
        <p:txBody>
          <a:bodyPr/>
          <a:lstStyle/>
          <a:p>
            <a:pPr eaLnBrk="1" hangingPunct="1"/>
            <a:r>
              <a:rPr lang="en-US" altLang="en-US" sz="4400" dirty="0" smtClean="0"/>
              <a:t>Cookbooks are distributed as a versioned .tar.gz archive.</a:t>
            </a:r>
          </a:p>
          <a:p>
            <a:pPr eaLnBrk="1" hangingPunct="1"/>
            <a:r>
              <a:rPr lang="en-US" altLang="en-US" sz="4400" dirty="0" smtClean="0"/>
              <a:t>The latest version is downloaded by default (you can specify the version).</a:t>
            </a:r>
          </a:p>
          <a:p>
            <a:pPr eaLnBrk="1" hangingPunct="1"/>
            <a:r>
              <a:rPr lang="en-US" altLang="en-US" sz="4400" dirty="0" smtClean="0"/>
              <a:t>Extract the cookbook into the "cookbooks" directory with tar.</a:t>
            </a:r>
          </a:p>
          <a:p>
            <a:pPr eaLnBrk="1" hangingPunct="1"/>
            <a:r>
              <a:rPr lang="en-US" altLang="en-US" sz="4400" dirty="0" smtClean="0"/>
              <a:t>Next, let's examine the contents.</a:t>
            </a:r>
          </a:p>
        </p:txBody>
      </p:sp>
    </p:spTree>
    <p:extLst>
      <p:ext uri="{BB962C8B-B14F-4D97-AF65-F5344CB8AC3E}">
        <p14:creationId xmlns:p14="http://schemas.microsoft.com/office/powerpoint/2010/main" val="7294717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1"/>
          <p:cNvSpPr>
            <a:spLocks noGrp="1" noChangeArrowheads="1"/>
          </p:cNvSpPr>
          <p:nvPr>
            <p:ph type="title"/>
          </p:nvPr>
        </p:nvSpPr>
        <p:spPr>
          <a:ln/>
        </p:spPr>
        <p:txBody>
          <a:bodyPr/>
          <a:lstStyle/>
          <a:p>
            <a:r>
              <a:rPr lang="en-US"/>
              <a:t>Create new account</a:t>
            </a:r>
          </a:p>
        </p:txBody>
      </p:sp>
      <p:pic>
        <p:nvPicPr>
          <p:cNvPr id="246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4266" y="1757363"/>
            <a:ext cx="7061890" cy="697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6787" name="Rectangle 3"/>
          <p:cNvSpPr>
            <a:spLocks noGrp="1" noChangeArrowheads="1"/>
          </p:cNvSpPr>
          <p:nvPr>
            <p:ph type="body" idx="1"/>
          </p:nvPr>
        </p:nvSpPr>
        <p:spPr>
          <a:xfrm>
            <a:off x="800178" y="1879600"/>
            <a:ext cx="9348113" cy="6731000"/>
          </a:xfrm>
          <a:ln/>
        </p:spPr>
        <p:txBody>
          <a:bodyPr/>
          <a:lstStyle/>
          <a:p>
            <a:r>
              <a:rPr lang="en-US" dirty="0"/>
              <a:t>Sign up for a new account</a:t>
            </a:r>
          </a:p>
          <a:p>
            <a:endParaRPr lang="en-US" dirty="0"/>
          </a:p>
          <a:p>
            <a:r>
              <a:rPr lang="en-US" dirty="0"/>
              <a:t>Chef Organization</a:t>
            </a:r>
          </a:p>
          <a:p>
            <a:pPr lvl="1"/>
            <a:r>
              <a:rPr lang="en-US" dirty="0"/>
              <a:t>provides multi-tenancy</a:t>
            </a:r>
          </a:p>
          <a:p>
            <a:pPr lvl="1"/>
            <a:r>
              <a:rPr lang="en-US" dirty="0"/>
              <a:t>name must be globally </a:t>
            </a:r>
            <a:r>
              <a:rPr lang="en-US" dirty="0" smtClean="0"/>
              <a:t>unique (to this particular Chef Server)</a:t>
            </a:r>
            <a:endParaRPr lang="en-US" dirty="0"/>
          </a:p>
        </p:txBody>
      </p:sp>
    </p:spTree>
    <p:extLst>
      <p:ext uri="{BB962C8B-B14F-4D97-AF65-F5344CB8AC3E}">
        <p14:creationId xmlns:p14="http://schemas.microsoft.com/office/powerpoint/2010/main" val="21324293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49" name="Rectangle 1"/>
          <p:cNvSpPr>
            <a:spLocks noGrp="1" noChangeArrowheads="1"/>
          </p:cNvSpPr>
          <p:nvPr>
            <p:ph type="title"/>
          </p:nvPr>
        </p:nvSpPr>
        <p:spPr>
          <a:xfrm>
            <a:off x="0" y="177800"/>
            <a:ext cx="15457410" cy="1117600"/>
          </a:xfrm>
        </p:spPr>
        <p:txBody>
          <a:bodyPr/>
          <a:lstStyle/>
          <a:p>
            <a:pPr eaLnBrk="1" hangingPunct="1">
              <a:defRPr/>
            </a:pPr>
            <a:r>
              <a:rPr lang="en-US" sz="6000" dirty="0" smtClean="0">
                <a:sym typeface="Arial Bold" charset="0"/>
              </a:rPr>
              <a:t>  Best </a:t>
            </a:r>
            <a:r>
              <a:rPr lang="en-US" sz="6000" dirty="0">
                <a:sym typeface="Arial Bold" charset="0"/>
              </a:rPr>
              <a:t>Practice: </a:t>
            </a:r>
            <a:r>
              <a:rPr lang="en-US" sz="6000" dirty="0" smtClean="0">
                <a:sym typeface="Arial Bold" charset="0"/>
              </a:rPr>
              <a:t>This </a:t>
            </a:r>
            <a:r>
              <a:rPr lang="en-US" sz="6000" dirty="0">
                <a:sym typeface="Arial Bold" charset="0"/>
              </a:rPr>
              <a:t>runs as </a:t>
            </a:r>
            <a:r>
              <a:rPr lang="en-US" sz="6000" dirty="0" smtClean="0">
                <a:sym typeface="Arial Bold" charset="0"/>
              </a:rPr>
              <a:t>Administrator!</a:t>
            </a:r>
            <a:endParaRPr lang="en-US" sz="6000" dirty="0">
              <a:sym typeface="Arial Bold" charset="0"/>
            </a:endParaRPr>
          </a:p>
        </p:txBody>
      </p:sp>
      <p:sp>
        <p:nvSpPr>
          <p:cNvPr id="435203" name="Rectangle 2"/>
          <p:cNvSpPr>
            <a:spLocks noGrp="1" noChangeArrowheads="1"/>
          </p:cNvSpPr>
          <p:nvPr>
            <p:ph type="body" idx="1"/>
          </p:nvPr>
        </p:nvSpPr>
        <p:spPr>
          <a:xfrm>
            <a:off x="520079" y="1803400"/>
            <a:ext cx="15457315" cy="6731000"/>
          </a:xfrm>
        </p:spPr>
        <p:txBody>
          <a:bodyPr/>
          <a:lstStyle/>
          <a:p>
            <a:pPr eaLnBrk="1" hangingPunct="1"/>
            <a:r>
              <a:rPr lang="en-US" altLang="en-US" dirty="0" smtClean="0"/>
              <a:t>So, you just downloaded source code from the </a:t>
            </a:r>
            <a:r>
              <a:rPr lang="en-US" altLang="en-US" dirty="0" err="1" smtClean="0"/>
              <a:t>InterWebs</a:t>
            </a:r>
            <a:r>
              <a:rPr lang="en-US" altLang="en-US" dirty="0" smtClean="0"/>
              <a:t>.</a:t>
            </a:r>
          </a:p>
          <a:p>
            <a:pPr eaLnBrk="1" hangingPunct="1"/>
            <a:r>
              <a:rPr lang="en-US" altLang="en-US" dirty="0" smtClean="0"/>
              <a:t>As root.</a:t>
            </a:r>
          </a:p>
          <a:p>
            <a:pPr eaLnBrk="1" hangingPunct="1"/>
            <a:r>
              <a:rPr lang="en-US" altLang="en-US" dirty="0" smtClean="0"/>
              <a:t>To load in the magic machine that:</a:t>
            </a:r>
          </a:p>
          <a:p>
            <a:pPr lvl="1" eaLnBrk="1" hangingPunct="1"/>
            <a:r>
              <a:rPr lang="en-US" altLang="en-US" dirty="0" smtClean="0">
                <a:latin typeface="Arial Bold" pitchFamily="34" charset="0"/>
                <a:cs typeface="Arial Bold" pitchFamily="34" charset="0"/>
                <a:sym typeface="Arial Bold" pitchFamily="34" charset="0"/>
              </a:rPr>
              <a:t>Makes your computers run code</a:t>
            </a:r>
            <a:endParaRPr lang="en-US" altLang="en-US" dirty="0" smtClean="0">
              <a:latin typeface="Arial Bold" pitchFamily="34" charset="0"/>
              <a:ea typeface="ヒラギノ角ゴ ProN W6"/>
              <a:cs typeface="ヒラギノ角ゴ ProN W6"/>
              <a:sym typeface="Arial Bold" pitchFamily="34" charset="0"/>
            </a:endParaRPr>
          </a:p>
          <a:p>
            <a:pPr eaLnBrk="1" hangingPunct="1"/>
            <a:r>
              <a:rPr lang="en-US" altLang="en-US" dirty="0" smtClean="0"/>
              <a:t>Read the </a:t>
            </a:r>
            <a:r>
              <a:rPr lang="en-US" altLang="en-US" dirty="0" smtClean="0">
                <a:latin typeface="Arial Italic" pitchFamily="34" charset="0"/>
                <a:cs typeface="Arial Italic" pitchFamily="34" charset="0"/>
                <a:sym typeface="Arial Italic" pitchFamily="34" charset="0"/>
              </a:rPr>
              <a:t>entire</a:t>
            </a:r>
            <a:r>
              <a:rPr lang="en-US" altLang="en-US" dirty="0" smtClean="0"/>
              <a:t> cookbook first!</a:t>
            </a:r>
          </a:p>
        </p:txBody>
      </p:sp>
    </p:spTree>
    <p:extLst>
      <p:ext uri="{BB962C8B-B14F-4D97-AF65-F5344CB8AC3E}">
        <p14:creationId xmlns:p14="http://schemas.microsoft.com/office/powerpoint/2010/main" val="35450711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7" name="Rectangle 1"/>
          <p:cNvSpPr>
            <a:spLocks noGrp="1" noChangeArrowheads="1"/>
          </p:cNvSpPr>
          <p:nvPr>
            <p:ph type="title"/>
          </p:nvPr>
        </p:nvSpPr>
        <p:spPr/>
        <p:txBody>
          <a:bodyPr/>
          <a:lstStyle/>
          <a:p>
            <a:pPr eaLnBrk="1" hangingPunct="1">
              <a:defRPr/>
            </a:pPr>
            <a:r>
              <a:rPr lang="en-US" sz="6600">
                <a:sym typeface="Arial Bold" charset="0"/>
              </a:rPr>
              <a:t>Examining the chef-client cookbook</a:t>
            </a:r>
          </a:p>
        </p:txBody>
      </p:sp>
      <p:sp>
        <p:nvSpPr>
          <p:cNvPr id="436227" name="Rectangle 2"/>
          <p:cNvSpPr>
            <a:spLocks noGrp="1" noChangeArrowheads="1"/>
          </p:cNvSpPr>
          <p:nvPr>
            <p:ph type="body" idx="1"/>
          </p:nvPr>
        </p:nvSpPr>
        <p:spPr/>
        <p:txBody>
          <a:bodyPr/>
          <a:lstStyle/>
          <a:p>
            <a:pPr eaLnBrk="1" hangingPunct="1"/>
            <a:r>
              <a:rPr lang="en-US" altLang="en-US" dirty="0" smtClean="0"/>
              <a:t>We're going to use two recipes on the node from the chef-client cookbook.</a:t>
            </a:r>
          </a:p>
          <a:p>
            <a:pPr lvl="1" eaLnBrk="1" hangingPunct="1"/>
            <a:r>
              <a:rPr lang="en-US" altLang="en-US" dirty="0" err="1" smtClean="0"/>
              <a:t>delete_validation</a:t>
            </a:r>
            <a:endParaRPr lang="en-US" altLang="en-US" dirty="0" smtClean="0"/>
          </a:p>
          <a:p>
            <a:pPr lvl="1" eaLnBrk="1" hangingPunct="1"/>
            <a:r>
              <a:rPr lang="en-US" altLang="en-US" dirty="0" smtClean="0"/>
              <a:t>service (via </a:t>
            </a:r>
            <a:r>
              <a:rPr lang="en-US" altLang="en-US" dirty="0" err="1" smtClean="0"/>
              <a:t>include_recipe</a:t>
            </a:r>
            <a:r>
              <a:rPr lang="en-US" altLang="en-US" dirty="0" smtClean="0"/>
              <a:t> from </a:t>
            </a:r>
            <a:r>
              <a:rPr lang="en-US" altLang="en-US" dirty="0" err="1" smtClean="0"/>
              <a:t>default.rb</a:t>
            </a:r>
            <a:r>
              <a:rPr lang="en-US" altLang="en-US" dirty="0" smtClean="0"/>
              <a:t>)</a:t>
            </a:r>
          </a:p>
        </p:txBody>
      </p:sp>
    </p:spTree>
    <p:extLst>
      <p:ext uri="{BB962C8B-B14F-4D97-AF65-F5344CB8AC3E}">
        <p14:creationId xmlns:p14="http://schemas.microsoft.com/office/powerpoint/2010/main" val="20027363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7" name="Rectangle 1"/>
          <p:cNvSpPr>
            <a:spLocks noGrp="1" noChangeArrowheads="1"/>
          </p:cNvSpPr>
          <p:nvPr>
            <p:ph type="title"/>
          </p:nvPr>
        </p:nvSpPr>
        <p:spPr/>
        <p:txBody>
          <a:bodyPr/>
          <a:lstStyle/>
          <a:p>
            <a:pPr eaLnBrk="1" hangingPunct="1">
              <a:defRPr/>
            </a:pPr>
            <a:r>
              <a:rPr lang="en-US" sz="3600" dirty="0">
                <a:sym typeface="Arial Bold" charset="0"/>
              </a:rPr>
              <a:t>Best Practice: Delete the validation certificate when it isn't </a:t>
            </a:r>
            <a:r>
              <a:rPr lang="en-US" sz="3600" dirty="0" smtClean="0">
                <a:sym typeface="Arial Bold" charset="0"/>
              </a:rPr>
              <a:t>required</a:t>
            </a:r>
            <a:endParaRPr lang="en-US" sz="3600" dirty="0">
              <a:sym typeface="Arial Bold" charset="0"/>
            </a:endParaRPr>
          </a:p>
        </p:txBody>
      </p:sp>
      <p:sp>
        <p:nvSpPr>
          <p:cNvPr id="439299" name="Rectangle 2"/>
          <p:cNvSpPr>
            <a:spLocks noGrp="1" noChangeArrowheads="1"/>
          </p:cNvSpPr>
          <p:nvPr>
            <p:ph type="body" idx="1"/>
          </p:nvPr>
        </p:nvSpPr>
        <p:spPr/>
        <p:txBody>
          <a:bodyPr/>
          <a:lstStyle/>
          <a:p>
            <a:pPr eaLnBrk="1" hangingPunct="1"/>
            <a:r>
              <a:rPr lang="en-US" altLang="en-US" smtClean="0"/>
              <a:t>Once Chef enters the actual run, synchronizing cookbooks, it has register its own API client with the validation certificate.</a:t>
            </a:r>
          </a:p>
          <a:p>
            <a:pPr eaLnBrk="1" hangingPunct="1"/>
            <a:r>
              <a:rPr lang="en-US" altLang="en-US" smtClean="0"/>
              <a:t>That certificate is no longer required. We do this first because in case the run fails for another reason, we know at least the validation certificate is gone.</a:t>
            </a:r>
          </a:p>
        </p:txBody>
      </p:sp>
    </p:spTree>
    <p:extLst>
      <p:ext uri="{BB962C8B-B14F-4D97-AF65-F5344CB8AC3E}">
        <p14:creationId xmlns:p14="http://schemas.microsoft.com/office/powerpoint/2010/main" val="35837510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40323"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675843"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cookbooks\chef-client\recipes\</a:t>
            </a:r>
            <a:r>
              <a:rPr lang="en-US" altLang="en-US" dirty="0" err="1" smtClean="0">
                <a:latin typeface="Courier"/>
                <a:ea typeface="Courier"/>
                <a:cs typeface="Courier"/>
                <a:sym typeface="Courier"/>
              </a:rPr>
              <a:t>default.rb</a:t>
            </a:r>
            <a:endParaRPr lang="en-US" altLang="en-US" dirty="0">
              <a:latin typeface="Courier"/>
              <a:ea typeface="Courier"/>
              <a:cs typeface="Courier"/>
              <a:sym typeface="Courier"/>
            </a:endParaRPr>
          </a:p>
        </p:txBody>
      </p:sp>
      <p:sp>
        <p:nvSpPr>
          <p:cNvPr id="440325" name="Rectangle 4"/>
          <p:cNvSpPr>
            <a:spLocks/>
          </p:cNvSpPr>
          <p:nvPr/>
        </p:nvSpPr>
        <p:spPr bwMode="auto">
          <a:xfrm>
            <a:off x="838300" y="2381250"/>
            <a:ext cx="14631829" cy="37211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i="1" dirty="0">
                <a:solidFill>
                  <a:srgbClr val="408080"/>
                </a:solidFill>
                <a:latin typeface="Consolas" panose="020B0609020204030204" pitchFamily="49" charset="0"/>
                <a:cs typeface="Consolas" panose="020B0609020204030204" pitchFamily="49" charset="0"/>
              </a:rPr>
              <a:t>#</a:t>
            </a:r>
          </a:p>
          <a:p>
            <a:r>
              <a:rPr lang="en-US" sz="2400" i="1" dirty="0">
                <a:solidFill>
                  <a:srgbClr val="408080"/>
                </a:solidFill>
                <a:latin typeface="Consolas" panose="020B0609020204030204" pitchFamily="49" charset="0"/>
                <a:cs typeface="Consolas" panose="020B0609020204030204" pitchFamily="49" charset="0"/>
              </a:rPr>
              <a:t># Unless required by applicable law or agreed to in writing, software</a:t>
            </a:r>
          </a:p>
          <a:p>
            <a:r>
              <a:rPr lang="en-US" sz="2400" i="1" dirty="0">
                <a:solidFill>
                  <a:srgbClr val="408080"/>
                </a:solidFill>
                <a:latin typeface="Consolas" panose="020B0609020204030204" pitchFamily="49" charset="0"/>
                <a:cs typeface="Consolas" panose="020B0609020204030204" pitchFamily="49" charset="0"/>
              </a:rPr>
              <a:t># distributed under the License is distributed on an </a:t>
            </a:r>
            <a:r>
              <a:rPr lang="en-US" sz="2400" i="1" dirty="0" smtClean="0">
                <a:solidFill>
                  <a:srgbClr val="408080"/>
                </a:solidFill>
                <a:latin typeface="Consolas" panose="020B0609020204030204" pitchFamily="49" charset="0"/>
                <a:cs typeface="Consolas" panose="020B0609020204030204" pitchFamily="49" charset="0"/>
              </a:rPr>
              <a:t>"AS IS" </a:t>
            </a:r>
            <a:r>
              <a:rPr lang="en-US" sz="2400" i="1" dirty="0">
                <a:solidFill>
                  <a:srgbClr val="408080"/>
                </a:solidFill>
                <a:latin typeface="Consolas" panose="020B0609020204030204" pitchFamily="49" charset="0"/>
                <a:cs typeface="Consolas" panose="020B0609020204030204" pitchFamily="49" charset="0"/>
              </a:rPr>
              <a:t>BASIS,</a:t>
            </a:r>
          </a:p>
          <a:p>
            <a:r>
              <a:rPr lang="en-US" sz="2400" i="1" dirty="0">
                <a:solidFill>
                  <a:srgbClr val="408080"/>
                </a:solidFill>
                <a:latin typeface="Consolas" panose="020B0609020204030204" pitchFamily="49" charset="0"/>
                <a:cs typeface="Consolas" panose="020B0609020204030204" pitchFamily="49" charset="0"/>
              </a:rPr>
              <a:t># WITHOUT WARRANTIES OR CONDITIONS OF ANY KIND, either express or implied.</a:t>
            </a:r>
          </a:p>
          <a:p>
            <a:r>
              <a:rPr lang="en-US" sz="2400" i="1" dirty="0">
                <a:solidFill>
                  <a:srgbClr val="408080"/>
                </a:solidFill>
                <a:latin typeface="Consolas" panose="020B0609020204030204" pitchFamily="49" charset="0"/>
                <a:cs typeface="Consolas" panose="020B0609020204030204" pitchFamily="49" charset="0"/>
              </a:rPr>
              <a:t># See the License for the specific language governing permissions and</a:t>
            </a:r>
          </a:p>
          <a:p>
            <a:r>
              <a:rPr lang="en-US" sz="2400" i="1" dirty="0">
                <a:solidFill>
                  <a:srgbClr val="408080"/>
                </a:solidFill>
                <a:latin typeface="Consolas" panose="020B0609020204030204" pitchFamily="49" charset="0"/>
                <a:cs typeface="Consolas" panose="020B0609020204030204" pitchFamily="49" charset="0"/>
              </a:rPr>
              <a:t># limitations under the License.</a:t>
            </a:r>
          </a:p>
          <a:p>
            <a:r>
              <a:rPr lang="en-US" sz="2400" i="1" dirty="0">
                <a:solidFill>
                  <a:srgbClr val="408080"/>
                </a:solidFill>
                <a:latin typeface="Consolas" panose="020B0609020204030204" pitchFamily="49" charset="0"/>
                <a:cs typeface="Consolas" panose="020B0609020204030204" pitchFamily="49" charset="0"/>
              </a:rPr>
              <a:t>#</a:t>
            </a:r>
          </a:p>
          <a:p>
            <a:endParaRPr lang="en-US" sz="2400" dirty="0">
              <a:latin typeface="Consolas" panose="020B0609020204030204" pitchFamily="49" charset="0"/>
              <a:cs typeface="Consolas" panose="020B0609020204030204" pitchFamily="49" charset="0"/>
            </a:endParaRPr>
          </a:p>
          <a:p>
            <a:r>
              <a:rPr lang="en-US" sz="2400" dirty="0" err="1">
                <a:latin typeface="Consolas" panose="020B0609020204030204" pitchFamily="49" charset="0"/>
                <a:cs typeface="Consolas" panose="020B0609020204030204" pitchFamily="49" charset="0"/>
              </a:rPr>
              <a:t>include_recipe</a:t>
            </a:r>
            <a:r>
              <a:rPr lang="en-US" sz="2400" dirty="0">
                <a:latin typeface="Consolas" panose="020B0609020204030204" pitchFamily="49" charset="0"/>
                <a:cs typeface="Consolas" panose="020B0609020204030204" pitchFamily="49" charset="0"/>
              </a:rPr>
              <a:t> </a:t>
            </a:r>
            <a:r>
              <a:rPr lang="en-US" sz="2400" dirty="0" smtClean="0">
                <a:solidFill>
                  <a:srgbClr val="BA2121"/>
                </a:solidFill>
                <a:latin typeface="Consolas" panose="020B0609020204030204" pitchFamily="49" charset="0"/>
                <a:cs typeface="Consolas" panose="020B0609020204030204" pitchFamily="49" charset="0"/>
              </a:rPr>
              <a:t>"chef</a:t>
            </a:r>
            <a:r>
              <a:rPr lang="en-US" sz="2400" dirty="0">
                <a:solidFill>
                  <a:srgbClr val="BA2121"/>
                </a:solidFill>
                <a:latin typeface="Consolas" panose="020B0609020204030204" pitchFamily="49" charset="0"/>
                <a:cs typeface="Consolas" panose="020B0609020204030204" pitchFamily="49" charset="0"/>
              </a:rPr>
              <a:t>-client::</a:t>
            </a:r>
            <a:r>
              <a:rPr lang="en-US" sz="2400" dirty="0" smtClean="0">
                <a:solidFill>
                  <a:srgbClr val="BA2121"/>
                </a:solidFill>
                <a:latin typeface="Consolas" panose="020B0609020204030204" pitchFamily="49" charset="0"/>
                <a:cs typeface="Consolas" panose="020B0609020204030204" pitchFamily="49" charset="0"/>
              </a:rPr>
              <a:t>service"</a:t>
            </a:r>
            <a:endParaRPr lang="en-US" sz="2400" dirty="0">
              <a:solidFill>
                <a:srgbClr val="BA2121"/>
              </a:solidFill>
              <a:latin typeface="Consolas" panose="020B0609020204030204" pitchFamily="49" charset="0"/>
              <a:cs typeface="Consolas" panose="020B0609020204030204" pitchFamily="49" charset="0"/>
            </a:endParaRPr>
          </a:p>
        </p:txBody>
      </p:sp>
      <p:sp>
        <p:nvSpPr>
          <p:cNvPr id="675845" name="Rectangle 5"/>
          <p:cNvSpPr>
            <a:spLocks noGrp="1" noChangeArrowheads="1"/>
          </p:cNvSpPr>
          <p:nvPr>
            <p:ph type="title"/>
          </p:nvPr>
        </p:nvSpPr>
        <p:spPr/>
        <p:txBody>
          <a:bodyPr/>
          <a:lstStyle/>
          <a:p>
            <a:pPr eaLnBrk="1" hangingPunct="1">
              <a:defRPr/>
            </a:pPr>
            <a:r>
              <a:rPr lang="en-US" sz="5300">
                <a:sym typeface="Arial Bold" charset="0"/>
              </a:rPr>
              <a:t>Exercise:  View the chef-client::default recipe</a:t>
            </a:r>
          </a:p>
        </p:txBody>
      </p:sp>
      <p:sp>
        <p:nvSpPr>
          <p:cNvPr id="440327" name="Rectangle 6"/>
          <p:cNvSpPr>
            <a:spLocks/>
          </p:cNvSpPr>
          <p:nvPr/>
        </p:nvSpPr>
        <p:spPr bwMode="auto">
          <a:xfrm rot="10800000" flipH="1">
            <a:off x="889105" y="5468258"/>
            <a:ext cx="7049189" cy="457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17588386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p:txBody>
          <a:bodyPr/>
          <a:lstStyle/>
          <a:p>
            <a:pPr eaLnBrk="1" hangingPunct="1">
              <a:defRPr/>
            </a:pPr>
            <a:r>
              <a:rPr lang="en-US" sz="5600">
                <a:sym typeface="Arial Bold" charset="0"/>
              </a:rPr>
              <a:t>Exercise: Upload the chef-client cookbook</a:t>
            </a:r>
          </a:p>
        </p:txBody>
      </p:sp>
      <p:sp>
        <p:nvSpPr>
          <p:cNvPr id="680963"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Uploading chef-client    [</a:t>
            </a:r>
            <a:r>
              <a:rPr lang="en-US" altLang="en-US" sz="2400" dirty="0" smtClean="0">
                <a:ea typeface="Courier"/>
                <a:cs typeface="Courier"/>
              </a:rPr>
              <a:t>3.3.2]</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ERROR: Cookbook chef-client depends on cookbook '</a:t>
            </a:r>
            <a:r>
              <a:rPr lang="en-US" altLang="en-US" sz="2400" dirty="0" err="1">
                <a:ea typeface="Courier"/>
                <a:cs typeface="Courier"/>
              </a:rPr>
              <a:t>cron</a:t>
            </a:r>
            <a:r>
              <a:rPr lang="en-US" altLang="en-US" sz="2400" dirty="0">
                <a:ea typeface="Courier"/>
                <a:cs typeface="Courier"/>
              </a:rPr>
              <a:t>' version '&gt;= 1.2.0',</a:t>
            </a:r>
          </a:p>
          <a:p>
            <a:pPr defTabSz="914400" eaLnBrk="1" fontAlgn="base" hangingPunct="1">
              <a:spcBef>
                <a:spcPct val="0"/>
              </a:spcBef>
              <a:spcAft>
                <a:spcPct val="0"/>
              </a:spcAft>
            </a:pPr>
            <a:r>
              <a:rPr lang="en-US" altLang="en-US" sz="2400" dirty="0">
                <a:ea typeface="Courier"/>
                <a:cs typeface="Courier"/>
              </a:rPr>
              <a:t>ERROR: which is not currently being uploaded and cannot be found on the server.</a:t>
            </a:r>
          </a:p>
        </p:txBody>
      </p:sp>
      <p:sp>
        <p:nvSpPr>
          <p:cNvPr id="5" name="Rectangle 4"/>
          <p:cNvSpPr>
            <a:spLocks/>
          </p:cNvSpPr>
          <p:nvPr/>
        </p:nvSpPr>
        <p:spPr bwMode="auto">
          <a:xfrm>
            <a:off x="2642394" y="3733800"/>
            <a:ext cx="1123493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8800" b="1" dirty="0">
                <a:solidFill>
                  <a:srgbClr val="D90B00"/>
                </a:solidFill>
                <a:latin typeface="American Typewriter"/>
                <a:ea typeface="Gill Sans"/>
                <a:cs typeface="American Typewriter"/>
              </a:rPr>
              <a:t>FAIL!</a:t>
            </a:r>
          </a:p>
        </p:txBody>
      </p:sp>
      <p:sp>
        <p:nvSpPr>
          <p:cNvPr id="6"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a:t>
            </a:r>
            <a:r>
              <a:rPr lang="en-US" altLang="en-US" dirty="0">
                <a:ea typeface="Courier"/>
                <a:cs typeface="Courier"/>
              </a:rPr>
              <a:t>knife cookbook upload chef-client</a:t>
            </a:r>
          </a:p>
        </p:txBody>
      </p:sp>
    </p:spTree>
    <p:extLst>
      <p:ext uri="{BB962C8B-B14F-4D97-AF65-F5344CB8AC3E}">
        <p14:creationId xmlns:p14="http://schemas.microsoft.com/office/powerpoint/2010/main" val="10739389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0963"/>
                                        </p:tgtEl>
                                        <p:attrNameLst>
                                          <p:attrName>style.visibility</p:attrName>
                                        </p:attrNameLst>
                                      </p:cBhvr>
                                      <p:to>
                                        <p:strVal val="visible"/>
                                      </p:to>
                                    </p:set>
                                    <p:animEffect transition="in" filter="wipe(left)">
                                      <p:cBhvr>
                                        <p:cTn id="7" dur="500"/>
                                        <p:tgtEl>
                                          <p:spTgt spid="68096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iterate type="lt">
                                    <p:tmPct val="100000"/>
                                  </p:iterate>
                                  <p:childTnLst>
                                    <p:set>
                                      <p:cBhvr>
                                        <p:cTn id="11" dur="1" fill="hold">
                                          <p:stCondLst>
                                            <p:cond delay="0"/>
                                          </p:stCondLst>
                                        </p:cTn>
                                        <p:tgtEl>
                                          <p:spTgt spid="5"/>
                                        </p:tgtEl>
                                        <p:attrNameLst>
                                          <p:attrName>style.visibility</p:attrName>
                                        </p:attrNameLst>
                                      </p:cBhvr>
                                      <p:to>
                                        <p:strVal val="visible"/>
                                      </p:to>
                                    </p:set>
                                    <p:anim calcmode="lin" valueType="num">
                                      <p:cBhvr>
                                        <p:cTn id="12" dur="75" fill="hold"/>
                                        <p:tgtEl>
                                          <p:spTgt spid="5"/>
                                        </p:tgtEl>
                                        <p:attrNameLst>
                                          <p:attrName>ppt_w</p:attrName>
                                        </p:attrNameLst>
                                      </p:cBhvr>
                                      <p:tavLst>
                                        <p:tav tm="0">
                                          <p:val>
                                            <p:strVal val="4*#ppt_w"/>
                                          </p:val>
                                        </p:tav>
                                        <p:tav tm="100000">
                                          <p:val>
                                            <p:strVal val="#ppt_w"/>
                                          </p:val>
                                        </p:tav>
                                      </p:tavLst>
                                    </p:anim>
                                    <p:anim calcmode="lin" valueType="num">
                                      <p:cBhvr>
                                        <p:cTn id="13" dur="75" fill="hold"/>
                                        <p:tgtEl>
                                          <p:spTgt spid="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63" grpId="0" animBg="1" autoUpdateAnimBg="0"/>
      <p:bldP spid="5" grpId="0" autoUpdateAnimBg="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Dependency resolver</a:t>
            </a:r>
          </a:p>
          <a:p>
            <a:pPr defTabSz="914400" eaLnBrk="1" fontAlgn="base" hangingPunct="1">
              <a:spcAft>
                <a:spcPct val="0"/>
              </a:spcAft>
            </a:pPr>
            <a:r>
              <a:rPr lang="en-US" altLang="en-US" dirty="0" smtClean="0">
                <a:solidFill>
                  <a:srgbClr val="000000"/>
                </a:solidFill>
                <a:cs typeface="Arial" pitchFamily="34" charset="0"/>
              </a:rPr>
              <a:t>Included in </a:t>
            </a:r>
            <a:r>
              <a:rPr lang="en-US" altLang="en-US" dirty="0" err="1" smtClean="0">
                <a:solidFill>
                  <a:srgbClr val="000000"/>
                </a:solidFill>
                <a:cs typeface="Arial" pitchFamily="34" charset="0"/>
              </a:rPr>
              <a:t>ChefDK</a:t>
            </a:r>
            <a:endParaRPr lang="en-US" altLang="en-US" dirty="0" smtClean="0">
              <a:solidFill>
                <a:srgbClr val="000000"/>
              </a:solidFill>
              <a:cs typeface="Arial" pitchFamily="34" charset="0"/>
            </a:endParaRPr>
          </a:p>
          <a:p>
            <a:pPr defTabSz="914400" eaLnBrk="1" fontAlgn="base" hangingPunct="1">
              <a:spcAft>
                <a:spcPct val="0"/>
              </a:spcAft>
            </a:pPr>
            <a:r>
              <a:rPr lang="en-US" altLang="en-US" dirty="0" smtClean="0">
                <a:solidFill>
                  <a:srgbClr val="000000"/>
                </a:solidFill>
                <a:cs typeface="Arial" pitchFamily="34" charset="0"/>
              </a:rPr>
              <a:t>Three easy steps to use</a:t>
            </a:r>
          </a:p>
        </p:txBody>
      </p:sp>
      <p:sp>
        <p:nvSpPr>
          <p:cNvPr id="644098" name="Rectangle 2"/>
          <p:cNvSpPr>
            <a:spLocks noGrp="1" noChangeArrowheads="1"/>
          </p:cNvSpPr>
          <p:nvPr>
            <p:ph type="title"/>
          </p:nvPr>
        </p:nvSpPr>
        <p:spPr/>
        <p:txBody>
          <a:bodyPr/>
          <a:lstStyle/>
          <a:p>
            <a:pPr eaLnBrk="1" hangingPunct="1">
              <a:defRPr/>
            </a:pPr>
            <a:r>
              <a:rPr lang="en-US" dirty="0" smtClean="0">
                <a:sym typeface="Arial Bold" charset="0"/>
              </a:rPr>
              <a:t>Let’s Use </a:t>
            </a:r>
            <a:r>
              <a:rPr lang="en-US" dirty="0" err="1" smtClean="0">
                <a:sym typeface="Arial Bold" charset="0"/>
              </a:rPr>
              <a:t>Berkshelf</a:t>
            </a:r>
            <a:r>
              <a:rPr lang="en-US" dirty="0" smtClean="0">
                <a:sym typeface="Arial Bold" charset="0"/>
              </a:rPr>
              <a:t>!</a:t>
            </a:r>
            <a:endParaRPr lang="en-US" dirty="0">
              <a:sym typeface="Arial Bold" charset="0"/>
            </a:endParaRPr>
          </a:p>
        </p:txBody>
      </p:sp>
    </p:spTree>
    <p:extLst>
      <p:ext uri="{BB962C8B-B14F-4D97-AF65-F5344CB8AC3E}">
        <p14:creationId xmlns:p14="http://schemas.microsoft.com/office/powerpoint/2010/main" val="31374904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3600" b="1" dirty="0">
                <a:solidFill>
                  <a:schemeClr val="tx1"/>
                </a:solidFill>
                <a:latin typeface="Courier"/>
                <a:ea typeface="Courier"/>
                <a:cs typeface="Courier"/>
                <a:sym typeface="Courier"/>
              </a:rPr>
              <a:t>OPEN IN EDITOR:</a:t>
            </a:r>
          </a:p>
        </p:txBody>
      </p:sp>
      <p:sp>
        <p:nvSpPr>
          <p:cNvPr id="322563" name="Rectangle 2"/>
          <p:cNvSpPr>
            <a:spLocks/>
          </p:cNvSpPr>
          <p:nvPr/>
        </p:nvSpPr>
        <p:spPr bwMode="auto">
          <a:xfrm>
            <a:off x="4858541" y="6629400"/>
            <a:ext cx="6591453"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22564" name="Rectangle 3"/>
          <p:cNvSpPr>
            <a:spLocks/>
          </p:cNvSpPr>
          <p:nvPr/>
        </p:nvSpPr>
        <p:spPr bwMode="auto">
          <a:xfrm>
            <a:off x="5663562"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600" dirty="0" smtClean="0">
                <a:latin typeface="Courier"/>
                <a:ea typeface="Courier"/>
                <a:cs typeface="Courier"/>
                <a:sym typeface="Courier"/>
              </a:rPr>
              <a:t>chef-repo/</a:t>
            </a:r>
            <a:r>
              <a:rPr lang="en-US" sz="3600" dirty="0" err="1" smtClean="0">
                <a:latin typeface="Courier"/>
                <a:ea typeface="Courier"/>
                <a:cs typeface="Courier"/>
                <a:sym typeface="Courier"/>
              </a:rPr>
              <a:t>Berksfile</a:t>
            </a:r>
            <a:endParaRPr lang="en-US" sz="3600" dirty="0">
              <a:solidFill>
                <a:schemeClr val="tx1"/>
              </a:solidFill>
              <a:latin typeface="Courier"/>
              <a:ea typeface="Courier"/>
              <a:cs typeface="Courier"/>
              <a:sym typeface="Courier"/>
            </a:endParaRPr>
          </a:p>
        </p:txBody>
      </p:sp>
      <p:sp>
        <p:nvSpPr>
          <p:cNvPr id="322565" name="Rectangle 4"/>
          <p:cNvSpPr>
            <a:spLocks/>
          </p:cNvSpPr>
          <p:nvPr/>
        </p:nvSpPr>
        <p:spPr bwMode="auto">
          <a:xfrm>
            <a:off x="838282" y="2381250"/>
            <a:ext cx="14631830" cy="37909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smtClean="0">
                <a:solidFill>
                  <a:schemeClr val="tx1"/>
                </a:solidFill>
                <a:latin typeface="Courier"/>
                <a:ea typeface="Courier"/>
                <a:cs typeface="Courier"/>
                <a:sym typeface="Courier"/>
              </a:rPr>
              <a:t>source </a:t>
            </a:r>
            <a:r>
              <a:rPr lang="en-US" sz="3600" dirty="0" smtClean="0">
                <a:solidFill>
                  <a:schemeClr val="tx1"/>
                </a:solidFill>
                <a:latin typeface="Courier"/>
                <a:ea typeface="Courier"/>
                <a:cs typeface="Courier"/>
                <a:sym typeface="Courier"/>
              </a:rPr>
              <a:t>"</a:t>
            </a:r>
            <a:r>
              <a:rPr lang="en-US" sz="3600" dirty="0" smtClean="0">
                <a:solidFill>
                  <a:schemeClr val="tx1"/>
                </a:solidFill>
                <a:latin typeface="Courier"/>
                <a:ea typeface="Courier"/>
                <a:cs typeface="Courier"/>
                <a:sym typeface="Courier"/>
                <a:hlinkClick r:id="rId3"/>
              </a:rPr>
              <a:t>https</a:t>
            </a:r>
            <a:r>
              <a:rPr lang="en-US" sz="3600" dirty="0" smtClean="0">
                <a:solidFill>
                  <a:schemeClr val="tx1"/>
                </a:solidFill>
                <a:latin typeface="Courier"/>
                <a:ea typeface="Courier"/>
                <a:cs typeface="Courier"/>
                <a:sym typeface="Courier"/>
                <a:hlinkClick r:id="rId3"/>
              </a:rPr>
              <a:t>://</a:t>
            </a:r>
            <a:r>
              <a:rPr lang="en-US" sz="3600" dirty="0" smtClean="0">
                <a:solidFill>
                  <a:schemeClr val="tx1"/>
                </a:solidFill>
                <a:latin typeface="Courier"/>
                <a:ea typeface="Courier"/>
                <a:cs typeface="Courier"/>
                <a:sym typeface="Courier"/>
                <a:hlinkClick r:id="rId3"/>
              </a:rPr>
              <a:t>supermarket.chef.io</a:t>
            </a:r>
            <a:r>
              <a:rPr lang="en-US" sz="3600" dirty="0" smtClean="0">
                <a:solidFill>
                  <a:schemeClr val="tx1"/>
                </a:solidFill>
                <a:latin typeface="Courier"/>
                <a:ea typeface="Courier"/>
                <a:cs typeface="Courier"/>
                <a:sym typeface="Courier"/>
              </a:rPr>
              <a:t>"</a:t>
            </a:r>
            <a:endParaRPr lang="en-US" sz="3600" dirty="0" smtClean="0">
              <a:solidFill>
                <a:schemeClr val="tx1"/>
              </a:solidFill>
              <a:latin typeface="Courier"/>
              <a:ea typeface="Courier"/>
              <a:cs typeface="Courier"/>
              <a:sym typeface="Courier"/>
            </a:endParaRPr>
          </a:p>
          <a:p>
            <a:endParaRPr lang="en-US" sz="3600" dirty="0" smtClean="0">
              <a:solidFill>
                <a:schemeClr val="tx1"/>
              </a:solidFill>
              <a:latin typeface="Courier"/>
              <a:ea typeface="Courier"/>
              <a:cs typeface="Courier"/>
              <a:sym typeface="Courier"/>
            </a:endParaRPr>
          </a:p>
          <a:p>
            <a:r>
              <a:rPr lang="en-US" sz="3600" dirty="0" smtClean="0">
                <a:latin typeface="Courier"/>
                <a:ea typeface="Courier"/>
                <a:cs typeface="Courier"/>
                <a:sym typeface="Courier"/>
              </a:rPr>
              <a:t>cookbook </a:t>
            </a:r>
            <a:r>
              <a:rPr lang="en-US" sz="3600" dirty="0" smtClean="0">
                <a:latin typeface="Courier"/>
                <a:ea typeface="Courier"/>
                <a:cs typeface="Courier"/>
                <a:sym typeface="Courier"/>
              </a:rPr>
              <a:t>'chef</a:t>
            </a:r>
            <a:r>
              <a:rPr lang="en-US" sz="3600" dirty="0" smtClean="0">
                <a:latin typeface="Courier"/>
                <a:ea typeface="Courier"/>
                <a:cs typeface="Courier"/>
                <a:sym typeface="Courier"/>
              </a:rPr>
              <a:t>-</a:t>
            </a:r>
            <a:r>
              <a:rPr lang="en-US" sz="3600" dirty="0" smtClean="0">
                <a:latin typeface="Courier"/>
                <a:ea typeface="Courier"/>
                <a:cs typeface="Courier"/>
                <a:sym typeface="Courier"/>
              </a:rPr>
              <a:t>client'</a:t>
            </a:r>
            <a:endParaRPr lang="en-US" sz="3600" dirty="0">
              <a:solidFill>
                <a:schemeClr val="tx1"/>
              </a:solidFill>
              <a:latin typeface="Courier"/>
              <a:ea typeface="Courier"/>
              <a:cs typeface="Courier"/>
              <a:sym typeface="Courier"/>
            </a:endParaRPr>
          </a:p>
        </p:txBody>
      </p:sp>
      <p:sp>
        <p:nvSpPr>
          <p:cNvPr id="489477" name="Rectangle 5"/>
          <p:cNvSpPr>
            <a:spLocks noGrp="1" noChangeArrowheads="1"/>
          </p:cNvSpPr>
          <p:nvPr>
            <p:ph type="title"/>
          </p:nvPr>
        </p:nvSpPr>
        <p:spPr/>
        <p:txBody>
          <a:bodyPr/>
          <a:lstStyle/>
          <a:p>
            <a:pPr eaLnBrk="1" hangingPunct="1">
              <a:defRPr/>
            </a:pPr>
            <a:r>
              <a:rPr lang="en-US" sz="5400" dirty="0" smtClean="0">
                <a:sym typeface="Arial Bold" charset="0"/>
              </a:rPr>
              <a:t>Step 1 – create a </a:t>
            </a:r>
            <a:r>
              <a:rPr lang="en-US" sz="5400" dirty="0" err="1" smtClean="0">
                <a:sym typeface="Arial Bold" charset="0"/>
              </a:rPr>
              <a:t>Berksfile</a:t>
            </a:r>
            <a:endParaRPr lang="en-US" sz="5400" dirty="0">
              <a:sym typeface="Arial Bold" charset="0"/>
            </a:endParaRPr>
          </a:p>
        </p:txBody>
      </p:sp>
    </p:spTree>
    <p:extLst>
      <p:ext uri="{BB962C8B-B14F-4D97-AF65-F5344CB8AC3E}">
        <p14:creationId xmlns:p14="http://schemas.microsoft.com/office/powerpoint/2010/main" val="17404486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2400" dirty="0" smtClean="0"/>
              <a:t>chef</a:t>
            </a:r>
            <a:r>
              <a:rPr lang="en-US" sz="2400" dirty="0"/>
              <a:t>-repo --&gt; berks</a:t>
            </a:r>
          </a:p>
          <a:p>
            <a:r>
              <a:rPr lang="en-US" sz="2400" dirty="0"/>
              <a:t>Resolving cookbook dependencies...</a:t>
            </a:r>
          </a:p>
          <a:p>
            <a:r>
              <a:rPr lang="en-US" sz="2400" dirty="0"/>
              <a:t>Fetching cookbook index from https://</a:t>
            </a:r>
            <a:r>
              <a:rPr lang="en-US" sz="2400" dirty="0" err="1"/>
              <a:t>supermarket.chef.io</a:t>
            </a:r>
            <a:r>
              <a:rPr lang="en-US" sz="2400" dirty="0"/>
              <a:t>...</a:t>
            </a:r>
          </a:p>
          <a:p>
            <a:r>
              <a:rPr lang="en-US" sz="2400" dirty="0"/>
              <a:t>Installing chef-client (4.3.0)</a:t>
            </a:r>
          </a:p>
          <a:p>
            <a:r>
              <a:rPr lang="en-US" sz="2400" dirty="0"/>
              <a:t>Installing </a:t>
            </a:r>
            <a:r>
              <a:rPr lang="en-US" sz="2400" dirty="0" err="1"/>
              <a:t>cron</a:t>
            </a:r>
            <a:r>
              <a:rPr lang="en-US" sz="2400" dirty="0"/>
              <a:t> (1.6.1)</a:t>
            </a:r>
          </a:p>
          <a:p>
            <a:r>
              <a:rPr lang="en-US" sz="2400" dirty="0"/>
              <a:t>Installing windows (1.36.6)</a:t>
            </a:r>
          </a:p>
          <a:p>
            <a:r>
              <a:rPr lang="en-US" sz="2400" dirty="0"/>
              <a:t>Installing </a:t>
            </a:r>
            <a:r>
              <a:rPr lang="en-US" sz="2400" dirty="0" err="1"/>
              <a:t>chef_handler</a:t>
            </a:r>
            <a:r>
              <a:rPr lang="en-US" sz="2400" dirty="0"/>
              <a:t> (1.1.6)</a:t>
            </a:r>
          </a:p>
          <a:p>
            <a:r>
              <a:rPr lang="en-US" sz="2400" dirty="0"/>
              <a:t>Installing </a:t>
            </a:r>
            <a:r>
              <a:rPr lang="en-US" sz="2400" dirty="0" err="1"/>
              <a:t>logrotate</a:t>
            </a:r>
            <a:r>
              <a:rPr lang="en-US" sz="2400" dirty="0"/>
              <a:t> (1.9.1)</a:t>
            </a:r>
          </a:p>
        </p:txBody>
      </p:sp>
      <p:sp>
        <p:nvSpPr>
          <p:cNvPr id="687106" name="Rectangle 2"/>
          <p:cNvSpPr>
            <a:spLocks noGrp="1" noChangeArrowheads="1"/>
          </p:cNvSpPr>
          <p:nvPr>
            <p:ph type="title"/>
          </p:nvPr>
        </p:nvSpPr>
        <p:spPr/>
        <p:txBody>
          <a:bodyPr/>
          <a:lstStyle/>
          <a:p>
            <a:pPr eaLnBrk="1" hangingPunct="1">
              <a:defRPr/>
            </a:pPr>
            <a:r>
              <a:rPr lang="en-US" sz="6000" dirty="0"/>
              <a:t>Step </a:t>
            </a:r>
            <a:r>
              <a:rPr lang="en-US" sz="6000" dirty="0" smtClean="0"/>
              <a:t>2 </a:t>
            </a:r>
            <a:r>
              <a:rPr lang="en-US" sz="6000" dirty="0"/>
              <a:t>– </a:t>
            </a:r>
            <a:r>
              <a:rPr lang="en-US" sz="6000" dirty="0" smtClean="0"/>
              <a:t>download the dependencies</a:t>
            </a:r>
            <a:endParaRPr lang="en-US" sz="5600" dirty="0">
              <a:sym typeface="Arial Bold" charset="0"/>
            </a:endParaRPr>
          </a:p>
        </p:txBody>
      </p:sp>
      <p:sp>
        <p:nvSpPr>
          <p:cNvPr id="9" name="Rectangle 1"/>
          <p:cNvSpPr>
            <a:spLocks/>
          </p:cNvSpPr>
          <p:nvPr/>
        </p:nvSpPr>
        <p:spPr bwMode="auto">
          <a:xfrm>
            <a:off x="812879" y="1828800"/>
            <a:ext cx="14657232" cy="13716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err="1" smtClean="0">
                <a:ea typeface="Courier"/>
                <a:cs typeface="Courier"/>
              </a:rPr>
              <a:t>ws</a:t>
            </a:r>
            <a:r>
              <a:rPr lang="en-US" altLang="en-US" dirty="0" smtClean="0">
                <a:ea typeface="Courier"/>
                <a:cs typeface="Courier"/>
              </a:rPr>
              <a:t>&gt; berks</a:t>
            </a:r>
            <a:endParaRPr lang="en-US" altLang="en-US" dirty="0">
              <a:ea typeface="Courier"/>
              <a:cs typeface="Courier"/>
            </a:endParaRPr>
          </a:p>
        </p:txBody>
      </p:sp>
    </p:spTree>
    <p:extLst>
      <p:ext uri="{BB962C8B-B14F-4D97-AF65-F5344CB8AC3E}">
        <p14:creationId xmlns:p14="http://schemas.microsoft.com/office/powerpoint/2010/main" val="4139574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2400" dirty="0" smtClean="0"/>
              <a:t>chef</a:t>
            </a:r>
            <a:r>
              <a:rPr lang="en-US" sz="2400" dirty="0"/>
              <a:t>-repo --&gt; berks </a:t>
            </a:r>
            <a:r>
              <a:rPr lang="en-US" sz="2400" dirty="0" smtClean="0"/>
              <a:t>upload</a:t>
            </a:r>
            <a:br>
              <a:rPr lang="en-US" sz="2400" dirty="0" smtClean="0"/>
            </a:br>
            <a:endParaRPr lang="en-US" sz="2400" dirty="0"/>
          </a:p>
          <a:p>
            <a:r>
              <a:rPr lang="en-US" sz="2400" dirty="0"/>
              <a:t>Uploaded chef-client (4.3.0) to: 'https://api.opscode.com:443/organizations</a:t>
            </a:r>
            <a:r>
              <a:rPr lang="en-US" sz="2400" dirty="0" smtClean="0"/>
              <a:t>/</a:t>
            </a:r>
            <a:endParaRPr lang="en-US" sz="2400" dirty="0"/>
          </a:p>
          <a:p>
            <a:r>
              <a:rPr lang="en-US" sz="2400" dirty="0"/>
              <a:t>Uploaded </a:t>
            </a:r>
            <a:r>
              <a:rPr lang="en-US" sz="2400" dirty="0" err="1"/>
              <a:t>chef_handler</a:t>
            </a:r>
            <a:r>
              <a:rPr lang="en-US" sz="2400" dirty="0"/>
              <a:t> (1.1.6) to: 'https://api.opscode.com:443/organizations</a:t>
            </a:r>
            <a:r>
              <a:rPr lang="en-US" sz="2400" dirty="0" smtClean="0"/>
              <a:t>/</a:t>
            </a:r>
            <a:endParaRPr lang="en-US" sz="2400" dirty="0"/>
          </a:p>
          <a:p>
            <a:r>
              <a:rPr lang="en-US" sz="2400" dirty="0"/>
              <a:t>Uploaded </a:t>
            </a:r>
            <a:r>
              <a:rPr lang="en-US" sz="2400" dirty="0" err="1"/>
              <a:t>cron</a:t>
            </a:r>
            <a:r>
              <a:rPr lang="en-US" sz="2400" dirty="0"/>
              <a:t> (1.6.1) to: 'https://api.opscode.com:443/organizations</a:t>
            </a:r>
            <a:r>
              <a:rPr lang="en-US" sz="2400" dirty="0" smtClean="0"/>
              <a:t>/Uploaded </a:t>
            </a:r>
            <a:r>
              <a:rPr lang="en-US" sz="2400" dirty="0" err="1"/>
              <a:t>logrotate</a:t>
            </a:r>
            <a:r>
              <a:rPr lang="en-US" sz="2400" dirty="0"/>
              <a:t> (1.9.1) to: '</a:t>
            </a:r>
            <a:r>
              <a:rPr lang="en-US" sz="2400" dirty="0" smtClean="0"/>
              <a:t>https</a:t>
            </a:r>
            <a:r>
              <a:rPr lang="en-US" sz="2400" dirty="0"/>
              <a:t>://api.opscode.com:443/organizations</a:t>
            </a:r>
            <a:r>
              <a:rPr lang="en-US" sz="2400" dirty="0" smtClean="0"/>
              <a:t>/</a:t>
            </a:r>
          </a:p>
          <a:p>
            <a:r>
              <a:rPr lang="en-US" sz="2400" dirty="0" smtClean="0"/>
              <a:t>Uploaded </a:t>
            </a:r>
            <a:r>
              <a:rPr lang="en-US" sz="2400" dirty="0"/>
              <a:t>windows (1.36.6) to: 'https://api.opscode.com:443/organizations</a:t>
            </a:r>
            <a:r>
              <a:rPr lang="en-US" sz="2400" dirty="0" smtClean="0"/>
              <a:t>/</a:t>
            </a:r>
            <a:endParaRPr lang="en-US" sz="2400" dirty="0"/>
          </a:p>
        </p:txBody>
      </p:sp>
      <p:sp>
        <p:nvSpPr>
          <p:cNvPr id="687106" name="Rectangle 2"/>
          <p:cNvSpPr>
            <a:spLocks noGrp="1" noChangeArrowheads="1"/>
          </p:cNvSpPr>
          <p:nvPr>
            <p:ph type="title"/>
          </p:nvPr>
        </p:nvSpPr>
        <p:spPr/>
        <p:txBody>
          <a:bodyPr/>
          <a:lstStyle/>
          <a:p>
            <a:pPr eaLnBrk="1" hangingPunct="1">
              <a:defRPr/>
            </a:pPr>
            <a:r>
              <a:rPr lang="en-US" sz="6000" dirty="0"/>
              <a:t>Step </a:t>
            </a:r>
            <a:r>
              <a:rPr lang="en-US" sz="6000" dirty="0" smtClean="0"/>
              <a:t>3 </a:t>
            </a:r>
            <a:r>
              <a:rPr lang="en-US" sz="6000" dirty="0"/>
              <a:t>– </a:t>
            </a:r>
            <a:r>
              <a:rPr lang="en-US" sz="6000" dirty="0" smtClean="0"/>
              <a:t>upload everything to Chef Server</a:t>
            </a:r>
            <a:endParaRPr lang="en-US" sz="5600" dirty="0">
              <a:sym typeface="Arial Bold" charset="0"/>
            </a:endParaRPr>
          </a:p>
        </p:txBody>
      </p:sp>
      <p:sp>
        <p:nvSpPr>
          <p:cNvPr id="9" name="Rectangle 1"/>
          <p:cNvSpPr>
            <a:spLocks/>
          </p:cNvSpPr>
          <p:nvPr/>
        </p:nvSpPr>
        <p:spPr bwMode="auto">
          <a:xfrm>
            <a:off x="812879" y="1854200"/>
            <a:ext cx="14657232" cy="1422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berks upload</a:t>
            </a:r>
            <a:endParaRPr lang="en-US" altLang="en-US" dirty="0">
              <a:ea typeface="Courier"/>
              <a:cs typeface="Courier"/>
            </a:endParaRPr>
          </a:p>
        </p:txBody>
      </p:sp>
      <p:sp>
        <p:nvSpPr>
          <p:cNvPr id="3" name="Rectangle 2"/>
          <p:cNvSpPr/>
          <p:nvPr/>
        </p:nvSpPr>
        <p:spPr>
          <a:xfrm>
            <a:off x="3251994" y="3787170"/>
            <a:ext cx="9220200" cy="4524315"/>
          </a:xfrm>
          <a:prstGeom prst="rect">
            <a:avLst/>
          </a:prstGeom>
        </p:spPr>
        <p:txBody>
          <a:bodyPr wrap="square">
            <a:spAutoFit/>
          </a:bodyPr>
          <a:lstStyle/>
          <a:p>
            <a:r>
              <a:rPr lang="en-US" sz="28800" b="1" dirty="0" smtClean="0">
                <a:solidFill>
                  <a:srgbClr val="558E28"/>
                </a:solidFill>
                <a:latin typeface="American Typewriter"/>
                <a:ea typeface="Gill Sans"/>
                <a:cs typeface="American Typewriter"/>
              </a:rPr>
              <a:t>WIN</a:t>
            </a:r>
            <a:endParaRPr lang="en-US" sz="28800" dirty="0"/>
          </a:p>
        </p:txBody>
      </p:sp>
    </p:spTree>
    <p:extLst>
      <p:ext uri="{BB962C8B-B14F-4D97-AF65-F5344CB8AC3E}">
        <p14:creationId xmlns:p14="http://schemas.microsoft.com/office/powerpoint/2010/main" val="310692882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smtClean="0">
                <a:solidFill>
                  <a:srgbClr val="000000"/>
                </a:solidFill>
                <a:cs typeface="Arial" pitchFamily="34" charset="0"/>
              </a:rPr>
              <a:t>Use chef-client recipes like you would any other cookbook’s recipes</a:t>
            </a:r>
          </a:p>
        </p:txBody>
      </p:sp>
      <p:sp>
        <p:nvSpPr>
          <p:cNvPr id="644098" name="Rectangle 2"/>
          <p:cNvSpPr>
            <a:spLocks noGrp="1" noChangeArrowheads="1"/>
          </p:cNvSpPr>
          <p:nvPr>
            <p:ph type="title"/>
          </p:nvPr>
        </p:nvSpPr>
        <p:spPr/>
        <p:txBody>
          <a:bodyPr/>
          <a:lstStyle/>
          <a:p>
            <a:pPr eaLnBrk="1" hangingPunct="1">
              <a:defRPr/>
            </a:pPr>
            <a:r>
              <a:rPr lang="en-US" dirty="0" smtClean="0">
                <a:sym typeface="Arial Bold" charset="0"/>
              </a:rPr>
              <a:t>Now you can use chef-client!</a:t>
            </a:r>
            <a:endParaRPr lang="en-US" dirty="0">
              <a:sym typeface="Arial Bold" charset="0"/>
            </a:endParaRPr>
          </a:p>
        </p:txBody>
      </p:sp>
    </p:spTree>
    <p:extLst>
      <p:ext uri="{BB962C8B-B14F-4D97-AF65-F5344CB8AC3E}">
        <p14:creationId xmlns:p14="http://schemas.microsoft.com/office/powerpoint/2010/main" val="13489759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Rectangle 1"/>
          <p:cNvSpPr>
            <a:spLocks noGrp="1" noChangeArrowheads="1"/>
          </p:cNvSpPr>
          <p:nvPr>
            <p:ph type="title"/>
          </p:nvPr>
        </p:nvSpPr>
        <p:spPr>
          <a:ln/>
        </p:spPr>
        <p:txBody>
          <a:bodyPr/>
          <a:lstStyle/>
          <a:p>
            <a:r>
              <a:rPr lang="en-US"/>
              <a:t>Manage Organizations</a:t>
            </a:r>
          </a:p>
        </p:txBody>
      </p:sp>
      <p:sp>
        <p:nvSpPr>
          <p:cNvPr id="310274" name="Rectangle 2"/>
          <p:cNvSpPr>
            <a:spLocks noGrp="1" noChangeArrowheads="1"/>
          </p:cNvSpPr>
          <p:nvPr>
            <p:ph type="body" idx="1"/>
          </p:nvPr>
        </p:nvSpPr>
        <p:spPr>
          <a:ln/>
        </p:spPr>
        <p:txBody>
          <a:bodyPr/>
          <a:lstStyle/>
          <a:p>
            <a:r>
              <a:rPr lang="en-US" dirty="0"/>
              <a:t>Login to your Hosted Enterprise </a:t>
            </a:r>
            <a:r>
              <a:rPr lang="en-US" dirty="0" smtClean="0"/>
              <a:t>Chef</a:t>
            </a:r>
          </a:p>
          <a:p>
            <a:r>
              <a:rPr lang="en-US" dirty="0" smtClean="0"/>
              <a:t>https://</a:t>
            </a:r>
            <a:r>
              <a:rPr lang="en-US" dirty="0" err="1"/>
              <a:t>manage.chef.io</a:t>
            </a:r>
            <a:r>
              <a:rPr lang="en-US" dirty="0"/>
              <a:t>/login</a:t>
            </a:r>
            <a:endParaRPr lang="en-US" dirty="0" smtClean="0"/>
          </a:p>
          <a:p>
            <a:endParaRPr lang="en-US" dirty="0"/>
          </a:p>
        </p:txBody>
      </p:sp>
      <p:pic>
        <p:nvPicPr>
          <p:cNvPr id="310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912" y="3741739"/>
            <a:ext cx="5232911"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02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823" y="3746500"/>
            <a:ext cx="4178708"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10277" name="Line 5"/>
          <p:cNvSpPr>
            <a:spLocks noChangeShapeType="1"/>
          </p:cNvSpPr>
          <p:nvPr/>
        </p:nvSpPr>
        <p:spPr bwMode="auto">
          <a:xfrm flipH="1">
            <a:off x="6823742" y="6069013"/>
            <a:ext cx="3065762" cy="4762"/>
          </a:xfrm>
          <a:prstGeom prst="line">
            <a:avLst/>
          </a:prstGeom>
          <a:noFill/>
          <a:ln w="1524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0156898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38275" name="Rectangle 2"/>
          <p:cNvSpPr>
            <a:spLocks/>
          </p:cNvSpPr>
          <p:nvPr/>
        </p:nvSpPr>
        <p:spPr bwMode="auto">
          <a:xfrm>
            <a:off x="6642749" y="6477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672771"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core.rb</a:t>
            </a:r>
            <a:endParaRPr lang="en-US" altLang="en-US" dirty="0">
              <a:latin typeface="Courier"/>
              <a:ea typeface="Courier"/>
              <a:cs typeface="Courier"/>
              <a:sym typeface="Courier"/>
            </a:endParaRPr>
          </a:p>
        </p:txBody>
      </p:sp>
      <p:sp>
        <p:nvSpPr>
          <p:cNvPr id="438277" name="Rectangle 4"/>
          <p:cNvSpPr>
            <a:spLocks/>
          </p:cNvSpPr>
          <p:nvPr/>
        </p:nvSpPr>
        <p:spPr bwMode="auto">
          <a:xfrm>
            <a:off x="964565" y="2381250"/>
            <a:ext cx="14631829" cy="40386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3600" dirty="0">
                <a:solidFill>
                  <a:srgbClr val="008000"/>
                </a:solidFill>
                <a:latin typeface="Consolas" panose="020B0609020204030204" pitchFamily="49" charset="0"/>
                <a:cs typeface="Consolas" panose="020B0609020204030204" pitchFamily="49" charset="0"/>
              </a:rPr>
              <a:t>name </a:t>
            </a:r>
            <a:r>
              <a:rPr lang="en-US" sz="3600" dirty="0" smtClean="0">
                <a:latin typeface="Consolas" panose="020B0609020204030204" pitchFamily="49" charset="0"/>
                <a:cs typeface="Consolas" panose="020B0609020204030204" pitchFamily="49" charset="0"/>
              </a:rPr>
              <a:t>"core</a:t>
            </a:r>
            <a:r>
              <a:rPr lang="en-US" sz="3600" dirty="0" smtClean="0">
                <a:latin typeface="Consolas" panose="020B0609020204030204" pitchFamily="49" charset="0"/>
                <a:cs typeface="Consolas" panose="020B0609020204030204" pitchFamily="49" charset="0"/>
              </a:rPr>
              <a:t>"</a:t>
            </a:r>
            <a:endParaRPr lang="en-US" sz="3600" dirty="0">
              <a:latin typeface="Consolas" panose="020B0609020204030204" pitchFamily="49" charset="0"/>
              <a:cs typeface="Consolas" panose="020B0609020204030204" pitchFamily="49" charset="0"/>
            </a:endParaRPr>
          </a:p>
          <a:p>
            <a:r>
              <a:rPr lang="en-US" sz="3600" dirty="0">
                <a:latin typeface="Consolas" panose="020B0609020204030204" pitchFamily="49" charset="0"/>
                <a:cs typeface="Consolas" panose="020B0609020204030204" pitchFamily="49" charset="0"/>
              </a:rPr>
              <a:t>description </a:t>
            </a:r>
            <a:r>
              <a:rPr lang="en-US" sz="3600" dirty="0" smtClean="0">
                <a:latin typeface="Consolas" panose="020B0609020204030204" pitchFamily="49" charset="0"/>
                <a:cs typeface="Consolas" panose="020B0609020204030204" pitchFamily="49" charset="0"/>
              </a:rPr>
              <a:t>"Base Server Role"</a:t>
            </a:r>
            <a:endParaRPr lang="en-US" sz="3600" dirty="0">
              <a:latin typeface="Consolas" panose="020B0609020204030204" pitchFamily="49" charset="0"/>
              <a:cs typeface="Consolas" panose="020B0609020204030204" pitchFamily="49" charset="0"/>
            </a:endParaRPr>
          </a:p>
          <a:p>
            <a:r>
              <a:rPr lang="en-US" sz="3600" dirty="0" err="1">
                <a:latin typeface="Consolas" panose="020B0609020204030204" pitchFamily="49" charset="0"/>
                <a:cs typeface="Consolas" panose="020B0609020204030204" pitchFamily="49" charset="0"/>
              </a:rPr>
              <a:t>run_list</a:t>
            </a:r>
            <a:r>
              <a:rPr lang="en-US" sz="3600" dirty="0">
                <a:latin typeface="Consolas" panose="020B0609020204030204" pitchFamily="49" charset="0"/>
                <a:cs typeface="Consolas" panose="020B0609020204030204" pitchFamily="49" charset="0"/>
              </a:rPr>
              <a:t> </a:t>
            </a:r>
            <a:r>
              <a:rPr lang="en-US" sz="3600" b="1" dirty="0" smtClean="0">
                <a:solidFill>
                  <a:srgbClr val="BA2121"/>
                </a:solidFill>
                <a:latin typeface="Consolas" panose="020B0609020204030204" pitchFamily="49" charset="0"/>
                <a:cs typeface="Consolas" panose="020B0609020204030204" pitchFamily="49" charset="0"/>
              </a:rPr>
              <a:t>"recipe</a:t>
            </a:r>
            <a:r>
              <a:rPr lang="en-US" sz="3600" b="1" dirty="0">
                <a:solidFill>
                  <a:srgbClr val="BA2121"/>
                </a:solidFill>
                <a:latin typeface="Consolas" panose="020B0609020204030204" pitchFamily="49" charset="0"/>
                <a:cs typeface="Consolas" panose="020B0609020204030204" pitchFamily="49" charset="0"/>
              </a:rPr>
              <a:t>[chef-client::</a:t>
            </a:r>
            <a:r>
              <a:rPr lang="en-US" sz="3600" b="1" dirty="0" err="1" smtClean="0">
                <a:solidFill>
                  <a:srgbClr val="BA2121"/>
                </a:solidFill>
                <a:latin typeface="Consolas" panose="020B0609020204030204" pitchFamily="49" charset="0"/>
                <a:cs typeface="Consolas" panose="020B0609020204030204" pitchFamily="49" charset="0"/>
              </a:rPr>
              <a:t>delete_validation</a:t>
            </a:r>
            <a:r>
              <a:rPr lang="en-US" sz="3600" b="1" dirty="0" smtClean="0">
                <a:solidFill>
                  <a:srgbClr val="BA2121"/>
                </a:solidFill>
                <a:latin typeface="Consolas" panose="020B0609020204030204" pitchFamily="49" charset="0"/>
                <a:cs typeface="Consolas" panose="020B0609020204030204" pitchFamily="49" charset="0"/>
              </a:rPr>
              <a:t>]", "recipe[chef-client]", </a:t>
            </a:r>
            <a:r>
              <a:rPr lang="en-US" sz="3600" dirty="0" smtClean="0">
                <a:solidFill>
                  <a:schemeClr val="tx1"/>
                </a:solidFill>
                <a:latin typeface="Consolas" panose="020B0609020204030204" pitchFamily="49" charset="0"/>
                <a:cs typeface="Consolas" panose="020B0609020204030204" pitchFamily="49" charset="0"/>
              </a:rPr>
              <a:t>"recipe[</a:t>
            </a:r>
            <a:r>
              <a:rPr lang="en-US" sz="3600" dirty="0" err="1" smtClean="0">
                <a:solidFill>
                  <a:schemeClr val="tx1"/>
                </a:solidFill>
                <a:latin typeface="Consolas" panose="020B0609020204030204" pitchFamily="49" charset="0"/>
                <a:cs typeface="Consolas" panose="020B0609020204030204" pitchFamily="49" charset="0"/>
              </a:rPr>
              <a:t>motd</a:t>
            </a:r>
            <a:r>
              <a:rPr lang="en-US" sz="3600" dirty="0" smtClean="0">
                <a:solidFill>
                  <a:schemeClr val="tx1"/>
                </a:solidFill>
                <a:latin typeface="Consolas" panose="020B0609020204030204" pitchFamily="49" charset="0"/>
                <a:cs typeface="Consolas" panose="020B0609020204030204" pitchFamily="49" charset="0"/>
              </a:rPr>
              <a:t>]", "recipe</a:t>
            </a:r>
            <a:r>
              <a:rPr lang="en-US" sz="3600" dirty="0">
                <a:solidFill>
                  <a:schemeClr val="tx1"/>
                </a:solidFill>
                <a:latin typeface="Consolas" panose="020B0609020204030204" pitchFamily="49" charset="0"/>
                <a:cs typeface="Consolas" panose="020B0609020204030204" pitchFamily="49" charset="0"/>
              </a:rPr>
              <a:t>[</a:t>
            </a:r>
            <a:r>
              <a:rPr lang="en-US" sz="3600" dirty="0" smtClean="0">
                <a:solidFill>
                  <a:schemeClr val="tx1"/>
                </a:solidFill>
                <a:latin typeface="Consolas" panose="020B0609020204030204" pitchFamily="49" charset="0"/>
                <a:cs typeface="Consolas" panose="020B0609020204030204" pitchFamily="49" charset="0"/>
              </a:rPr>
              <a:t>users::create-users]", "recipe[</a:t>
            </a:r>
            <a:r>
              <a:rPr lang="en-US" sz="3600" dirty="0" err="1" smtClean="0">
                <a:solidFill>
                  <a:schemeClr val="tx1"/>
                </a:solidFill>
                <a:latin typeface="Consolas" panose="020B0609020204030204" pitchFamily="49" charset="0"/>
                <a:cs typeface="Consolas" panose="020B0609020204030204" pitchFamily="49" charset="0"/>
              </a:rPr>
              <a:t>ip</a:t>
            </a:r>
            <a:r>
              <a:rPr lang="en-US" sz="3600" dirty="0" smtClean="0">
                <a:solidFill>
                  <a:schemeClr val="tx1"/>
                </a:solidFill>
                <a:latin typeface="Consolas" panose="020B0609020204030204" pitchFamily="49" charset="0"/>
                <a:cs typeface="Consolas" panose="020B0609020204030204" pitchFamily="49" charset="0"/>
              </a:rPr>
              <a:t>-logger]"</a:t>
            </a:r>
            <a:endParaRPr lang="en-US" sz="3600" dirty="0">
              <a:solidFill>
                <a:schemeClr val="tx1"/>
              </a:solidFill>
              <a:latin typeface="Consolas" panose="020B0609020204030204" pitchFamily="49" charset="0"/>
              <a:cs typeface="Consolas" panose="020B0609020204030204" pitchFamily="49" charset="0"/>
            </a:endParaRPr>
          </a:p>
          <a:p>
            <a:endParaRPr lang="en-US" sz="3600" i="1" dirty="0">
              <a:solidFill>
                <a:schemeClr val="tx1"/>
              </a:solidFill>
              <a:latin typeface="Consolas" panose="020B0609020204030204" pitchFamily="49" charset="0"/>
              <a:cs typeface="Consolas" panose="020B0609020204030204" pitchFamily="49" charset="0"/>
            </a:endParaRPr>
          </a:p>
        </p:txBody>
      </p:sp>
      <p:sp>
        <p:nvSpPr>
          <p:cNvPr id="672773" name="Rectangle 5"/>
          <p:cNvSpPr>
            <a:spLocks noGrp="1" noChangeArrowheads="1"/>
          </p:cNvSpPr>
          <p:nvPr>
            <p:ph type="title"/>
          </p:nvPr>
        </p:nvSpPr>
        <p:spPr/>
        <p:txBody>
          <a:bodyPr/>
          <a:lstStyle/>
          <a:p>
            <a:pPr eaLnBrk="1" hangingPunct="1">
              <a:defRPr/>
            </a:pPr>
            <a:r>
              <a:rPr lang="en-US" sz="4400" dirty="0" smtClean="0">
                <a:sym typeface="Arial Bold" charset="0"/>
              </a:rPr>
              <a:t>Linux Exercise</a:t>
            </a:r>
            <a:r>
              <a:rPr lang="en-US" sz="4400" dirty="0">
                <a:sym typeface="Arial Bold" charset="0"/>
              </a:rPr>
              <a:t>: </a:t>
            </a:r>
            <a:r>
              <a:rPr lang="en-US" sz="4400" dirty="0" smtClean="0">
                <a:sym typeface="Arial Bold" charset="0"/>
              </a:rPr>
              <a:t/>
            </a:r>
            <a:br>
              <a:rPr lang="en-US" sz="4400" dirty="0" smtClean="0">
                <a:sym typeface="Arial Bold" charset="0"/>
              </a:rPr>
            </a:br>
            <a:r>
              <a:rPr lang="en-US" sz="4400" dirty="0" smtClean="0">
                <a:sym typeface="Arial Bold" charset="0"/>
              </a:rPr>
              <a:t>Add the two chef-client recipes to </a:t>
            </a:r>
            <a:r>
              <a:rPr lang="en-US" sz="4400" dirty="0">
                <a:sym typeface="Arial Bold" charset="0"/>
              </a:rPr>
              <a:t>your </a:t>
            </a:r>
            <a:r>
              <a:rPr lang="en-US" sz="4400" dirty="0" smtClean="0">
                <a:sym typeface="Arial Bold" charset="0"/>
              </a:rPr>
              <a:t>base role</a:t>
            </a:r>
            <a:endParaRPr lang="en-US" sz="4400" dirty="0">
              <a:sym typeface="Arial Bold" charset="0"/>
            </a:endParaRPr>
          </a:p>
        </p:txBody>
      </p:sp>
      <p:sp>
        <p:nvSpPr>
          <p:cNvPr id="438280" name="Rectangle 7"/>
          <p:cNvSpPr>
            <a:spLocks/>
          </p:cNvSpPr>
          <p:nvPr/>
        </p:nvSpPr>
        <p:spPr bwMode="auto">
          <a:xfrm>
            <a:off x="825580" y="6934200"/>
            <a:ext cx="14390506" cy="1422400"/>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marL="457200" defTabSz="914400" eaLnBrk="1" fontAlgn="base" hangingPunct="1">
              <a:spcBef>
                <a:spcPts val="600"/>
              </a:spcBef>
              <a:spcAft>
                <a:spcPct val="0"/>
              </a:spcAft>
              <a:buClr>
                <a:srgbClr val="D34825"/>
              </a:buClr>
              <a:buSzPct val="171000"/>
              <a:buFont typeface="Arial" pitchFamily="34" charset="0"/>
              <a:buChar char="•"/>
            </a:pPr>
            <a:r>
              <a:rPr lang="en-US" altLang="en-US" sz="4800" dirty="0" smtClean="0">
                <a:solidFill>
                  <a:srgbClr val="222320"/>
                </a:solidFill>
                <a:latin typeface="Arial" pitchFamily="34" charset="0"/>
                <a:cs typeface="Arial" pitchFamily="34" charset="0"/>
                <a:sym typeface="Arial" pitchFamily="34" charset="0"/>
              </a:rPr>
              <a:t>Add </a:t>
            </a:r>
            <a:r>
              <a:rPr lang="en-US" altLang="en-US" sz="4800" dirty="0">
                <a:solidFill>
                  <a:srgbClr val="222320"/>
                </a:solidFill>
                <a:latin typeface="Arial" pitchFamily="34" charset="0"/>
                <a:cs typeface="Arial" pitchFamily="34" charset="0"/>
                <a:sym typeface="Arial" pitchFamily="34" charset="0"/>
              </a:rPr>
              <a:t>the </a:t>
            </a:r>
            <a:r>
              <a:rPr lang="en-US" altLang="en-US" sz="4800" dirty="0" err="1">
                <a:solidFill>
                  <a:srgbClr val="222320"/>
                </a:solidFill>
                <a:latin typeface="Arial Bold" pitchFamily="34" charset="0"/>
                <a:cs typeface="Arial Bold" pitchFamily="34" charset="0"/>
                <a:sym typeface="Arial Bold" pitchFamily="34" charset="0"/>
              </a:rPr>
              <a:t>delete_validation</a:t>
            </a:r>
            <a:r>
              <a:rPr lang="en-US" altLang="en-US" sz="4800" dirty="0">
                <a:solidFill>
                  <a:srgbClr val="222320"/>
                </a:solidFill>
                <a:latin typeface="Arial" pitchFamily="34" charset="0"/>
                <a:cs typeface="Arial" pitchFamily="34" charset="0"/>
                <a:sym typeface="Arial" pitchFamily="34" charset="0"/>
              </a:rPr>
              <a:t> </a:t>
            </a:r>
            <a:r>
              <a:rPr lang="en-US" altLang="en-US" sz="4800" dirty="0" smtClean="0">
                <a:solidFill>
                  <a:srgbClr val="222320"/>
                </a:solidFill>
                <a:latin typeface="Arial" pitchFamily="34" charset="0"/>
                <a:cs typeface="Arial" pitchFamily="34" charset="0"/>
                <a:sym typeface="Arial" pitchFamily="34" charset="0"/>
              </a:rPr>
              <a:t>recipe</a:t>
            </a:r>
            <a:endParaRPr lang="en-US" altLang="en-US" sz="4800" dirty="0">
              <a:solidFill>
                <a:srgbClr val="222320"/>
              </a:solidFill>
              <a:latin typeface="Arial" pitchFamily="34" charset="0"/>
              <a:cs typeface="Arial" pitchFamily="34" charset="0"/>
              <a:sym typeface="Arial" pitchFamily="34" charset="0"/>
            </a:endParaRPr>
          </a:p>
        </p:txBody>
      </p:sp>
    </p:spTree>
    <p:extLst>
      <p:ext uri="{BB962C8B-B14F-4D97-AF65-F5344CB8AC3E}">
        <p14:creationId xmlns:p14="http://schemas.microsoft.com/office/powerpoint/2010/main" val="29343867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38275" name="Rectangle 2"/>
          <p:cNvSpPr>
            <a:spLocks/>
          </p:cNvSpPr>
          <p:nvPr/>
        </p:nvSpPr>
        <p:spPr bwMode="auto">
          <a:xfrm>
            <a:off x="6642749" y="6477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672771"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core.rb</a:t>
            </a:r>
            <a:endParaRPr lang="en-US" altLang="en-US" dirty="0">
              <a:latin typeface="Courier"/>
              <a:ea typeface="Courier"/>
              <a:cs typeface="Courier"/>
              <a:sym typeface="Courier"/>
            </a:endParaRPr>
          </a:p>
        </p:txBody>
      </p:sp>
      <p:sp>
        <p:nvSpPr>
          <p:cNvPr id="438277" name="Rectangle 4"/>
          <p:cNvSpPr>
            <a:spLocks/>
          </p:cNvSpPr>
          <p:nvPr/>
        </p:nvSpPr>
        <p:spPr bwMode="auto">
          <a:xfrm>
            <a:off x="964565" y="2381250"/>
            <a:ext cx="14631829" cy="40386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3600" dirty="0">
                <a:solidFill>
                  <a:srgbClr val="008000"/>
                </a:solidFill>
                <a:latin typeface="Consolas" panose="020B0609020204030204" pitchFamily="49" charset="0"/>
                <a:cs typeface="Consolas" panose="020B0609020204030204" pitchFamily="49" charset="0"/>
              </a:rPr>
              <a:t>name </a:t>
            </a:r>
            <a:r>
              <a:rPr lang="en-US" sz="3600" dirty="0" smtClean="0">
                <a:latin typeface="Consolas" panose="020B0609020204030204" pitchFamily="49" charset="0"/>
                <a:cs typeface="Consolas" panose="020B0609020204030204" pitchFamily="49" charset="0"/>
              </a:rPr>
              <a:t>"core</a:t>
            </a:r>
            <a:r>
              <a:rPr lang="en-US" sz="3600" dirty="0" smtClean="0">
                <a:latin typeface="Consolas" panose="020B0609020204030204" pitchFamily="49" charset="0"/>
                <a:cs typeface="Consolas" panose="020B0609020204030204" pitchFamily="49" charset="0"/>
              </a:rPr>
              <a:t>"</a:t>
            </a:r>
            <a:endParaRPr lang="en-US" sz="3600" dirty="0">
              <a:latin typeface="Consolas" panose="020B0609020204030204" pitchFamily="49" charset="0"/>
              <a:cs typeface="Consolas" panose="020B0609020204030204" pitchFamily="49" charset="0"/>
            </a:endParaRPr>
          </a:p>
          <a:p>
            <a:r>
              <a:rPr lang="en-US" sz="3600" dirty="0">
                <a:latin typeface="Consolas" panose="020B0609020204030204" pitchFamily="49" charset="0"/>
                <a:cs typeface="Consolas" panose="020B0609020204030204" pitchFamily="49" charset="0"/>
              </a:rPr>
              <a:t>description </a:t>
            </a:r>
            <a:r>
              <a:rPr lang="en-US" sz="3600" dirty="0" smtClean="0">
                <a:latin typeface="Consolas" panose="020B0609020204030204" pitchFamily="49" charset="0"/>
                <a:cs typeface="Consolas" panose="020B0609020204030204" pitchFamily="49" charset="0"/>
              </a:rPr>
              <a:t>"Base Server Role"</a:t>
            </a:r>
            <a:endParaRPr lang="en-US" sz="3600" dirty="0">
              <a:latin typeface="Consolas" panose="020B0609020204030204" pitchFamily="49" charset="0"/>
              <a:cs typeface="Consolas" panose="020B0609020204030204" pitchFamily="49" charset="0"/>
            </a:endParaRPr>
          </a:p>
          <a:p>
            <a:r>
              <a:rPr lang="en-US" sz="3600" dirty="0" err="1">
                <a:latin typeface="Consolas" panose="020B0609020204030204" pitchFamily="49" charset="0"/>
                <a:cs typeface="Consolas" panose="020B0609020204030204" pitchFamily="49" charset="0"/>
              </a:rPr>
              <a:t>run_list</a:t>
            </a:r>
            <a:r>
              <a:rPr lang="en-US" sz="3600" dirty="0">
                <a:latin typeface="Consolas" panose="020B0609020204030204" pitchFamily="49" charset="0"/>
                <a:cs typeface="Consolas" panose="020B0609020204030204" pitchFamily="49" charset="0"/>
              </a:rPr>
              <a:t> </a:t>
            </a:r>
            <a:r>
              <a:rPr lang="en-US" sz="3600" b="1" dirty="0" smtClean="0">
                <a:solidFill>
                  <a:srgbClr val="BA2121"/>
                </a:solidFill>
                <a:latin typeface="Consolas" panose="020B0609020204030204" pitchFamily="49" charset="0"/>
                <a:cs typeface="Consolas" panose="020B0609020204030204" pitchFamily="49" charset="0"/>
              </a:rPr>
              <a:t>"recipe</a:t>
            </a:r>
            <a:r>
              <a:rPr lang="en-US" sz="3600" b="1" dirty="0">
                <a:solidFill>
                  <a:srgbClr val="BA2121"/>
                </a:solidFill>
                <a:latin typeface="Consolas" panose="020B0609020204030204" pitchFamily="49" charset="0"/>
                <a:cs typeface="Consolas" panose="020B0609020204030204" pitchFamily="49" charset="0"/>
              </a:rPr>
              <a:t>[chef-client::</a:t>
            </a:r>
            <a:r>
              <a:rPr lang="en-US" sz="3600" b="1" dirty="0" err="1" smtClean="0">
                <a:solidFill>
                  <a:srgbClr val="BA2121"/>
                </a:solidFill>
                <a:latin typeface="Consolas" panose="020B0609020204030204" pitchFamily="49" charset="0"/>
                <a:cs typeface="Consolas" panose="020B0609020204030204" pitchFamily="49" charset="0"/>
              </a:rPr>
              <a:t>delete_validation</a:t>
            </a:r>
            <a:r>
              <a:rPr lang="en-US" sz="3600" b="1" dirty="0" smtClean="0">
                <a:solidFill>
                  <a:srgbClr val="BA2121"/>
                </a:solidFill>
                <a:latin typeface="Consolas" panose="020B0609020204030204" pitchFamily="49" charset="0"/>
                <a:cs typeface="Consolas" panose="020B0609020204030204" pitchFamily="49" charset="0"/>
              </a:rPr>
              <a:t>]", "recipe[chef-client]", </a:t>
            </a:r>
            <a:r>
              <a:rPr lang="en-US" sz="3600" dirty="0" smtClean="0">
                <a:solidFill>
                  <a:schemeClr val="tx1"/>
                </a:solidFill>
                <a:latin typeface="Consolas" panose="020B0609020204030204" pitchFamily="49" charset="0"/>
                <a:cs typeface="Consolas" panose="020B0609020204030204" pitchFamily="49" charset="0"/>
              </a:rPr>
              <a:t>"recipe[hosts]", "recipe</a:t>
            </a:r>
            <a:r>
              <a:rPr lang="en-US" sz="3600" dirty="0">
                <a:solidFill>
                  <a:schemeClr val="tx1"/>
                </a:solidFill>
                <a:latin typeface="Consolas" panose="020B0609020204030204" pitchFamily="49" charset="0"/>
                <a:cs typeface="Consolas" panose="020B0609020204030204" pitchFamily="49" charset="0"/>
              </a:rPr>
              <a:t>[</a:t>
            </a:r>
            <a:r>
              <a:rPr lang="en-US" sz="3600" dirty="0" smtClean="0">
                <a:solidFill>
                  <a:schemeClr val="tx1"/>
                </a:solidFill>
                <a:latin typeface="Consolas" panose="020B0609020204030204" pitchFamily="49" charset="0"/>
                <a:cs typeface="Consolas" panose="020B0609020204030204" pitchFamily="49" charset="0"/>
              </a:rPr>
              <a:t>users::create-users]", "recipe[</a:t>
            </a:r>
            <a:r>
              <a:rPr lang="en-US" sz="3600" dirty="0" err="1" smtClean="0">
                <a:solidFill>
                  <a:schemeClr val="tx1"/>
                </a:solidFill>
                <a:latin typeface="Consolas" panose="020B0609020204030204" pitchFamily="49" charset="0"/>
                <a:cs typeface="Consolas" panose="020B0609020204030204" pitchFamily="49" charset="0"/>
              </a:rPr>
              <a:t>ip</a:t>
            </a:r>
            <a:r>
              <a:rPr lang="en-US" sz="3600" dirty="0" smtClean="0">
                <a:solidFill>
                  <a:schemeClr val="tx1"/>
                </a:solidFill>
                <a:latin typeface="Consolas" panose="020B0609020204030204" pitchFamily="49" charset="0"/>
                <a:cs typeface="Consolas" panose="020B0609020204030204" pitchFamily="49" charset="0"/>
              </a:rPr>
              <a:t>-logger]"</a:t>
            </a:r>
            <a:endParaRPr lang="en-US" sz="3600" dirty="0">
              <a:solidFill>
                <a:schemeClr val="tx1"/>
              </a:solidFill>
              <a:latin typeface="Consolas" panose="020B0609020204030204" pitchFamily="49" charset="0"/>
              <a:cs typeface="Consolas" panose="020B0609020204030204" pitchFamily="49" charset="0"/>
            </a:endParaRPr>
          </a:p>
          <a:p>
            <a:endParaRPr lang="en-US" sz="3600" i="1" dirty="0">
              <a:solidFill>
                <a:schemeClr val="tx1"/>
              </a:solidFill>
              <a:latin typeface="Consolas" panose="020B0609020204030204" pitchFamily="49" charset="0"/>
              <a:cs typeface="Consolas" panose="020B0609020204030204" pitchFamily="49" charset="0"/>
            </a:endParaRPr>
          </a:p>
        </p:txBody>
      </p:sp>
      <p:sp>
        <p:nvSpPr>
          <p:cNvPr id="672773" name="Rectangle 5"/>
          <p:cNvSpPr>
            <a:spLocks noGrp="1" noChangeArrowheads="1"/>
          </p:cNvSpPr>
          <p:nvPr>
            <p:ph type="title"/>
          </p:nvPr>
        </p:nvSpPr>
        <p:spPr/>
        <p:txBody>
          <a:bodyPr/>
          <a:lstStyle/>
          <a:p>
            <a:pPr eaLnBrk="1" hangingPunct="1">
              <a:defRPr/>
            </a:pPr>
            <a:r>
              <a:rPr lang="en-US" sz="4400" dirty="0" smtClean="0">
                <a:sym typeface="Arial Bold" charset="0"/>
              </a:rPr>
              <a:t>Windows Exercise</a:t>
            </a:r>
            <a:r>
              <a:rPr lang="en-US" sz="4400" dirty="0">
                <a:sym typeface="Arial Bold" charset="0"/>
              </a:rPr>
              <a:t>: </a:t>
            </a:r>
            <a:r>
              <a:rPr lang="en-US" sz="4400" dirty="0" smtClean="0">
                <a:sym typeface="Arial Bold" charset="0"/>
              </a:rPr>
              <a:t/>
            </a:r>
            <a:br>
              <a:rPr lang="en-US" sz="4400" dirty="0" smtClean="0">
                <a:sym typeface="Arial Bold" charset="0"/>
              </a:rPr>
            </a:br>
            <a:r>
              <a:rPr lang="en-US" sz="4400" dirty="0" smtClean="0">
                <a:sym typeface="Arial Bold" charset="0"/>
              </a:rPr>
              <a:t>Add the two chef-client recipes to </a:t>
            </a:r>
            <a:r>
              <a:rPr lang="en-US" sz="4400" dirty="0">
                <a:sym typeface="Arial Bold" charset="0"/>
              </a:rPr>
              <a:t>your </a:t>
            </a:r>
            <a:r>
              <a:rPr lang="en-US" sz="4400" dirty="0" smtClean="0">
                <a:sym typeface="Arial Bold" charset="0"/>
              </a:rPr>
              <a:t>base role</a:t>
            </a:r>
            <a:endParaRPr lang="en-US" sz="4400" dirty="0">
              <a:sym typeface="Arial Bold" charset="0"/>
            </a:endParaRPr>
          </a:p>
        </p:txBody>
      </p:sp>
      <p:sp>
        <p:nvSpPr>
          <p:cNvPr id="438280" name="Rectangle 7"/>
          <p:cNvSpPr>
            <a:spLocks/>
          </p:cNvSpPr>
          <p:nvPr/>
        </p:nvSpPr>
        <p:spPr bwMode="auto">
          <a:xfrm>
            <a:off x="825580" y="6934200"/>
            <a:ext cx="14390506" cy="1422400"/>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marL="457200" defTabSz="914400" eaLnBrk="1" fontAlgn="base" hangingPunct="1">
              <a:spcBef>
                <a:spcPts val="600"/>
              </a:spcBef>
              <a:spcAft>
                <a:spcPct val="0"/>
              </a:spcAft>
              <a:buClr>
                <a:srgbClr val="D34825"/>
              </a:buClr>
              <a:buSzPct val="171000"/>
              <a:buFont typeface="Arial" pitchFamily="34" charset="0"/>
              <a:buChar char="•"/>
            </a:pPr>
            <a:r>
              <a:rPr lang="en-US" altLang="en-US" sz="4800" dirty="0" smtClean="0">
                <a:solidFill>
                  <a:srgbClr val="222320"/>
                </a:solidFill>
                <a:latin typeface="Arial" pitchFamily="34" charset="0"/>
                <a:cs typeface="Arial" pitchFamily="34" charset="0"/>
                <a:sym typeface="Arial" pitchFamily="34" charset="0"/>
              </a:rPr>
              <a:t>Add </a:t>
            </a:r>
            <a:r>
              <a:rPr lang="en-US" altLang="en-US" sz="4800" dirty="0">
                <a:solidFill>
                  <a:srgbClr val="222320"/>
                </a:solidFill>
                <a:latin typeface="Arial" pitchFamily="34" charset="0"/>
                <a:cs typeface="Arial" pitchFamily="34" charset="0"/>
                <a:sym typeface="Arial" pitchFamily="34" charset="0"/>
              </a:rPr>
              <a:t>the </a:t>
            </a:r>
            <a:r>
              <a:rPr lang="en-US" altLang="en-US" sz="4800" dirty="0" err="1">
                <a:solidFill>
                  <a:srgbClr val="222320"/>
                </a:solidFill>
                <a:latin typeface="Arial Bold" pitchFamily="34" charset="0"/>
                <a:cs typeface="Arial Bold" pitchFamily="34" charset="0"/>
                <a:sym typeface="Arial Bold" pitchFamily="34" charset="0"/>
              </a:rPr>
              <a:t>delete_validation</a:t>
            </a:r>
            <a:r>
              <a:rPr lang="en-US" altLang="en-US" sz="4800" dirty="0">
                <a:solidFill>
                  <a:srgbClr val="222320"/>
                </a:solidFill>
                <a:latin typeface="Arial" pitchFamily="34" charset="0"/>
                <a:cs typeface="Arial" pitchFamily="34" charset="0"/>
                <a:sym typeface="Arial" pitchFamily="34" charset="0"/>
              </a:rPr>
              <a:t> </a:t>
            </a:r>
            <a:r>
              <a:rPr lang="en-US" altLang="en-US" sz="4800" dirty="0" smtClean="0">
                <a:solidFill>
                  <a:srgbClr val="222320"/>
                </a:solidFill>
                <a:latin typeface="Arial" pitchFamily="34" charset="0"/>
                <a:cs typeface="Arial" pitchFamily="34" charset="0"/>
                <a:sym typeface="Arial" pitchFamily="34" charset="0"/>
              </a:rPr>
              <a:t>recipe</a:t>
            </a:r>
            <a:endParaRPr lang="en-US" altLang="en-US" sz="4800" dirty="0">
              <a:solidFill>
                <a:srgbClr val="222320"/>
              </a:solidFill>
              <a:latin typeface="Arial" pitchFamily="34" charset="0"/>
              <a:cs typeface="Arial" pitchFamily="34" charset="0"/>
              <a:sym typeface="Arial" pitchFamily="34" charset="0"/>
            </a:endParaRPr>
          </a:p>
        </p:txBody>
      </p:sp>
    </p:spTree>
    <p:extLst>
      <p:ext uri="{BB962C8B-B14F-4D97-AF65-F5344CB8AC3E}">
        <p14:creationId xmlns:p14="http://schemas.microsoft.com/office/powerpoint/2010/main" val="92762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a:t>
            </a:r>
            <a:r>
              <a:rPr lang="en-US" altLang="en-US" dirty="0">
                <a:ea typeface="Courier"/>
                <a:cs typeface="Courier"/>
              </a:rPr>
              <a:t>knife role from file </a:t>
            </a:r>
            <a:r>
              <a:rPr lang="en-US" altLang="en-US" dirty="0" err="1" smtClean="0">
                <a:ea typeface="Courier"/>
                <a:cs typeface="Courier"/>
              </a:rPr>
              <a:t>core.rb</a:t>
            </a:r>
            <a:endParaRPr lang="en-US" altLang="en-US" dirty="0">
              <a:ea typeface="Courier"/>
              <a:cs typeface="Courier"/>
            </a:endParaRPr>
          </a:p>
        </p:txBody>
      </p:sp>
      <p:sp>
        <p:nvSpPr>
          <p:cNvPr id="689154" name="Rectangle 2"/>
          <p:cNvSpPr>
            <a:spLocks noGrp="1" noChangeArrowheads="1"/>
          </p:cNvSpPr>
          <p:nvPr>
            <p:ph type="title"/>
          </p:nvPr>
        </p:nvSpPr>
        <p:spPr/>
        <p:txBody>
          <a:bodyPr/>
          <a:lstStyle/>
          <a:p>
            <a:pPr eaLnBrk="1" hangingPunct="1">
              <a:defRPr/>
            </a:pPr>
            <a:r>
              <a:rPr lang="en-US">
                <a:sym typeface="Arial Bold" charset="0"/>
              </a:rPr>
              <a:t>Exercise: upload the base role</a:t>
            </a:r>
          </a:p>
        </p:txBody>
      </p:sp>
      <p:sp>
        <p:nvSpPr>
          <p:cNvPr id="45056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a:ea typeface="Courier"/>
                <a:cs typeface="Courier"/>
              </a:rPr>
              <a:t>Updated Role base!</a:t>
            </a:r>
          </a:p>
        </p:txBody>
      </p:sp>
    </p:spTree>
    <p:extLst>
      <p:ext uri="{BB962C8B-B14F-4D97-AF65-F5344CB8AC3E}">
        <p14:creationId xmlns:p14="http://schemas.microsoft.com/office/powerpoint/2010/main" val="12613214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smtClean="0">
                <a:solidFill>
                  <a:srgbClr val="00FF00"/>
                </a:solidFill>
                <a:latin typeface="Courier"/>
                <a:ea typeface="Courier"/>
                <a:cs typeface="Courier"/>
                <a:sym typeface="Courier"/>
              </a:rPr>
              <a:t>rn</a:t>
            </a:r>
            <a:r>
              <a:rPr lang="en-US" sz="4800" b="1" dirty="0" smtClean="0">
                <a:solidFill>
                  <a:srgbClr val="00FF00"/>
                </a:solidFill>
                <a:latin typeface="Courier"/>
                <a:ea typeface="Courier"/>
                <a:cs typeface="Courier"/>
                <a:sym typeface="Courier"/>
              </a:rPr>
              <a:t>&gt;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
        <p:nvSpPr>
          <p:cNvPr id="263171" name="Rectangle 2"/>
          <p:cNvSpPr>
            <a:spLocks/>
          </p:cNvSpPr>
          <p:nvPr/>
        </p:nvSpPr>
        <p:spPr bwMode="auto">
          <a:xfrm>
            <a:off x="825582" y="3213100"/>
            <a:ext cx="14606426" cy="5739514"/>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3600" dirty="0">
                <a:solidFill>
                  <a:srgbClr val="FFFFFF"/>
                </a:solidFill>
                <a:ea typeface="Courier"/>
                <a:cs typeface="Courier"/>
                <a:sym typeface="Courier"/>
              </a:rPr>
              <a:t>Starting Chef Client, version 11.10.4</a:t>
            </a:r>
          </a:p>
          <a:p>
            <a:r>
              <a:rPr lang="en-US" sz="3600" dirty="0">
                <a:solidFill>
                  <a:srgbClr val="FFFFFF"/>
                </a:solidFill>
                <a:ea typeface="Courier"/>
                <a:cs typeface="Courier"/>
                <a:sym typeface="Courier"/>
              </a:rPr>
              <a:t>[2014-02-26T04:08:21-08:00] INFO: *** Chef 11.10.4 ***</a:t>
            </a:r>
          </a:p>
          <a:p>
            <a:r>
              <a:rPr lang="en-US" sz="3600" dirty="0">
                <a:solidFill>
                  <a:srgbClr val="FFFFFF"/>
                </a:solidFill>
                <a:ea typeface="Courier"/>
                <a:cs typeface="Courier"/>
                <a:sym typeface="Courier"/>
              </a:rPr>
              <a:t>[2014-02-26T04:08:21-08:00] INFO: Chef-client </a:t>
            </a:r>
            <a:r>
              <a:rPr lang="en-US" sz="3600" dirty="0" err="1">
                <a:solidFill>
                  <a:srgbClr val="FFFFFF"/>
                </a:solidFill>
                <a:ea typeface="Courier"/>
                <a:cs typeface="Courier"/>
                <a:sym typeface="Courier"/>
              </a:rPr>
              <a:t>pid</a:t>
            </a:r>
            <a:r>
              <a:rPr lang="en-US" sz="3600" dirty="0">
                <a:solidFill>
                  <a:srgbClr val="FFFFFF"/>
                </a:solidFill>
                <a:ea typeface="Courier"/>
                <a:cs typeface="Courier"/>
                <a:sym typeface="Courier"/>
              </a:rPr>
              <a:t>: 3412</a:t>
            </a:r>
          </a:p>
          <a:p>
            <a:r>
              <a:rPr lang="en-US" sz="3600" dirty="0">
                <a:solidFill>
                  <a:srgbClr val="FFFFFF"/>
                </a:solidFill>
                <a:ea typeface="Courier"/>
                <a:cs typeface="Courier"/>
                <a:sym typeface="Courier"/>
              </a:rPr>
              <a:t>[2014-02-26T04:08:36-08:00] INFO</a:t>
            </a:r>
            <a:r>
              <a:rPr lang="en-US" sz="3600" dirty="0">
                <a:solidFill>
                  <a:srgbClr val="FFFF00"/>
                </a:solidFill>
                <a:ea typeface="Courier"/>
                <a:cs typeface="Courier"/>
                <a:sym typeface="Courier"/>
              </a:rPr>
              <a:t>: Run List is [role[webserver</a:t>
            </a:r>
            <a:r>
              <a:rPr lang="en-US" sz="3600" dirty="0" smtClean="0">
                <a:solidFill>
                  <a:srgbClr val="FFFF00"/>
                </a:solidFill>
                <a:ea typeface="Courier"/>
                <a:cs typeface="Courier"/>
                <a:sym typeface="Courier"/>
              </a:rPr>
              <a:t>]</a:t>
            </a:r>
          </a:p>
          <a:p>
            <a:r>
              <a:rPr lang="en-US" sz="3600" dirty="0" smtClean="0">
                <a:solidFill>
                  <a:schemeClr val="bg1"/>
                </a:solidFill>
                <a:ea typeface="Courier"/>
                <a:cs typeface="Courier"/>
                <a:sym typeface="Courier"/>
              </a:rPr>
              <a:t>[</a:t>
            </a:r>
            <a:r>
              <a:rPr lang="en-US" sz="3600" dirty="0">
                <a:solidFill>
                  <a:schemeClr val="bg1"/>
                </a:solidFill>
                <a:ea typeface="Courier"/>
                <a:cs typeface="Courier"/>
                <a:sym typeface="Courier"/>
              </a:rPr>
              <a:t>2014-02-26T04:08:36-08:00] INFO: </a:t>
            </a:r>
            <a:r>
              <a:rPr lang="en-US" sz="3600" dirty="0">
                <a:solidFill>
                  <a:srgbClr val="FFFF00"/>
                </a:solidFill>
                <a:ea typeface="Courier"/>
                <a:cs typeface="Courier"/>
                <a:sym typeface="Courier"/>
              </a:rPr>
              <a:t>Run List expands to [chef-client::</a:t>
            </a:r>
            <a:r>
              <a:rPr lang="en-US" sz="3600" dirty="0" err="1">
                <a:solidFill>
                  <a:srgbClr val="FFFF00"/>
                </a:solidFill>
                <a:ea typeface="Courier"/>
                <a:cs typeface="Courier"/>
                <a:sym typeface="Courier"/>
              </a:rPr>
              <a:t>delete_validation</a:t>
            </a:r>
            <a:r>
              <a:rPr lang="en-US" sz="3600" dirty="0">
                <a:solidFill>
                  <a:srgbClr val="FFFF00"/>
                </a:solidFill>
                <a:ea typeface="Courier"/>
                <a:cs typeface="Courier"/>
                <a:sym typeface="Courier"/>
              </a:rPr>
              <a:t>, chef-client, </a:t>
            </a:r>
            <a:r>
              <a:rPr lang="en-US" sz="3600" dirty="0" err="1" smtClean="0">
                <a:solidFill>
                  <a:srgbClr val="FFFF00"/>
                </a:solidFill>
                <a:ea typeface="Courier"/>
                <a:cs typeface="Courier"/>
                <a:sym typeface="Courier"/>
              </a:rPr>
              <a:t>motd</a:t>
            </a:r>
            <a:r>
              <a:rPr lang="en-US" sz="3600" dirty="0" smtClean="0">
                <a:solidFill>
                  <a:srgbClr val="FFFF00"/>
                </a:solidFill>
                <a:ea typeface="Courier"/>
                <a:cs typeface="Courier"/>
                <a:sym typeface="Courier"/>
              </a:rPr>
              <a:t>, </a:t>
            </a:r>
            <a:r>
              <a:rPr lang="en-US" sz="3600" dirty="0" err="1" smtClean="0">
                <a:solidFill>
                  <a:srgbClr val="FFFF00"/>
                </a:solidFill>
                <a:ea typeface="Courier"/>
                <a:cs typeface="Courier"/>
                <a:sym typeface="Courier"/>
              </a:rPr>
              <a:t>ip</a:t>
            </a:r>
            <a:r>
              <a:rPr lang="en-US" sz="3600" dirty="0" smtClean="0">
                <a:solidFill>
                  <a:srgbClr val="FFFF00"/>
                </a:solidFill>
                <a:ea typeface="Courier"/>
                <a:cs typeface="Courier"/>
                <a:sym typeface="Courier"/>
              </a:rPr>
              <a:t>-logger, users</a:t>
            </a:r>
            <a:r>
              <a:rPr lang="en-US" sz="3600" dirty="0">
                <a:solidFill>
                  <a:srgbClr val="FFFF00"/>
                </a:solidFill>
                <a:ea typeface="Courier"/>
                <a:cs typeface="Courier"/>
                <a:sym typeface="Courier"/>
              </a:rPr>
              <a:t>, </a:t>
            </a:r>
            <a:r>
              <a:rPr lang="en-US" sz="3600" dirty="0" smtClean="0">
                <a:solidFill>
                  <a:srgbClr val="FFFF00"/>
                </a:solidFill>
                <a:ea typeface="Courier"/>
                <a:cs typeface="Courier"/>
                <a:sym typeface="Courier"/>
              </a:rPr>
              <a:t>apache]</a:t>
            </a:r>
            <a:endParaRPr lang="en-US" sz="3600" dirty="0">
              <a:solidFill>
                <a:srgbClr val="FFFF00"/>
              </a:solidFill>
              <a:ea typeface="Courier"/>
              <a:cs typeface="Courier"/>
              <a:sym typeface="Courier"/>
            </a:endParaRPr>
          </a:p>
          <a:p>
            <a:r>
              <a:rPr lang="en-US" sz="3600" dirty="0">
                <a:solidFill>
                  <a:srgbClr val="FFFFFF"/>
                </a:solidFill>
                <a:ea typeface="Courier"/>
                <a:cs typeface="Courier"/>
                <a:sym typeface="Courier"/>
              </a:rPr>
              <a:t>[2014-02-26T04:08:36-08:00] INFO: Starting Chef Run for node1</a:t>
            </a:r>
          </a:p>
          <a:p>
            <a:r>
              <a:rPr lang="en-US" sz="3600" dirty="0" smtClean="0">
                <a:solidFill>
                  <a:srgbClr val="FFFFFF"/>
                </a:solidFill>
                <a:latin typeface="Courier"/>
                <a:ea typeface="Courier"/>
                <a:cs typeface="Courier"/>
                <a:sym typeface="Courier"/>
              </a:rPr>
              <a:t>…</a:t>
            </a:r>
            <a:endParaRPr lang="en-US" sz="3600" dirty="0">
              <a:solidFill>
                <a:srgbClr val="FFFFFF"/>
              </a:solidFill>
              <a:latin typeface="Courier"/>
              <a:ea typeface="Courier"/>
              <a:cs typeface="Courier"/>
              <a:sym typeface="Courier"/>
            </a:endParaRPr>
          </a:p>
        </p:txBody>
      </p:sp>
      <p:sp>
        <p:nvSpPr>
          <p:cNvPr id="391171"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Tree>
    <p:extLst>
      <p:ext uri="{BB962C8B-B14F-4D97-AF65-F5344CB8AC3E}">
        <p14:creationId xmlns:p14="http://schemas.microsoft.com/office/powerpoint/2010/main" val="24247568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7" name="Rectangle 1"/>
          <p:cNvSpPr>
            <a:spLocks noGrp="1" noChangeArrowheads="1"/>
          </p:cNvSpPr>
          <p:nvPr>
            <p:ph type="title"/>
          </p:nvPr>
        </p:nvSpPr>
        <p:spPr/>
        <p:txBody>
          <a:bodyPr/>
          <a:lstStyle/>
          <a:p>
            <a:pPr eaLnBrk="1" hangingPunct="1">
              <a:defRPr/>
            </a:pPr>
            <a:r>
              <a:rPr lang="en-US" sz="6100" dirty="0" smtClean="0">
                <a:sym typeface="Arial Bold" charset="0"/>
              </a:rPr>
              <a:t>Examine chef</a:t>
            </a:r>
            <a:r>
              <a:rPr lang="en-US" sz="6100" dirty="0">
                <a:sym typeface="Arial Bold" charset="0"/>
              </a:rPr>
              <a:t>-client output </a:t>
            </a:r>
          </a:p>
        </p:txBody>
      </p:sp>
      <p:sp>
        <p:nvSpPr>
          <p:cNvPr id="451587" name="Rectangle 2"/>
          <p:cNvSpPr>
            <a:spLocks/>
          </p:cNvSpPr>
          <p:nvPr/>
        </p:nvSpPr>
        <p:spPr bwMode="auto">
          <a:xfrm>
            <a:off x="280203" y="1701800"/>
            <a:ext cx="15849599" cy="6908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smtClean="0">
                <a:ea typeface="Courier"/>
                <a:cs typeface="Courier"/>
              </a:rPr>
              <a:t>…</a:t>
            </a:r>
          </a:p>
          <a:p>
            <a:pPr defTabSz="914400" eaLnBrk="1" fontAlgn="base" hangingPunct="1">
              <a:spcBef>
                <a:spcPct val="0"/>
              </a:spcBef>
              <a:spcAft>
                <a:spcPct val="0"/>
              </a:spcAft>
            </a:pPr>
            <a:r>
              <a:rPr lang="en-US" altLang="en-US" sz="2400" dirty="0" smtClean="0">
                <a:ea typeface="Courier"/>
                <a:cs typeface="Courier"/>
              </a:rPr>
              <a:t>Recipe</a:t>
            </a:r>
            <a:r>
              <a:rPr lang="en-US" altLang="en-US" sz="2400" dirty="0">
                <a:ea typeface="Courier"/>
                <a:cs typeface="Courier"/>
              </a:rPr>
              <a:t>: chef-client::</a:t>
            </a:r>
            <a:r>
              <a:rPr lang="en-US" altLang="en-US" sz="2400" dirty="0" err="1">
                <a:ea typeface="Courier"/>
                <a:cs typeface="Courier"/>
              </a:rPr>
              <a:t>delete_validation</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file</a:t>
            </a:r>
            <a:r>
              <a:rPr lang="en-US" altLang="en-US" sz="2400" dirty="0" smtClean="0">
                <a:ea typeface="Courier"/>
                <a:cs typeface="Courier"/>
              </a:rPr>
              <a:t>[/</a:t>
            </a:r>
            <a:r>
              <a:rPr lang="en-US" altLang="en-US" sz="2400" dirty="0" err="1" smtClean="0">
                <a:ea typeface="Courier"/>
                <a:cs typeface="Courier"/>
              </a:rPr>
              <a:t>etc</a:t>
            </a:r>
            <a:r>
              <a:rPr lang="en-US" altLang="en-US" sz="2400" dirty="0" smtClean="0">
                <a:ea typeface="Courier"/>
                <a:cs typeface="Courier"/>
              </a:rPr>
              <a:t>/chef</a:t>
            </a:r>
            <a:r>
              <a:rPr lang="en-US" altLang="en-US" sz="2400" dirty="0">
                <a:ea typeface="Courier"/>
                <a:cs typeface="Courier"/>
              </a:rPr>
              <a:t>/</a:t>
            </a:r>
            <a:r>
              <a:rPr lang="en-US" altLang="en-US" sz="2400" dirty="0" err="1">
                <a:ea typeface="Courier"/>
                <a:cs typeface="Courier"/>
              </a:rPr>
              <a:t>validation.pem</a:t>
            </a:r>
            <a:r>
              <a:rPr lang="en-US" altLang="en-US" sz="2400" dirty="0">
                <a:ea typeface="Courier"/>
                <a:cs typeface="Courier"/>
              </a:rPr>
              <a:t>] action delete[2014-02-26T04:08:55-08:00] INFO: Processing file</a:t>
            </a:r>
            <a:r>
              <a:rPr lang="en-US" altLang="en-US" sz="2400" dirty="0" smtClean="0">
                <a:ea typeface="Courier"/>
                <a:cs typeface="Courier"/>
              </a:rPr>
              <a:t>[/</a:t>
            </a:r>
            <a:r>
              <a:rPr lang="en-US" altLang="en-US" sz="2400" dirty="0" err="1" smtClean="0">
                <a:ea typeface="Courier"/>
                <a:cs typeface="Courier"/>
              </a:rPr>
              <a:t>etc</a:t>
            </a:r>
            <a:r>
              <a:rPr lang="en-US" altLang="en-US" sz="2400" dirty="0" smtClean="0">
                <a:ea typeface="Courier"/>
                <a:cs typeface="Courier"/>
              </a:rPr>
              <a:t>/chef</a:t>
            </a:r>
            <a:r>
              <a:rPr lang="en-US" altLang="en-US" sz="2400" dirty="0">
                <a:ea typeface="Courier"/>
                <a:cs typeface="Courier"/>
              </a:rPr>
              <a:t>/</a:t>
            </a:r>
            <a:r>
              <a:rPr lang="en-US" altLang="en-US" sz="2400" dirty="0" err="1">
                <a:ea typeface="Courier"/>
                <a:cs typeface="Courier"/>
              </a:rPr>
              <a:t>validation.pem</a:t>
            </a:r>
            <a:r>
              <a:rPr lang="en-US" altLang="en-US" sz="2400" dirty="0">
                <a:ea typeface="Courier"/>
                <a:cs typeface="Courier"/>
              </a:rPr>
              <a:t>]</a:t>
            </a:r>
          </a:p>
          <a:p>
            <a:pPr defTabSz="914400" eaLnBrk="1" fontAlgn="base" hangingPunct="1">
              <a:spcBef>
                <a:spcPct val="0"/>
              </a:spcBef>
              <a:spcAft>
                <a:spcPct val="0"/>
              </a:spcAft>
            </a:pPr>
            <a:r>
              <a:rPr lang="en-US" altLang="en-US" sz="2400" dirty="0">
                <a:ea typeface="Courier"/>
                <a:cs typeface="Courier"/>
              </a:rPr>
              <a:t>action delete (chef-client::</a:t>
            </a:r>
            <a:r>
              <a:rPr lang="en-US" altLang="en-US" sz="2400" dirty="0" err="1">
                <a:ea typeface="Courier"/>
                <a:cs typeface="Courier"/>
              </a:rPr>
              <a:t>delete_validation</a:t>
            </a:r>
            <a:r>
              <a:rPr lang="en-US" altLang="en-US" sz="2400" dirty="0">
                <a:ea typeface="Courier"/>
                <a:cs typeface="Courier"/>
              </a:rPr>
              <a:t> line 25)</a:t>
            </a:r>
          </a:p>
          <a:p>
            <a:pPr defTabSz="914400" eaLnBrk="1" fontAlgn="base" hangingPunct="1">
              <a:spcBef>
                <a:spcPct val="0"/>
              </a:spcBef>
              <a:spcAft>
                <a:spcPct val="0"/>
              </a:spcAft>
            </a:pPr>
            <a:r>
              <a:rPr lang="en-US" altLang="en-US" sz="2400" dirty="0">
                <a:ea typeface="Courier"/>
                <a:cs typeface="Courier"/>
              </a:rPr>
              <a:t>[2014-02-26T04:08:55-08:00] INFO: file</a:t>
            </a:r>
            <a:r>
              <a:rPr lang="en-US" altLang="en-US" sz="2400" dirty="0" smtClean="0">
                <a:ea typeface="Courier"/>
                <a:cs typeface="Courier"/>
              </a:rPr>
              <a:t>[/</a:t>
            </a:r>
            <a:r>
              <a:rPr lang="en-US" altLang="en-US" sz="2400" dirty="0" err="1" smtClean="0">
                <a:ea typeface="Courier"/>
                <a:cs typeface="Courier"/>
              </a:rPr>
              <a:t>etc</a:t>
            </a:r>
            <a:r>
              <a:rPr lang="en-US" altLang="en-US" sz="2400" dirty="0" smtClean="0">
                <a:ea typeface="Courier"/>
                <a:cs typeface="Courier"/>
              </a:rPr>
              <a:t>/chef</a:t>
            </a:r>
            <a:r>
              <a:rPr lang="en-US" altLang="en-US" sz="2400" dirty="0">
                <a:ea typeface="Courier"/>
                <a:cs typeface="Courier"/>
              </a:rPr>
              <a:t>/</a:t>
            </a:r>
            <a:r>
              <a:rPr lang="en-US" altLang="en-US" sz="2400" dirty="0" err="1">
                <a:ea typeface="Courier"/>
                <a:cs typeface="Courier"/>
              </a:rPr>
              <a:t>validation.pem</a:t>
            </a:r>
            <a:r>
              <a:rPr lang="en-US" altLang="en-US" sz="2400" dirty="0">
                <a:ea typeface="Courier"/>
                <a:cs typeface="Courier"/>
              </a:rPr>
              <a:t>] deleted file at </a:t>
            </a:r>
            <a:r>
              <a:rPr lang="en-US" altLang="en-US" sz="2400" dirty="0" smtClean="0">
                <a:ea typeface="Courier"/>
                <a:cs typeface="Courier"/>
              </a:rPr>
              <a:t>/</a:t>
            </a:r>
            <a:r>
              <a:rPr lang="en-US" altLang="en-US" sz="2400" dirty="0" err="1" smtClean="0">
                <a:ea typeface="Courier"/>
                <a:cs typeface="Courier"/>
              </a:rPr>
              <a:t>etc</a:t>
            </a:r>
            <a:r>
              <a:rPr lang="en-US" altLang="en-US" sz="2400" dirty="0" smtClean="0">
                <a:ea typeface="Courier"/>
                <a:cs typeface="Courier"/>
              </a:rPr>
              <a:t>/chef</a:t>
            </a:r>
            <a:r>
              <a:rPr lang="en-US" altLang="en-US" sz="2400" dirty="0">
                <a:ea typeface="Courier"/>
                <a:cs typeface="Courier"/>
              </a:rPr>
              <a:t>/</a:t>
            </a:r>
            <a:r>
              <a:rPr lang="en-US" altLang="en-US" sz="2400" dirty="0" err="1">
                <a:ea typeface="Courier"/>
                <a:cs typeface="Courier"/>
              </a:rPr>
              <a:t>validation.pem</a:t>
            </a:r>
            <a:endParaRPr lang="en-US" altLang="en-US" sz="2400" dirty="0">
              <a:ea typeface="Courier"/>
              <a:cs typeface="Courier"/>
            </a:endParaRPr>
          </a:p>
          <a:p>
            <a:pPr defTabSz="914400" eaLnBrk="1" fontAlgn="base" hangingPunct="1">
              <a:spcBef>
                <a:spcPct val="0"/>
              </a:spcBef>
              <a:spcAft>
                <a:spcPct val="0"/>
              </a:spcAft>
            </a:pP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delete file </a:t>
            </a:r>
            <a:r>
              <a:rPr lang="en-US" altLang="en-US" sz="2400" dirty="0" smtClean="0">
                <a:ea typeface="Courier"/>
                <a:cs typeface="Courier"/>
              </a:rPr>
              <a:t>/</a:t>
            </a:r>
            <a:r>
              <a:rPr lang="en-US" altLang="en-US" sz="2400" dirty="0" err="1" smtClean="0">
                <a:ea typeface="Courier"/>
                <a:cs typeface="Courier"/>
              </a:rPr>
              <a:t>etc</a:t>
            </a:r>
            <a:r>
              <a:rPr lang="en-US" altLang="en-US" sz="2400" dirty="0" smtClean="0">
                <a:ea typeface="Courier"/>
                <a:cs typeface="Courier"/>
              </a:rPr>
              <a:t>/chef</a:t>
            </a:r>
            <a:r>
              <a:rPr lang="en-US" altLang="en-US" sz="2400" dirty="0">
                <a:ea typeface="Courier"/>
                <a:cs typeface="Courier"/>
              </a:rPr>
              <a:t>/</a:t>
            </a:r>
            <a:r>
              <a:rPr lang="en-US" altLang="en-US" sz="2400" dirty="0" err="1" smtClean="0">
                <a:ea typeface="Courier"/>
                <a:cs typeface="Courier"/>
              </a:rPr>
              <a:t>validation.pem</a:t>
            </a:r>
            <a:endParaRPr lang="en-US" altLang="en-US" sz="2400" dirty="0" smtClean="0">
              <a:ea typeface="Courier"/>
              <a:cs typeface="Courier"/>
            </a:endParaRPr>
          </a:p>
          <a:p>
            <a:pPr defTabSz="914400" eaLnBrk="1" fontAlgn="base" hangingPunct="1">
              <a:spcBef>
                <a:spcPct val="0"/>
              </a:spcBef>
              <a:spcAft>
                <a:spcPct val="0"/>
              </a:spcAft>
            </a:pPr>
            <a:r>
              <a:rPr lang="en-US" altLang="en-US" sz="2400" dirty="0">
                <a:ea typeface="Courier"/>
                <a:cs typeface="Courier"/>
              </a:rPr>
              <a:t>…</a:t>
            </a:r>
          </a:p>
          <a:p>
            <a:pPr defTabSz="914400" eaLnBrk="1" fontAlgn="base" hangingPunct="1">
              <a:spcBef>
                <a:spcPct val="0"/>
              </a:spcBef>
              <a:spcAft>
                <a:spcPct val="0"/>
              </a:spcAft>
            </a:pPr>
            <a:endParaRPr lang="en-US" altLang="en-US" sz="2400" dirty="0" smtClean="0">
              <a:ea typeface="Courier"/>
              <a:cs typeface="Courier"/>
            </a:endParaRPr>
          </a:p>
          <a:p>
            <a:pPr defTabSz="914400" eaLnBrk="1" fontAlgn="base" hangingPunct="1">
              <a:spcBef>
                <a:spcPct val="0"/>
              </a:spcBef>
              <a:spcAft>
                <a:spcPct val="0"/>
              </a:spcAft>
            </a:pPr>
            <a:endParaRPr lang="en-US" altLang="en-US" sz="2400" dirty="0">
              <a:ea typeface="Courier"/>
              <a:cs typeface="Courier"/>
            </a:endParaRPr>
          </a:p>
        </p:txBody>
      </p:sp>
    </p:spTree>
    <p:extLst>
      <p:ext uri="{BB962C8B-B14F-4D97-AF65-F5344CB8AC3E}">
        <p14:creationId xmlns:p14="http://schemas.microsoft.com/office/powerpoint/2010/main" val="1450307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sym typeface="Arial Bold" charset="0"/>
              </a:rPr>
              <a:t>Windows Exercise</a:t>
            </a:r>
            <a:r>
              <a:rPr lang="en-US" sz="4800" dirty="0">
                <a:sym typeface="Arial Bold" charset="0"/>
              </a:rPr>
              <a:t>: Verify chef-client is running</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594" y="1905000"/>
            <a:ext cx="11557000" cy="6223000"/>
          </a:xfrm>
          <a:prstGeom prst="rect">
            <a:avLst/>
          </a:prstGeom>
        </p:spPr>
      </p:pic>
    </p:spTree>
    <p:extLst>
      <p:ext uri="{BB962C8B-B14F-4D97-AF65-F5344CB8AC3E}">
        <p14:creationId xmlns:p14="http://schemas.microsoft.com/office/powerpoint/2010/main" val="30518059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5" name="Rectangle 1"/>
          <p:cNvSpPr>
            <a:spLocks/>
          </p:cNvSpPr>
          <p:nvPr/>
        </p:nvSpPr>
        <p:spPr bwMode="auto">
          <a:xfrm>
            <a:off x="812879" y="1949450"/>
            <a:ext cx="14657232"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b="1" dirty="0" err="1" smtClean="0">
                <a:ea typeface="Courier"/>
                <a:cs typeface="Courier"/>
              </a:rPr>
              <a:t>rn</a:t>
            </a:r>
            <a:r>
              <a:rPr lang="en-US" altLang="en-US" sz="3600" b="1" dirty="0" smtClean="0">
                <a:ea typeface="Courier"/>
                <a:cs typeface="Courier"/>
              </a:rPr>
              <a:t>&gt;</a:t>
            </a:r>
            <a:r>
              <a:rPr lang="en-US" altLang="en-US" sz="3600" dirty="0" smtClean="0">
                <a:ea typeface="Courier"/>
                <a:cs typeface="Courier"/>
              </a:rPr>
              <a:t> 	</a:t>
            </a:r>
            <a:r>
              <a:rPr lang="en-US" sz="3600" dirty="0" err="1"/>
              <a:t>ps</a:t>
            </a:r>
            <a:r>
              <a:rPr lang="en-US" sz="3600" dirty="0"/>
              <a:t> </a:t>
            </a:r>
            <a:r>
              <a:rPr lang="en-US" sz="3600" dirty="0" err="1"/>
              <a:t>awux</a:t>
            </a:r>
            <a:r>
              <a:rPr lang="en-US" sz="3600" dirty="0"/>
              <a:t> | </a:t>
            </a:r>
            <a:r>
              <a:rPr lang="en-US" sz="3600" dirty="0" err="1"/>
              <a:t>grep</a:t>
            </a:r>
            <a:r>
              <a:rPr lang="en-US" sz="3600" dirty="0"/>
              <a:t> chef-client</a:t>
            </a:r>
            <a:endParaRPr lang="en-US" altLang="en-US" sz="3600" dirty="0">
              <a:ea typeface="Courier"/>
              <a:cs typeface="Courier"/>
            </a:endParaRPr>
          </a:p>
        </p:txBody>
      </p:sp>
      <p:sp>
        <p:nvSpPr>
          <p:cNvPr id="452611" name="Rectangle 2"/>
          <p:cNvSpPr>
            <a:spLocks/>
          </p:cNvSpPr>
          <p:nvPr/>
        </p:nvSpPr>
        <p:spPr bwMode="auto">
          <a:xfrm>
            <a:off x="838293" y="33782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nl-NL" sz="3200" dirty="0"/>
              <a:t>root      8933  0.3  2.2 130400 37816 ?        </a:t>
            </a:r>
            <a:r>
              <a:rPr lang="nl-NL" sz="3200" dirty="0" err="1"/>
              <a:t>Sl</a:t>
            </a:r>
            <a:r>
              <a:rPr lang="nl-NL" sz="3200" dirty="0"/>
              <a:t>   03:19   0:01 </a:t>
            </a:r>
            <a:r>
              <a:rPr lang="nl-NL" sz="3200" b="1" dirty="0"/>
              <a:t>/</a:t>
            </a:r>
            <a:r>
              <a:rPr lang="nl-NL" sz="3200" b="1" dirty="0" err="1"/>
              <a:t>opt</a:t>
            </a:r>
            <a:r>
              <a:rPr lang="nl-NL" sz="3200" b="1" dirty="0"/>
              <a:t>/chef/</a:t>
            </a:r>
            <a:r>
              <a:rPr lang="nl-NL" sz="3200" b="1" dirty="0" err="1"/>
              <a:t>embedded</a:t>
            </a:r>
            <a:r>
              <a:rPr lang="nl-NL" sz="3200" b="1" dirty="0"/>
              <a:t>/bin/</a:t>
            </a:r>
            <a:r>
              <a:rPr lang="nl-NL" sz="3200" b="1" dirty="0" err="1"/>
              <a:t>ruby</a:t>
            </a:r>
            <a:r>
              <a:rPr lang="nl-NL" sz="3200" b="1" dirty="0"/>
              <a:t> /</a:t>
            </a:r>
            <a:r>
              <a:rPr lang="nl-NL" sz="3200" b="1" dirty="0" err="1"/>
              <a:t>usr</a:t>
            </a:r>
            <a:r>
              <a:rPr lang="nl-NL" sz="3200" b="1" dirty="0"/>
              <a:t>/bin/chef-</a:t>
            </a:r>
            <a:r>
              <a:rPr lang="nl-NL" sz="3200" b="1" dirty="0" err="1"/>
              <a:t>client</a:t>
            </a:r>
            <a:r>
              <a:rPr lang="nl-NL" sz="3200" b="1" dirty="0"/>
              <a:t> -d</a:t>
            </a:r>
            <a:r>
              <a:rPr lang="nl-NL" sz="3200" dirty="0"/>
              <a:t> -c /etc/chef/</a:t>
            </a:r>
            <a:r>
              <a:rPr lang="nl-NL" sz="3200" dirty="0" err="1"/>
              <a:t>client.rb</a:t>
            </a:r>
            <a:r>
              <a:rPr lang="nl-NL" sz="3200" dirty="0"/>
              <a:t> -L /var/log/chef/</a:t>
            </a:r>
            <a:r>
              <a:rPr lang="nl-NL" sz="3200" dirty="0" err="1"/>
              <a:t>client.log</a:t>
            </a:r>
            <a:r>
              <a:rPr lang="nl-NL" sz="3200" dirty="0"/>
              <a:t> -P /var/run/chef/</a:t>
            </a:r>
            <a:r>
              <a:rPr lang="nl-NL" sz="3200" dirty="0" err="1"/>
              <a:t>client.pid</a:t>
            </a:r>
            <a:r>
              <a:rPr lang="nl-NL" sz="3200" dirty="0"/>
              <a:t> -i 1800 -s 300</a:t>
            </a:r>
            <a:endParaRPr lang="en-US" altLang="en-US" sz="3000" dirty="0">
              <a:ea typeface="Courier"/>
              <a:cs typeface="Courier"/>
            </a:endParaRPr>
          </a:p>
        </p:txBody>
      </p:sp>
      <p:sp>
        <p:nvSpPr>
          <p:cNvPr id="692227" name="Rectangle 3"/>
          <p:cNvSpPr>
            <a:spLocks noGrp="1" noChangeArrowheads="1"/>
          </p:cNvSpPr>
          <p:nvPr>
            <p:ph type="title"/>
          </p:nvPr>
        </p:nvSpPr>
        <p:spPr/>
        <p:txBody>
          <a:bodyPr/>
          <a:lstStyle/>
          <a:p>
            <a:pPr eaLnBrk="1" hangingPunct="1">
              <a:defRPr/>
            </a:pPr>
            <a:r>
              <a:rPr lang="en-US" sz="4800" dirty="0" smtClean="0">
                <a:sym typeface="Arial Bold" charset="0"/>
              </a:rPr>
              <a:t>Linux Exercise</a:t>
            </a:r>
            <a:r>
              <a:rPr lang="en-US" sz="4800" dirty="0">
                <a:sym typeface="Arial Bold" charset="0"/>
              </a:rPr>
              <a:t>: Verify chef-client is running</a:t>
            </a:r>
          </a:p>
        </p:txBody>
      </p:sp>
    </p:spTree>
    <p:extLst>
      <p:ext uri="{BB962C8B-B14F-4D97-AF65-F5344CB8AC3E}">
        <p14:creationId xmlns:p14="http://schemas.microsoft.com/office/powerpoint/2010/main" val="33098248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5" name="Rectangle 1"/>
          <p:cNvSpPr>
            <a:spLocks/>
          </p:cNvSpPr>
          <p:nvPr/>
        </p:nvSpPr>
        <p:spPr bwMode="auto">
          <a:xfrm>
            <a:off x="127794" y="2019300"/>
            <a:ext cx="6400799"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b="1" dirty="0" err="1" smtClean="0">
                <a:ea typeface="Courier"/>
                <a:cs typeface="Courier"/>
              </a:rPr>
              <a:t>rn</a:t>
            </a:r>
            <a:r>
              <a:rPr lang="en-US" altLang="en-US" sz="3600" b="1" dirty="0" smtClean="0">
                <a:ea typeface="Courier"/>
                <a:cs typeface="Courier"/>
              </a:rPr>
              <a:t>&gt;</a:t>
            </a:r>
            <a:r>
              <a:rPr lang="en-US" altLang="en-US" sz="3600" dirty="0" smtClean="0">
                <a:ea typeface="Courier"/>
                <a:cs typeface="Courier"/>
              </a:rPr>
              <a:t> get-service chef*</a:t>
            </a:r>
            <a:endParaRPr lang="en-US" altLang="en-US" sz="3600" dirty="0">
              <a:ea typeface="Courier"/>
              <a:cs typeface="Courier"/>
            </a:endParaRPr>
          </a:p>
        </p:txBody>
      </p:sp>
      <p:sp>
        <p:nvSpPr>
          <p:cNvPr id="452611" name="Rectangle 2"/>
          <p:cNvSpPr>
            <a:spLocks/>
          </p:cNvSpPr>
          <p:nvPr/>
        </p:nvSpPr>
        <p:spPr bwMode="auto">
          <a:xfrm>
            <a:off x="152493" y="3200400"/>
            <a:ext cx="6376101"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000" dirty="0">
                <a:ea typeface="Courier"/>
                <a:cs typeface="Courier"/>
              </a:rPr>
              <a:t>Status   </a:t>
            </a:r>
            <a:r>
              <a:rPr lang="en-US" altLang="en-US" sz="3000" dirty="0" smtClean="0">
                <a:ea typeface="Courier"/>
                <a:cs typeface="Courier"/>
              </a:rPr>
              <a:t>  Name               </a:t>
            </a:r>
            <a:r>
              <a:rPr lang="en-US" altLang="en-US" sz="3000" dirty="0" err="1">
                <a:ea typeface="Courier"/>
                <a:cs typeface="Courier"/>
              </a:rPr>
              <a:t>DisplayName</a:t>
            </a:r>
            <a:endParaRPr lang="en-US" altLang="en-US" sz="3000" dirty="0">
              <a:ea typeface="Courier"/>
              <a:cs typeface="Courier"/>
            </a:endParaRPr>
          </a:p>
          <a:p>
            <a:pPr defTabSz="914400" eaLnBrk="1" fontAlgn="base" hangingPunct="1">
              <a:spcBef>
                <a:spcPct val="0"/>
              </a:spcBef>
              <a:spcAft>
                <a:spcPct val="0"/>
              </a:spcAft>
            </a:pPr>
            <a:r>
              <a:rPr lang="en-US" altLang="en-US" sz="3000" dirty="0">
                <a:ea typeface="Courier"/>
                <a:cs typeface="Courier"/>
              </a:rPr>
              <a:t>------   </a:t>
            </a:r>
            <a:r>
              <a:rPr lang="en-US" altLang="en-US" sz="3000" dirty="0" smtClean="0">
                <a:ea typeface="Courier"/>
                <a:cs typeface="Courier"/>
              </a:rPr>
              <a:t>  ----               -</a:t>
            </a:r>
            <a:r>
              <a:rPr lang="en-US" altLang="en-US" sz="3000" dirty="0">
                <a:ea typeface="Courier"/>
                <a:cs typeface="Courier"/>
              </a:rPr>
              <a:t>----------</a:t>
            </a:r>
          </a:p>
          <a:p>
            <a:pPr defTabSz="914400" eaLnBrk="1" fontAlgn="base" hangingPunct="1">
              <a:spcBef>
                <a:spcPct val="0"/>
              </a:spcBef>
              <a:spcAft>
                <a:spcPct val="0"/>
              </a:spcAft>
            </a:pPr>
            <a:r>
              <a:rPr lang="en-US" altLang="en-US" sz="3000" dirty="0">
                <a:ea typeface="Courier"/>
                <a:cs typeface="Courier"/>
              </a:rPr>
              <a:t>Running  </a:t>
            </a:r>
            <a:r>
              <a:rPr lang="en-US" altLang="en-US" sz="3000" dirty="0" smtClean="0">
                <a:ea typeface="Courier"/>
                <a:cs typeface="Courier"/>
              </a:rPr>
              <a:t>  chef-client        Chef Client Service</a:t>
            </a:r>
            <a:endParaRPr lang="en-US" altLang="en-US" sz="3000" dirty="0">
              <a:ea typeface="Courier"/>
              <a:cs typeface="Courier"/>
            </a:endParaRPr>
          </a:p>
        </p:txBody>
      </p:sp>
      <p:sp>
        <p:nvSpPr>
          <p:cNvPr id="692227" name="Rectangle 3"/>
          <p:cNvSpPr>
            <a:spLocks noGrp="1" noChangeArrowheads="1"/>
          </p:cNvSpPr>
          <p:nvPr>
            <p:ph type="title"/>
          </p:nvPr>
        </p:nvSpPr>
        <p:spPr>
          <a:xfrm>
            <a:off x="800273" y="177800"/>
            <a:ext cx="14657233" cy="1117600"/>
          </a:xfrm>
        </p:spPr>
        <p:txBody>
          <a:bodyPr/>
          <a:lstStyle/>
          <a:p>
            <a:pPr eaLnBrk="1" hangingPunct="1">
              <a:defRPr/>
            </a:pPr>
            <a:r>
              <a:rPr lang="en-US" sz="4800" dirty="0" smtClean="0">
                <a:sym typeface="Arial Bold" charset="0"/>
              </a:rPr>
              <a:t>Exercise</a:t>
            </a:r>
            <a:r>
              <a:rPr lang="en-US" sz="4800" dirty="0">
                <a:sym typeface="Arial Bold" charset="0"/>
              </a:rPr>
              <a:t>: Verify chef-client is running</a:t>
            </a:r>
          </a:p>
        </p:txBody>
      </p:sp>
      <p:sp>
        <p:nvSpPr>
          <p:cNvPr id="5" name="Rectangle 1"/>
          <p:cNvSpPr>
            <a:spLocks/>
          </p:cNvSpPr>
          <p:nvPr/>
        </p:nvSpPr>
        <p:spPr bwMode="auto">
          <a:xfrm>
            <a:off x="6833394" y="1981200"/>
            <a:ext cx="9296400"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b="1" dirty="0" err="1" smtClean="0">
                <a:ea typeface="Courier"/>
                <a:cs typeface="Courier"/>
              </a:rPr>
              <a:t>rn</a:t>
            </a:r>
            <a:r>
              <a:rPr lang="en-US" altLang="en-US" sz="3600" b="1" dirty="0" smtClean="0">
                <a:ea typeface="Courier"/>
                <a:cs typeface="Courier"/>
              </a:rPr>
              <a:t>&gt;</a:t>
            </a:r>
            <a:r>
              <a:rPr lang="en-US" altLang="en-US" sz="3600" dirty="0" smtClean="0">
                <a:ea typeface="Courier"/>
                <a:cs typeface="Courier"/>
              </a:rPr>
              <a:t> </a:t>
            </a:r>
            <a:r>
              <a:rPr lang="en-US" sz="3600" dirty="0" err="1" smtClean="0"/>
              <a:t>ps</a:t>
            </a:r>
            <a:r>
              <a:rPr lang="en-US" sz="3600" dirty="0" smtClean="0"/>
              <a:t> </a:t>
            </a:r>
            <a:r>
              <a:rPr lang="en-US" sz="3600" dirty="0" err="1"/>
              <a:t>awux</a:t>
            </a:r>
            <a:r>
              <a:rPr lang="en-US" sz="3600" dirty="0"/>
              <a:t> | </a:t>
            </a:r>
            <a:r>
              <a:rPr lang="en-US" sz="3600" dirty="0" err="1"/>
              <a:t>grep</a:t>
            </a:r>
            <a:r>
              <a:rPr lang="en-US" sz="3600" dirty="0"/>
              <a:t> chef-client</a:t>
            </a:r>
            <a:endParaRPr lang="en-US" altLang="en-US" sz="3600" dirty="0">
              <a:ea typeface="Courier"/>
              <a:cs typeface="Courier"/>
            </a:endParaRPr>
          </a:p>
        </p:txBody>
      </p:sp>
      <p:sp>
        <p:nvSpPr>
          <p:cNvPr id="6" name="Rectangle 2"/>
          <p:cNvSpPr>
            <a:spLocks/>
          </p:cNvSpPr>
          <p:nvPr/>
        </p:nvSpPr>
        <p:spPr bwMode="auto">
          <a:xfrm>
            <a:off x="6833394" y="3200400"/>
            <a:ext cx="9296400"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nl-NL" sz="3200" dirty="0" smtClean="0"/>
              <a:t>root 8933 0.3 2.2 </a:t>
            </a:r>
            <a:r>
              <a:rPr lang="nl-NL" sz="3200" dirty="0"/>
              <a:t>130400 37816 ?        </a:t>
            </a:r>
            <a:r>
              <a:rPr lang="nl-NL" sz="3200" dirty="0" err="1"/>
              <a:t>Sl</a:t>
            </a:r>
            <a:r>
              <a:rPr lang="nl-NL" sz="3200" dirty="0"/>
              <a:t>   03:19   0:01 </a:t>
            </a:r>
            <a:r>
              <a:rPr lang="nl-NL" sz="3200" dirty="0" smtClean="0"/>
              <a:t/>
            </a:r>
            <a:br>
              <a:rPr lang="nl-NL" sz="3200" dirty="0" smtClean="0"/>
            </a:br>
            <a:r>
              <a:rPr lang="nl-NL" sz="3200" b="1" dirty="0" smtClean="0"/>
              <a:t>/</a:t>
            </a:r>
            <a:r>
              <a:rPr lang="nl-NL" sz="3200" b="1" dirty="0" err="1"/>
              <a:t>opt</a:t>
            </a:r>
            <a:r>
              <a:rPr lang="nl-NL" sz="3200" b="1" dirty="0"/>
              <a:t>/chef/</a:t>
            </a:r>
            <a:r>
              <a:rPr lang="nl-NL" sz="3200" b="1" dirty="0" err="1"/>
              <a:t>embedded</a:t>
            </a:r>
            <a:r>
              <a:rPr lang="nl-NL" sz="3200" b="1" dirty="0"/>
              <a:t>/bin/</a:t>
            </a:r>
            <a:r>
              <a:rPr lang="nl-NL" sz="3200" b="1" dirty="0" err="1"/>
              <a:t>ruby</a:t>
            </a:r>
            <a:r>
              <a:rPr lang="nl-NL" sz="3200" b="1" dirty="0"/>
              <a:t> /</a:t>
            </a:r>
            <a:r>
              <a:rPr lang="nl-NL" sz="3200" b="1" dirty="0" err="1"/>
              <a:t>usr</a:t>
            </a:r>
            <a:r>
              <a:rPr lang="nl-NL" sz="3200" b="1" dirty="0"/>
              <a:t>/bin/chef-</a:t>
            </a:r>
            <a:r>
              <a:rPr lang="nl-NL" sz="3200" b="1" dirty="0" err="1"/>
              <a:t>client</a:t>
            </a:r>
            <a:r>
              <a:rPr lang="nl-NL" sz="3200" b="1" dirty="0"/>
              <a:t> -d</a:t>
            </a:r>
            <a:r>
              <a:rPr lang="nl-NL" sz="3200" dirty="0"/>
              <a:t> -c /etc/chef/</a:t>
            </a:r>
            <a:r>
              <a:rPr lang="nl-NL" sz="3200" dirty="0" err="1"/>
              <a:t>client.rb</a:t>
            </a:r>
            <a:r>
              <a:rPr lang="nl-NL" sz="3200" dirty="0"/>
              <a:t> -L /var/log/chef/</a:t>
            </a:r>
            <a:r>
              <a:rPr lang="nl-NL" sz="3200" dirty="0" err="1"/>
              <a:t>client.log</a:t>
            </a:r>
            <a:r>
              <a:rPr lang="nl-NL" sz="3200" dirty="0"/>
              <a:t> -P /var/run/chef/</a:t>
            </a:r>
            <a:r>
              <a:rPr lang="nl-NL" sz="3200" dirty="0" err="1"/>
              <a:t>client.pid</a:t>
            </a:r>
            <a:r>
              <a:rPr lang="nl-NL" sz="3200" dirty="0"/>
              <a:t> -i 1800 -s 300</a:t>
            </a:r>
            <a:endParaRPr lang="en-US" altLang="en-US" sz="3000" dirty="0">
              <a:ea typeface="Courier"/>
              <a:cs typeface="Courier"/>
            </a:endParaRPr>
          </a:p>
        </p:txBody>
      </p:sp>
      <p:sp>
        <p:nvSpPr>
          <p:cNvPr id="2" name="TextBox 1"/>
          <p:cNvSpPr txBox="1"/>
          <p:nvPr/>
        </p:nvSpPr>
        <p:spPr>
          <a:xfrm>
            <a:off x="2601299" y="1457980"/>
            <a:ext cx="1641295" cy="523220"/>
          </a:xfrm>
          <a:prstGeom prst="rect">
            <a:avLst/>
          </a:prstGeom>
          <a:noFill/>
        </p:spPr>
        <p:txBody>
          <a:bodyPr wrap="none" rtlCol="0">
            <a:spAutoFit/>
          </a:bodyPr>
          <a:lstStyle/>
          <a:p>
            <a:r>
              <a:rPr lang="en-US" dirty="0" smtClean="0"/>
              <a:t>Windows</a:t>
            </a:r>
            <a:endParaRPr lang="en-US" dirty="0"/>
          </a:p>
        </p:txBody>
      </p:sp>
      <p:sp>
        <p:nvSpPr>
          <p:cNvPr id="3" name="TextBox 2"/>
          <p:cNvSpPr txBox="1"/>
          <p:nvPr/>
        </p:nvSpPr>
        <p:spPr>
          <a:xfrm>
            <a:off x="11352118" y="1447800"/>
            <a:ext cx="1043876" cy="523220"/>
          </a:xfrm>
          <a:prstGeom prst="rect">
            <a:avLst/>
          </a:prstGeom>
          <a:noFill/>
        </p:spPr>
        <p:txBody>
          <a:bodyPr wrap="none" rtlCol="0">
            <a:spAutoFit/>
          </a:bodyPr>
          <a:lstStyle/>
          <a:p>
            <a:r>
              <a:rPr lang="en-US" dirty="0" smtClean="0"/>
              <a:t>Linux</a:t>
            </a:r>
            <a:endParaRPr lang="en-US" dirty="0"/>
          </a:p>
        </p:txBody>
      </p:sp>
    </p:spTree>
    <p:extLst>
      <p:ext uri="{BB962C8B-B14F-4D97-AF65-F5344CB8AC3E}">
        <p14:creationId xmlns:p14="http://schemas.microsoft.com/office/powerpoint/2010/main" val="2200371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3" name="Rectangle 1"/>
          <p:cNvSpPr>
            <a:spLocks noGrp="1" noChangeArrowheads="1"/>
          </p:cNvSpPr>
          <p:nvPr>
            <p:ph type="title"/>
          </p:nvPr>
        </p:nvSpPr>
        <p:spPr/>
        <p:txBody>
          <a:bodyPr/>
          <a:lstStyle/>
          <a:p>
            <a:pPr eaLnBrk="1" hangingPunct="1">
              <a:defRPr/>
            </a:pPr>
            <a:r>
              <a:rPr lang="en-US" dirty="0">
                <a:sym typeface="Arial Bold" charset="0"/>
              </a:rPr>
              <a:t>Convergent infrastructure</a:t>
            </a:r>
          </a:p>
        </p:txBody>
      </p:sp>
      <p:sp>
        <p:nvSpPr>
          <p:cNvPr id="453635" name="Rectangle 2"/>
          <p:cNvSpPr>
            <a:spLocks noGrp="1" noChangeArrowheads="1"/>
          </p:cNvSpPr>
          <p:nvPr>
            <p:ph type="body" idx="1"/>
          </p:nvPr>
        </p:nvSpPr>
        <p:spPr/>
        <p:txBody>
          <a:bodyPr/>
          <a:lstStyle/>
          <a:p>
            <a:pPr eaLnBrk="1" hangingPunct="1"/>
            <a:r>
              <a:rPr lang="en-US" altLang="en-US" dirty="0" smtClean="0"/>
              <a:t>Our node is now running chef-client as a service, and it will converge itself over time on a (by default) 30 minute interval.</a:t>
            </a:r>
          </a:p>
          <a:p>
            <a:pPr eaLnBrk="1" hangingPunct="1"/>
            <a:r>
              <a:rPr lang="en-US" altLang="en-US" dirty="0" smtClean="0"/>
              <a:t>The amount of resources converged may vary with longer intervals, depending on configuration drift on the system.</a:t>
            </a:r>
          </a:p>
          <a:p>
            <a:pPr eaLnBrk="1" hangingPunct="1"/>
            <a:r>
              <a:rPr lang="en-US" altLang="en-US" dirty="0" smtClean="0"/>
              <a:t>Because Chef resources are idempotent, it will only configure what it needs </a:t>
            </a:r>
            <a:r>
              <a:rPr lang="en-US" altLang="en-US" smtClean="0"/>
              <a:t>to on each </a:t>
            </a:r>
            <a:r>
              <a:rPr lang="en-US" altLang="en-US" dirty="0" smtClean="0"/>
              <a:t>run.</a:t>
            </a:r>
          </a:p>
        </p:txBody>
      </p:sp>
    </p:spTree>
    <p:extLst>
      <p:ext uri="{BB962C8B-B14F-4D97-AF65-F5344CB8AC3E}">
        <p14:creationId xmlns:p14="http://schemas.microsoft.com/office/powerpoint/2010/main" val="1960570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5"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464899" name="Rectangle 2"/>
          <p:cNvSpPr>
            <a:spLocks noGrp="1" noChangeArrowheads="1"/>
          </p:cNvSpPr>
          <p:nvPr>
            <p:ph idx="1"/>
          </p:nvPr>
        </p:nvSpPr>
        <p:spPr/>
        <p:txBody>
          <a:bodyPr/>
          <a:lstStyle/>
          <a:p>
            <a:pPr eaLnBrk="1" hangingPunct="1"/>
            <a:r>
              <a:rPr lang="en-US" altLang="en-US" dirty="0" smtClean="0"/>
              <a:t>What is the Chef Community site URL?</a:t>
            </a:r>
          </a:p>
          <a:p>
            <a:pPr eaLnBrk="1" hangingPunct="1"/>
            <a:r>
              <a:rPr lang="en-US" altLang="en-US" dirty="0" smtClean="0"/>
              <a:t>What are two ways to download cookbooks from the community site?</a:t>
            </a:r>
          </a:p>
          <a:p>
            <a:pPr eaLnBrk="1" hangingPunct="1"/>
            <a:r>
              <a:rPr lang="en-US" altLang="en-US" dirty="0" smtClean="0"/>
              <a:t>What is the first thing you should read when downloading a cookbook?</a:t>
            </a:r>
          </a:p>
          <a:p>
            <a:pPr eaLnBrk="1" hangingPunct="1"/>
            <a:r>
              <a:rPr lang="en-US" altLang="en-US" dirty="0" smtClean="0"/>
              <a:t>Who vets the cookbooks on the community site?</a:t>
            </a:r>
          </a:p>
          <a:p>
            <a:pPr eaLnBrk="1" hangingPunct="1"/>
            <a:r>
              <a:rPr lang="en-US" altLang="en-US" dirty="0" smtClean="0"/>
              <a:t>Who has two thumbs and reads the recipes they download from the community site?</a:t>
            </a:r>
          </a:p>
        </p:txBody>
      </p:sp>
    </p:spTree>
    <p:extLst>
      <p:ext uri="{BB962C8B-B14F-4D97-AF65-F5344CB8AC3E}">
        <p14:creationId xmlns:p14="http://schemas.microsoft.com/office/powerpoint/2010/main" val="41835294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1"/>
          <p:cNvSpPr>
            <a:spLocks noGrp="1" noChangeArrowheads="1"/>
          </p:cNvSpPr>
          <p:nvPr>
            <p:ph type="title"/>
          </p:nvPr>
        </p:nvSpPr>
        <p:spPr>
          <a:ln/>
        </p:spPr>
        <p:txBody>
          <a:bodyPr/>
          <a:lstStyle/>
          <a:p>
            <a:r>
              <a:rPr lang="en-US" dirty="0"/>
              <a:t>Organizations</a:t>
            </a:r>
          </a:p>
        </p:txBody>
      </p:sp>
      <p:pic>
        <p:nvPicPr>
          <p:cNvPr id="312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794" y="1905000"/>
            <a:ext cx="10313407" cy="626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41299514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8641" name="Rectangle 1"/>
          <p:cNvSpPr>
            <a:spLocks noGrp="1" noChangeArrowheads="1"/>
          </p:cNvSpPr>
          <p:nvPr>
            <p:ph type="ctrTitle"/>
          </p:nvPr>
        </p:nvSpPr>
        <p:spPr>
          <a:ln/>
        </p:spPr>
        <p:txBody>
          <a:bodyPr/>
          <a:lstStyle/>
          <a:p>
            <a:r>
              <a:rPr lang="en-US"/>
              <a:t>Further Resources</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57112815"/>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9665" name="Rectangle 1"/>
          <p:cNvSpPr>
            <a:spLocks noGrp="1" noChangeArrowheads="1"/>
          </p:cNvSpPr>
          <p:nvPr>
            <p:ph type="title"/>
          </p:nvPr>
        </p:nvSpPr>
        <p:spPr>
          <a:ln/>
        </p:spPr>
        <p:txBody>
          <a:bodyPr/>
          <a:lstStyle/>
          <a:p>
            <a:r>
              <a:rPr lang="en-US" sz="7200" dirty="0" smtClean="0"/>
              <a:t>Working with Chef, the company</a:t>
            </a:r>
            <a:endParaRPr lang="en-US" sz="7200"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847071969"/>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Chef Status</a:t>
            </a:r>
            <a:endParaRPr lang="en-US" dirty="0"/>
          </a:p>
        </p:txBody>
      </p:sp>
      <p:sp>
        <p:nvSpPr>
          <p:cNvPr id="5" name="Content Placeholder 4"/>
          <p:cNvSpPr>
            <a:spLocks noGrp="1"/>
          </p:cNvSpPr>
          <p:nvPr>
            <p:ph idx="1"/>
          </p:nvPr>
        </p:nvSpPr>
        <p:spPr/>
        <p:txBody>
          <a:bodyPr/>
          <a:lstStyle/>
          <a:p>
            <a:r>
              <a:rPr lang="en-US" dirty="0"/>
              <a:t>Status for Chef related systems can be found by browsing </a:t>
            </a:r>
            <a:r>
              <a:rPr lang="en-US" dirty="0" smtClean="0"/>
              <a:t>to</a:t>
            </a:r>
            <a:endParaRPr lang="en-US" dirty="0"/>
          </a:p>
          <a:p>
            <a:pPr lvl="1"/>
            <a:r>
              <a:rPr lang="en-US" dirty="0">
                <a:hlinkClick r:id="rId2"/>
              </a:rPr>
              <a:t>http://</a:t>
            </a:r>
            <a:r>
              <a:rPr lang="en-US" dirty="0" smtClean="0">
                <a:hlinkClick r:id="rId2"/>
              </a:rPr>
              <a:t>status.chef.io</a:t>
            </a:r>
            <a:r>
              <a:rPr lang="en-US" dirty="0" smtClean="0"/>
              <a:t>, </a:t>
            </a:r>
            <a:r>
              <a:rPr lang="en-US" dirty="0"/>
              <a:t>or</a:t>
            </a:r>
          </a:p>
          <a:p>
            <a:pPr lvl="1"/>
            <a:r>
              <a:rPr lang="en-US" dirty="0">
                <a:hlinkClick r:id="rId3"/>
              </a:rPr>
              <a:t>https://</a:t>
            </a:r>
            <a:r>
              <a:rPr lang="en-US" dirty="0" err="1">
                <a:hlinkClick r:id="rId3"/>
              </a:rPr>
              <a:t>twitter.com</a:t>
            </a:r>
            <a:r>
              <a:rPr lang="en-US" dirty="0">
                <a:hlinkClick r:id="rId3"/>
              </a:rPr>
              <a:t>/</a:t>
            </a:r>
            <a:r>
              <a:rPr lang="en-US" dirty="0" err="1">
                <a:hlinkClick r:id="rId3"/>
              </a:rPr>
              <a:t>opscode_status</a:t>
            </a:r>
            <a:r>
              <a:rPr lang="en-US" dirty="0">
                <a:hlinkClick r:id="rId3"/>
              </a:rPr>
              <a:t> </a:t>
            </a:r>
            <a:endParaRPr lang="en-US" dirty="0"/>
          </a:p>
        </p:txBody>
      </p:sp>
    </p:spTree>
    <p:extLst>
      <p:ext uri="{BB962C8B-B14F-4D97-AF65-F5344CB8AC3E}">
        <p14:creationId xmlns:p14="http://schemas.microsoft.com/office/powerpoint/2010/main" val="18729507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How do I interact with Chef support?</a:t>
            </a:r>
          </a:p>
        </p:txBody>
      </p:sp>
      <p:sp>
        <p:nvSpPr>
          <p:cNvPr id="3" name="Content Placeholder 2"/>
          <p:cNvSpPr>
            <a:spLocks noGrp="1"/>
          </p:cNvSpPr>
          <p:nvPr>
            <p:ph idx="1"/>
          </p:nvPr>
        </p:nvSpPr>
        <p:spPr/>
        <p:txBody>
          <a:bodyPr/>
          <a:lstStyle/>
          <a:p>
            <a:r>
              <a:rPr lang="en-US" dirty="0"/>
              <a:t>There are two ways to raise a ticket with Chef Support </a:t>
            </a:r>
          </a:p>
          <a:p>
            <a:pPr lvl="1"/>
            <a:r>
              <a:rPr lang="en-US" dirty="0"/>
              <a:t>Via the Web UI at </a:t>
            </a:r>
            <a:r>
              <a:rPr lang="en-US" dirty="0">
                <a:hlinkClick r:id="rId2"/>
              </a:rPr>
              <a:t>https://help2</a:t>
            </a:r>
            <a:r>
              <a:rPr lang="en-US" dirty="0" smtClean="0">
                <a:hlinkClick r:id="rId2"/>
              </a:rPr>
              <a:t>.chef.io</a:t>
            </a:r>
            <a:r>
              <a:rPr lang="en-US" dirty="0" smtClean="0"/>
              <a:t> </a:t>
            </a:r>
            <a:endParaRPr lang="en-US" dirty="0"/>
          </a:p>
          <a:p>
            <a:pPr lvl="1"/>
            <a:r>
              <a:rPr lang="en-US" dirty="0"/>
              <a:t>By sending an email to </a:t>
            </a:r>
            <a:r>
              <a:rPr lang="en-US" dirty="0">
                <a:hlinkClick r:id="rId3"/>
              </a:rPr>
              <a:t>support</a:t>
            </a:r>
            <a:r>
              <a:rPr lang="en-US" dirty="0" smtClean="0">
                <a:hlinkClick r:id="rId3"/>
              </a:rPr>
              <a:t>@chef.io</a:t>
            </a:r>
            <a:endParaRPr lang="en-US" dirty="0" smtClean="0"/>
          </a:p>
          <a:p>
            <a:pPr marL="405040" lvl="1" indent="0">
              <a:buNone/>
            </a:pPr>
            <a:endParaRPr lang="en-US" dirty="0"/>
          </a:p>
          <a:p>
            <a:endParaRPr lang="en-US" dirty="0"/>
          </a:p>
          <a:p>
            <a:r>
              <a:rPr lang="en-US" dirty="0"/>
              <a:t>The Web UI allows you to submit any severity level ticket, however emailed tickets default to 'severity 3'</a:t>
            </a:r>
          </a:p>
          <a:p>
            <a:r>
              <a:rPr lang="en-US" dirty="0"/>
              <a:t>The Web UI allows you to view previously submitted tickets for an </a:t>
            </a:r>
            <a:r>
              <a:rPr lang="en-US" dirty="0" smtClean="0"/>
              <a:t>org</a:t>
            </a:r>
            <a:endParaRPr lang="en-US" dirty="0"/>
          </a:p>
        </p:txBody>
      </p:sp>
    </p:spTree>
    <p:extLst>
      <p:ext uri="{BB962C8B-B14F-4D97-AF65-F5344CB8AC3E}">
        <p14:creationId xmlns:p14="http://schemas.microsoft.com/office/powerpoint/2010/main" val="19115239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Dealing with Support</a:t>
            </a:r>
          </a:p>
        </p:txBody>
      </p:sp>
      <p:sp>
        <p:nvSpPr>
          <p:cNvPr id="3" name="Content Placeholder 2"/>
          <p:cNvSpPr>
            <a:spLocks noGrp="1"/>
          </p:cNvSpPr>
          <p:nvPr>
            <p:ph idx="1"/>
          </p:nvPr>
        </p:nvSpPr>
        <p:spPr>
          <a:xfrm>
            <a:off x="800274" y="1879603"/>
            <a:ext cx="15024720" cy="6731000"/>
          </a:xfrm>
        </p:spPr>
        <p:txBody>
          <a:bodyPr/>
          <a:lstStyle/>
          <a:p>
            <a:r>
              <a:rPr lang="en-US" sz="3600" dirty="0"/>
              <a:t>When an org signs up for a support contract, the email domain of the primary user is used used as a key, and anyone with an email in that domain can submit tickets</a:t>
            </a:r>
          </a:p>
          <a:p>
            <a:endParaRPr lang="en-US" sz="3600" dirty="0"/>
          </a:p>
          <a:p>
            <a:r>
              <a:rPr lang="en-US" sz="3600" dirty="0"/>
              <a:t>E.g. </a:t>
            </a:r>
            <a:r>
              <a:rPr lang="en-US" sz="3600" dirty="0">
                <a:hlinkClick r:id="rId2" action="ppaction://hlinkfile"/>
              </a:rPr>
              <a:t>user1@domain.com</a:t>
            </a:r>
            <a:r>
              <a:rPr lang="en-US" sz="3600" dirty="0"/>
              <a:t> starts a support contract for an org, then </a:t>
            </a:r>
            <a:r>
              <a:rPr lang="en-US" sz="3600" dirty="0">
                <a:hlinkClick r:id="rId3" action="ppaction://hlinkfile"/>
              </a:rPr>
              <a:t>user2@domain.com</a:t>
            </a:r>
            <a:r>
              <a:rPr lang="en-US" sz="3600" dirty="0"/>
              <a:t> and </a:t>
            </a:r>
            <a:r>
              <a:rPr lang="en-US" sz="3600" dirty="0">
                <a:hlinkClick r:id="rId4" action="ppaction://hlinkfile"/>
              </a:rPr>
              <a:t>user3@domain.com</a:t>
            </a:r>
            <a:r>
              <a:rPr lang="en-US" sz="3600" dirty="0"/>
              <a:t> can also submit tickets on behalf of "</a:t>
            </a:r>
            <a:r>
              <a:rPr lang="en-US" sz="3600" dirty="0" err="1"/>
              <a:t>domain.com</a:t>
            </a:r>
            <a:r>
              <a:rPr lang="en-US" sz="3600" dirty="0"/>
              <a:t>" for that org</a:t>
            </a:r>
          </a:p>
          <a:p>
            <a:endParaRPr lang="en-US" sz="3600" dirty="0"/>
          </a:p>
          <a:p>
            <a:r>
              <a:rPr lang="en-US" sz="3600" dirty="0"/>
              <a:t>Any user email </a:t>
            </a:r>
            <a:r>
              <a:rPr lang="en-US" sz="3600" dirty="0" smtClean="0"/>
              <a:t>address can </a:t>
            </a:r>
            <a:r>
              <a:rPr lang="en-US" sz="3600" dirty="0"/>
              <a:t>be added explicitly to the Support Tool for your org by emailing </a:t>
            </a:r>
            <a:r>
              <a:rPr lang="en-US" sz="3600" dirty="0" err="1">
                <a:hlinkClick r:id="rId5" action="ppaction://hlinkfile"/>
              </a:rPr>
              <a:t>sales</a:t>
            </a:r>
            <a:r>
              <a:rPr lang="en-US" sz="3600" dirty="0" err="1" smtClean="0">
                <a:hlinkClick r:id="rId5" action="ppaction://hlinkfile"/>
              </a:rPr>
              <a:t>@</a:t>
            </a:r>
            <a:r>
              <a:rPr lang="en-US" sz="3600" dirty="0" err="1" smtClean="0"/>
              <a:t>chef.io</a:t>
            </a:r>
            <a:r>
              <a:rPr lang="en-US" sz="3600" dirty="0" smtClean="0"/>
              <a:t> </a:t>
            </a:r>
            <a:r>
              <a:rPr lang="en-US" sz="3600" dirty="0"/>
              <a:t>or submitting a ticket </a:t>
            </a:r>
          </a:p>
        </p:txBody>
      </p:sp>
    </p:spTree>
    <p:extLst>
      <p:ext uri="{BB962C8B-B14F-4D97-AF65-F5344CB8AC3E}">
        <p14:creationId xmlns:p14="http://schemas.microsoft.com/office/powerpoint/2010/main" val="7195528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releases</a:t>
            </a:r>
          </a:p>
        </p:txBody>
      </p:sp>
      <p:sp>
        <p:nvSpPr>
          <p:cNvPr id="3" name="Content Placeholder 2"/>
          <p:cNvSpPr>
            <a:spLocks noGrp="1"/>
          </p:cNvSpPr>
          <p:nvPr>
            <p:ph idx="1"/>
          </p:nvPr>
        </p:nvSpPr>
        <p:spPr/>
        <p:txBody>
          <a:bodyPr/>
          <a:lstStyle/>
          <a:p>
            <a:r>
              <a:rPr lang="en-US" dirty="0"/>
              <a:t>Release Notes can be found here</a:t>
            </a:r>
          </a:p>
          <a:p>
            <a:pPr lvl="1"/>
            <a:r>
              <a:rPr lang="en-US" dirty="0">
                <a:hlinkClick r:id="rId2"/>
              </a:rPr>
              <a:t>http://</a:t>
            </a:r>
            <a:r>
              <a:rPr lang="en-US" dirty="0" smtClean="0">
                <a:hlinkClick r:id="rId2"/>
              </a:rPr>
              <a:t>docs.chef.io</a:t>
            </a:r>
            <a:endParaRPr lang="en-US" dirty="0"/>
          </a:p>
          <a:p>
            <a:pPr marL="405040" lvl="1" indent="0">
              <a:buNone/>
            </a:pPr>
            <a:r>
              <a:rPr lang="en-US" smtClean="0"/>
              <a:t> </a:t>
            </a:r>
            <a:endParaRPr lang="en-US" dirty="0"/>
          </a:p>
        </p:txBody>
      </p:sp>
    </p:spTree>
    <p:extLst>
      <p:ext uri="{BB962C8B-B14F-4D97-AF65-F5344CB8AC3E}">
        <p14:creationId xmlns:p14="http://schemas.microsoft.com/office/powerpoint/2010/main" val="28697867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1953" name="Rectangle 1"/>
          <p:cNvSpPr>
            <a:spLocks noGrp="1" noChangeArrowheads="1"/>
          </p:cNvSpPr>
          <p:nvPr>
            <p:ph type="title"/>
          </p:nvPr>
        </p:nvSpPr>
        <p:spPr>
          <a:xfrm>
            <a:off x="901788" y="1536700"/>
            <a:ext cx="14530219" cy="3949700"/>
          </a:xfrm>
          <a:ln/>
        </p:spPr>
        <p:txBody>
          <a:bodyPr/>
          <a:lstStyle/>
          <a:p>
            <a:r>
              <a:rPr lang="en-US" sz="7200" dirty="0"/>
              <a:t>Further Resources</a:t>
            </a:r>
          </a:p>
        </p:txBody>
      </p:sp>
    </p:spTree>
    <p:extLst>
      <p:ext uri="{BB962C8B-B14F-4D97-AF65-F5344CB8AC3E}">
        <p14:creationId xmlns:p14="http://schemas.microsoft.com/office/powerpoint/2010/main" val="2379945381"/>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Further Resources</a:t>
            </a:r>
            <a:endParaRPr lang="en-US" dirty="0"/>
          </a:p>
        </p:txBody>
      </p:sp>
      <p:sp>
        <p:nvSpPr>
          <p:cNvPr id="3" name="Content Placeholder 2"/>
          <p:cNvSpPr>
            <a:spLocks noGrp="1"/>
          </p:cNvSpPr>
          <p:nvPr>
            <p:ph idx="1"/>
          </p:nvPr>
        </p:nvSpPr>
        <p:spPr/>
        <p:txBody>
          <a:bodyPr/>
          <a:lstStyle/>
          <a:p>
            <a:r>
              <a:rPr lang="en-US" dirty="0"/>
              <a:t>http:/</a:t>
            </a:r>
            <a:r>
              <a:rPr lang="en-US" dirty="0" smtClean="0"/>
              <a:t>/</a:t>
            </a:r>
            <a:r>
              <a:rPr lang="en-US" dirty="0" err="1" smtClean="0"/>
              <a:t>chef.io</a:t>
            </a:r>
            <a:r>
              <a:rPr lang="en-US" dirty="0" smtClean="0"/>
              <a:t>/</a:t>
            </a:r>
            <a:endParaRPr lang="en-US" dirty="0"/>
          </a:p>
          <a:p>
            <a:r>
              <a:rPr lang="en-US" dirty="0"/>
              <a:t>http:/</a:t>
            </a:r>
            <a:r>
              <a:rPr lang="en-US" dirty="0" smtClean="0"/>
              <a:t>/</a:t>
            </a:r>
            <a:r>
              <a:rPr lang="en-US" dirty="0" err="1" smtClean="0"/>
              <a:t>supermarket.chef.io</a:t>
            </a:r>
            <a:r>
              <a:rPr lang="en-US" dirty="0" smtClean="0"/>
              <a:t>/</a:t>
            </a:r>
            <a:endParaRPr lang="en-US" dirty="0"/>
          </a:p>
          <a:p>
            <a:r>
              <a:rPr lang="en-US" dirty="0"/>
              <a:t>http://</a:t>
            </a:r>
            <a:r>
              <a:rPr lang="en-US" dirty="0" err="1" smtClean="0"/>
              <a:t>docs.chef.io</a:t>
            </a:r>
            <a:r>
              <a:rPr lang="en-US" dirty="0" smtClean="0"/>
              <a:t>/</a:t>
            </a:r>
            <a:endParaRPr lang="en-US" dirty="0"/>
          </a:p>
          <a:p>
            <a:r>
              <a:rPr lang="en-US" dirty="0"/>
              <a:t>http://</a:t>
            </a:r>
            <a:r>
              <a:rPr lang="en-US" dirty="0" err="1"/>
              <a:t>learnchef.com</a:t>
            </a:r>
            <a:endParaRPr lang="en-US" dirty="0"/>
          </a:p>
          <a:p>
            <a:r>
              <a:rPr lang="en-US" dirty="0"/>
              <a:t>http://</a:t>
            </a:r>
            <a:r>
              <a:rPr lang="en-US" dirty="0" err="1" smtClean="0"/>
              <a:t>lists.chef.io</a:t>
            </a:r>
            <a:endParaRPr lang="en-US" dirty="0"/>
          </a:p>
          <a:p>
            <a:r>
              <a:rPr lang="en-US" dirty="0"/>
              <a:t>http://</a:t>
            </a:r>
            <a:r>
              <a:rPr lang="en-US" dirty="0" err="1"/>
              <a:t>youtube.com</a:t>
            </a:r>
            <a:r>
              <a:rPr lang="en-US" dirty="0"/>
              <a:t>/user/Opscode</a:t>
            </a:r>
          </a:p>
          <a:p>
            <a:r>
              <a:rPr lang="en-US" dirty="0" err="1"/>
              <a:t>irc.freenode.net</a:t>
            </a:r>
            <a:r>
              <a:rPr lang="en-US" dirty="0"/>
              <a:t>     #chef, #chef-hacking, #</a:t>
            </a:r>
            <a:r>
              <a:rPr lang="en-US" dirty="0" err="1"/>
              <a:t>learnchef</a:t>
            </a:r>
            <a:endParaRPr lang="en-US" dirty="0"/>
          </a:p>
          <a:p>
            <a:r>
              <a:rPr lang="en-US" dirty="0"/>
              <a:t>Twitter    </a:t>
            </a:r>
            <a:r>
              <a:rPr lang="en-US" dirty="0" smtClean="0"/>
              <a:t>@</a:t>
            </a:r>
            <a:r>
              <a:rPr lang="en-US" dirty="0" err="1" smtClean="0"/>
              <a:t>chef.io</a:t>
            </a:r>
            <a:r>
              <a:rPr lang="en-US" dirty="0" smtClean="0"/>
              <a:t> </a:t>
            </a:r>
            <a:r>
              <a:rPr lang="en-US" dirty="0"/>
              <a:t>#</a:t>
            </a:r>
            <a:r>
              <a:rPr lang="en-US" dirty="0" err="1"/>
              <a:t>getchef</a:t>
            </a:r>
            <a:endParaRPr lang="en-US" dirty="0"/>
          </a:p>
        </p:txBody>
      </p:sp>
    </p:spTree>
    <p:extLst>
      <p:ext uri="{BB962C8B-B14F-4D97-AF65-F5344CB8AC3E}">
        <p14:creationId xmlns:p14="http://schemas.microsoft.com/office/powerpoint/2010/main" val="15883100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Food Fight Show</a:t>
            </a:r>
            <a:endParaRPr lang="en-US" dirty="0"/>
          </a:p>
        </p:txBody>
      </p:sp>
      <p:sp>
        <p:nvSpPr>
          <p:cNvPr id="3" name="Content Placeholder 2"/>
          <p:cNvSpPr>
            <a:spLocks noGrp="1"/>
          </p:cNvSpPr>
          <p:nvPr>
            <p:ph idx="1"/>
          </p:nvPr>
        </p:nvSpPr>
        <p:spPr>
          <a:xfrm>
            <a:off x="800276" y="1879603"/>
            <a:ext cx="7709520" cy="6731000"/>
          </a:xfrm>
        </p:spPr>
        <p:txBody>
          <a:bodyPr/>
          <a:lstStyle/>
          <a:p>
            <a:r>
              <a:rPr lang="en-US" dirty="0"/>
              <a:t>http://</a:t>
            </a:r>
            <a:r>
              <a:rPr lang="en-US" dirty="0" err="1"/>
              <a:t>foodfightshow.org</a:t>
            </a:r>
            <a:endParaRPr lang="en-US" dirty="0"/>
          </a:p>
          <a:p>
            <a:r>
              <a:rPr lang="en-US" dirty="0"/>
              <a:t>The Podcast Where </a:t>
            </a:r>
            <a:r>
              <a:rPr lang="en-US" dirty="0" err="1"/>
              <a:t>DevOps</a:t>
            </a:r>
            <a:r>
              <a:rPr lang="en-US" dirty="0"/>
              <a:t> Chef Do Battle</a:t>
            </a:r>
          </a:p>
          <a:p>
            <a:r>
              <a:rPr lang="en-US" dirty="0"/>
              <a:t>Regular updates about new Cookbooks, Knife-plugins, and more</a:t>
            </a:r>
          </a:p>
          <a:p>
            <a:r>
              <a:rPr lang="en-US" dirty="0"/>
              <a:t>Best Practices for working with Chef</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5995" y="3200400"/>
            <a:ext cx="7107563" cy="3657600"/>
          </a:xfrm>
          <a:prstGeom prst="rect">
            <a:avLst/>
          </a:prstGeom>
        </p:spPr>
      </p:pic>
    </p:spTree>
    <p:extLst>
      <p:ext uri="{BB962C8B-B14F-4D97-AF65-F5344CB8AC3E}">
        <p14:creationId xmlns:p14="http://schemas.microsoft.com/office/powerpoint/2010/main" val="14711595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17" name="Rectangle 1"/>
          <p:cNvSpPr>
            <a:spLocks noGrp="1" noChangeArrowheads="1"/>
          </p:cNvSpPr>
          <p:nvPr>
            <p:ph type="title"/>
          </p:nvPr>
        </p:nvSpPr>
        <p:spPr>
          <a:ln/>
        </p:spPr>
        <p:txBody>
          <a:bodyPr/>
          <a:lstStyle/>
          <a:p>
            <a:r>
              <a:rPr lang="en-US"/>
              <a:t>Local Meetup Groups</a:t>
            </a:r>
          </a:p>
        </p:txBody>
      </p:sp>
      <p:sp>
        <p:nvSpPr>
          <p:cNvPr id="1033218" name="Rectangle 2"/>
          <p:cNvSpPr>
            <a:spLocks noGrp="1" noChangeArrowheads="1"/>
          </p:cNvSpPr>
          <p:nvPr>
            <p:ph type="body" idx="1"/>
          </p:nvPr>
        </p:nvSpPr>
        <p:spPr>
          <a:ln/>
        </p:spPr>
        <p:txBody>
          <a:bodyPr/>
          <a:lstStyle/>
          <a:p>
            <a:r>
              <a:rPr lang="en-US" dirty="0" smtClean="0"/>
              <a:t>Find your local </a:t>
            </a:r>
            <a:r>
              <a:rPr lang="en-US" dirty="0" err="1" smtClean="0"/>
              <a:t>DevOps</a:t>
            </a:r>
            <a:r>
              <a:rPr lang="en-US" dirty="0" smtClean="0"/>
              <a:t> or Chef </a:t>
            </a:r>
            <a:r>
              <a:rPr lang="en-US" dirty="0" err="1" smtClean="0"/>
              <a:t>meetup</a:t>
            </a:r>
            <a:r>
              <a:rPr lang="en-US" dirty="0" smtClean="0"/>
              <a:t> group!</a:t>
            </a:r>
            <a:endParaRPr lang="en-US" dirty="0"/>
          </a:p>
        </p:txBody>
      </p:sp>
    </p:spTree>
    <p:extLst>
      <p:ext uri="{BB962C8B-B14F-4D97-AF65-F5344CB8AC3E}">
        <p14:creationId xmlns:p14="http://schemas.microsoft.com/office/powerpoint/2010/main" val="29838873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ln/>
        </p:spPr>
        <p:txBody>
          <a:bodyPr/>
          <a:lstStyle/>
          <a:p>
            <a:r>
              <a:rPr lang="en-US" dirty="0"/>
              <a:t>Course Objectives</a:t>
            </a:r>
          </a:p>
        </p:txBody>
      </p:sp>
      <p:sp>
        <p:nvSpPr>
          <p:cNvPr id="29698" name="Rectangle 2"/>
          <p:cNvSpPr>
            <a:spLocks noGrp="1" noChangeArrowheads="1"/>
          </p:cNvSpPr>
          <p:nvPr>
            <p:ph type="body" idx="4294967295"/>
          </p:nvPr>
        </p:nvSpPr>
        <p:spPr>
          <a:xfrm>
            <a:off x="813594" y="1905000"/>
            <a:ext cx="13793548" cy="6477000"/>
          </a:xfrm>
          <a:ln/>
        </p:spPr>
        <p:txBody>
          <a:bodyPr/>
          <a:lstStyle/>
          <a:p>
            <a:pPr marL="0" indent="0">
              <a:buNone/>
            </a:pPr>
            <a:r>
              <a:rPr lang="en-US" sz="4300" b="1" dirty="0" smtClean="0"/>
              <a:t>  We are going to learn how to:</a:t>
            </a:r>
          </a:p>
          <a:p>
            <a:r>
              <a:rPr lang="en-US" sz="4300" dirty="0"/>
              <a:t>Understand Chef’s architecture</a:t>
            </a:r>
          </a:p>
          <a:p>
            <a:r>
              <a:rPr lang="en-US" sz="4300" dirty="0" smtClean="0"/>
              <a:t>Automate </a:t>
            </a:r>
            <a:r>
              <a:rPr lang="en-US" sz="4300" dirty="0"/>
              <a:t>deployment of infrastructure and </a:t>
            </a:r>
            <a:r>
              <a:rPr lang="en-US" sz="4300" dirty="0" smtClean="0"/>
              <a:t>applications </a:t>
            </a:r>
            <a:endParaRPr lang="en-US" sz="4300" dirty="0"/>
          </a:p>
          <a:p>
            <a:r>
              <a:rPr lang="en-US" sz="4300" dirty="0" smtClean="0"/>
              <a:t>Read and write Chef Recipes and Cookbooks</a:t>
            </a:r>
          </a:p>
          <a:p>
            <a:r>
              <a:rPr lang="en-US" sz="4300" dirty="0" smtClean="0"/>
              <a:t>Use the multitude of assets already created within the Global Chef Community</a:t>
            </a:r>
          </a:p>
          <a:p>
            <a:endParaRPr lang="en-US" sz="4300" dirty="0"/>
          </a:p>
        </p:txBody>
      </p:sp>
    </p:spTree>
    <p:extLst>
      <p:ext uri="{BB962C8B-B14F-4D97-AF65-F5344CB8AC3E}">
        <p14:creationId xmlns:p14="http://schemas.microsoft.com/office/powerpoint/2010/main" val="2612412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1"/>
          <p:cNvSpPr>
            <a:spLocks noGrp="1" noChangeArrowheads="1"/>
          </p:cNvSpPr>
          <p:nvPr>
            <p:ph type="title"/>
          </p:nvPr>
        </p:nvSpPr>
        <p:spPr>
          <a:xfrm>
            <a:off x="737395" y="177800"/>
            <a:ext cx="14935200" cy="1117600"/>
          </a:xfrm>
          <a:ln/>
        </p:spPr>
        <p:txBody>
          <a:bodyPr/>
          <a:lstStyle/>
          <a:p>
            <a:r>
              <a:rPr lang="en-US" sz="6700" dirty="0" smtClean="0"/>
              <a:t>Download the "</a:t>
            </a:r>
            <a:r>
              <a:rPr lang="en-US" sz="6700" dirty="0"/>
              <a:t>Starter Kit" for your Org</a:t>
            </a:r>
          </a:p>
        </p:txBody>
      </p:sp>
      <p:sp>
        <p:nvSpPr>
          <p:cNvPr id="250882" name="Rectangle 2"/>
          <p:cNvSpPr>
            <a:spLocks noGrp="1" noChangeArrowheads="1"/>
          </p:cNvSpPr>
          <p:nvPr>
            <p:ph type="body" idx="1"/>
          </p:nvPr>
        </p:nvSpPr>
        <p:spPr>
          <a:xfrm>
            <a:off x="508794" y="1879600"/>
            <a:ext cx="15316200" cy="6731000"/>
          </a:xfrm>
          <a:ln/>
        </p:spPr>
        <p:txBody>
          <a:bodyPr/>
          <a:lstStyle/>
          <a:p>
            <a:pPr marL="0" indent="0">
              <a:buNone/>
            </a:pPr>
            <a:r>
              <a:rPr lang="en-US" dirty="0" smtClean="0"/>
              <a:t>Notes about the Starter Kit:</a:t>
            </a:r>
          </a:p>
          <a:p>
            <a:r>
              <a:rPr lang="en-US" dirty="0" smtClean="0"/>
              <a:t>Every time you download a </a:t>
            </a:r>
            <a:r>
              <a:rPr lang="en-US" b="1" dirty="0" smtClean="0"/>
              <a:t>new</a:t>
            </a:r>
            <a:r>
              <a:rPr lang="en-US" dirty="0" smtClean="0"/>
              <a:t> Starter Kit, you get a </a:t>
            </a:r>
            <a:r>
              <a:rPr lang="en-US" b="1" dirty="0" smtClean="0"/>
              <a:t>new</a:t>
            </a:r>
            <a:r>
              <a:rPr lang="en-US" dirty="0" smtClean="0"/>
              <a:t> authentication certificate, </a:t>
            </a:r>
            <a:r>
              <a:rPr lang="en-US" dirty="0" smtClean="0">
                <a:solidFill>
                  <a:srgbClr val="FF0000"/>
                </a:solidFill>
              </a:rPr>
              <a:t>invalidating the old one</a:t>
            </a:r>
            <a:r>
              <a:rPr lang="en-US" dirty="0" smtClean="0"/>
              <a:t>, so you have to use the NEW .</a:t>
            </a:r>
            <a:r>
              <a:rPr lang="en-US" dirty="0" err="1" smtClean="0"/>
              <a:t>pem</a:t>
            </a:r>
            <a:r>
              <a:rPr lang="en-US" dirty="0" smtClean="0"/>
              <a:t> files, NOT the old .</a:t>
            </a:r>
            <a:r>
              <a:rPr lang="en-US" dirty="0" err="1" smtClean="0"/>
              <a:t>pem</a:t>
            </a:r>
            <a:r>
              <a:rPr lang="en-US" dirty="0" smtClean="0"/>
              <a:t> files</a:t>
            </a:r>
          </a:p>
          <a:p>
            <a:r>
              <a:rPr lang="en-US" b="1" dirty="0" smtClean="0"/>
              <a:t>If one person on a team downloads a new Starter Kit, they need to share the new certificate with the rest of the team, or the team won’t have access to the Organization</a:t>
            </a:r>
            <a:endParaRPr lang="en-US" b="1" dirty="0"/>
          </a:p>
        </p:txBody>
      </p:sp>
    </p:spTree>
    <p:extLst>
      <p:ext uri="{BB962C8B-B14F-4D97-AF65-F5344CB8AC3E}">
        <p14:creationId xmlns:p14="http://schemas.microsoft.com/office/powerpoint/2010/main" val="35260083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3729" name="Rectangle 1"/>
          <p:cNvSpPr>
            <a:spLocks noGrp="1" noChangeArrowheads="1"/>
          </p:cNvSpPr>
          <p:nvPr>
            <p:ph type="title"/>
          </p:nvPr>
        </p:nvSpPr>
        <p:spPr/>
        <p:txBody>
          <a:bodyPr/>
          <a:lstStyle/>
          <a:p>
            <a:pPr algn="ctr" eaLnBrk="1" hangingPunct="1">
              <a:defRPr/>
            </a:pPr>
            <a:r>
              <a:rPr lang="en-US" dirty="0" smtClean="0">
                <a:sym typeface="Arial Bold" charset="0"/>
              </a:rPr>
              <a:t>Thank you for attending</a:t>
            </a:r>
            <a:br>
              <a:rPr lang="en-US" dirty="0" smtClean="0">
                <a:sym typeface="Arial Bold" charset="0"/>
              </a:rPr>
            </a:br>
            <a:r>
              <a:rPr lang="en-US" dirty="0" smtClean="0">
                <a:sym typeface="Arial Bold" charset="0"/>
              </a:rPr>
              <a:t>Chef Fundamentals </a:t>
            </a:r>
            <a:br>
              <a:rPr lang="en-US" dirty="0" smtClean="0">
                <a:sym typeface="Arial Bold" charset="0"/>
              </a:rPr>
            </a:br>
            <a:r>
              <a:rPr lang="en-US" smtClean="0">
                <a:sym typeface="Arial Bold" charset="0"/>
              </a:rPr>
              <a:t>for Linux</a:t>
            </a:r>
            <a:r>
              <a:rPr lang="en-US" dirty="0" smtClean="0">
                <a:sym typeface="Arial Bold" charset="0"/>
              </a:rPr>
              <a:t>! </a:t>
            </a:r>
            <a:endParaRPr lang="en-US" dirty="0">
              <a:sym typeface="Arial Bold" charset="0"/>
            </a:endParaRPr>
          </a:p>
        </p:txBody>
      </p:sp>
    </p:spTree>
    <p:extLst>
      <p:ext uri="{BB962C8B-B14F-4D97-AF65-F5344CB8AC3E}">
        <p14:creationId xmlns:p14="http://schemas.microsoft.com/office/powerpoint/2010/main" val="1297130284"/>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29" name="Rectangle 1"/>
          <p:cNvSpPr>
            <a:spLocks noGrp="1" noChangeArrowheads="1"/>
          </p:cNvSpPr>
          <p:nvPr>
            <p:ph type="title"/>
          </p:nvPr>
        </p:nvSpPr>
        <p:spPr/>
        <p:txBody>
          <a:bodyPr/>
          <a:lstStyle/>
          <a:p>
            <a:pPr algn="ctr" eaLnBrk="1" hangingPunct="1">
              <a:defRPr/>
            </a:pPr>
            <a:r>
              <a:rPr lang="en-US" dirty="0" smtClean="0">
                <a:sym typeface="Arial Bold" charset="0"/>
              </a:rPr>
              <a:t>Thank you for attending</a:t>
            </a:r>
            <a:br>
              <a:rPr lang="en-US" dirty="0" smtClean="0">
                <a:sym typeface="Arial Bold" charset="0"/>
              </a:rPr>
            </a:br>
            <a:r>
              <a:rPr lang="en-US" dirty="0" smtClean="0">
                <a:sym typeface="Arial Bold" charset="0"/>
              </a:rPr>
              <a:t>Chef Fundamentals </a:t>
            </a:r>
            <a:br>
              <a:rPr lang="en-US" dirty="0" smtClean="0">
                <a:sym typeface="Arial Bold" charset="0"/>
              </a:rPr>
            </a:br>
            <a:r>
              <a:rPr lang="en-US" dirty="0" smtClean="0">
                <a:sym typeface="Arial Bold" charset="0"/>
              </a:rPr>
              <a:t>for Windows and Linux! </a:t>
            </a:r>
            <a:endParaRPr lang="en-US" dirty="0">
              <a:sym typeface="Arial Bold" charset="0"/>
            </a:endParaRPr>
          </a:p>
        </p:txBody>
      </p:sp>
    </p:spTree>
    <p:extLst>
      <p:ext uri="{BB962C8B-B14F-4D97-AF65-F5344CB8AC3E}">
        <p14:creationId xmlns:p14="http://schemas.microsoft.com/office/powerpoint/2010/main" val="28507327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body" idx="1"/>
          </p:nvPr>
        </p:nvSpPr>
        <p:spPr>
          <a:xfrm>
            <a:off x="800178" y="1879600"/>
            <a:ext cx="14567616" cy="6731000"/>
          </a:xfrm>
          <a:ln/>
        </p:spPr>
        <p:txBody>
          <a:bodyPr/>
          <a:lstStyle/>
          <a:p>
            <a:pPr>
              <a:buSzPct val="99000"/>
            </a:pPr>
            <a:r>
              <a:rPr lang="en-US" dirty="0" smtClean="0"/>
              <a:t>Using an external repo allows for </a:t>
            </a:r>
          </a:p>
          <a:p>
            <a:pPr lvl="2">
              <a:buSzPct val="99000"/>
            </a:pPr>
            <a:r>
              <a:rPr lang="en-US" dirty="0" smtClean="0"/>
              <a:t>team collaboration</a:t>
            </a:r>
          </a:p>
          <a:p>
            <a:pPr lvl="2">
              <a:buSzPct val="99000"/>
            </a:pPr>
            <a:r>
              <a:rPr lang="en-US" sz="4300" dirty="0" smtClean="0"/>
              <a:t>version control</a:t>
            </a:r>
            <a:endParaRPr lang="en-US" sz="4300" dirty="0"/>
          </a:p>
          <a:p>
            <a:pPr lvl="2"/>
            <a:r>
              <a:rPr lang="en-US" sz="4300" dirty="0" smtClean="0"/>
              <a:t>Chef </a:t>
            </a:r>
            <a:r>
              <a:rPr lang="en-US" sz="4300" dirty="0"/>
              <a:t>code </a:t>
            </a:r>
            <a:r>
              <a:rPr lang="en-US" sz="4300" dirty="0" smtClean="0"/>
              <a:t>backups</a:t>
            </a:r>
          </a:p>
          <a:p>
            <a:pPr lvl="1"/>
            <a:endParaRPr lang="en-US" sz="4300" dirty="0" smtClean="0"/>
          </a:p>
          <a:p>
            <a:pPr marL="405040" lvl="1" indent="0">
              <a:buNone/>
            </a:pPr>
            <a:r>
              <a:rPr lang="en-US" sz="4300" dirty="0" smtClean="0"/>
              <a:t>Go to </a:t>
            </a:r>
            <a:r>
              <a:rPr lang="en-US" sz="4300" dirty="0" smtClean="0">
                <a:hlinkClick r:id="rId3"/>
              </a:rPr>
              <a:t>http://github.com</a:t>
            </a:r>
            <a:r>
              <a:rPr lang="en-US" sz="4300" dirty="0" smtClean="0"/>
              <a:t> to create a new </a:t>
            </a:r>
            <a:r>
              <a:rPr lang="en-US" sz="4300" dirty="0" err="1" smtClean="0"/>
              <a:t>Github</a:t>
            </a:r>
            <a:r>
              <a:rPr lang="en-US" sz="4300" dirty="0" smtClean="0"/>
              <a:t> account</a:t>
            </a:r>
            <a:endParaRPr lang="en-US" sz="4300" dirty="0"/>
          </a:p>
        </p:txBody>
      </p:sp>
      <p:sp>
        <p:nvSpPr>
          <p:cNvPr id="267268" name="Rectangle 4"/>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dirty="0" smtClean="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Using </a:t>
            </a:r>
            <a:r>
              <a:rPr lang="en-US" sz="7200" dirty="0" err="1" smtClean="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Github</a:t>
            </a:r>
            <a:endParaRPr lang="en-US" sz="72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endParaRPr>
          </a:p>
        </p:txBody>
      </p:sp>
    </p:spTree>
    <p:extLst>
      <p:ext uri="{BB962C8B-B14F-4D97-AF65-F5344CB8AC3E}">
        <p14:creationId xmlns:p14="http://schemas.microsoft.com/office/powerpoint/2010/main" val="29692761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smtClean="0">
                <a:solidFill>
                  <a:srgbClr val="FFFFFF"/>
                </a:solidFill>
                <a:latin typeface="Courier" charset="0"/>
                <a:ea typeface="ＭＳ Ｐゴシック" charset="0"/>
                <a:cs typeface="Courier" charset="0"/>
                <a:sym typeface="Courier" charset="0"/>
              </a:rPr>
              <a:t>&gt; </a:t>
            </a:r>
            <a:r>
              <a:rPr lang="en-US" sz="4800" dirty="0" err="1">
                <a:solidFill>
                  <a:srgbClr val="FFFFFF"/>
                </a:solidFill>
                <a:latin typeface="Courier" charset="0"/>
                <a:ea typeface="ＭＳ Ｐゴシック" charset="0"/>
                <a:cs typeface="Courier" charset="0"/>
                <a:sym typeface="Courier" charset="0"/>
              </a:rPr>
              <a:t>git</a:t>
            </a:r>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init</a:t>
            </a:r>
            <a:endParaRPr lang="en-US" sz="4800" dirty="0">
              <a:solidFill>
                <a:srgbClr val="FFFFFF"/>
              </a:solidFill>
              <a:latin typeface="Courier" charset="0"/>
              <a:ea typeface="ＭＳ Ｐゴシック" charset="0"/>
              <a:cs typeface="Courier" charset="0"/>
              <a:sym typeface="Courier" charset="0"/>
            </a:endParaRPr>
          </a:p>
        </p:txBody>
      </p:sp>
      <p:sp>
        <p:nvSpPr>
          <p:cNvPr id="291842" name="Rectangle 2"/>
          <p:cNvSpPr>
            <a:spLocks noGrp="1" noChangeArrowheads="1"/>
          </p:cNvSpPr>
          <p:nvPr>
            <p:ph type="title"/>
          </p:nvPr>
        </p:nvSpPr>
        <p:spPr>
          <a:ln/>
        </p:spPr>
        <p:txBody>
          <a:bodyPr/>
          <a:lstStyle/>
          <a:p>
            <a:r>
              <a:rPr lang="en-US"/>
              <a:t>Initialize a git repository</a:t>
            </a:r>
          </a:p>
        </p:txBody>
      </p:sp>
      <p:sp>
        <p:nvSpPr>
          <p:cNvPr id="291843" name="Rectangle 3"/>
          <p:cNvSpPr>
            <a:spLocks noGrp="1" noChangeArrowheads="1"/>
          </p:cNvSpPr>
          <p:nvPr>
            <p:ph type="body" idx="1"/>
          </p:nvPr>
        </p:nvSpPr>
        <p:spPr>
          <a:xfrm>
            <a:off x="800273" y="3276600"/>
            <a:ext cx="14657233" cy="53340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800" kern="1200" dirty="0">
                <a:solidFill>
                  <a:srgbClr val="FFFFFF"/>
                </a:solidFill>
                <a:latin typeface="Courier" charset="0"/>
                <a:ea typeface="ＭＳ Ｐゴシック" charset="0"/>
                <a:cs typeface="Courier" charset="0"/>
              </a:rPr>
              <a:t>Initialized empty </a:t>
            </a:r>
            <a:r>
              <a:rPr lang="en-US" sz="4800" kern="1200" dirty="0" err="1">
                <a:solidFill>
                  <a:srgbClr val="FFFFFF"/>
                </a:solidFill>
                <a:latin typeface="Courier" charset="0"/>
                <a:ea typeface="ＭＳ Ｐゴシック" charset="0"/>
                <a:cs typeface="Courier" charset="0"/>
              </a:rPr>
              <a:t>Git</a:t>
            </a:r>
            <a:r>
              <a:rPr lang="en-US" sz="4800" kern="1200" dirty="0">
                <a:solidFill>
                  <a:srgbClr val="FFFFFF"/>
                </a:solidFill>
                <a:latin typeface="Courier" charset="0"/>
                <a:ea typeface="ＭＳ Ｐゴシック" charset="0"/>
                <a:cs typeface="Courier" charset="0"/>
              </a:rPr>
              <a:t> repository in </a:t>
            </a:r>
            <a:r>
              <a:rPr lang="en-US" sz="4800" kern="1200" dirty="0" smtClean="0">
                <a:solidFill>
                  <a:srgbClr val="FFFFFF"/>
                </a:solidFill>
                <a:latin typeface="Courier" charset="0"/>
                <a:ea typeface="ＭＳ Ｐゴシック" charset="0"/>
                <a:cs typeface="Courier" charset="0"/>
              </a:rPr>
              <a:t/>
            </a:r>
            <a:br>
              <a:rPr lang="en-US" sz="4800" kern="1200" dirty="0" smtClean="0">
                <a:solidFill>
                  <a:srgbClr val="FFFFFF"/>
                </a:solidFill>
                <a:latin typeface="Courier" charset="0"/>
                <a:ea typeface="ＭＳ Ｐゴシック" charset="0"/>
                <a:cs typeface="Courier" charset="0"/>
              </a:rPr>
            </a:br>
            <a:r>
              <a:rPr lang="en-US" sz="4800" kern="1200" dirty="0" smtClean="0">
                <a:solidFill>
                  <a:srgbClr val="FFFFFF"/>
                </a:solidFill>
                <a:latin typeface="Courier" charset="0"/>
                <a:ea typeface="ＭＳ Ｐゴシック" charset="0"/>
                <a:cs typeface="Courier" charset="0"/>
              </a:rPr>
              <a:t>/</a:t>
            </a:r>
            <a:r>
              <a:rPr lang="en-US" sz="4800" kern="1200" dirty="0">
                <a:solidFill>
                  <a:srgbClr val="FFFFFF"/>
                </a:solidFill>
                <a:latin typeface="Courier" charset="0"/>
                <a:ea typeface="ＭＳ Ｐゴシック" charset="0"/>
                <a:cs typeface="Courier" charset="0"/>
              </a:rPr>
              <a:t>Users</a:t>
            </a:r>
            <a:r>
              <a:rPr lang="en-US" sz="4800" kern="1200" dirty="0" smtClean="0">
                <a:solidFill>
                  <a:srgbClr val="FFFFFF"/>
                </a:solidFill>
                <a:latin typeface="Courier" charset="0"/>
                <a:ea typeface="ＭＳ Ｐゴシック" charset="0"/>
                <a:cs typeface="Courier" charset="0"/>
              </a:rPr>
              <a:t>/</a:t>
            </a:r>
            <a:r>
              <a:rPr lang="en-US" sz="4800" kern="1200" dirty="0" err="1" smtClean="0">
                <a:solidFill>
                  <a:srgbClr val="FFFFFF"/>
                </a:solidFill>
                <a:latin typeface="Courier" charset="0"/>
                <a:ea typeface="ＭＳ Ｐゴシック" charset="0"/>
                <a:cs typeface="Courier" charset="0"/>
              </a:rPr>
              <a:t>your_name</a:t>
            </a:r>
            <a:r>
              <a:rPr lang="en-US" sz="4800" kern="1200" dirty="0" smtClean="0">
                <a:solidFill>
                  <a:srgbClr val="FFFFFF"/>
                </a:solidFill>
                <a:latin typeface="Courier" charset="0"/>
                <a:ea typeface="ＭＳ Ｐゴシック" charset="0"/>
                <a:cs typeface="Courier" charset="0"/>
              </a:rPr>
              <a:t>/</a:t>
            </a:r>
            <a:r>
              <a:rPr lang="en-US" sz="4800" kern="1200" dirty="0">
                <a:solidFill>
                  <a:srgbClr val="FFFFFF"/>
                </a:solidFill>
                <a:latin typeface="Courier" charset="0"/>
                <a:ea typeface="ＭＳ Ｐゴシック" charset="0"/>
                <a:cs typeface="Courier" charset="0"/>
              </a:rPr>
              <a:t>chef-repo/.</a:t>
            </a:r>
            <a:r>
              <a:rPr lang="en-US" sz="4800" kern="1200" dirty="0" err="1">
                <a:solidFill>
                  <a:srgbClr val="FFFFFF"/>
                </a:solidFill>
                <a:latin typeface="Courier" charset="0"/>
                <a:ea typeface="ＭＳ Ｐゴシック" charset="0"/>
                <a:cs typeface="Courier" charset="0"/>
              </a:rPr>
              <a:t>git</a:t>
            </a:r>
            <a:r>
              <a:rPr lang="en-US" sz="4800" kern="1200" dirty="0">
                <a:solidFill>
                  <a:srgbClr val="FFFFFF"/>
                </a:solidFill>
                <a:latin typeface="Courier" charset="0"/>
                <a:ea typeface="ＭＳ Ｐゴシック" charset="0"/>
                <a:cs typeface="Courier" charset="0"/>
              </a:rPr>
              <a:t>/</a:t>
            </a:r>
          </a:p>
        </p:txBody>
      </p:sp>
    </p:spTree>
    <p:extLst>
      <p:ext uri="{BB962C8B-B14F-4D97-AF65-F5344CB8AC3E}">
        <p14:creationId xmlns:p14="http://schemas.microsoft.com/office/powerpoint/2010/main" val="9262346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Rectangle 1"/>
          <p:cNvSpPr>
            <a:spLocks/>
          </p:cNvSpPr>
          <p:nvPr/>
        </p:nvSpPr>
        <p:spPr bwMode="auto">
          <a:xfrm>
            <a:off x="800178" y="1854200"/>
            <a:ext cx="14657232" cy="8128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400" dirty="0" smtClean="0">
                <a:solidFill>
                  <a:srgbClr val="FFFFFF"/>
                </a:solidFill>
                <a:latin typeface="Courier" charset="0"/>
                <a:ea typeface="ＭＳ Ｐゴシック" charset="0"/>
                <a:cs typeface="Courier" charset="0"/>
                <a:sym typeface="Courier" charset="0"/>
              </a:rPr>
              <a:t>&gt; </a:t>
            </a:r>
            <a:r>
              <a:rPr lang="en-US" sz="4400" dirty="0" err="1">
                <a:solidFill>
                  <a:srgbClr val="FFFFFF"/>
                </a:solidFill>
                <a:latin typeface="Courier" charset="0"/>
                <a:ea typeface="ＭＳ Ｐゴシック" charset="0"/>
                <a:cs typeface="Courier" charset="0"/>
                <a:sym typeface="Courier" charset="0"/>
              </a:rPr>
              <a:t>git</a:t>
            </a:r>
            <a:r>
              <a:rPr lang="en-US" sz="4400" dirty="0">
                <a:solidFill>
                  <a:srgbClr val="FFFFFF"/>
                </a:solidFill>
                <a:latin typeface="Courier" charset="0"/>
                <a:ea typeface="ＭＳ Ｐゴシック" charset="0"/>
                <a:cs typeface="Courier" charset="0"/>
                <a:sym typeface="Courier" charset="0"/>
              </a:rPr>
              <a:t> status</a:t>
            </a:r>
          </a:p>
        </p:txBody>
      </p:sp>
      <p:sp>
        <p:nvSpPr>
          <p:cNvPr id="293890" name="Rectangle 2"/>
          <p:cNvSpPr>
            <a:spLocks noGrp="1" noChangeArrowheads="1"/>
          </p:cNvSpPr>
          <p:nvPr>
            <p:ph type="title"/>
          </p:nvPr>
        </p:nvSpPr>
        <p:spPr>
          <a:ln/>
        </p:spPr>
        <p:txBody>
          <a:bodyPr/>
          <a:lstStyle/>
          <a:p>
            <a:r>
              <a:rPr lang="en-US"/>
              <a:t>Check git status</a:t>
            </a:r>
          </a:p>
        </p:txBody>
      </p:sp>
      <p:sp>
        <p:nvSpPr>
          <p:cNvPr id="293891" name="Rectangle 3"/>
          <p:cNvSpPr>
            <a:spLocks noGrp="1" noChangeArrowheads="1"/>
          </p:cNvSpPr>
          <p:nvPr>
            <p:ph type="body" idx="1"/>
          </p:nvPr>
        </p:nvSpPr>
        <p:spPr>
          <a:xfrm>
            <a:off x="800273" y="2971800"/>
            <a:ext cx="14657233" cy="5867399"/>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 On branch master</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Initial commit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Untracked files: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(use "</a:t>
            </a:r>
            <a:r>
              <a:rPr lang="en-US" sz="2000" kern="1200" dirty="0" err="1">
                <a:solidFill>
                  <a:srgbClr val="FFFFFF"/>
                </a:solidFill>
                <a:latin typeface="Courier" charset="0"/>
                <a:ea typeface="ＭＳ Ｐゴシック" charset="0"/>
                <a:cs typeface="Courier" charset="0"/>
              </a:rPr>
              <a:t>git</a:t>
            </a:r>
            <a:r>
              <a:rPr lang="en-US" sz="2000" kern="1200" dirty="0">
                <a:solidFill>
                  <a:srgbClr val="FFFFFF"/>
                </a:solidFill>
                <a:latin typeface="Courier" charset="0"/>
                <a:ea typeface="ＭＳ Ｐゴシック" charset="0"/>
                <a:cs typeface="Courier" charset="0"/>
              </a:rPr>
              <a:t> add &lt;file&gt;..." to include in what will be committed)</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berkshelf</a:t>
            </a: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.chef/</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gitignore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Berksfile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README.md</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Vagrantfile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chefignore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cookbooks/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roles/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nothing added to commit but untracked files present (use "</a:t>
            </a:r>
            <a:r>
              <a:rPr lang="en-US" sz="2000" kern="1200" dirty="0" err="1">
                <a:solidFill>
                  <a:srgbClr val="FFFFFF"/>
                </a:solidFill>
                <a:latin typeface="Courier" charset="0"/>
                <a:ea typeface="ＭＳ Ｐゴシック" charset="0"/>
                <a:cs typeface="Courier" charset="0"/>
              </a:rPr>
              <a:t>git</a:t>
            </a:r>
            <a:r>
              <a:rPr lang="en-US" sz="2000" kern="1200" dirty="0">
                <a:solidFill>
                  <a:srgbClr val="FFFFFF"/>
                </a:solidFill>
                <a:latin typeface="Courier" charset="0"/>
                <a:ea typeface="ＭＳ Ｐゴシック" charset="0"/>
                <a:cs typeface="Courier" charset="0"/>
              </a:rPr>
              <a:t> add" to track)</a:t>
            </a:r>
          </a:p>
        </p:txBody>
      </p:sp>
    </p:spTree>
    <p:extLst>
      <p:ext uri="{BB962C8B-B14F-4D97-AF65-F5344CB8AC3E}">
        <p14:creationId xmlns:p14="http://schemas.microsoft.com/office/powerpoint/2010/main" val="21283175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smtClean="0">
                <a:solidFill>
                  <a:srgbClr val="FFFFFF"/>
                </a:solidFill>
                <a:latin typeface="Courier" charset="0"/>
                <a:ea typeface="ＭＳ Ｐゴシック" charset="0"/>
                <a:cs typeface="Courier" charset="0"/>
                <a:sym typeface="Courier" charset="0"/>
              </a:rPr>
              <a:t>&gt; </a:t>
            </a:r>
            <a:r>
              <a:rPr lang="en-US" sz="4800" dirty="0" err="1">
                <a:solidFill>
                  <a:srgbClr val="FFFFFF"/>
                </a:solidFill>
                <a:latin typeface="Courier" charset="0"/>
                <a:ea typeface="ＭＳ Ｐゴシック" charset="0"/>
                <a:cs typeface="Courier" charset="0"/>
                <a:sym typeface="Courier" charset="0"/>
              </a:rPr>
              <a:t>git</a:t>
            </a:r>
            <a:r>
              <a:rPr lang="en-US" sz="4800" dirty="0">
                <a:solidFill>
                  <a:srgbClr val="FFFFFF"/>
                </a:solidFill>
                <a:latin typeface="Courier" charset="0"/>
                <a:ea typeface="ＭＳ Ｐゴシック" charset="0"/>
                <a:cs typeface="Courier" charset="0"/>
                <a:sym typeface="Courier" charset="0"/>
              </a:rPr>
              <a:t> add .</a:t>
            </a:r>
          </a:p>
        </p:txBody>
      </p:sp>
      <p:sp>
        <p:nvSpPr>
          <p:cNvPr id="295938" name="Rectangle 2"/>
          <p:cNvSpPr>
            <a:spLocks noGrp="1" noChangeArrowheads="1"/>
          </p:cNvSpPr>
          <p:nvPr>
            <p:ph type="title"/>
          </p:nvPr>
        </p:nvSpPr>
        <p:spPr>
          <a:ln/>
        </p:spPr>
        <p:txBody>
          <a:bodyPr/>
          <a:lstStyle/>
          <a:p>
            <a:r>
              <a:rPr lang="en-US"/>
              <a:t>Add all files to git</a:t>
            </a:r>
          </a:p>
        </p:txBody>
      </p:sp>
      <p:sp>
        <p:nvSpPr>
          <p:cNvPr id="295939" name="Rectangle 3"/>
          <p:cNvSpPr>
            <a:spLocks noGrp="1" noChangeArrowheads="1"/>
          </p:cNvSpPr>
          <p:nvPr>
            <p:ph type="body" idx="1"/>
          </p:nvPr>
        </p:nvSpPr>
        <p:spPr>
          <a:xfrm>
            <a:off x="800273" y="3352799"/>
            <a:ext cx="14657233" cy="52578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800" kern="1200" dirty="0">
                <a:solidFill>
                  <a:srgbClr val="FFFFFF"/>
                </a:solidFill>
                <a:latin typeface="Courier" charset="0"/>
                <a:ea typeface="ＭＳ Ｐゴシック" charset="0"/>
                <a:cs typeface="Courier" charset="0"/>
              </a:rPr>
              <a:t>[~/chef-repo]$</a:t>
            </a:r>
          </a:p>
        </p:txBody>
      </p:sp>
    </p:spTree>
    <p:extLst>
      <p:ext uri="{BB962C8B-B14F-4D97-AF65-F5344CB8AC3E}">
        <p14:creationId xmlns:p14="http://schemas.microsoft.com/office/powerpoint/2010/main" val="41172897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1"/>
          <p:cNvSpPr>
            <a:spLocks/>
          </p:cNvSpPr>
          <p:nvPr/>
        </p:nvSpPr>
        <p:spPr bwMode="auto">
          <a:xfrm>
            <a:off x="800178" y="1924050"/>
            <a:ext cx="14657232" cy="10795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900" dirty="0" smtClean="0">
                <a:solidFill>
                  <a:srgbClr val="FFFFFF"/>
                </a:solidFill>
                <a:latin typeface="Courier" charset="0"/>
                <a:ea typeface="ＭＳ Ｐゴシック" charset="0"/>
                <a:cs typeface="Courier" charset="0"/>
                <a:sym typeface="Courier" charset="0"/>
              </a:rPr>
              <a:t>&gt; </a:t>
            </a:r>
            <a:r>
              <a:rPr lang="en-US" sz="3900" dirty="0" err="1">
                <a:solidFill>
                  <a:srgbClr val="FFFFFF"/>
                </a:solidFill>
                <a:latin typeface="Courier" charset="0"/>
                <a:ea typeface="ＭＳ Ｐゴシック" charset="0"/>
                <a:cs typeface="Courier" charset="0"/>
                <a:sym typeface="Courier" charset="0"/>
              </a:rPr>
              <a:t>git</a:t>
            </a:r>
            <a:r>
              <a:rPr lang="en-US" sz="3900" dirty="0">
                <a:solidFill>
                  <a:srgbClr val="FFFFFF"/>
                </a:solidFill>
                <a:latin typeface="Courier" charset="0"/>
                <a:ea typeface="ＭＳ Ｐゴシック" charset="0"/>
                <a:cs typeface="Courier" charset="0"/>
                <a:sym typeface="Courier" charset="0"/>
              </a:rPr>
              <a:t> commit -m "add the starter kit from Chef"</a:t>
            </a:r>
          </a:p>
        </p:txBody>
      </p:sp>
      <p:sp>
        <p:nvSpPr>
          <p:cNvPr id="297986" name="Rectangle 2"/>
          <p:cNvSpPr>
            <a:spLocks noGrp="1" noChangeArrowheads="1"/>
          </p:cNvSpPr>
          <p:nvPr>
            <p:ph type="title"/>
          </p:nvPr>
        </p:nvSpPr>
        <p:spPr>
          <a:ln/>
        </p:spPr>
        <p:txBody>
          <a:bodyPr/>
          <a:lstStyle/>
          <a:p>
            <a:r>
              <a:rPr lang="en-US"/>
              <a:t>Add files to git</a:t>
            </a:r>
          </a:p>
        </p:txBody>
      </p:sp>
      <p:sp>
        <p:nvSpPr>
          <p:cNvPr id="297987" name="Rectangle 3"/>
          <p:cNvSpPr>
            <a:spLocks noGrp="1" noChangeArrowheads="1"/>
          </p:cNvSpPr>
          <p:nvPr>
            <p:ph type="body" idx="1"/>
          </p:nvPr>
        </p:nvSpPr>
        <p:spPr>
          <a:xfrm>
            <a:off x="800273" y="3276599"/>
            <a:ext cx="14657233" cy="53340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[master (root-commit) 2af68fb] add the starter kit from Chef</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13 files changed, 360 insertions(+)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berkshelf</a:t>
            </a:r>
            <a:r>
              <a:rPr lang="en-US" sz="2000" kern="1200" dirty="0">
                <a:solidFill>
                  <a:srgbClr val="FFFFFF"/>
                </a:solidFill>
                <a:latin typeface="Courier" charset="0"/>
                <a:ea typeface="ＭＳ Ｐゴシック" charset="0"/>
                <a:cs typeface="Courier" charset="0"/>
              </a:rPr>
              <a:t>/</a:t>
            </a:r>
            <a:r>
              <a:rPr lang="en-US" sz="2000" kern="1200" dirty="0" err="1">
                <a:solidFill>
                  <a:srgbClr val="FFFFFF"/>
                </a:solidFill>
                <a:latin typeface="Courier" charset="0"/>
                <a:ea typeface="ＭＳ Ｐゴシック" charset="0"/>
                <a:cs typeface="Courier" charset="0"/>
              </a:rPr>
              <a:t>config.json</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.chef/</a:t>
            </a:r>
            <a:r>
              <a:rPr lang="en-US" sz="2000" kern="1200" dirty="0" err="1">
                <a:solidFill>
                  <a:srgbClr val="FFFFFF"/>
                </a:solidFill>
                <a:latin typeface="Courier" charset="0"/>
                <a:ea typeface="ＭＳ Ｐゴシック" charset="0"/>
                <a:cs typeface="Courier" charset="0"/>
              </a:rPr>
              <a:t>knife.rb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gitignore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Berksfile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README.md</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Vagrantfile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chefignore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cookbooks/starter/attributes/</a:t>
            </a:r>
            <a:r>
              <a:rPr lang="en-US" sz="2000" kern="1200" dirty="0" err="1">
                <a:solidFill>
                  <a:srgbClr val="FFFFFF"/>
                </a:solidFill>
                <a:latin typeface="Courier" charset="0"/>
                <a:ea typeface="ＭＳ Ｐゴシック" charset="0"/>
                <a:cs typeface="Courier" charset="0"/>
              </a:rPr>
              <a:t>default.rb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cookbooks/starter/files/default/</a:t>
            </a:r>
            <a:r>
              <a:rPr lang="en-US" sz="2000" kern="1200" dirty="0" err="1">
                <a:solidFill>
                  <a:srgbClr val="FFFFFF"/>
                </a:solidFill>
                <a:latin typeface="Courier" charset="0"/>
                <a:ea typeface="ＭＳ Ｐゴシック" charset="0"/>
                <a:cs typeface="Courier" charset="0"/>
              </a:rPr>
              <a:t>sample.txt</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a:t>
            </a:r>
            <a:r>
              <a:rPr lang="en-US" sz="2000" kern="1200" dirty="0" err="1">
                <a:solidFill>
                  <a:srgbClr val="FFFFFF"/>
                </a:solidFill>
                <a:latin typeface="Courier" charset="0"/>
                <a:ea typeface="ＭＳ Ｐゴシック" charset="0"/>
                <a:cs typeface="Courier" charset="0"/>
              </a:rPr>
              <a:t>metadata.rb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cookbooks/starter/recipes/</a:t>
            </a:r>
            <a:r>
              <a:rPr lang="en-US" sz="2000" kern="1200" dirty="0" err="1">
                <a:solidFill>
                  <a:srgbClr val="FFFFFF"/>
                </a:solidFill>
                <a:latin typeface="Courier" charset="0"/>
                <a:ea typeface="ＭＳ Ｐゴシック" charset="0"/>
                <a:cs typeface="Courier" charset="0"/>
              </a:rPr>
              <a:t>default.rb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cookbooks/starter/templates/default/</a:t>
            </a:r>
            <a:r>
              <a:rPr lang="en-US" sz="2000" kern="1200" dirty="0" err="1">
                <a:solidFill>
                  <a:srgbClr val="FFFFFF"/>
                </a:solidFill>
                <a:latin typeface="Courier" charset="0"/>
                <a:ea typeface="ＭＳ Ｐゴシック" charset="0"/>
                <a:cs typeface="Courier" charset="0"/>
              </a:rPr>
              <a:t>sample.erb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roles/</a:t>
            </a:r>
            <a:r>
              <a:rPr lang="en-US" sz="2000" kern="1200" dirty="0" err="1">
                <a:solidFill>
                  <a:srgbClr val="FFFFFF"/>
                </a:solidFill>
                <a:latin typeface="Courier" charset="0"/>
                <a:ea typeface="ＭＳ Ｐゴシック" charset="0"/>
                <a:cs typeface="Courier" charset="0"/>
              </a:rPr>
              <a:t>starter.rb</a:t>
            </a:r>
            <a:endParaRPr lang="en-US" sz="2000" kern="1200" dirty="0">
              <a:solidFill>
                <a:srgbClr val="FFFFFF"/>
              </a:solidFill>
              <a:latin typeface="Courier" charset="0"/>
              <a:ea typeface="ＭＳ Ｐゴシック" charset="0"/>
              <a:cs typeface="Courier" charset="0"/>
            </a:endParaRPr>
          </a:p>
        </p:txBody>
      </p:sp>
    </p:spTree>
    <p:extLst>
      <p:ext uri="{BB962C8B-B14F-4D97-AF65-F5344CB8AC3E}">
        <p14:creationId xmlns:p14="http://schemas.microsoft.com/office/powerpoint/2010/main" val="2188025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1"/>
          <p:cNvSpPr>
            <a:spLocks/>
          </p:cNvSpPr>
          <p:nvPr/>
        </p:nvSpPr>
        <p:spPr bwMode="auto">
          <a:xfrm>
            <a:off x="800178" y="1924050"/>
            <a:ext cx="14657232" cy="10795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900" dirty="0" smtClean="0">
                <a:solidFill>
                  <a:srgbClr val="FFFFFF"/>
                </a:solidFill>
                <a:latin typeface="Courier" charset="0"/>
                <a:ea typeface="ＭＳ Ｐゴシック" charset="0"/>
                <a:cs typeface="Courier" charset="0"/>
                <a:sym typeface="Courier" charset="0"/>
              </a:rPr>
              <a:t>&gt; </a:t>
            </a:r>
            <a:r>
              <a:rPr lang="en-US" sz="3900" dirty="0" err="1">
                <a:solidFill>
                  <a:srgbClr val="FFFFFF"/>
                </a:solidFill>
                <a:latin typeface="Courier" charset="0"/>
                <a:ea typeface="ＭＳ Ｐゴシック" charset="0"/>
                <a:cs typeface="Courier" charset="0"/>
                <a:sym typeface="Courier" charset="0"/>
              </a:rPr>
              <a:t>git</a:t>
            </a:r>
            <a:r>
              <a:rPr lang="en-US" sz="3900" dirty="0">
                <a:solidFill>
                  <a:srgbClr val="FFFFFF"/>
                </a:solidFill>
                <a:latin typeface="Courier" charset="0"/>
                <a:ea typeface="ＭＳ Ｐゴシック" charset="0"/>
                <a:cs typeface="Courier" charset="0"/>
                <a:sym typeface="Courier" charset="0"/>
              </a:rPr>
              <a:t> </a:t>
            </a:r>
            <a:r>
              <a:rPr lang="en-US" sz="3900" dirty="0" smtClean="0">
                <a:solidFill>
                  <a:srgbClr val="FFFFFF"/>
                </a:solidFill>
                <a:latin typeface="Courier" charset="0"/>
                <a:ea typeface="ＭＳ Ｐゴシック" charset="0"/>
                <a:cs typeface="Courier" charset="0"/>
                <a:sym typeface="Courier" charset="0"/>
              </a:rPr>
              <a:t>push</a:t>
            </a:r>
            <a:endParaRPr lang="en-US" sz="3900" dirty="0">
              <a:solidFill>
                <a:srgbClr val="FFFFFF"/>
              </a:solidFill>
              <a:latin typeface="Courier" charset="0"/>
              <a:ea typeface="ＭＳ Ｐゴシック" charset="0"/>
              <a:cs typeface="Courier" charset="0"/>
              <a:sym typeface="Courier" charset="0"/>
            </a:endParaRPr>
          </a:p>
        </p:txBody>
      </p:sp>
      <p:sp>
        <p:nvSpPr>
          <p:cNvPr id="297986" name="Rectangle 2"/>
          <p:cNvSpPr>
            <a:spLocks noGrp="1" noChangeArrowheads="1"/>
          </p:cNvSpPr>
          <p:nvPr>
            <p:ph type="title"/>
          </p:nvPr>
        </p:nvSpPr>
        <p:spPr>
          <a:ln/>
        </p:spPr>
        <p:txBody>
          <a:bodyPr/>
          <a:lstStyle/>
          <a:p>
            <a:r>
              <a:rPr lang="en-US" dirty="0" smtClean="0"/>
              <a:t>Push files to your repo</a:t>
            </a:r>
            <a:endParaRPr lang="en-US" dirty="0"/>
          </a:p>
        </p:txBody>
      </p:sp>
      <p:sp>
        <p:nvSpPr>
          <p:cNvPr id="297987" name="Rectangle 3"/>
          <p:cNvSpPr>
            <a:spLocks noGrp="1" noChangeArrowheads="1"/>
          </p:cNvSpPr>
          <p:nvPr>
            <p:ph type="body" idx="1"/>
          </p:nvPr>
        </p:nvSpPr>
        <p:spPr>
          <a:xfrm>
            <a:off x="800273" y="3276599"/>
            <a:ext cx="14657233" cy="53340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spcBef>
                <a:spcPts val="0"/>
              </a:spcBef>
              <a:buNone/>
            </a:pPr>
            <a:r>
              <a:rPr lang="en-US" sz="2000" kern="1200" dirty="0" smtClean="0">
                <a:solidFill>
                  <a:srgbClr val="FFFFFF"/>
                </a:solidFill>
                <a:latin typeface="Courier" charset="0"/>
                <a:ea typeface="ＭＳ Ｐゴシック" charset="0"/>
                <a:cs typeface="Courier" charset="0"/>
              </a:rPr>
              <a:t>Counting objects: 9, done.</a:t>
            </a:r>
          </a:p>
          <a:p>
            <a:pPr marL="0" indent="0" defTabSz="1408061">
              <a:spcBef>
                <a:spcPts val="0"/>
              </a:spcBef>
              <a:buNone/>
            </a:pPr>
            <a:r>
              <a:rPr lang="en-US" sz="2000" kern="1200" dirty="0" smtClean="0">
                <a:solidFill>
                  <a:srgbClr val="FFFFFF"/>
                </a:solidFill>
                <a:latin typeface="Courier" charset="0"/>
                <a:ea typeface="ＭＳ Ｐゴシック" charset="0"/>
                <a:cs typeface="Courier" charset="0"/>
              </a:rPr>
              <a:t>Delta compression using up to 8 threads</a:t>
            </a:r>
          </a:p>
          <a:p>
            <a:pPr marL="0" indent="0" defTabSz="1408061">
              <a:spcBef>
                <a:spcPts val="0"/>
              </a:spcBef>
              <a:buNone/>
            </a:pPr>
            <a:r>
              <a:rPr lang="en-US" sz="2000" kern="1200" dirty="0" smtClean="0">
                <a:solidFill>
                  <a:srgbClr val="FFFFFF"/>
                </a:solidFill>
                <a:latin typeface="Courier" charset="0"/>
                <a:ea typeface="ＭＳ Ｐゴシック" charset="0"/>
                <a:cs typeface="Courier" charset="0"/>
              </a:rPr>
              <a:t>Compressing objects: 100% (5/5), done/</a:t>
            </a:r>
          </a:p>
          <a:p>
            <a:pPr marL="0" indent="0" defTabSz="1408061">
              <a:spcBef>
                <a:spcPts val="0"/>
              </a:spcBef>
              <a:buNone/>
            </a:pPr>
            <a:r>
              <a:rPr lang="en-US" sz="2000" kern="1200" dirty="0" smtClean="0">
                <a:solidFill>
                  <a:srgbClr val="FFFFFF"/>
                </a:solidFill>
                <a:latin typeface="Courier" charset="0"/>
                <a:ea typeface="ＭＳ Ｐゴシック" charset="0"/>
                <a:cs typeface="Courier" charset="0"/>
              </a:rPr>
              <a:t>Writing objects: 100% (5/5), 411 bytes | 0 bytes/s, done.</a:t>
            </a:r>
          </a:p>
          <a:p>
            <a:pPr marL="0" indent="0" defTabSz="1408061">
              <a:spcBef>
                <a:spcPts val="0"/>
              </a:spcBef>
              <a:buNone/>
            </a:pPr>
            <a:r>
              <a:rPr lang="en-US" sz="2000" kern="1200" dirty="0" smtClean="0">
                <a:solidFill>
                  <a:srgbClr val="FFFFFF"/>
                </a:solidFill>
                <a:latin typeface="Courier" charset="0"/>
                <a:ea typeface="ＭＳ Ｐゴシック" charset="0"/>
                <a:cs typeface="Courier" charset="0"/>
              </a:rPr>
              <a:t>Total 5 (delta 4), reused 0 (delta 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To https://github.com/your_git_account/your_repo.git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0f555d4..3b7630e   master -&gt; master</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p:txBody>
      </p:sp>
    </p:spTree>
    <p:extLst>
      <p:ext uri="{BB962C8B-B14F-4D97-AF65-F5344CB8AC3E}">
        <p14:creationId xmlns:p14="http://schemas.microsoft.com/office/powerpoint/2010/main" val="2249239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1"/>
          <p:cNvSpPr>
            <a:spLocks/>
          </p:cNvSpPr>
          <p:nvPr/>
        </p:nvSpPr>
        <p:spPr bwMode="auto">
          <a:xfrm>
            <a:off x="800178" y="1924050"/>
            <a:ext cx="14657232" cy="10795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900" dirty="0" smtClean="0">
                <a:solidFill>
                  <a:srgbClr val="FFFFFF"/>
                </a:solidFill>
                <a:latin typeface="Courier" charset="0"/>
                <a:ea typeface="ＭＳ Ｐゴシック" charset="0"/>
                <a:cs typeface="Courier" charset="0"/>
                <a:sym typeface="Courier" charset="0"/>
              </a:rPr>
              <a:t>&gt; </a:t>
            </a:r>
            <a:r>
              <a:rPr lang="en-US" sz="3900" dirty="0" err="1">
                <a:solidFill>
                  <a:srgbClr val="FFFFFF"/>
                </a:solidFill>
                <a:latin typeface="Courier" charset="0"/>
                <a:ea typeface="ＭＳ Ｐゴシック" charset="0"/>
                <a:cs typeface="Courier" charset="0"/>
                <a:sym typeface="Courier" charset="0"/>
              </a:rPr>
              <a:t>git</a:t>
            </a:r>
            <a:r>
              <a:rPr lang="en-US" sz="3900" dirty="0">
                <a:solidFill>
                  <a:srgbClr val="FFFFFF"/>
                </a:solidFill>
                <a:latin typeface="Courier" charset="0"/>
                <a:ea typeface="ＭＳ Ｐゴシック" charset="0"/>
                <a:cs typeface="Courier" charset="0"/>
                <a:sym typeface="Courier" charset="0"/>
              </a:rPr>
              <a:t> </a:t>
            </a:r>
            <a:r>
              <a:rPr lang="en-US" sz="3900" dirty="0" smtClean="0">
                <a:solidFill>
                  <a:srgbClr val="FFFFFF"/>
                </a:solidFill>
                <a:latin typeface="Courier" charset="0"/>
                <a:ea typeface="ＭＳ Ｐゴシック" charset="0"/>
                <a:cs typeface="Courier" charset="0"/>
                <a:sym typeface="Courier" charset="0"/>
              </a:rPr>
              <a:t>pull</a:t>
            </a:r>
            <a:endParaRPr lang="en-US" sz="3900" dirty="0">
              <a:solidFill>
                <a:srgbClr val="FFFFFF"/>
              </a:solidFill>
              <a:latin typeface="Courier" charset="0"/>
              <a:ea typeface="ＭＳ Ｐゴシック" charset="0"/>
              <a:cs typeface="Courier" charset="0"/>
              <a:sym typeface="Courier" charset="0"/>
            </a:endParaRPr>
          </a:p>
        </p:txBody>
      </p:sp>
      <p:sp>
        <p:nvSpPr>
          <p:cNvPr id="297986" name="Rectangle 2"/>
          <p:cNvSpPr>
            <a:spLocks noGrp="1" noChangeArrowheads="1"/>
          </p:cNvSpPr>
          <p:nvPr>
            <p:ph type="title"/>
          </p:nvPr>
        </p:nvSpPr>
        <p:spPr>
          <a:ln/>
        </p:spPr>
        <p:txBody>
          <a:bodyPr/>
          <a:lstStyle/>
          <a:p>
            <a:r>
              <a:rPr lang="en-US" dirty="0" smtClean="0"/>
              <a:t>Get files from your repo</a:t>
            </a:r>
            <a:endParaRPr lang="en-US" dirty="0"/>
          </a:p>
        </p:txBody>
      </p:sp>
      <p:sp>
        <p:nvSpPr>
          <p:cNvPr id="297987" name="Rectangle 3"/>
          <p:cNvSpPr>
            <a:spLocks noGrp="1" noChangeArrowheads="1"/>
          </p:cNvSpPr>
          <p:nvPr>
            <p:ph type="body" idx="1"/>
          </p:nvPr>
        </p:nvSpPr>
        <p:spPr>
          <a:xfrm>
            <a:off x="800273" y="3276599"/>
            <a:ext cx="14657233" cy="53340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remote: Counting objects: 147, done.</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remote: Compressing objects: 100% (89/89), done.</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Receiving objects: 100% (145/145), 109.51 </a:t>
            </a:r>
            <a:r>
              <a:rPr lang="en-US" sz="2000" kern="1200" dirty="0" err="1">
                <a:solidFill>
                  <a:srgbClr val="FFFFFF"/>
                </a:solidFill>
                <a:latin typeface="Courier" charset="0"/>
                <a:ea typeface="ＭＳ Ｐゴシック" charset="0"/>
                <a:cs typeface="Courier" charset="0"/>
              </a:rPr>
              <a:t>KiB</a:t>
            </a:r>
            <a:r>
              <a:rPr lang="en-US" sz="2000" kern="1200" dirty="0">
                <a:solidFill>
                  <a:srgbClr val="FFFFFF"/>
                </a:solidFill>
                <a:latin typeface="Courier" charset="0"/>
                <a:ea typeface="ＭＳ Ｐゴシック" charset="0"/>
                <a:cs typeface="Courier" charset="0"/>
              </a:rPr>
              <a:t> | 0 bytes/s, </a:t>
            </a:r>
            <a:r>
              <a:rPr lang="en-US" sz="2000" kern="1200" dirty="0" err="1">
                <a:solidFill>
                  <a:srgbClr val="FFFFFF"/>
                </a:solidFill>
                <a:latin typeface="Courier" charset="0"/>
                <a:ea typeface="ＭＳ Ｐゴシック" charset="0"/>
                <a:cs typeface="Courier" charset="0"/>
              </a:rPr>
              <a:t>done.ects</a:t>
            </a:r>
            <a:r>
              <a:rPr lang="en-US" sz="2000" kern="1200" dirty="0">
                <a:solidFill>
                  <a:srgbClr val="FFFFFF"/>
                </a:solidFill>
                <a:latin typeface="Courier" charset="0"/>
                <a:ea typeface="ＭＳ Ｐゴシック" charset="0"/>
                <a:cs typeface="Courier" charset="0"/>
              </a:rPr>
              <a:t>:  94% (137/145)</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Resolving deltas: 100% (31/31), done.</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From https:/</a:t>
            </a:r>
            <a:r>
              <a:rPr lang="en-US" sz="2000" kern="1200" dirty="0" smtClean="0">
                <a:solidFill>
                  <a:srgbClr val="FFFFFF"/>
                </a:solidFill>
                <a:latin typeface="Courier" charset="0"/>
                <a:ea typeface="ＭＳ Ｐゴシック" charset="0"/>
                <a:cs typeface="Courier" charset="0"/>
              </a:rPr>
              <a:t>/</a:t>
            </a:r>
            <a:r>
              <a:rPr lang="en-US" sz="2000" kern="1200" dirty="0" err="1">
                <a:solidFill>
                  <a:srgbClr val="FFFFFF"/>
                </a:solidFill>
                <a:latin typeface="Courier" charset="0"/>
                <a:ea typeface="ＭＳ Ｐゴシック" charset="0"/>
                <a:cs typeface="Courier" charset="0"/>
              </a:rPr>
              <a:t>github.com</a:t>
            </a:r>
            <a:r>
              <a:rPr lang="en-US" sz="2000" kern="1200" dirty="0">
                <a:solidFill>
                  <a:srgbClr val="FFFFFF"/>
                </a:solidFill>
                <a:latin typeface="Courier" charset="0"/>
                <a:ea typeface="ＭＳ Ｐゴシック" charset="0"/>
                <a:cs typeface="Courier" charset="0"/>
              </a:rPr>
              <a:t>/</a:t>
            </a:r>
            <a:r>
              <a:rPr lang="en-US" sz="2000" kern="1200" dirty="0" err="1">
                <a:solidFill>
                  <a:srgbClr val="FFFFFF"/>
                </a:solidFill>
                <a:latin typeface="Courier" charset="0"/>
                <a:ea typeface="ＭＳ Ｐゴシック" charset="0"/>
                <a:cs typeface="Courier" charset="0"/>
              </a:rPr>
              <a:t>your_git_account</a:t>
            </a:r>
            <a:r>
              <a:rPr lang="en-US" sz="2000" kern="1200" dirty="0">
                <a:solidFill>
                  <a:srgbClr val="FFFFFF"/>
                </a:solidFill>
                <a:latin typeface="Courier" charset="0"/>
                <a:ea typeface="ＭＳ Ｐゴシック" charset="0"/>
                <a:cs typeface="Courier" charset="0"/>
              </a:rPr>
              <a:t>/</a:t>
            </a:r>
            <a:r>
              <a:rPr lang="en-US" sz="2000" kern="1200" dirty="0" err="1" smtClean="0">
                <a:solidFill>
                  <a:srgbClr val="FFFFFF"/>
                </a:solidFill>
                <a:latin typeface="Courier" charset="0"/>
                <a:ea typeface="ＭＳ Ｐゴシック" charset="0"/>
                <a:cs typeface="Courier" charset="0"/>
              </a:rPr>
              <a:t>your_repo.git</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2cfd221..1585e9a  master     -&gt; origin/master</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Updating 2cfd221..1585e9a</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Fast-forward</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chef-client-3.6.0.tar.gz                           | Bin 0 -&gt; 33109 bytes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cookbooks/apache/</a:t>
            </a:r>
            <a:r>
              <a:rPr lang="en-US" sz="2000" kern="1200" dirty="0" err="1">
                <a:solidFill>
                  <a:srgbClr val="FFFFFF"/>
                </a:solidFill>
                <a:latin typeface="Courier" charset="0"/>
                <a:ea typeface="ＭＳ Ｐゴシック" charset="0"/>
                <a:cs typeface="Courier" charset="0"/>
              </a:rPr>
              <a:t>CHANGELOG.md</a:t>
            </a:r>
            <a:r>
              <a:rPr lang="en-US" sz="2000" kern="1200" dirty="0">
                <a:solidFill>
                  <a:srgbClr val="FFFFFF"/>
                </a:solidFill>
                <a:latin typeface="Courier" charset="0"/>
                <a:ea typeface="ＭＳ Ｐゴシック" charset="0"/>
                <a:cs typeface="Courier" charset="0"/>
              </a:rPr>
              <a:t>                      |  13 +</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cookbooks/apache/</a:t>
            </a:r>
            <a:r>
              <a:rPr lang="en-US" sz="2000" kern="1200" dirty="0" err="1">
                <a:solidFill>
                  <a:srgbClr val="FFFFFF"/>
                </a:solidFill>
                <a:latin typeface="Courier" charset="0"/>
                <a:ea typeface="ＭＳ Ｐゴシック" charset="0"/>
                <a:cs typeface="Courier" charset="0"/>
              </a:rPr>
              <a:t>README.md</a:t>
            </a:r>
            <a:r>
              <a:rPr lang="en-US" sz="2000" kern="1200" dirty="0">
                <a:solidFill>
                  <a:srgbClr val="FFFFFF"/>
                </a:solidFill>
                <a:latin typeface="Courier" charset="0"/>
                <a:ea typeface="ＭＳ Ｐゴシック" charset="0"/>
                <a:cs typeface="Courier" charset="0"/>
              </a:rPr>
              <a:t>                         |  68 ++++</a:t>
            </a:r>
          </a:p>
        </p:txBody>
      </p:sp>
    </p:spTree>
    <p:extLst>
      <p:ext uri="{BB962C8B-B14F-4D97-AF65-F5344CB8AC3E}">
        <p14:creationId xmlns:p14="http://schemas.microsoft.com/office/powerpoint/2010/main" val="40693442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1"/>
          <p:cNvSpPr>
            <a:spLocks noGrp="1" noChangeArrowheads="1"/>
          </p:cNvSpPr>
          <p:nvPr>
            <p:ph type="title"/>
          </p:nvPr>
        </p:nvSpPr>
        <p:spPr>
          <a:xfrm>
            <a:off x="737395" y="177800"/>
            <a:ext cx="14935200" cy="1117600"/>
          </a:xfrm>
          <a:ln/>
        </p:spPr>
        <p:txBody>
          <a:bodyPr/>
          <a:lstStyle/>
          <a:p>
            <a:r>
              <a:rPr lang="en-US" sz="6700" dirty="0" smtClean="0"/>
              <a:t>Download the "</a:t>
            </a:r>
            <a:r>
              <a:rPr lang="en-US" sz="6700" dirty="0"/>
              <a:t>Starter Kit" for your Org</a:t>
            </a:r>
          </a:p>
        </p:txBody>
      </p:sp>
      <p:sp>
        <p:nvSpPr>
          <p:cNvPr id="250882" name="Rectangle 2"/>
          <p:cNvSpPr>
            <a:spLocks noGrp="1" noChangeArrowheads="1"/>
          </p:cNvSpPr>
          <p:nvPr>
            <p:ph type="body" idx="1"/>
          </p:nvPr>
        </p:nvSpPr>
        <p:spPr>
          <a:xfrm>
            <a:off x="800178" y="1879600"/>
            <a:ext cx="12129216" cy="6731000"/>
          </a:xfrm>
          <a:ln/>
        </p:spPr>
        <p:txBody>
          <a:bodyPr/>
          <a:lstStyle/>
          <a:p>
            <a:r>
              <a:rPr lang="en-US" dirty="0" smtClean="0"/>
              <a:t>You’ll download </a:t>
            </a:r>
            <a:r>
              <a:rPr lang="en-US" b="1" dirty="0" smtClean="0"/>
              <a:t>chef-</a:t>
            </a:r>
            <a:r>
              <a:rPr lang="en-US" b="1" dirty="0" err="1" smtClean="0"/>
              <a:t>starter.zip</a:t>
            </a:r>
            <a:r>
              <a:rPr lang="en-US" b="1" dirty="0" smtClean="0"/>
              <a:t> </a:t>
            </a:r>
            <a:r>
              <a:rPr lang="en-US" dirty="0" smtClean="0"/>
              <a:t>from clicking this button</a:t>
            </a:r>
            <a:endParaRPr lang="en-US" dirty="0"/>
          </a:p>
          <a:p>
            <a:r>
              <a:rPr lang="en-US" dirty="0" smtClean="0"/>
              <a:t>When you unzip chef-</a:t>
            </a:r>
            <a:r>
              <a:rPr lang="en-US" dirty="0" err="1" smtClean="0"/>
              <a:t>starter.zip</a:t>
            </a:r>
            <a:r>
              <a:rPr lang="en-US" dirty="0" smtClean="0"/>
              <a:t> you</a:t>
            </a:r>
            <a:r>
              <a:rPr lang="ja-JP" altLang="en-US" dirty="0" smtClean="0">
                <a:latin typeface="Arial"/>
              </a:rPr>
              <a:t>’</a:t>
            </a:r>
            <a:r>
              <a:rPr lang="en-US" dirty="0" err="1" smtClean="0"/>
              <a:t>ll</a:t>
            </a:r>
            <a:r>
              <a:rPr lang="en-US" dirty="0" smtClean="0"/>
              <a:t> </a:t>
            </a:r>
            <a:br>
              <a:rPr lang="en-US" dirty="0" smtClean="0"/>
            </a:br>
            <a:r>
              <a:rPr lang="en-US" dirty="0" smtClean="0"/>
              <a:t>get a directory named "</a:t>
            </a:r>
            <a:r>
              <a:rPr lang="en-US" b="1" dirty="0"/>
              <a:t>chef-</a:t>
            </a:r>
            <a:r>
              <a:rPr lang="en-US" b="1" dirty="0" smtClean="0"/>
              <a:t>repo</a:t>
            </a:r>
            <a:r>
              <a:rPr lang="en-US" dirty="0" smtClean="0"/>
              <a:t>"</a:t>
            </a:r>
            <a:endParaRPr lang="en-US" dirty="0"/>
          </a:p>
          <a:p>
            <a:pPr marL="0" indent="0">
              <a:buNone/>
            </a:pPr>
            <a:r>
              <a:rPr lang="en-US" dirty="0" smtClean="0"/>
              <a:t>Put "</a:t>
            </a:r>
            <a:r>
              <a:rPr lang="en-US" dirty="0"/>
              <a:t>chef-repo" </a:t>
            </a:r>
            <a:r>
              <a:rPr lang="en-US" dirty="0" smtClean="0"/>
              <a:t>in your home directory</a:t>
            </a:r>
            <a:endParaRPr lang="en-US" dirty="0"/>
          </a:p>
          <a:p>
            <a:r>
              <a:rPr lang="en-US" dirty="0" smtClean="0"/>
              <a:t>Win:  C</a:t>
            </a:r>
            <a:r>
              <a:rPr lang="en-US" dirty="0"/>
              <a:t>:\Users</a:t>
            </a:r>
            <a:r>
              <a:rPr lang="en-US" dirty="0" smtClean="0"/>
              <a:t>\&lt;</a:t>
            </a:r>
            <a:r>
              <a:rPr lang="en-US" dirty="0" err="1" smtClean="0"/>
              <a:t>your_name</a:t>
            </a:r>
            <a:r>
              <a:rPr lang="en-US" dirty="0" smtClean="0"/>
              <a:t>&gt;\</a:t>
            </a:r>
            <a:r>
              <a:rPr lang="en-US" dirty="0"/>
              <a:t>chef-</a:t>
            </a:r>
            <a:r>
              <a:rPr lang="en-US" dirty="0" smtClean="0"/>
              <a:t>repo</a:t>
            </a:r>
            <a:endParaRPr lang="en-US" dirty="0"/>
          </a:p>
          <a:p>
            <a:r>
              <a:rPr lang="en-US" dirty="0" smtClean="0"/>
              <a:t>Mac: /</a:t>
            </a:r>
            <a:r>
              <a:rPr lang="en-US" dirty="0"/>
              <a:t>Users/&lt;</a:t>
            </a:r>
            <a:r>
              <a:rPr lang="en-US" dirty="0" err="1"/>
              <a:t>your_name</a:t>
            </a:r>
            <a:r>
              <a:rPr lang="en-US" dirty="0"/>
              <a:t>&gt;/chef-</a:t>
            </a:r>
            <a:r>
              <a:rPr lang="en-US" dirty="0" smtClean="0"/>
              <a:t>repo</a:t>
            </a:r>
          </a:p>
          <a:p>
            <a:r>
              <a:rPr lang="en-US" dirty="0" smtClean="0"/>
              <a:t>Linux: /</a:t>
            </a:r>
            <a:r>
              <a:rPr lang="en-US" dirty="0"/>
              <a:t>home/&lt;</a:t>
            </a:r>
            <a:r>
              <a:rPr lang="en-US" dirty="0" err="1"/>
              <a:t>your_name</a:t>
            </a:r>
            <a:r>
              <a:rPr lang="en-US" dirty="0"/>
              <a:t>&gt;/chef-</a:t>
            </a:r>
            <a:r>
              <a:rPr lang="en-US" dirty="0" smtClean="0"/>
              <a:t>repo</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4994" y="2209800"/>
            <a:ext cx="11708423" cy="5715000"/>
          </a:xfrm>
          <a:prstGeom prst="rect">
            <a:avLst/>
          </a:prstGeom>
        </p:spPr>
      </p:pic>
      <p:sp>
        <p:nvSpPr>
          <p:cNvPr id="5" name="Rectangle 4"/>
          <p:cNvSpPr>
            <a:spLocks/>
          </p:cNvSpPr>
          <p:nvPr/>
        </p:nvSpPr>
        <p:spPr bwMode="auto">
          <a:xfrm>
            <a:off x="661194" y="4876801"/>
            <a:ext cx="11277600" cy="365759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cxnSp>
        <p:nvCxnSpPr>
          <p:cNvPr id="6" name="Straight Arrow Connector 5"/>
          <p:cNvCxnSpPr/>
          <p:nvPr/>
        </p:nvCxnSpPr>
        <p:spPr bwMode="auto">
          <a:xfrm>
            <a:off x="6147594" y="2971800"/>
            <a:ext cx="5562600" cy="533400"/>
          </a:xfrm>
          <a:prstGeom prst="straightConnector1">
            <a:avLst/>
          </a:prstGeom>
          <a:blipFill dpi="0" rotWithShape="0">
            <a:blip r:embed="rId4"/>
            <a:srcRect/>
            <a:tile tx="0" ty="0" sx="100000" sy="100000" flip="none" algn="tl"/>
          </a:blipFill>
          <a:ln w="1143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082933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1"/>
          <p:cNvSpPr>
            <a:spLocks noGrp="1" noChangeArrowheads="1"/>
          </p:cNvSpPr>
          <p:nvPr>
            <p:ph type="title"/>
          </p:nvPr>
        </p:nvSpPr>
        <p:spPr>
          <a:ln/>
        </p:spPr>
        <p:txBody>
          <a:bodyPr/>
          <a:lstStyle/>
          <a:p>
            <a:r>
              <a:rPr lang="en-US"/>
              <a:t>A quick tour of the chef-repo</a:t>
            </a:r>
          </a:p>
        </p:txBody>
      </p:sp>
      <p:sp>
        <p:nvSpPr>
          <p:cNvPr id="256002" name="Rectangle 2"/>
          <p:cNvSpPr>
            <a:spLocks noGrp="1" noChangeArrowheads="1"/>
          </p:cNvSpPr>
          <p:nvPr>
            <p:ph type="body" idx="1"/>
          </p:nvPr>
        </p:nvSpPr>
        <p:spPr>
          <a:ln/>
        </p:spPr>
        <p:txBody>
          <a:bodyPr/>
          <a:lstStyle/>
          <a:p>
            <a:r>
              <a:rPr lang="en-US" dirty="0"/>
              <a:t>Every infrastructure managed with Chef has a Chef Repository ("chef-repo"</a:t>
            </a:r>
            <a:r>
              <a:rPr lang="en-US" dirty="0" smtClean="0"/>
              <a:t>)</a:t>
            </a:r>
            <a:br>
              <a:rPr lang="en-US" dirty="0" smtClean="0"/>
            </a:br>
            <a:endParaRPr lang="en-US" dirty="0"/>
          </a:p>
          <a:p>
            <a:r>
              <a:rPr lang="en-US" u="sng" dirty="0"/>
              <a:t>Type </a:t>
            </a:r>
            <a:r>
              <a:rPr lang="en-US" u="sng" dirty="0">
                <a:latin typeface="Arial Bold" charset="0"/>
                <a:cs typeface="Arial Bold" charset="0"/>
                <a:sym typeface="Arial Bold" charset="0"/>
              </a:rPr>
              <a:t>all</a:t>
            </a:r>
            <a:r>
              <a:rPr lang="en-US" u="sng" dirty="0"/>
              <a:t> commands in this class from the chef-repo </a:t>
            </a:r>
            <a:r>
              <a:rPr lang="en-US" u="sng" dirty="0" smtClean="0"/>
              <a:t>directory</a:t>
            </a:r>
            <a:br>
              <a:rPr lang="en-US" u="sng" dirty="0" smtClean="0"/>
            </a:br>
            <a:endParaRPr lang="en-US" u="sng" dirty="0"/>
          </a:p>
          <a:p>
            <a:r>
              <a:rPr lang="en-US" dirty="0" smtClean="0"/>
              <a:t>The policies (configurations) in your chef-repo match the policies in your Organization</a:t>
            </a:r>
            <a:endParaRPr lang="en-US" dirty="0"/>
          </a:p>
        </p:txBody>
      </p:sp>
    </p:spTree>
    <p:extLst>
      <p:ext uri="{BB962C8B-B14F-4D97-AF65-F5344CB8AC3E}">
        <p14:creationId xmlns:p14="http://schemas.microsoft.com/office/powerpoint/2010/main" val="20642153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chemeClr val="bg1"/>
                </a:solidFill>
                <a:latin typeface="Courier"/>
                <a:ea typeface="Courier"/>
                <a:cs typeface="Courier"/>
                <a:sym typeface="Courier"/>
              </a:rPr>
              <a:t>ws</a:t>
            </a:r>
            <a:r>
              <a:rPr lang="en-US" sz="4800" dirty="0" smtClean="0">
                <a:solidFill>
                  <a:schemeClr val="bg1"/>
                </a:solidFill>
                <a:latin typeface="Courier"/>
                <a:ea typeface="Courier"/>
                <a:cs typeface="Courier"/>
                <a:sym typeface="Courier"/>
              </a:rPr>
              <a:t>&gt; cd SOMEDIR/</a:t>
            </a:r>
            <a:r>
              <a:rPr lang="en-US" sz="4800" dirty="0" smtClean="0">
                <a:solidFill>
                  <a:srgbClr val="FFFFFF"/>
                </a:solidFill>
                <a:latin typeface="Courier"/>
                <a:ea typeface="Courier"/>
                <a:cs typeface="Courier"/>
                <a:sym typeface="Courier"/>
              </a:rPr>
              <a:t>chef-repo</a:t>
            </a:r>
            <a:endParaRPr lang="en-US" sz="4800" dirty="0">
              <a:solidFill>
                <a:srgbClr val="FFFFFF"/>
              </a:solidFill>
              <a:latin typeface="Courier"/>
              <a:ea typeface="Courier"/>
              <a:cs typeface="Courier"/>
              <a:sym typeface="Courier"/>
            </a:endParaRPr>
          </a:p>
        </p:txBody>
      </p:sp>
      <p:sp>
        <p:nvSpPr>
          <p:cNvPr id="155650" name="Rectangle 2"/>
          <p:cNvSpPr>
            <a:spLocks noGrp="1" noChangeArrowheads="1"/>
          </p:cNvSpPr>
          <p:nvPr>
            <p:ph type="title"/>
          </p:nvPr>
        </p:nvSpPr>
        <p:spPr/>
        <p:txBody>
          <a:bodyPr/>
          <a:lstStyle/>
          <a:p>
            <a:pPr eaLnBrk="1" hangingPunct="1">
              <a:defRPr/>
            </a:pPr>
            <a:r>
              <a:rPr lang="en-US" sz="7200" dirty="0" smtClean="0">
                <a:sym typeface="Arial Bold" charset="0"/>
              </a:rPr>
              <a:t>Exercise: View the chef-repo</a:t>
            </a:r>
            <a:endParaRPr lang="en-US" sz="7200" dirty="0">
              <a:sym typeface="Arial Bold" charset="0"/>
            </a:endParaRPr>
          </a:p>
        </p:txBody>
      </p:sp>
      <p:sp>
        <p:nvSpPr>
          <p:cNvPr id="7" name="Rectangle 6"/>
          <p:cNvSpPr>
            <a:spLocks noGrp="1" noChangeArrowheads="1"/>
          </p:cNvSpPr>
          <p:nvPr/>
        </p:nvSpPr>
        <p:spPr bwMode="auto">
          <a:xfrm>
            <a:off x="813594" y="3352800"/>
            <a:ext cx="14655800" cy="38100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endParaRPr lang="en-US" altLang="en-US" dirty="0" smtClean="0">
              <a:latin typeface="Courier"/>
              <a:cs typeface="Courier"/>
            </a:endParaRPr>
          </a:p>
        </p:txBody>
      </p:sp>
      <p:sp>
        <p:nvSpPr>
          <p:cNvPr id="2" name="TextBox 1"/>
          <p:cNvSpPr txBox="1"/>
          <p:nvPr/>
        </p:nvSpPr>
        <p:spPr>
          <a:xfrm>
            <a:off x="4547394" y="7620000"/>
            <a:ext cx="6988111" cy="523220"/>
          </a:xfrm>
          <a:prstGeom prst="rect">
            <a:avLst/>
          </a:prstGeom>
          <a:noFill/>
        </p:spPr>
        <p:txBody>
          <a:bodyPr wrap="none" rtlCol="0">
            <a:spAutoFit/>
          </a:bodyPr>
          <a:lstStyle/>
          <a:p>
            <a:r>
              <a:rPr lang="en-US" b="1" dirty="0" smtClean="0"/>
              <a:t>Note: You are on your local Workstation</a:t>
            </a:r>
            <a:endParaRPr lang="en-US" b="1" dirty="0"/>
          </a:p>
        </p:txBody>
      </p:sp>
    </p:spTree>
    <p:extLst>
      <p:ext uri="{BB962C8B-B14F-4D97-AF65-F5344CB8AC3E}">
        <p14:creationId xmlns:p14="http://schemas.microsoft.com/office/powerpoint/2010/main" val="262438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
          <p:cNvSpPr>
            <a:spLocks/>
          </p:cNvSpPr>
          <p:nvPr/>
        </p:nvSpPr>
        <p:spPr bwMode="auto">
          <a:xfrm>
            <a:off x="800178" y="2133600"/>
            <a:ext cx="732861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 </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dir</a:t>
            </a:r>
            <a:endParaRPr lang="en-US" sz="4800" dirty="0">
              <a:solidFill>
                <a:srgbClr val="FFFFFF"/>
              </a:solidFill>
              <a:latin typeface="Courier"/>
              <a:ea typeface="Courier"/>
              <a:cs typeface="Courier"/>
              <a:sym typeface="Courier"/>
            </a:endParaRPr>
          </a:p>
          <a:p>
            <a:endParaRPr lang="en-US" sz="4800" dirty="0">
              <a:solidFill>
                <a:srgbClr val="FFFFFF"/>
              </a:solidFill>
              <a:latin typeface="Courier"/>
              <a:ea typeface="Courier"/>
              <a:cs typeface="Courier"/>
              <a:sym typeface="Courier"/>
            </a:endParaRPr>
          </a:p>
        </p:txBody>
      </p:sp>
      <p:sp>
        <p:nvSpPr>
          <p:cNvPr id="156674" name="Rectangle 2"/>
          <p:cNvSpPr>
            <a:spLocks noGrp="1" noChangeArrowheads="1"/>
          </p:cNvSpPr>
          <p:nvPr>
            <p:ph type="title"/>
          </p:nvPr>
        </p:nvSpPr>
        <p:spPr/>
        <p:txBody>
          <a:bodyPr/>
          <a:lstStyle/>
          <a:p>
            <a:pPr eaLnBrk="1" hangingPunct="1">
              <a:defRPr/>
            </a:pPr>
            <a:r>
              <a:rPr lang="en-US" sz="7200" dirty="0" smtClean="0">
                <a:sym typeface="Arial Bold" charset="0"/>
              </a:rPr>
              <a:t>View the </a:t>
            </a:r>
            <a:r>
              <a:rPr lang="en-US" sz="7200" dirty="0">
                <a:sym typeface="Arial Bold" charset="0"/>
              </a:rPr>
              <a:t>chef-</a:t>
            </a:r>
            <a:r>
              <a:rPr lang="en-US" sz="7200" dirty="0" smtClean="0">
                <a:sym typeface="Arial Bold" charset="0"/>
              </a:rPr>
              <a:t>repo</a:t>
            </a:r>
            <a:endParaRPr lang="en-US" sz="7200" dirty="0">
              <a:sym typeface="Arial Bold" charset="0"/>
            </a:endParaRPr>
          </a:p>
        </p:txBody>
      </p:sp>
      <p:sp>
        <p:nvSpPr>
          <p:cNvPr id="5" name="Rectangle 1"/>
          <p:cNvSpPr>
            <a:spLocks/>
          </p:cNvSpPr>
          <p:nvPr/>
        </p:nvSpPr>
        <p:spPr bwMode="auto">
          <a:xfrm>
            <a:off x="800178" y="3581400"/>
            <a:ext cx="15024816" cy="4976586"/>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dirty="0" smtClean="0">
                <a:solidFill>
                  <a:schemeClr val="bg1"/>
                </a:solidFill>
                <a:latin typeface="Courier"/>
                <a:cs typeface="Courier"/>
              </a:rPr>
              <a:t>9</a:t>
            </a:r>
            <a:r>
              <a:rPr lang="en-US" dirty="0">
                <a:solidFill>
                  <a:schemeClr val="bg1"/>
                </a:solidFill>
                <a:latin typeface="Courier"/>
                <a:cs typeface="Courier"/>
              </a:rPr>
              <a:t>/24/2013  11:09 PM            .chef</a:t>
            </a:r>
          </a:p>
          <a:p>
            <a:r>
              <a:rPr lang="en-US" dirty="0" smtClean="0">
                <a:solidFill>
                  <a:schemeClr val="bg1"/>
                </a:solidFill>
                <a:latin typeface="Courier"/>
                <a:cs typeface="Courier"/>
              </a:rPr>
              <a:t>9</a:t>
            </a:r>
            <a:r>
              <a:rPr lang="en-US" dirty="0">
                <a:solidFill>
                  <a:schemeClr val="bg1"/>
                </a:solidFill>
                <a:latin typeface="Courier"/>
                <a:cs typeface="Courier"/>
              </a:rPr>
              <a:t>/24/2013  11:09 PM            cookbooks</a:t>
            </a:r>
          </a:p>
          <a:p>
            <a:r>
              <a:rPr lang="en-US" dirty="0" smtClean="0">
                <a:solidFill>
                  <a:schemeClr val="bg1"/>
                </a:solidFill>
                <a:latin typeface="Courier"/>
                <a:cs typeface="Courier"/>
              </a:rPr>
              <a:t>9</a:t>
            </a:r>
            <a:r>
              <a:rPr lang="en-US" dirty="0">
                <a:solidFill>
                  <a:schemeClr val="bg1"/>
                </a:solidFill>
                <a:latin typeface="Courier"/>
                <a:cs typeface="Courier"/>
              </a:rPr>
              <a:t>/24/2013  11:09 PM            roles</a:t>
            </a:r>
          </a:p>
          <a:p>
            <a:r>
              <a:rPr lang="en-US" dirty="0" smtClean="0">
                <a:solidFill>
                  <a:schemeClr val="bg1"/>
                </a:solidFill>
                <a:latin typeface="Courier"/>
                <a:cs typeface="Courier"/>
              </a:rPr>
              <a:t>9</a:t>
            </a:r>
            <a:r>
              <a:rPr lang="en-US" dirty="0">
                <a:solidFill>
                  <a:schemeClr val="bg1"/>
                </a:solidFill>
                <a:latin typeface="Courier"/>
                <a:cs typeface="Courier"/>
              </a:rPr>
              <a:t>/24/2013  11:09 PM        495 .</a:t>
            </a:r>
            <a:r>
              <a:rPr lang="en-US" dirty="0" err="1">
                <a:solidFill>
                  <a:schemeClr val="bg1"/>
                </a:solidFill>
                <a:latin typeface="Courier"/>
                <a:cs typeface="Courier"/>
              </a:rPr>
              <a:t>gitignore</a:t>
            </a:r>
            <a:endParaRPr lang="en-US" dirty="0">
              <a:solidFill>
                <a:schemeClr val="bg1"/>
              </a:solidFill>
              <a:latin typeface="Courier"/>
              <a:cs typeface="Courier"/>
            </a:endParaRPr>
          </a:p>
          <a:p>
            <a:r>
              <a:rPr lang="en-US" dirty="0" smtClean="0">
                <a:solidFill>
                  <a:schemeClr val="bg1"/>
                </a:solidFill>
                <a:latin typeface="Courier"/>
                <a:cs typeface="Courier"/>
              </a:rPr>
              <a:t>9</a:t>
            </a:r>
            <a:r>
              <a:rPr lang="en-US" dirty="0">
                <a:solidFill>
                  <a:schemeClr val="bg1"/>
                </a:solidFill>
                <a:latin typeface="Courier"/>
                <a:cs typeface="Courier"/>
              </a:rPr>
              <a:t>/24/2013  11:09 PM       2292 README.md</a:t>
            </a:r>
          </a:p>
          <a:p>
            <a:r>
              <a:rPr lang="en-US" dirty="0" smtClean="0">
                <a:solidFill>
                  <a:schemeClr val="bg1"/>
                </a:solidFill>
                <a:latin typeface="Courier"/>
                <a:cs typeface="Courier"/>
              </a:rPr>
              <a:t>9</a:t>
            </a:r>
            <a:r>
              <a:rPr lang="en-US" dirty="0">
                <a:solidFill>
                  <a:schemeClr val="bg1"/>
                </a:solidFill>
                <a:latin typeface="Courier"/>
                <a:cs typeface="Courier"/>
              </a:rPr>
              <a:t>/24/2013  11:09 PM       3572 </a:t>
            </a:r>
            <a:r>
              <a:rPr lang="en-US" dirty="0" err="1">
                <a:solidFill>
                  <a:schemeClr val="bg1"/>
                </a:solidFill>
                <a:latin typeface="Courier"/>
                <a:cs typeface="Courier"/>
              </a:rPr>
              <a:t>Vagrantfile</a:t>
            </a:r>
            <a:endParaRPr lang="en-US" dirty="0">
              <a:solidFill>
                <a:schemeClr val="bg1"/>
              </a:solidFill>
              <a:latin typeface="Courier"/>
              <a:cs typeface="Courier"/>
            </a:endParaRPr>
          </a:p>
        </p:txBody>
      </p:sp>
      <p:sp>
        <p:nvSpPr>
          <p:cNvPr id="6" name="Rectangle 1"/>
          <p:cNvSpPr>
            <a:spLocks/>
          </p:cNvSpPr>
          <p:nvPr/>
        </p:nvSpPr>
        <p:spPr bwMode="auto">
          <a:xfrm>
            <a:off x="8509794" y="2133600"/>
            <a:ext cx="732861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 </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ls</a:t>
            </a:r>
            <a:r>
              <a:rPr lang="en-US" sz="4800" dirty="0" smtClean="0">
                <a:solidFill>
                  <a:srgbClr val="FFFFFF"/>
                </a:solidFill>
                <a:latin typeface="Courier"/>
                <a:ea typeface="Courier"/>
                <a:cs typeface="Courier"/>
                <a:sym typeface="Courier"/>
              </a:rPr>
              <a:t> -al</a:t>
            </a:r>
            <a:endParaRPr lang="en-US" sz="4800" dirty="0">
              <a:solidFill>
                <a:srgbClr val="FFFFFF"/>
              </a:solidFill>
              <a:latin typeface="Courier"/>
              <a:ea typeface="Courier"/>
              <a:cs typeface="Courier"/>
              <a:sym typeface="Courier"/>
            </a:endParaRPr>
          </a:p>
          <a:p>
            <a:endParaRPr lang="en-US" sz="4800" dirty="0">
              <a:solidFill>
                <a:srgbClr val="FFFFFF"/>
              </a:solidFill>
              <a:latin typeface="Courier"/>
              <a:ea typeface="Courier"/>
              <a:cs typeface="Courier"/>
              <a:sym typeface="Courier"/>
            </a:endParaRPr>
          </a:p>
        </p:txBody>
      </p:sp>
      <p:sp>
        <p:nvSpPr>
          <p:cNvPr id="2" name="TextBox 1"/>
          <p:cNvSpPr txBox="1"/>
          <p:nvPr/>
        </p:nvSpPr>
        <p:spPr>
          <a:xfrm>
            <a:off x="2108994" y="1524000"/>
            <a:ext cx="3971760" cy="523220"/>
          </a:xfrm>
          <a:prstGeom prst="rect">
            <a:avLst/>
          </a:prstGeom>
          <a:noFill/>
        </p:spPr>
        <p:txBody>
          <a:bodyPr wrap="none" rtlCol="0">
            <a:spAutoFit/>
          </a:bodyPr>
          <a:lstStyle/>
          <a:p>
            <a:r>
              <a:rPr lang="en-US" b="1" dirty="0" smtClean="0"/>
              <a:t>Windows workstation</a:t>
            </a:r>
            <a:r>
              <a:rPr lang="en-US" dirty="0" smtClean="0"/>
              <a:t>:</a:t>
            </a:r>
            <a:endParaRPr lang="en-US" dirty="0"/>
          </a:p>
        </p:txBody>
      </p:sp>
      <p:sp>
        <p:nvSpPr>
          <p:cNvPr id="7" name="TextBox 6"/>
          <p:cNvSpPr txBox="1"/>
          <p:nvPr/>
        </p:nvSpPr>
        <p:spPr>
          <a:xfrm>
            <a:off x="9805194" y="1524000"/>
            <a:ext cx="4154979" cy="523220"/>
          </a:xfrm>
          <a:prstGeom prst="rect">
            <a:avLst/>
          </a:prstGeom>
          <a:noFill/>
        </p:spPr>
        <p:txBody>
          <a:bodyPr wrap="none" rtlCol="0">
            <a:spAutoFit/>
          </a:bodyPr>
          <a:lstStyle/>
          <a:p>
            <a:r>
              <a:rPr lang="en-US" b="1" dirty="0" smtClean="0"/>
              <a:t>Mac/Linux workstation</a:t>
            </a:r>
            <a:r>
              <a:rPr lang="en-US" dirty="0" smtClean="0"/>
              <a:t>:</a:t>
            </a:r>
            <a:endParaRPr lang="en-US" dirty="0"/>
          </a:p>
        </p:txBody>
      </p:sp>
    </p:spTree>
    <p:extLst>
      <p:ext uri="{BB962C8B-B14F-4D97-AF65-F5344CB8AC3E}">
        <p14:creationId xmlns:p14="http://schemas.microsoft.com/office/powerpoint/2010/main" val="24959167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800273" y="177800"/>
            <a:ext cx="15100921" cy="1117600"/>
          </a:xfrm>
        </p:spPr>
        <p:txBody>
          <a:bodyPr/>
          <a:lstStyle/>
          <a:p>
            <a:pPr eaLnBrk="1" hangingPunct="1">
              <a:defRPr/>
            </a:pPr>
            <a:r>
              <a:rPr lang="en-US" sz="7200" dirty="0" smtClean="0">
                <a:sym typeface="Arial Bold" charset="0"/>
              </a:rPr>
              <a:t>Inside </a:t>
            </a:r>
            <a:r>
              <a:rPr lang="en-US" sz="7200" dirty="0">
                <a:sym typeface="Arial Bold" charset="0"/>
              </a:rPr>
              <a:t>the .chef </a:t>
            </a:r>
            <a:r>
              <a:rPr lang="en-US" sz="7200" dirty="0" smtClean="0">
                <a:sym typeface="Arial Bold" charset="0"/>
              </a:rPr>
              <a:t>directory</a:t>
            </a:r>
            <a:endParaRPr lang="en-US" sz="7200" dirty="0">
              <a:sym typeface="Arial Bold" charset="0"/>
            </a:endParaRPr>
          </a:p>
        </p:txBody>
      </p:sp>
      <p:sp>
        <p:nvSpPr>
          <p:cNvPr id="5" name="Rectangle 1"/>
          <p:cNvSpPr>
            <a:spLocks/>
          </p:cNvSpPr>
          <p:nvPr/>
        </p:nvSpPr>
        <p:spPr bwMode="auto">
          <a:xfrm>
            <a:off x="800178" y="3657600"/>
            <a:ext cx="15024816" cy="28956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pPr lvl="1"/>
            <a:r>
              <a:rPr lang="en-US" sz="4000" dirty="0" smtClean="0">
                <a:solidFill>
                  <a:schemeClr val="bg1"/>
                </a:solidFill>
                <a:latin typeface="Courier"/>
                <a:cs typeface="Courier"/>
              </a:rPr>
              <a:t>ORGNAME-</a:t>
            </a:r>
            <a:r>
              <a:rPr lang="en-US" sz="4000" dirty="0" err="1" smtClean="0">
                <a:solidFill>
                  <a:schemeClr val="bg1"/>
                </a:solidFill>
                <a:latin typeface="Courier"/>
                <a:cs typeface="Courier"/>
              </a:rPr>
              <a:t>validator.pem</a:t>
            </a:r>
            <a:endParaRPr lang="en-US" sz="4000" dirty="0">
              <a:solidFill>
                <a:schemeClr val="bg1"/>
              </a:solidFill>
              <a:latin typeface="Courier"/>
              <a:cs typeface="Courier"/>
            </a:endParaRPr>
          </a:p>
          <a:p>
            <a:pPr lvl="1"/>
            <a:r>
              <a:rPr lang="en-US" sz="4000" dirty="0" err="1">
                <a:solidFill>
                  <a:schemeClr val="bg1"/>
                </a:solidFill>
                <a:latin typeface="Courier"/>
                <a:cs typeface="Courier"/>
              </a:rPr>
              <a:t>USERNAME.pem</a:t>
            </a:r>
            <a:endParaRPr lang="en-US" sz="4000" dirty="0">
              <a:solidFill>
                <a:schemeClr val="bg1"/>
              </a:solidFill>
              <a:latin typeface="Courier"/>
              <a:cs typeface="Courier"/>
            </a:endParaRPr>
          </a:p>
          <a:p>
            <a:pPr lvl="1"/>
            <a:r>
              <a:rPr lang="en-US" sz="4000" dirty="0" err="1">
                <a:solidFill>
                  <a:schemeClr val="bg1"/>
                </a:solidFill>
                <a:latin typeface="Courier"/>
                <a:cs typeface="Courier"/>
              </a:rPr>
              <a:t>knife.rb</a:t>
            </a:r>
            <a:endParaRPr lang="en-US" sz="4000" dirty="0">
              <a:solidFill>
                <a:schemeClr val="bg1"/>
              </a:solidFill>
              <a:latin typeface="Courier"/>
              <a:cs typeface="Courier"/>
            </a:endParaRPr>
          </a:p>
        </p:txBody>
      </p:sp>
      <p:sp>
        <p:nvSpPr>
          <p:cNvPr id="3" name="TextBox 2"/>
          <p:cNvSpPr txBox="1"/>
          <p:nvPr/>
        </p:nvSpPr>
        <p:spPr>
          <a:xfrm>
            <a:off x="965994" y="7086600"/>
            <a:ext cx="14893320" cy="523220"/>
          </a:xfrm>
          <a:prstGeom prst="rect">
            <a:avLst/>
          </a:prstGeom>
          <a:noFill/>
        </p:spPr>
        <p:txBody>
          <a:bodyPr wrap="none" rtlCol="0">
            <a:spAutoFit/>
          </a:bodyPr>
          <a:lstStyle/>
          <a:p>
            <a:r>
              <a:rPr lang="en-US" dirty="0" smtClean="0"/>
              <a:t>Note: Contents of the </a:t>
            </a:r>
            <a:r>
              <a:rPr lang="en-US" b="1" dirty="0" smtClean="0"/>
              <a:t>.chef </a:t>
            </a:r>
            <a:r>
              <a:rPr lang="en-US" dirty="0" smtClean="0"/>
              <a:t>directory are the same for Mac, Linux and Windows workstations</a:t>
            </a:r>
            <a:endParaRPr lang="en-US" dirty="0"/>
          </a:p>
        </p:txBody>
      </p:sp>
      <p:sp>
        <p:nvSpPr>
          <p:cNvPr id="9" name="Rectangle 1"/>
          <p:cNvSpPr>
            <a:spLocks/>
          </p:cNvSpPr>
          <p:nvPr/>
        </p:nvSpPr>
        <p:spPr bwMode="auto">
          <a:xfrm>
            <a:off x="800178" y="2133600"/>
            <a:ext cx="732861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 </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dir</a:t>
            </a:r>
            <a:r>
              <a:rPr lang="en-US" sz="4800" dirty="0" smtClean="0">
                <a:solidFill>
                  <a:srgbClr val="FFFFFF"/>
                </a:solidFill>
                <a:latin typeface="Courier"/>
                <a:ea typeface="Courier"/>
                <a:cs typeface="Courier"/>
                <a:sym typeface="Courier"/>
              </a:rPr>
              <a:t> .chef</a:t>
            </a:r>
            <a:endParaRPr lang="en-US" sz="4800" dirty="0">
              <a:solidFill>
                <a:srgbClr val="FFFFFF"/>
              </a:solidFill>
              <a:latin typeface="Courier"/>
              <a:ea typeface="Courier"/>
              <a:cs typeface="Courier"/>
              <a:sym typeface="Courier"/>
            </a:endParaRPr>
          </a:p>
          <a:p>
            <a:endParaRPr lang="en-US" sz="4800" dirty="0">
              <a:solidFill>
                <a:srgbClr val="FFFFFF"/>
              </a:solidFill>
              <a:latin typeface="Courier"/>
              <a:ea typeface="Courier"/>
              <a:cs typeface="Courier"/>
              <a:sym typeface="Courier"/>
            </a:endParaRPr>
          </a:p>
        </p:txBody>
      </p:sp>
      <p:sp>
        <p:nvSpPr>
          <p:cNvPr id="10" name="Rectangle 1"/>
          <p:cNvSpPr>
            <a:spLocks/>
          </p:cNvSpPr>
          <p:nvPr/>
        </p:nvSpPr>
        <p:spPr bwMode="auto">
          <a:xfrm>
            <a:off x="8509794" y="2133600"/>
            <a:ext cx="732861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 </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ls</a:t>
            </a:r>
            <a:r>
              <a:rPr lang="en-US" sz="4800" dirty="0" smtClean="0">
                <a:solidFill>
                  <a:srgbClr val="FFFFFF"/>
                </a:solidFill>
                <a:latin typeface="Courier"/>
                <a:ea typeface="Courier"/>
                <a:cs typeface="Courier"/>
                <a:sym typeface="Courier"/>
              </a:rPr>
              <a:t> –l .chef</a:t>
            </a:r>
            <a:endParaRPr lang="en-US" sz="4800" dirty="0">
              <a:solidFill>
                <a:srgbClr val="FFFFFF"/>
              </a:solidFill>
              <a:latin typeface="Courier"/>
              <a:ea typeface="Courier"/>
              <a:cs typeface="Courier"/>
              <a:sym typeface="Courier"/>
            </a:endParaRPr>
          </a:p>
          <a:p>
            <a:endParaRPr lang="en-US" sz="4800" dirty="0">
              <a:solidFill>
                <a:srgbClr val="FFFFFF"/>
              </a:solidFill>
              <a:latin typeface="Courier"/>
              <a:ea typeface="Courier"/>
              <a:cs typeface="Courier"/>
              <a:sym typeface="Courier"/>
            </a:endParaRPr>
          </a:p>
        </p:txBody>
      </p:sp>
      <p:sp>
        <p:nvSpPr>
          <p:cNvPr id="11" name="TextBox 10"/>
          <p:cNvSpPr txBox="1"/>
          <p:nvPr/>
        </p:nvSpPr>
        <p:spPr>
          <a:xfrm>
            <a:off x="2108994" y="1524000"/>
            <a:ext cx="3971760" cy="523220"/>
          </a:xfrm>
          <a:prstGeom prst="rect">
            <a:avLst/>
          </a:prstGeom>
          <a:noFill/>
        </p:spPr>
        <p:txBody>
          <a:bodyPr wrap="none" rtlCol="0">
            <a:spAutoFit/>
          </a:bodyPr>
          <a:lstStyle/>
          <a:p>
            <a:r>
              <a:rPr lang="en-US" b="1" dirty="0" smtClean="0"/>
              <a:t>Windows workstation</a:t>
            </a:r>
            <a:r>
              <a:rPr lang="en-US" dirty="0" smtClean="0"/>
              <a:t>:</a:t>
            </a:r>
            <a:endParaRPr lang="en-US" dirty="0"/>
          </a:p>
        </p:txBody>
      </p:sp>
      <p:sp>
        <p:nvSpPr>
          <p:cNvPr id="12" name="TextBox 11"/>
          <p:cNvSpPr txBox="1"/>
          <p:nvPr/>
        </p:nvSpPr>
        <p:spPr>
          <a:xfrm>
            <a:off x="9805194" y="1524000"/>
            <a:ext cx="4154979" cy="523220"/>
          </a:xfrm>
          <a:prstGeom prst="rect">
            <a:avLst/>
          </a:prstGeom>
          <a:noFill/>
        </p:spPr>
        <p:txBody>
          <a:bodyPr wrap="none" rtlCol="0">
            <a:spAutoFit/>
          </a:bodyPr>
          <a:lstStyle/>
          <a:p>
            <a:r>
              <a:rPr lang="en-US" b="1" dirty="0" smtClean="0"/>
              <a:t>Mac/Linux workstation</a:t>
            </a:r>
            <a:r>
              <a:rPr lang="en-US" dirty="0" smtClean="0"/>
              <a:t>:</a:t>
            </a:r>
            <a:endParaRPr lang="en-US" dirty="0"/>
          </a:p>
        </p:txBody>
      </p:sp>
    </p:spTree>
    <p:extLst>
      <p:ext uri="{BB962C8B-B14F-4D97-AF65-F5344CB8AC3E}">
        <p14:creationId xmlns:p14="http://schemas.microsoft.com/office/powerpoint/2010/main" val="30715573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1"/>
          <p:cNvSpPr>
            <a:spLocks noGrp="1" noChangeArrowheads="1"/>
          </p:cNvSpPr>
          <p:nvPr>
            <p:ph type="title"/>
          </p:nvPr>
        </p:nvSpPr>
        <p:spPr>
          <a:ln/>
        </p:spPr>
        <p:txBody>
          <a:bodyPr/>
          <a:lstStyle/>
          <a:p>
            <a:r>
              <a:rPr lang="en-US" sz="7100"/>
              <a:t>What</a:t>
            </a:r>
            <a:r>
              <a:rPr lang="ja-JP" altLang="en-US" sz="7100">
                <a:latin typeface="Arial"/>
              </a:rPr>
              <a:t>’</a:t>
            </a:r>
            <a:r>
              <a:rPr lang="en-US" sz="7100"/>
              <a:t>s inside the .chef directory?</a:t>
            </a:r>
          </a:p>
        </p:txBody>
      </p:sp>
      <p:sp>
        <p:nvSpPr>
          <p:cNvPr id="260098" name="Rectangle 2"/>
          <p:cNvSpPr>
            <a:spLocks noGrp="1" noChangeArrowheads="1"/>
          </p:cNvSpPr>
          <p:nvPr>
            <p:ph type="body" idx="1"/>
          </p:nvPr>
        </p:nvSpPr>
        <p:spPr>
          <a:ln/>
        </p:spPr>
        <p:txBody>
          <a:bodyPr/>
          <a:lstStyle/>
          <a:p>
            <a:r>
              <a:rPr lang="en-US" dirty="0" err="1">
                <a:latin typeface="Courier" charset="0"/>
                <a:cs typeface="Courier" charset="0"/>
                <a:sym typeface="Courier" charset="0"/>
              </a:rPr>
              <a:t>knife.rb</a:t>
            </a:r>
            <a:r>
              <a:rPr lang="en-US" dirty="0"/>
              <a:t> is the configuration file for Knife.</a:t>
            </a:r>
          </a:p>
          <a:p>
            <a:r>
              <a:rPr lang="en-US" dirty="0"/>
              <a:t>The other two files </a:t>
            </a:r>
            <a:r>
              <a:rPr lang="en-US" dirty="0" smtClean="0"/>
              <a:t>in .chef are </a:t>
            </a:r>
            <a:r>
              <a:rPr lang="en-US" dirty="0"/>
              <a:t>certificates for authentication with the Chef </a:t>
            </a:r>
            <a:r>
              <a:rPr lang="en-US" dirty="0" smtClean="0"/>
              <a:t>Server (covered later)</a:t>
            </a:r>
            <a:endParaRPr lang="en-US" dirty="0"/>
          </a:p>
        </p:txBody>
      </p:sp>
    </p:spTree>
    <p:extLst>
      <p:ext uri="{BB962C8B-B14F-4D97-AF65-F5344CB8AC3E}">
        <p14:creationId xmlns:p14="http://schemas.microsoft.com/office/powerpoint/2010/main" val="12631093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
          <p:cNvSpPr>
            <a:spLocks/>
          </p:cNvSpPr>
          <p:nvPr/>
        </p:nvSpPr>
        <p:spPr bwMode="auto">
          <a:xfrm>
            <a:off x="280194" y="1574800"/>
            <a:ext cx="2133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defTabSz="914400" fontAlgn="base">
              <a:spcBef>
                <a:spcPct val="0"/>
              </a:spcBef>
              <a:spcAft>
                <a:spcPct val="0"/>
              </a:spcAft>
            </a:pPr>
            <a:r>
              <a:rPr lang="en-US" sz="3200" b="1" dirty="0" smtClean="0">
                <a:solidFill>
                  <a:srgbClr val="000000"/>
                </a:solidFill>
                <a:latin typeface="Courier"/>
                <a:ea typeface="Courier"/>
                <a:cs typeface="Courier"/>
                <a:sym typeface="Courier"/>
              </a:rPr>
              <a:t>OPEN IN </a:t>
            </a:r>
          </a:p>
          <a:p>
            <a:pPr defTabSz="914400" fontAlgn="base">
              <a:spcBef>
                <a:spcPct val="0"/>
              </a:spcBef>
              <a:spcAft>
                <a:spcPct val="0"/>
              </a:spcAft>
            </a:pPr>
            <a:r>
              <a:rPr lang="en-US" sz="3200" b="1" dirty="0" smtClean="0">
                <a:solidFill>
                  <a:srgbClr val="000000"/>
                </a:solidFill>
                <a:latin typeface="Courier"/>
                <a:ea typeface="Courier"/>
                <a:cs typeface="Courier"/>
                <a:sym typeface="Courier"/>
              </a:rPr>
              <a:t>EDITOR:</a:t>
            </a:r>
          </a:p>
        </p:txBody>
      </p:sp>
      <p:sp>
        <p:nvSpPr>
          <p:cNvPr id="178180" name="Rectangle 3"/>
          <p:cNvSpPr>
            <a:spLocks/>
          </p:cNvSpPr>
          <p:nvPr/>
        </p:nvSpPr>
        <p:spPr bwMode="auto">
          <a:xfrm>
            <a:off x="356394" y="3524253"/>
            <a:ext cx="15773400" cy="5162547"/>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dirty="0" err="1">
                <a:latin typeface="Courier"/>
                <a:cs typeface="Courier"/>
              </a:rPr>
              <a:t>current_dir</a:t>
            </a:r>
            <a:r>
              <a:rPr lang="en-US" dirty="0">
                <a:latin typeface="Courier"/>
                <a:cs typeface="Courier"/>
              </a:rPr>
              <a:t> = </a:t>
            </a:r>
            <a:r>
              <a:rPr lang="en-US" dirty="0" err="1">
                <a:solidFill>
                  <a:srgbClr val="800000"/>
                </a:solidFill>
                <a:latin typeface="Courier"/>
                <a:cs typeface="Courier"/>
              </a:rPr>
              <a:t>File.</a:t>
            </a:r>
            <a:r>
              <a:rPr lang="en-US" dirty="0" err="1">
                <a:latin typeface="Courier"/>
                <a:cs typeface="Courier"/>
              </a:rPr>
              <a:t>dirname</a:t>
            </a:r>
            <a:r>
              <a:rPr lang="en-US" dirty="0">
                <a:latin typeface="Courier"/>
                <a:cs typeface="Courier"/>
              </a:rPr>
              <a:t>(</a:t>
            </a:r>
            <a:r>
              <a:rPr lang="en-US" dirty="0">
                <a:solidFill>
                  <a:srgbClr val="008000"/>
                </a:solidFill>
                <a:latin typeface="Courier"/>
                <a:cs typeface="Courier"/>
              </a:rPr>
              <a:t>__FILE__</a:t>
            </a:r>
            <a:r>
              <a:rPr lang="en-US" dirty="0">
                <a:latin typeface="Courier"/>
                <a:cs typeface="Courier"/>
              </a:rPr>
              <a:t>)</a:t>
            </a:r>
          </a:p>
          <a:p>
            <a:r>
              <a:rPr lang="en-US" dirty="0" err="1">
                <a:latin typeface="Courier"/>
                <a:cs typeface="Courier"/>
              </a:rPr>
              <a:t>log_level</a:t>
            </a:r>
            <a:r>
              <a:rPr lang="en-US" dirty="0">
                <a:latin typeface="Courier"/>
                <a:cs typeface="Courier"/>
              </a:rPr>
              <a:t>                </a:t>
            </a:r>
            <a:r>
              <a:rPr lang="en-US" dirty="0">
                <a:solidFill>
                  <a:srgbClr val="000090"/>
                </a:solidFill>
                <a:latin typeface="Courier"/>
                <a:cs typeface="Courier"/>
              </a:rPr>
              <a:t>:info</a:t>
            </a:r>
          </a:p>
          <a:p>
            <a:r>
              <a:rPr lang="en-US" dirty="0" err="1">
                <a:latin typeface="Courier"/>
                <a:cs typeface="Courier"/>
              </a:rPr>
              <a:t>log_location</a:t>
            </a:r>
            <a:r>
              <a:rPr lang="en-US" dirty="0">
                <a:latin typeface="Courier"/>
                <a:cs typeface="Courier"/>
              </a:rPr>
              <a:t>             </a:t>
            </a:r>
            <a:r>
              <a:rPr lang="en-US" dirty="0">
                <a:solidFill>
                  <a:srgbClr val="800000"/>
                </a:solidFill>
                <a:latin typeface="Courier"/>
                <a:cs typeface="Courier"/>
              </a:rPr>
              <a:t>STDOUT</a:t>
            </a:r>
          </a:p>
          <a:p>
            <a:r>
              <a:rPr lang="en-US" dirty="0" err="1">
                <a:latin typeface="Courier"/>
                <a:cs typeface="Courier"/>
              </a:rPr>
              <a:t>node_name</a:t>
            </a:r>
            <a:r>
              <a:rPr lang="en-US" dirty="0">
                <a:latin typeface="Courier"/>
                <a:cs typeface="Courier"/>
              </a:rPr>
              <a:t>                </a:t>
            </a:r>
            <a:r>
              <a:rPr lang="en-US" dirty="0">
                <a:solidFill>
                  <a:srgbClr val="800000"/>
                </a:solidFill>
                <a:latin typeface="Courier"/>
                <a:cs typeface="Courier"/>
              </a:rPr>
              <a:t>"USERNAME"</a:t>
            </a:r>
          </a:p>
          <a:p>
            <a:r>
              <a:rPr lang="en-US" dirty="0" err="1">
                <a:latin typeface="Courier"/>
                <a:cs typeface="Courier"/>
              </a:rPr>
              <a:t>client_key</a:t>
            </a:r>
            <a:r>
              <a:rPr lang="en-US" dirty="0">
                <a:latin typeface="Courier"/>
                <a:cs typeface="Courier"/>
              </a:rPr>
              <a:t>               </a:t>
            </a:r>
            <a:r>
              <a:rPr lang="en-US" dirty="0">
                <a:solidFill>
                  <a:srgbClr val="800000"/>
                </a:solidFill>
                <a:latin typeface="Courier"/>
                <a:cs typeface="Courier"/>
              </a:rPr>
              <a:t>"#{</a:t>
            </a:r>
            <a:r>
              <a:rPr lang="en-US" dirty="0" err="1">
                <a:latin typeface="Courier"/>
                <a:cs typeface="Courier"/>
              </a:rPr>
              <a:t>current_dir</a:t>
            </a:r>
            <a:r>
              <a:rPr lang="en-US" dirty="0">
                <a:solidFill>
                  <a:srgbClr val="800000"/>
                </a:solidFill>
                <a:latin typeface="Courier"/>
                <a:cs typeface="Courier"/>
              </a:rPr>
              <a:t>}/</a:t>
            </a:r>
            <a:r>
              <a:rPr lang="en-US" dirty="0" err="1">
                <a:solidFill>
                  <a:srgbClr val="800000"/>
                </a:solidFill>
                <a:latin typeface="Courier"/>
                <a:cs typeface="Courier"/>
              </a:rPr>
              <a:t>USERNAME.pem</a:t>
            </a:r>
            <a:r>
              <a:rPr lang="en-US" dirty="0">
                <a:solidFill>
                  <a:srgbClr val="800000"/>
                </a:solidFill>
                <a:latin typeface="Courier"/>
                <a:cs typeface="Courier"/>
              </a:rPr>
              <a:t>"</a:t>
            </a:r>
          </a:p>
          <a:p>
            <a:r>
              <a:rPr lang="en-US" dirty="0" err="1">
                <a:latin typeface="Courier"/>
                <a:cs typeface="Courier"/>
              </a:rPr>
              <a:t>validation_client_name</a:t>
            </a:r>
            <a:r>
              <a:rPr lang="en-US" dirty="0">
                <a:latin typeface="Courier"/>
                <a:cs typeface="Courier"/>
              </a:rPr>
              <a:t>   </a:t>
            </a:r>
            <a:r>
              <a:rPr lang="en-US" dirty="0">
                <a:solidFill>
                  <a:srgbClr val="800000"/>
                </a:solidFill>
                <a:latin typeface="Courier"/>
                <a:cs typeface="Courier"/>
              </a:rPr>
              <a:t>"ORGNAME-validator"</a:t>
            </a:r>
          </a:p>
          <a:p>
            <a:r>
              <a:rPr lang="en-US" dirty="0" err="1">
                <a:latin typeface="Courier"/>
                <a:cs typeface="Courier"/>
              </a:rPr>
              <a:t>validation_key</a:t>
            </a:r>
            <a:r>
              <a:rPr lang="en-US" dirty="0">
                <a:latin typeface="Courier"/>
                <a:cs typeface="Courier"/>
              </a:rPr>
              <a:t>           </a:t>
            </a:r>
            <a:r>
              <a:rPr lang="en-US" dirty="0">
                <a:solidFill>
                  <a:srgbClr val="800000"/>
                </a:solidFill>
                <a:latin typeface="Courier"/>
                <a:cs typeface="Courier"/>
              </a:rPr>
              <a:t>"#{</a:t>
            </a:r>
            <a:r>
              <a:rPr lang="en-US" dirty="0" err="1">
                <a:latin typeface="Courier"/>
                <a:cs typeface="Courier"/>
              </a:rPr>
              <a:t>current_dir</a:t>
            </a:r>
            <a:r>
              <a:rPr lang="en-US" dirty="0">
                <a:solidFill>
                  <a:srgbClr val="800000"/>
                </a:solidFill>
                <a:latin typeface="Courier"/>
                <a:cs typeface="Courier"/>
              </a:rPr>
              <a:t>}/ORGNAME-</a:t>
            </a:r>
            <a:r>
              <a:rPr lang="en-US" dirty="0" err="1">
                <a:solidFill>
                  <a:srgbClr val="800000"/>
                </a:solidFill>
                <a:latin typeface="Courier"/>
                <a:cs typeface="Courier"/>
              </a:rPr>
              <a:t>validator.pem</a:t>
            </a:r>
            <a:r>
              <a:rPr lang="en-US" dirty="0">
                <a:solidFill>
                  <a:srgbClr val="800000"/>
                </a:solidFill>
                <a:latin typeface="Courier"/>
                <a:cs typeface="Courier"/>
              </a:rPr>
              <a:t>"</a:t>
            </a:r>
          </a:p>
          <a:p>
            <a:r>
              <a:rPr lang="en-US" dirty="0" err="1">
                <a:latin typeface="Courier"/>
                <a:cs typeface="Courier"/>
              </a:rPr>
              <a:t>chef_server_url</a:t>
            </a:r>
            <a:r>
              <a:rPr lang="en-US" dirty="0">
                <a:latin typeface="Courier"/>
                <a:cs typeface="Courier"/>
              </a:rPr>
              <a:t>          </a:t>
            </a:r>
            <a:r>
              <a:rPr lang="en-US" dirty="0">
                <a:solidFill>
                  <a:srgbClr val="800000"/>
                </a:solidFill>
                <a:latin typeface="Courier"/>
                <a:cs typeface="Courier"/>
              </a:rPr>
              <a:t>"https://api.opscode.com/organizations/ORGNAME"</a:t>
            </a:r>
            <a:endParaRPr lang="en-US" dirty="0">
              <a:solidFill>
                <a:srgbClr val="800000"/>
              </a:solidFill>
              <a:latin typeface="Courier"/>
              <a:cs typeface="Courier"/>
              <a:hlinkClick r:id="rId3"/>
            </a:endParaRPr>
          </a:p>
          <a:p>
            <a:r>
              <a:rPr lang="it-IT" dirty="0" err="1">
                <a:latin typeface="Courier"/>
                <a:cs typeface="Courier"/>
              </a:rPr>
              <a:t>cache_type</a:t>
            </a:r>
            <a:r>
              <a:rPr lang="it-IT" dirty="0">
                <a:latin typeface="Courier"/>
                <a:cs typeface="Courier"/>
              </a:rPr>
              <a:t>               '</a:t>
            </a:r>
            <a:r>
              <a:rPr lang="it-IT" dirty="0" err="1">
                <a:latin typeface="Courier"/>
                <a:cs typeface="Courier"/>
              </a:rPr>
              <a:t>BasicFile</a:t>
            </a:r>
            <a:r>
              <a:rPr lang="it-IT" dirty="0">
                <a:latin typeface="Courier"/>
                <a:cs typeface="Courier"/>
              </a:rPr>
              <a:t>'</a:t>
            </a:r>
          </a:p>
          <a:p>
            <a:r>
              <a:rPr lang="it-IT" dirty="0" err="1">
                <a:latin typeface="Courier"/>
                <a:cs typeface="Courier"/>
              </a:rPr>
              <a:t>cache_options</a:t>
            </a:r>
            <a:r>
              <a:rPr lang="it-IT" dirty="0">
                <a:latin typeface="Courier"/>
                <a:cs typeface="Courier"/>
              </a:rPr>
              <a:t>( </a:t>
            </a:r>
            <a:r>
              <a:rPr lang="it-IT" dirty="0">
                <a:solidFill>
                  <a:srgbClr val="000090"/>
                </a:solidFill>
                <a:latin typeface="Courier"/>
                <a:cs typeface="Courier"/>
              </a:rPr>
              <a:t>:</a:t>
            </a:r>
            <a:r>
              <a:rPr lang="it-IT" dirty="0" err="1">
                <a:solidFill>
                  <a:srgbClr val="000090"/>
                </a:solidFill>
                <a:latin typeface="Courier"/>
                <a:cs typeface="Courier"/>
              </a:rPr>
              <a:t>path</a:t>
            </a:r>
            <a:r>
              <a:rPr lang="it-IT" dirty="0">
                <a:latin typeface="Courier"/>
                <a:cs typeface="Courier"/>
              </a:rPr>
              <a:t> =&gt; </a:t>
            </a:r>
            <a:r>
              <a:rPr lang="it-IT" dirty="0">
                <a:solidFill>
                  <a:srgbClr val="800000"/>
                </a:solidFill>
                <a:latin typeface="Courier"/>
                <a:cs typeface="Courier"/>
              </a:rPr>
              <a:t>"#{</a:t>
            </a:r>
            <a:r>
              <a:rPr lang="it-IT" dirty="0">
                <a:latin typeface="Courier"/>
                <a:cs typeface="Courier"/>
              </a:rPr>
              <a:t>ENV['HOME']</a:t>
            </a:r>
            <a:r>
              <a:rPr lang="it-IT" dirty="0">
                <a:solidFill>
                  <a:srgbClr val="800000"/>
                </a:solidFill>
                <a:latin typeface="Courier"/>
                <a:cs typeface="Courier"/>
              </a:rPr>
              <a:t>}/.chef/</a:t>
            </a:r>
            <a:r>
              <a:rPr lang="it-IT" dirty="0" err="1">
                <a:solidFill>
                  <a:srgbClr val="800000"/>
                </a:solidFill>
                <a:latin typeface="Courier"/>
                <a:cs typeface="Courier"/>
              </a:rPr>
              <a:t>checksums</a:t>
            </a:r>
            <a:r>
              <a:rPr lang="it-IT" dirty="0">
                <a:solidFill>
                  <a:srgbClr val="800000"/>
                </a:solidFill>
                <a:latin typeface="Courier"/>
                <a:cs typeface="Courier"/>
              </a:rPr>
              <a:t>" </a:t>
            </a:r>
            <a:r>
              <a:rPr lang="it-IT" dirty="0">
                <a:latin typeface="Courier"/>
                <a:cs typeface="Courier"/>
              </a:rPr>
              <a:t>)</a:t>
            </a:r>
          </a:p>
          <a:p>
            <a:r>
              <a:rPr lang="it-IT" dirty="0" err="1">
                <a:latin typeface="Courier"/>
                <a:cs typeface="Courier"/>
              </a:rPr>
              <a:t>cookbook_path</a:t>
            </a:r>
            <a:r>
              <a:rPr lang="it-IT" dirty="0">
                <a:latin typeface="Courier"/>
                <a:cs typeface="Courier"/>
              </a:rPr>
              <a:t>            [</a:t>
            </a:r>
            <a:r>
              <a:rPr lang="it-IT" dirty="0">
                <a:solidFill>
                  <a:srgbClr val="800000"/>
                </a:solidFill>
                <a:latin typeface="Courier"/>
                <a:cs typeface="Courier"/>
              </a:rPr>
              <a:t>"#{</a:t>
            </a:r>
            <a:r>
              <a:rPr lang="it-IT" dirty="0" err="1">
                <a:latin typeface="Courier"/>
                <a:cs typeface="Courier"/>
              </a:rPr>
              <a:t>current_dir</a:t>
            </a:r>
            <a:r>
              <a:rPr lang="it-IT" dirty="0">
                <a:solidFill>
                  <a:srgbClr val="800000"/>
                </a:solidFill>
                <a:latin typeface="Courier"/>
                <a:cs typeface="Courier"/>
              </a:rPr>
              <a:t>}/../</a:t>
            </a:r>
            <a:r>
              <a:rPr lang="it-IT" dirty="0" err="1">
                <a:solidFill>
                  <a:srgbClr val="800000"/>
                </a:solidFill>
                <a:latin typeface="Courier"/>
                <a:cs typeface="Courier"/>
              </a:rPr>
              <a:t>cookbooks</a:t>
            </a:r>
            <a:r>
              <a:rPr lang="it-IT" dirty="0">
                <a:solidFill>
                  <a:srgbClr val="800000"/>
                </a:solidFill>
                <a:latin typeface="Courier"/>
                <a:cs typeface="Courier"/>
              </a:rPr>
              <a:t>"</a:t>
            </a:r>
            <a:r>
              <a:rPr lang="it-IT" dirty="0">
                <a:latin typeface="Courier"/>
                <a:cs typeface="Courier"/>
              </a:rPr>
              <a:t>]</a:t>
            </a:r>
            <a:endParaRPr lang="en-US" i="1" dirty="0">
              <a:solidFill>
                <a:srgbClr val="408080"/>
              </a:solidFill>
              <a:latin typeface="Courier"/>
              <a:ea typeface="Courier"/>
              <a:cs typeface="Courier"/>
            </a:endParaRPr>
          </a:p>
        </p:txBody>
      </p:sp>
      <p:sp>
        <p:nvSpPr>
          <p:cNvPr id="258052" name="Rectangle 4"/>
          <p:cNvSpPr>
            <a:spLocks noGrp="1" noChangeArrowheads="1"/>
          </p:cNvSpPr>
          <p:nvPr>
            <p:ph type="title"/>
          </p:nvPr>
        </p:nvSpPr>
        <p:spPr/>
        <p:txBody>
          <a:bodyPr/>
          <a:lstStyle/>
          <a:p>
            <a:pPr eaLnBrk="1" hangingPunct="1">
              <a:defRPr/>
            </a:pPr>
            <a:r>
              <a:rPr lang="en-US" b="1" dirty="0" err="1" smtClean="0"/>
              <a:t>knife.rb</a:t>
            </a:r>
            <a:r>
              <a:rPr lang="en-US" b="1" dirty="0" smtClean="0"/>
              <a:t> sample</a:t>
            </a:r>
            <a:endParaRPr lang="en-US" dirty="0">
              <a:sym typeface="Arial Bold" charset="0"/>
            </a:endParaRPr>
          </a:p>
        </p:txBody>
      </p:sp>
      <p:sp>
        <p:nvSpPr>
          <p:cNvPr id="2" name="TextBox 1"/>
          <p:cNvSpPr txBox="1"/>
          <p:nvPr/>
        </p:nvSpPr>
        <p:spPr>
          <a:xfrm>
            <a:off x="2337594" y="1524000"/>
            <a:ext cx="13716000" cy="1815882"/>
          </a:xfrm>
          <a:prstGeom prst="rect">
            <a:avLst/>
          </a:prstGeom>
          <a:noFill/>
        </p:spPr>
        <p:txBody>
          <a:bodyPr wrap="square" rtlCol="0">
            <a:spAutoFit/>
          </a:bodyPr>
          <a:lstStyle/>
          <a:p>
            <a:pPr marL="0" lvl="2"/>
            <a:r>
              <a:rPr lang="en-US" sz="3600" dirty="0">
                <a:latin typeface="Courier"/>
                <a:cs typeface="Courier"/>
              </a:rPr>
              <a:t>Windows:   </a:t>
            </a:r>
            <a:r>
              <a:rPr lang="en-US" sz="3600" dirty="0" smtClean="0">
                <a:latin typeface="Courier"/>
                <a:cs typeface="Courier"/>
              </a:rPr>
              <a:t>C:</a:t>
            </a:r>
            <a:r>
              <a:rPr lang="en-US" sz="3600" dirty="0">
                <a:latin typeface="Courier"/>
                <a:cs typeface="Courier"/>
              </a:rPr>
              <a:t>\Users\You\chef-repo\.chef\</a:t>
            </a:r>
            <a:r>
              <a:rPr lang="en-US" sz="3600" dirty="0" err="1" smtClean="0">
                <a:latin typeface="Courier"/>
                <a:cs typeface="Courier"/>
              </a:rPr>
              <a:t>knife.rb</a:t>
            </a:r>
            <a:endParaRPr lang="en-US" sz="3600" dirty="0" smtClean="0">
              <a:latin typeface="Courier"/>
              <a:cs typeface="Courier"/>
            </a:endParaRPr>
          </a:p>
          <a:p>
            <a:pPr marL="0" lvl="2"/>
            <a:r>
              <a:rPr lang="en-US" sz="1200" dirty="0">
                <a:latin typeface="Courier"/>
                <a:cs typeface="Courier"/>
              </a:rPr>
              <a:t>-----------------------------------------------------------------------------------------------------------------------------------------------</a:t>
            </a:r>
            <a:r>
              <a:rPr lang="en-US" sz="1200" dirty="0" smtClean="0">
                <a:latin typeface="Courier"/>
                <a:cs typeface="Courier"/>
              </a:rPr>
              <a:t>-</a:t>
            </a:r>
            <a:endParaRPr lang="en-US" sz="1200" dirty="0">
              <a:latin typeface="Courier"/>
              <a:cs typeface="Courier"/>
            </a:endParaRPr>
          </a:p>
          <a:p>
            <a:pPr marL="0" lvl="2"/>
            <a:r>
              <a:rPr lang="en-US" sz="3600" dirty="0" smtClean="0">
                <a:latin typeface="Courier"/>
                <a:cs typeface="Courier"/>
              </a:rPr>
              <a:t>Mac/Linux: ~/chef-repo/.chef/</a:t>
            </a:r>
            <a:r>
              <a:rPr lang="en-US" sz="3600" dirty="0" err="1" smtClean="0">
                <a:latin typeface="Courier"/>
                <a:cs typeface="Courier"/>
              </a:rPr>
              <a:t>knife.rb</a:t>
            </a:r>
            <a:endParaRPr lang="en-US" sz="3600" dirty="0" smtClean="0">
              <a:latin typeface="Courier"/>
              <a:cs typeface="Courier"/>
            </a:endParaRPr>
          </a:p>
          <a:p>
            <a:pPr marL="0" lvl="2"/>
            <a:endParaRPr lang="en-US" dirty="0"/>
          </a:p>
        </p:txBody>
      </p:sp>
    </p:spTree>
    <p:extLst>
      <p:ext uri="{BB962C8B-B14F-4D97-AF65-F5344CB8AC3E}">
        <p14:creationId xmlns:p14="http://schemas.microsoft.com/office/powerpoint/2010/main" val="23945828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1"/>
          <p:cNvSpPr>
            <a:spLocks noGrp="1" noChangeArrowheads="1"/>
          </p:cNvSpPr>
          <p:nvPr>
            <p:ph type="title"/>
          </p:nvPr>
        </p:nvSpPr>
        <p:spPr>
          <a:ln/>
        </p:spPr>
        <p:txBody>
          <a:bodyPr/>
          <a:lstStyle/>
          <a:p>
            <a:r>
              <a:rPr lang="en-US" sz="7100" dirty="0" smtClean="0"/>
              <a:t>Navigating a proxy from Workstation</a:t>
            </a:r>
            <a:endParaRPr lang="en-US" sz="7100" dirty="0"/>
          </a:p>
        </p:txBody>
      </p:sp>
      <p:sp>
        <p:nvSpPr>
          <p:cNvPr id="260098" name="Rectangle 2"/>
          <p:cNvSpPr>
            <a:spLocks noGrp="1" noChangeArrowheads="1"/>
          </p:cNvSpPr>
          <p:nvPr>
            <p:ph type="body" idx="1"/>
          </p:nvPr>
        </p:nvSpPr>
        <p:spPr>
          <a:ln/>
        </p:spPr>
        <p:txBody>
          <a:bodyPr/>
          <a:lstStyle/>
          <a:p>
            <a:endParaRPr lang="en-US" dirty="0"/>
          </a:p>
        </p:txBody>
      </p:sp>
      <p:sp>
        <p:nvSpPr>
          <p:cNvPr id="2" name="Rectangle 1"/>
          <p:cNvSpPr/>
          <p:nvPr/>
        </p:nvSpPr>
        <p:spPr>
          <a:xfrm>
            <a:off x="1042194" y="2438400"/>
            <a:ext cx="14630400" cy="3319883"/>
          </a:xfrm>
          <a:prstGeom prst="rect">
            <a:avLst/>
          </a:prstGeom>
        </p:spPr>
        <p:txBody>
          <a:bodyPr wrap="square">
            <a:spAutoFit/>
          </a:bodyPr>
          <a:lstStyle/>
          <a:p>
            <a:pPr>
              <a:lnSpc>
                <a:spcPct val="120000"/>
              </a:lnSpc>
            </a:pPr>
            <a:r>
              <a:rPr lang="en-US" sz="4400" u="sng" dirty="0">
                <a:hlinkClick r:id="rId3"/>
              </a:rPr>
              <a:t>http://</a:t>
            </a:r>
            <a:r>
              <a:rPr lang="en-US" sz="4400" u="sng" dirty="0" smtClean="0">
                <a:hlinkClick r:id="rId3"/>
              </a:rPr>
              <a:t>docs.chef.io/</a:t>
            </a:r>
            <a:r>
              <a:rPr lang="en-US" sz="4400" u="sng" dirty="0">
                <a:hlinkClick r:id="rId3"/>
              </a:rPr>
              <a:t>config_rb_knife.html</a:t>
            </a:r>
            <a:endParaRPr lang="en-US" dirty="0"/>
          </a:p>
          <a:p>
            <a:pPr lvl="2">
              <a:lnSpc>
                <a:spcPct val="120000"/>
              </a:lnSpc>
            </a:pPr>
            <a:r>
              <a:rPr lang="en-US" sz="4400" dirty="0"/>
              <a:t>Can set </a:t>
            </a:r>
            <a:r>
              <a:rPr lang="en-US" sz="4400" b="1" dirty="0"/>
              <a:t>proxy details </a:t>
            </a:r>
            <a:r>
              <a:rPr lang="en-US" sz="4400" dirty="0"/>
              <a:t>to allow communication between the Workstation and the Chef Server, if needed</a:t>
            </a:r>
          </a:p>
        </p:txBody>
      </p:sp>
    </p:spTree>
    <p:extLst>
      <p:ext uri="{BB962C8B-B14F-4D97-AF65-F5344CB8AC3E}">
        <p14:creationId xmlns:p14="http://schemas.microsoft.com/office/powerpoint/2010/main" val="10358770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Grp="1" noChangeArrowheads="1"/>
          </p:cNvSpPr>
          <p:nvPr>
            <p:ph type="title"/>
          </p:nvPr>
        </p:nvSpPr>
        <p:spPr>
          <a:ln/>
        </p:spPr>
        <p:txBody>
          <a:bodyPr/>
          <a:lstStyle/>
          <a:p>
            <a:r>
              <a:rPr lang="en-US" sz="6000"/>
              <a:t>Knife is the command-line tool for Chef</a:t>
            </a:r>
          </a:p>
        </p:txBody>
      </p:sp>
      <p:sp>
        <p:nvSpPr>
          <p:cNvPr id="253954" name="Rectangle 2"/>
          <p:cNvSpPr>
            <a:spLocks noGrp="1" noChangeArrowheads="1"/>
          </p:cNvSpPr>
          <p:nvPr>
            <p:ph type="body" idx="1"/>
          </p:nvPr>
        </p:nvSpPr>
        <p:spPr>
          <a:xfrm>
            <a:off x="800178" y="1892300"/>
            <a:ext cx="14657232" cy="6731000"/>
          </a:xfrm>
          <a:ln/>
        </p:spPr>
        <p:txBody>
          <a:bodyPr/>
          <a:lstStyle/>
          <a:p>
            <a:pPr>
              <a:spcBef>
                <a:spcPct val="0"/>
              </a:spcBef>
            </a:pPr>
            <a:r>
              <a:rPr lang="en-US" sz="3900" dirty="0"/>
              <a:t>Knife provides an API interface between a local Chef repository and the Chef Server, and lets you manage:</a:t>
            </a:r>
          </a:p>
          <a:p>
            <a:pPr lvl="1">
              <a:spcBef>
                <a:spcPts val="988"/>
              </a:spcBef>
            </a:pPr>
            <a:r>
              <a:rPr lang="en-US" sz="3900" dirty="0" smtClean="0"/>
              <a:t>Nodes</a:t>
            </a:r>
            <a:r>
              <a:rPr lang="en-US" sz="3900" dirty="0"/>
              <a:t> </a:t>
            </a:r>
            <a:r>
              <a:rPr lang="en-US" sz="3900" dirty="0" smtClean="0"/>
              <a:t>&amp; cloud </a:t>
            </a:r>
            <a:r>
              <a:rPr lang="en-US" sz="3900" dirty="0"/>
              <a:t>resources, including </a:t>
            </a:r>
            <a:r>
              <a:rPr lang="en-US" sz="3900" dirty="0" smtClean="0"/>
              <a:t>provisioning</a:t>
            </a:r>
            <a:endParaRPr lang="en-US" sz="3900" dirty="0"/>
          </a:p>
          <a:p>
            <a:pPr lvl="1">
              <a:spcBef>
                <a:spcPts val="988"/>
              </a:spcBef>
            </a:pPr>
            <a:r>
              <a:rPr lang="en-US" sz="3900" dirty="0"/>
              <a:t>Cookbooks and recipes</a:t>
            </a:r>
          </a:p>
          <a:p>
            <a:pPr lvl="1">
              <a:spcBef>
                <a:spcPts val="988"/>
              </a:spcBef>
            </a:pPr>
            <a:r>
              <a:rPr lang="en-US" sz="3900" dirty="0" smtClean="0"/>
              <a:t>Roles and Environments</a:t>
            </a:r>
            <a:endParaRPr lang="en-US" sz="3900" dirty="0"/>
          </a:p>
          <a:p>
            <a:pPr lvl="1">
              <a:spcBef>
                <a:spcPts val="988"/>
              </a:spcBef>
            </a:pPr>
            <a:r>
              <a:rPr lang="en-US" sz="3900" dirty="0"/>
              <a:t>Data </a:t>
            </a:r>
            <a:r>
              <a:rPr lang="en-US" sz="3900" dirty="0" smtClean="0"/>
              <a:t>Bags (stores </a:t>
            </a:r>
            <a:r>
              <a:rPr lang="en-US" sz="3900" dirty="0"/>
              <a:t>of JSON </a:t>
            </a:r>
            <a:r>
              <a:rPr lang="en-US" sz="3900" dirty="0" smtClean="0"/>
              <a:t>data)</a:t>
            </a:r>
            <a:r>
              <a:rPr lang="en-US" sz="3900" dirty="0"/>
              <a:t>, including </a:t>
            </a:r>
            <a:r>
              <a:rPr lang="en-US" sz="3900" dirty="0" smtClean="0"/>
              <a:t>encrypted </a:t>
            </a:r>
            <a:r>
              <a:rPr lang="en-US" sz="3900" dirty="0"/>
              <a:t>data</a:t>
            </a:r>
          </a:p>
          <a:p>
            <a:pPr lvl="1">
              <a:spcBef>
                <a:spcPts val="988"/>
              </a:spcBef>
            </a:pPr>
            <a:r>
              <a:rPr lang="en-US" sz="3900" dirty="0" smtClean="0"/>
              <a:t>Searching </a:t>
            </a:r>
            <a:r>
              <a:rPr lang="en-US" sz="3900" dirty="0"/>
              <a:t>of indexed data on the Chef Server</a:t>
            </a:r>
          </a:p>
        </p:txBody>
      </p:sp>
    </p:spTree>
    <p:extLst>
      <p:ext uri="{BB962C8B-B14F-4D97-AF65-F5344CB8AC3E}">
        <p14:creationId xmlns:p14="http://schemas.microsoft.com/office/powerpoint/2010/main" val="7287549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a:t>Topics</a:t>
            </a:r>
          </a:p>
        </p:txBody>
      </p:sp>
      <p:sp>
        <p:nvSpPr>
          <p:cNvPr id="38914" name="Rectangle 2"/>
          <p:cNvSpPr>
            <a:spLocks noGrp="1" noChangeArrowheads="1"/>
          </p:cNvSpPr>
          <p:nvPr>
            <p:ph type="body" idx="1"/>
          </p:nvPr>
        </p:nvSpPr>
        <p:spPr>
          <a:ln/>
        </p:spPr>
        <p:txBody>
          <a:bodyPr/>
          <a:lstStyle/>
          <a:p>
            <a:r>
              <a:rPr lang="en-US" dirty="0" smtClean="0"/>
              <a:t>Introductions</a:t>
            </a:r>
            <a:endParaRPr lang="en-US" dirty="0"/>
          </a:p>
          <a:p>
            <a:r>
              <a:rPr lang="en-US" dirty="0"/>
              <a:t>O</a:t>
            </a:r>
            <a:r>
              <a:rPr lang="en-US" dirty="0" smtClean="0"/>
              <a:t>verview </a:t>
            </a:r>
            <a:r>
              <a:rPr lang="en-US" dirty="0"/>
              <a:t>of </a:t>
            </a:r>
            <a:r>
              <a:rPr lang="en-US" dirty="0" smtClean="0"/>
              <a:t>Chef</a:t>
            </a:r>
          </a:p>
          <a:p>
            <a:r>
              <a:rPr lang="en-US" dirty="0" smtClean="0"/>
              <a:t>Chef Call flow</a:t>
            </a:r>
          </a:p>
          <a:p>
            <a:r>
              <a:rPr lang="en-US" dirty="0"/>
              <a:t>Organizations</a:t>
            </a:r>
          </a:p>
          <a:p>
            <a:r>
              <a:rPr lang="en-US" dirty="0"/>
              <a:t>Creating a local chef-repo</a:t>
            </a:r>
          </a:p>
          <a:p>
            <a:endParaRPr lang="en-US" dirty="0"/>
          </a:p>
        </p:txBody>
      </p:sp>
    </p:spTree>
    <p:extLst>
      <p:ext uri="{BB962C8B-B14F-4D97-AF65-F5344CB8AC3E}">
        <p14:creationId xmlns:p14="http://schemas.microsoft.com/office/powerpoint/2010/main" val="33446148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1"/>
          <p:cNvSpPr>
            <a:spLocks/>
          </p:cNvSpPr>
          <p:nvPr/>
        </p:nvSpPr>
        <p:spPr bwMode="auto">
          <a:xfrm>
            <a:off x="889794" y="5029200"/>
            <a:ext cx="13487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marL="381000" indent="-381000">
              <a:spcBef>
                <a:spcPts val="1200"/>
              </a:spcBef>
              <a:buClr>
                <a:srgbClr val="D34825"/>
              </a:buClr>
              <a:buSzPct val="100000"/>
              <a:buFont typeface="Arial" pitchFamily="34" charset="0"/>
              <a:buChar char="•"/>
            </a:pPr>
            <a:r>
              <a:rPr lang="en-US" sz="3400" b="1" dirty="0" smtClean="0">
                <a:solidFill>
                  <a:schemeClr val="tx1"/>
                </a:solidFill>
                <a:latin typeface="Arial" pitchFamily="34" charset="0"/>
                <a:cs typeface="Arial" pitchFamily="34" charset="0"/>
                <a:sym typeface="Arial" pitchFamily="34" charset="0"/>
              </a:rPr>
              <a:t>Your </a:t>
            </a:r>
            <a:r>
              <a:rPr lang="en-US" sz="3400" b="1" dirty="0">
                <a:solidFill>
                  <a:schemeClr val="tx1"/>
                </a:solidFill>
                <a:latin typeface="Arial" pitchFamily="34" charset="0"/>
                <a:cs typeface="Arial" pitchFamily="34" charset="0"/>
                <a:sym typeface="Arial" pitchFamily="34" charset="0"/>
              </a:rPr>
              <a:t>version may </a:t>
            </a:r>
            <a:r>
              <a:rPr lang="en-US" sz="3400" b="1" dirty="0" smtClean="0">
                <a:solidFill>
                  <a:schemeClr val="tx1"/>
                </a:solidFill>
                <a:latin typeface="Arial" pitchFamily="34" charset="0"/>
                <a:cs typeface="Arial" pitchFamily="34" charset="0"/>
                <a:sym typeface="Arial" pitchFamily="34" charset="0"/>
              </a:rPr>
              <a:t>be slightly </a:t>
            </a:r>
            <a:r>
              <a:rPr lang="en-US" sz="3400" b="1" dirty="0">
                <a:solidFill>
                  <a:schemeClr val="tx1"/>
                </a:solidFill>
                <a:latin typeface="Arial" pitchFamily="34" charset="0"/>
                <a:cs typeface="Arial" pitchFamily="34" charset="0"/>
                <a:sym typeface="Arial" pitchFamily="34" charset="0"/>
              </a:rPr>
              <a:t>different, that’s ok</a:t>
            </a:r>
            <a:r>
              <a:rPr lang="en-US" sz="3400" b="1" dirty="0" smtClean="0">
                <a:solidFill>
                  <a:schemeClr val="tx1"/>
                </a:solidFill>
                <a:latin typeface="Arial" pitchFamily="34" charset="0"/>
                <a:cs typeface="Arial" pitchFamily="34" charset="0"/>
                <a:sym typeface="Arial" pitchFamily="34" charset="0"/>
              </a:rPr>
              <a:t>!</a:t>
            </a:r>
            <a:br>
              <a:rPr lang="en-US" sz="3400" b="1" dirty="0" smtClean="0">
                <a:solidFill>
                  <a:schemeClr val="tx1"/>
                </a:solidFill>
                <a:latin typeface="Arial" pitchFamily="34" charset="0"/>
                <a:cs typeface="Arial" pitchFamily="34" charset="0"/>
                <a:sym typeface="Arial" pitchFamily="34" charset="0"/>
              </a:rPr>
            </a:br>
            <a:endParaRPr lang="en-US" sz="2400" b="1" dirty="0" smtClean="0">
              <a:solidFill>
                <a:schemeClr val="tx1"/>
              </a:solidFill>
              <a:latin typeface="Arial" pitchFamily="34" charset="0"/>
              <a:cs typeface="Arial" pitchFamily="34" charset="0"/>
              <a:sym typeface="Arial" pitchFamily="34" charset="0"/>
            </a:endParaRPr>
          </a:p>
          <a:p>
            <a:pPr marL="381000" indent="-381000">
              <a:spcBef>
                <a:spcPts val="1200"/>
              </a:spcBef>
              <a:buClr>
                <a:srgbClr val="D34825"/>
              </a:buClr>
              <a:buSzPct val="100000"/>
              <a:buFont typeface="Arial" pitchFamily="34" charset="0"/>
              <a:buChar char="•"/>
            </a:pPr>
            <a:r>
              <a:rPr lang="en-US" sz="3200" b="1" dirty="0" smtClean="0"/>
              <a:t>During </a:t>
            </a:r>
            <a:r>
              <a:rPr lang="en-US" sz="3200" b="1" dirty="0"/>
              <a:t>this course, the ‘knife’ </a:t>
            </a:r>
            <a:r>
              <a:rPr lang="en-US" sz="3200" b="1" dirty="0" smtClean="0"/>
              <a:t>command </a:t>
            </a:r>
            <a:r>
              <a:rPr lang="en-US" sz="3200" b="1" dirty="0"/>
              <a:t>is only run </a:t>
            </a:r>
            <a:r>
              <a:rPr lang="en-US" sz="3200" b="1" dirty="0" smtClean="0"/>
              <a:t/>
            </a:r>
            <a:br>
              <a:rPr lang="en-US" sz="3200" b="1" dirty="0" smtClean="0"/>
            </a:br>
            <a:r>
              <a:rPr lang="en-US" sz="3200" b="1" dirty="0" smtClean="0"/>
              <a:t>on </a:t>
            </a:r>
            <a:r>
              <a:rPr lang="en-US" sz="3200" b="1" dirty="0"/>
              <a:t>the </a:t>
            </a:r>
            <a:r>
              <a:rPr lang="en-US" sz="3200" b="1" dirty="0" smtClean="0"/>
              <a:t>workstation</a:t>
            </a:r>
            <a:endParaRPr lang="en-US" sz="3200" b="1" dirty="0"/>
          </a:p>
        </p:txBody>
      </p:sp>
      <p:sp>
        <p:nvSpPr>
          <p:cNvPr id="159746" name="Rectangle 2"/>
          <p:cNvSpPr>
            <a:spLocks noGrp="1" noChangeArrowheads="1"/>
          </p:cNvSpPr>
          <p:nvPr>
            <p:ph type="title"/>
          </p:nvPr>
        </p:nvSpPr>
        <p:spPr/>
        <p:txBody>
          <a:bodyPr/>
          <a:lstStyle/>
          <a:p>
            <a:pPr eaLnBrk="1" hangingPunct="1">
              <a:defRPr/>
            </a:pPr>
            <a:r>
              <a:rPr lang="en-US" dirty="0">
                <a:sym typeface="Arial Bold" charset="0"/>
              </a:rPr>
              <a:t>Verify </a:t>
            </a:r>
            <a:r>
              <a:rPr lang="en-US" dirty="0" smtClean="0">
                <a:sym typeface="Arial Bold" charset="0"/>
              </a:rPr>
              <a:t>Knife</a:t>
            </a:r>
            <a:endParaRPr lang="en-US" dirty="0">
              <a:sym typeface="Arial Bold" charset="0"/>
            </a:endParaRPr>
          </a:p>
        </p:txBody>
      </p:sp>
      <p:sp>
        <p:nvSpPr>
          <p:cNvPr id="6" name="Rectangle 4"/>
          <p:cNvSpPr>
            <a:spLocks/>
          </p:cNvSpPr>
          <p:nvPr/>
        </p:nvSpPr>
        <p:spPr bwMode="auto">
          <a:xfrm>
            <a:off x="863401" y="2348131"/>
            <a:ext cx="10160993"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a:t>
            </a:r>
            <a:r>
              <a:rPr lang="en-US" sz="4800" dirty="0">
                <a:solidFill>
                  <a:srgbClr val="FFFFFF"/>
                </a:solidFill>
                <a:latin typeface="Courier"/>
                <a:ea typeface="Courier"/>
                <a:cs typeface="Courier"/>
                <a:sym typeface="Courier"/>
              </a:rPr>
              <a:t>--version</a:t>
            </a:r>
          </a:p>
          <a:p>
            <a:r>
              <a:rPr lang="en-US" sz="4800" dirty="0">
                <a:solidFill>
                  <a:srgbClr val="FFFFFF"/>
                </a:solidFill>
                <a:latin typeface="Courier"/>
                <a:ea typeface="Courier"/>
                <a:cs typeface="Courier"/>
                <a:sym typeface="Courier"/>
              </a:rPr>
              <a:t>Chef: </a:t>
            </a:r>
            <a:r>
              <a:rPr lang="en-US" sz="4800" dirty="0" smtClean="0">
                <a:solidFill>
                  <a:srgbClr val="FFFFFF"/>
                </a:solidFill>
                <a:latin typeface="Courier"/>
                <a:ea typeface="Courier"/>
                <a:cs typeface="Courier"/>
                <a:sym typeface="Courier"/>
              </a:rPr>
              <a:t>12.3.0</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33065312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body" idx="1"/>
          </p:nvPr>
        </p:nvSpPr>
        <p:spPr>
          <a:xfrm>
            <a:off x="800178" y="1879600"/>
            <a:ext cx="14567616" cy="6731000"/>
          </a:xfrm>
          <a:ln/>
        </p:spPr>
        <p:txBody>
          <a:bodyPr/>
          <a:lstStyle/>
          <a:p>
            <a:pPr>
              <a:buSzPct val="99000"/>
            </a:pPr>
            <a:r>
              <a:rPr lang="en-US" dirty="0" smtClean="0"/>
              <a:t>Verifies connection with the Chef Server!</a:t>
            </a:r>
          </a:p>
          <a:p>
            <a:pPr>
              <a:buSzPct val="99000"/>
            </a:pPr>
            <a:r>
              <a:rPr lang="en-US" dirty="0" smtClean="0"/>
              <a:t>Displays </a:t>
            </a:r>
            <a:r>
              <a:rPr lang="en-US" dirty="0"/>
              <a:t>a list (from Chef Server) of all </a:t>
            </a:r>
            <a:r>
              <a:rPr lang="en-US" b="1" dirty="0" smtClean="0"/>
              <a:t>clients </a:t>
            </a:r>
            <a:r>
              <a:rPr lang="en-US" dirty="0" smtClean="0"/>
              <a:t>with </a:t>
            </a:r>
            <a:r>
              <a:rPr lang="en-US" dirty="0"/>
              <a:t>access to your </a:t>
            </a:r>
            <a:r>
              <a:rPr lang="en-US" b="1" dirty="0" smtClean="0"/>
              <a:t>Organization</a:t>
            </a:r>
            <a:endParaRPr lang="en-US" sz="2800" dirty="0"/>
          </a:p>
          <a:p>
            <a:pPr lvl="2">
              <a:buSzPct val="99000"/>
            </a:pPr>
            <a:r>
              <a:rPr lang="en-US" dirty="0" smtClean="0"/>
              <a:t>Includes all </a:t>
            </a:r>
            <a:r>
              <a:rPr lang="en-US" b="1" dirty="0" smtClean="0"/>
              <a:t>Workstations </a:t>
            </a:r>
            <a:r>
              <a:rPr lang="en-US" dirty="0" smtClean="0"/>
              <a:t>and </a:t>
            </a:r>
            <a:r>
              <a:rPr lang="en-US" b="1" dirty="0" smtClean="0"/>
              <a:t>Nodes</a:t>
            </a:r>
            <a:endParaRPr lang="en-US" sz="1200" dirty="0">
              <a:latin typeface="Courier"/>
              <a:cs typeface="Courier"/>
            </a:endParaRPr>
          </a:p>
          <a:p>
            <a:pPr lvl="2">
              <a:buSzPct val="99000"/>
            </a:pPr>
            <a:endParaRPr lang="en-US" b="1" dirty="0" smtClean="0"/>
          </a:p>
          <a:p>
            <a:pPr lvl="2">
              <a:buSzPct val="99000"/>
            </a:pPr>
            <a:endParaRPr lang="en-US" sz="1200" b="1" dirty="0" smtClean="0"/>
          </a:p>
        </p:txBody>
      </p:sp>
      <p:sp>
        <p:nvSpPr>
          <p:cNvPr id="267268" name="Rectangle 4"/>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dirty="0" smtClean="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‘knife </a:t>
            </a:r>
            <a:r>
              <a:rPr lang="en-US" sz="72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client </a:t>
            </a:r>
            <a:r>
              <a:rPr lang="en-US" sz="7200" dirty="0" smtClean="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list’ command</a:t>
            </a:r>
            <a:endParaRPr lang="en-US" sz="72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endParaRPr>
          </a:p>
        </p:txBody>
      </p:sp>
    </p:spTree>
    <p:extLst>
      <p:ext uri="{BB962C8B-B14F-4D97-AF65-F5344CB8AC3E}">
        <p14:creationId xmlns:p14="http://schemas.microsoft.com/office/powerpoint/2010/main" val="15177414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pPr eaLnBrk="1" hangingPunct="1">
              <a:defRPr/>
            </a:pPr>
            <a:r>
              <a:rPr lang="en-US" dirty="0" smtClean="0">
                <a:sym typeface="Arial Bold" charset="0"/>
              </a:rPr>
              <a:t>Exercise: Run ‘knife client list’</a:t>
            </a:r>
            <a:endParaRPr lang="en-US" dirty="0">
              <a:sym typeface="Arial Bold" charset="0"/>
            </a:endParaRPr>
          </a:p>
        </p:txBody>
      </p:sp>
      <p:sp>
        <p:nvSpPr>
          <p:cNvPr id="6" name="Rectangle 4"/>
          <p:cNvSpPr>
            <a:spLocks/>
          </p:cNvSpPr>
          <p:nvPr/>
        </p:nvSpPr>
        <p:spPr bwMode="auto">
          <a:xfrm>
            <a:off x="863401" y="2805331"/>
            <a:ext cx="10160993"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client list</a:t>
            </a:r>
            <a:endParaRPr lang="en-US" sz="4800" dirty="0">
              <a:solidFill>
                <a:srgbClr val="FFFFFF"/>
              </a:solidFill>
              <a:latin typeface="Courier"/>
              <a:ea typeface="Courier"/>
              <a:cs typeface="Courier"/>
              <a:sym typeface="Courier"/>
            </a:endParaRPr>
          </a:p>
          <a:p>
            <a:r>
              <a:rPr lang="en-US" sz="4800" b="1" dirty="0">
                <a:solidFill>
                  <a:srgbClr val="FFFFFF"/>
                </a:solidFill>
                <a:latin typeface="Courier"/>
                <a:ea typeface="Courier"/>
                <a:cs typeface="Courier"/>
                <a:sym typeface="Courier"/>
              </a:rPr>
              <a:t>ORGNAME</a:t>
            </a:r>
            <a:r>
              <a:rPr lang="en-US" sz="4800" dirty="0">
                <a:solidFill>
                  <a:srgbClr val="FFFFFF"/>
                </a:solidFill>
                <a:latin typeface="Courier"/>
                <a:ea typeface="Courier"/>
                <a:cs typeface="Courier"/>
                <a:sym typeface="Courier"/>
              </a:rPr>
              <a:t>-validator</a:t>
            </a:r>
          </a:p>
        </p:txBody>
      </p:sp>
      <p:sp>
        <p:nvSpPr>
          <p:cNvPr id="3" name="TextBox 2"/>
          <p:cNvSpPr txBox="1"/>
          <p:nvPr/>
        </p:nvSpPr>
        <p:spPr>
          <a:xfrm>
            <a:off x="11481594" y="2590800"/>
            <a:ext cx="4775993" cy="2246769"/>
          </a:xfrm>
          <a:prstGeom prst="rect">
            <a:avLst/>
          </a:prstGeom>
          <a:noFill/>
        </p:spPr>
        <p:txBody>
          <a:bodyPr wrap="square" rtlCol="0">
            <a:spAutoFit/>
          </a:bodyPr>
          <a:lstStyle/>
          <a:p>
            <a:r>
              <a:rPr lang="en-US" dirty="0" smtClean="0"/>
              <a:t>Note: </a:t>
            </a:r>
            <a:r>
              <a:rPr lang="en-US" b="1" dirty="0" smtClean="0"/>
              <a:t>ORGNAME-validator</a:t>
            </a:r>
          </a:p>
          <a:p>
            <a:r>
              <a:rPr lang="en-US" dirty="0" smtClean="0"/>
              <a:t>represents your workstation.</a:t>
            </a:r>
          </a:p>
          <a:p>
            <a:r>
              <a:rPr lang="en-US" dirty="0" smtClean="0"/>
              <a:t>When we have nodes configured, they will show up here as well.</a:t>
            </a:r>
            <a:endParaRPr lang="en-US" dirty="0"/>
          </a:p>
        </p:txBody>
      </p:sp>
      <p:sp>
        <p:nvSpPr>
          <p:cNvPr id="2" name="TextBox 1"/>
          <p:cNvSpPr txBox="1"/>
          <p:nvPr/>
        </p:nvSpPr>
        <p:spPr>
          <a:xfrm>
            <a:off x="2642394" y="6019800"/>
            <a:ext cx="11141317" cy="1200329"/>
          </a:xfrm>
          <a:prstGeom prst="rect">
            <a:avLst/>
          </a:prstGeom>
          <a:noFill/>
        </p:spPr>
        <p:txBody>
          <a:bodyPr wrap="none" rtlCol="0">
            <a:spAutoFit/>
          </a:bodyPr>
          <a:lstStyle/>
          <a:p>
            <a:pPr algn="ctr"/>
            <a:r>
              <a:rPr lang="en-US" sz="3600" dirty="0" smtClean="0"/>
              <a:t>If this command works, then the connection from your </a:t>
            </a:r>
            <a:br>
              <a:rPr lang="en-US" sz="3600" dirty="0" smtClean="0"/>
            </a:br>
            <a:r>
              <a:rPr lang="en-US" sz="3600" dirty="0" smtClean="0"/>
              <a:t>workstation to the Chef Server is setup correctly!</a:t>
            </a:r>
            <a:endParaRPr lang="en-US" sz="3600" dirty="0"/>
          </a:p>
        </p:txBody>
      </p:sp>
    </p:spTree>
    <p:extLst>
      <p:ext uri="{BB962C8B-B14F-4D97-AF65-F5344CB8AC3E}">
        <p14:creationId xmlns:p14="http://schemas.microsoft.com/office/powerpoint/2010/main" val="41213087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chemeClr val="bg1"/>
                </a:solidFill>
                <a:latin typeface="Courier"/>
                <a:ea typeface="Courier"/>
                <a:cs typeface="Courier"/>
                <a:sym typeface="Courier"/>
              </a:rPr>
              <a:t>ws</a:t>
            </a:r>
            <a:r>
              <a:rPr lang="en-US" sz="4800" dirty="0" smtClean="0">
                <a:solidFill>
                  <a:schemeClr val="bg1"/>
                </a:solidFill>
                <a:latin typeface="Courier"/>
                <a:ea typeface="Courier"/>
                <a:cs typeface="Courier"/>
                <a:sym typeface="Courier"/>
              </a:rPr>
              <a:t>&gt; </a:t>
            </a:r>
            <a:r>
              <a:rPr lang="en-US" sz="4800" dirty="0">
                <a:solidFill>
                  <a:srgbClr val="FFFFFF"/>
                </a:solidFill>
                <a:latin typeface="Courier"/>
                <a:ea typeface="Courier"/>
                <a:cs typeface="Courier"/>
                <a:sym typeface="Courier"/>
              </a:rPr>
              <a:t>knife help </a:t>
            </a:r>
            <a:r>
              <a:rPr lang="en-US" sz="4800" dirty="0" smtClean="0">
                <a:solidFill>
                  <a:srgbClr val="FFFFFF"/>
                </a:solidFill>
                <a:latin typeface="Courier"/>
                <a:ea typeface="Courier"/>
                <a:cs typeface="Courier"/>
                <a:sym typeface="Courier"/>
              </a:rPr>
              <a:t>list</a:t>
            </a:r>
            <a:endParaRPr lang="en-US" sz="4800" dirty="0">
              <a:solidFill>
                <a:srgbClr val="FFFFFF"/>
              </a:solidFill>
              <a:latin typeface="Courier"/>
              <a:ea typeface="Courier"/>
              <a:cs typeface="Courier"/>
              <a:sym typeface="Courier"/>
            </a:endParaRPr>
          </a:p>
        </p:txBody>
      </p:sp>
      <p:sp>
        <p:nvSpPr>
          <p:cNvPr id="117763" name="Rectangle 2"/>
          <p:cNvSpPr>
            <a:spLocks/>
          </p:cNvSpPr>
          <p:nvPr/>
        </p:nvSpPr>
        <p:spPr bwMode="auto">
          <a:xfrm>
            <a:off x="825582" y="3276600"/>
            <a:ext cx="14606426" cy="5715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dirty="0" smtClean="0">
                <a:solidFill>
                  <a:srgbClr val="FFFFFF"/>
                </a:solidFill>
                <a:latin typeface="Courier"/>
                <a:ea typeface="Courier"/>
                <a:cs typeface="Courier"/>
                <a:sym typeface="Courier"/>
              </a:rPr>
              <a:t>Available help topics are:  </a:t>
            </a:r>
          </a:p>
          <a:p>
            <a:pPr lvl="1"/>
            <a:r>
              <a:rPr lang="en-US" dirty="0" smtClean="0">
                <a:solidFill>
                  <a:srgbClr val="FFFFFF"/>
                </a:solidFill>
                <a:latin typeface="Courier"/>
                <a:ea typeface="Courier"/>
                <a:cs typeface="Courier"/>
                <a:sym typeface="Courier"/>
              </a:rPr>
              <a:t>bootstrap  </a:t>
            </a:r>
          </a:p>
          <a:p>
            <a:pPr lvl="1"/>
            <a:r>
              <a:rPr lang="en-US" dirty="0" smtClean="0">
                <a:solidFill>
                  <a:srgbClr val="FFFFFF"/>
                </a:solidFill>
                <a:latin typeface="Courier"/>
                <a:ea typeface="Courier"/>
                <a:cs typeface="Courier"/>
                <a:sym typeface="Courier"/>
              </a:rPr>
              <a:t>chef-shell  </a:t>
            </a:r>
          </a:p>
          <a:p>
            <a:pPr lvl="1"/>
            <a:r>
              <a:rPr lang="en-US" dirty="0" smtClean="0">
                <a:solidFill>
                  <a:srgbClr val="FFFFFF"/>
                </a:solidFill>
                <a:latin typeface="Courier"/>
                <a:ea typeface="Courier"/>
                <a:cs typeface="Courier"/>
                <a:sym typeface="Courier"/>
              </a:rPr>
              <a:t>client  </a:t>
            </a:r>
          </a:p>
          <a:p>
            <a:pPr lvl="1"/>
            <a:r>
              <a:rPr lang="en-US" dirty="0" smtClean="0">
                <a:solidFill>
                  <a:srgbClr val="FFFFFF"/>
                </a:solidFill>
                <a:latin typeface="Courier"/>
                <a:ea typeface="Courier"/>
                <a:cs typeface="Courier"/>
                <a:sym typeface="Courier"/>
              </a:rPr>
              <a:t>configure  </a:t>
            </a:r>
          </a:p>
          <a:p>
            <a:pPr lvl="1"/>
            <a:r>
              <a:rPr lang="en-US" dirty="0" smtClean="0">
                <a:solidFill>
                  <a:srgbClr val="FFFFFF"/>
                </a:solidFill>
                <a:latin typeface="Courier"/>
                <a:ea typeface="Courier"/>
                <a:cs typeface="Courier"/>
                <a:sym typeface="Courier"/>
              </a:rPr>
              <a:t>cookbook  </a:t>
            </a:r>
          </a:p>
          <a:p>
            <a:pPr lvl="1"/>
            <a:r>
              <a:rPr lang="en-US" dirty="0" smtClean="0">
                <a:solidFill>
                  <a:srgbClr val="FFFFFF"/>
                </a:solidFill>
                <a:latin typeface="Courier"/>
                <a:ea typeface="Courier"/>
                <a:cs typeface="Courier"/>
                <a:sym typeface="Courier"/>
              </a:rPr>
              <a:t>cookbook-site  </a:t>
            </a:r>
          </a:p>
          <a:p>
            <a:pPr lvl="1"/>
            <a:r>
              <a:rPr lang="en-US" dirty="0" smtClean="0">
                <a:solidFill>
                  <a:srgbClr val="FFFFFF"/>
                </a:solidFill>
                <a:latin typeface="Courier"/>
                <a:ea typeface="Courier"/>
                <a:cs typeface="Courier"/>
                <a:sym typeface="Courier"/>
              </a:rPr>
              <a:t>data-bag  </a:t>
            </a:r>
          </a:p>
          <a:p>
            <a:pPr lvl="1"/>
            <a:r>
              <a:rPr lang="en-US" dirty="0" smtClean="0">
                <a:solidFill>
                  <a:srgbClr val="FFFFFF"/>
                </a:solidFill>
                <a:latin typeface="Courier"/>
                <a:ea typeface="Courier"/>
                <a:cs typeface="Courier"/>
                <a:sym typeface="Courier"/>
              </a:rPr>
              <a:t>environment  </a:t>
            </a:r>
          </a:p>
          <a:p>
            <a:pPr lvl="1"/>
            <a:r>
              <a:rPr lang="en-US" dirty="0" smtClean="0">
                <a:solidFill>
                  <a:srgbClr val="FFFFFF"/>
                </a:solidFill>
                <a:latin typeface="Courier"/>
                <a:ea typeface="Courier"/>
                <a:cs typeface="Courier"/>
                <a:sym typeface="Courier"/>
              </a:rPr>
              <a:t>exec  </a:t>
            </a:r>
          </a:p>
          <a:p>
            <a:pPr lvl="1"/>
            <a:r>
              <a:rPr lang="en-US" dirty="0" smtClean="0">
                <a:solidFill>
                  <a:srgbClr val="FFFFFF"/>
                </a:solidFill>
                <a:latin typeface="Courier"/>
                <a:ea typeface="Courier"/>
                <a:cs typeface="Courier"/>
                <a:sym typeface="Courier"/>
              </a:rPr>
              <a:t>index  </a:t>
            </a:r>
          </a:p>
          <a:p>
            <a:pPr lvl="1"/>
            <a:r>
              <a:rPr lang="en-US" dirty="0" smtClean="0">
                <a:solidFill>
                  <a:srgbClr val="FFFFFF"/>
                </a:solidFill>
                <a:latin typeface="Courier"/>
                <a:ea typeface="Courier"/>
                <a:cs typeface="Courier"/>
                <a:sym typeface="Courier"/>
              </a:rPr>
              <a:t>Knife</a:t>
            </a:r>
          </a:p>
          <a:p>
            <a:pPr lvl="1"/>
            <a:r>
              <a:rPr lang="en-US" dirty="0" smtClean="0">
                <a:solidFill>
                  <a:srgbClr val="FFFFFF"/>
                </a:solidFill>
                <a:latin typeface="Courier"/>
                <a:ea typeface="Courier"/>
                <a:cs typeface="Courier"/>
                <a:sym typeface="Courier"/>
              </a:rPr>
              <a:t>…</a:t>
            </a:r>
            <a:endParaRPr lang="en-US" dirty="0">
              <a:solidFill>
                <a:srgbClr val="FFFFFF"/>
              </a:solidFill>
              <a:latin typeface="Courier"/>
              <a:ea typeface="Courier"/>
              <a:cs typeface="Courier"/>
              <a:sym typeface="Courier"/>
            </a:endParaRPr>
          </a:p>
        </p:txBody>
      </p:sp>
      <p:sp>
        <p:nvSpPr>
          <p:cNvPr id="162819" name="Rectangle 3"/>
          <p:cNvSpPr>
            <a:spLocks noGrp="1" noChangeArrowheads="1"/>
          </p:cNvSpPr>
          <p:nvPr>
            <p:ph type="title"/>
          </p:nvPr>
        </p:nvSpPr>
        <p:spPr/>
        <p:txBody>
          <a:bodyPr/>
          <a:lstStyle/>
          <a:p>
            <a:pPr eaLnBrk="1" hangingPunct="1">
              <a:defRPr/>
            </a:pPr>
            <a:r>
              <a:rPr lang="en-US" sz="7200" dirty="0">
                <a:sym typeface="Arial Bold" charset="0"/>
              </a:rPr>
              <a:t>Exercise: Run ‘knife help list’</a:t>
            </a:r>
          </a:p>
        </p:txBody>
      </p:sp>
    </p:spTree>
    <p:extLst>
      <p:ext uri="{BB962C8B-B14F-4D97-AF65-F5344CB8AC3E}">
        <p14:creationId xmlns:p14="http://schemas.microsoft.com/office/powerpoint/2010/main" val="25905063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Rectangle 1"/>
          <p:cNvSpPr>
            <a:spLocks noGrp="1" noChangeArrowheads="1"/>
          </p:cNvSpPr>
          <p:nvPr>
            <p:ph type="title"/>
          </p:nvPr>
        </p:nvSpPr>
        <p:spPr>
          <a:ln/>
        </p:spPr>
        <p:txBody>
          <a:bodyPr/>
          <a:lstStyle/>
          <a:p>
            <a:r>
              <a:rPr lang="en-US" sz="6800"/>
              <a:t>Exercise: Invite users into your org</a:t>
            </a:r>
          </a:p>
        </p:txBody>
      </p:sp>
      <p:sp>
        <p:nvSpPr>
          <p:cNvPr id="318466" name="Rectangle 2"/>
          <p:cNvSpPr>
            <a:spLocks noGrp="1" noChangeArrowheads="1"/>
          </p:cNvSpPr>
          <p:nvPr>
            <p:ph type="body" idx="1"/>
          </p:nvPr>
        </p:nvSpPr>
        <p:spPr>
          <a:xfrm>
            <a:off x="800178" y="1879600"/>
            <a:ext cx="14974763" cy="6731000"/>
          </a:xfrm>
          <a:ln/>
        </p:spPr>
        <p:txBody>
          <a:bodyPr/>
          <a:lstStyle/>
          <a:p>
            <a:r>
              <a:rPr lang="en-US" b="1" dirty="0">
                <a:latin typeface="Arial Bold" charset="0"/>
                <a:cs typeface="Arial Bold" charset="0"/>
                <a:sym typeface="Arial Bold" charset="0"/>
              </a:rPr>
              <a:t>The Problem:</a:t>
            </a:r>
            <a:r>
              <a:rPr lang="en-US" b="1" dirty="0"/>
              <a:t> </a:t>
            </a:r>
            <a:r>
              <a:rPr lang="en-US" dirty="0"/>
              <a:t>You need assistance from </a:t>
            </a:r>
            <a:r>
              <a:rPr lang="en-US" dirty="0" smtClean="0"/>
              <a:t>the instructor for your </a:t>
            </a:r>
            <a:r>
              <a:rPr lang="en-US" dirty="0"/>
              <a:t>chef </a:t>
            </a:r>
            <a:r>
              <a:rPr lang="en-US" dirty="0" smtClean="0"/>
              <a:t>course</a:t>
            </a:r>
            <a:endParaRPr lang="en-US" dirty="0"/>
          </a:p>
          <a:p>
            <a:r>
              <a:rPr lang="en-US" b="1" dirty="0">
                <a:latin typeface="Arial Bold" charset="0"/>
                <a:cs typeface="Arial Bold" charset="0"/>
                <a:sym typeface="Arial Bold" charset="0"/>
              </a:rPr>
              <a:t>Proposed Solution:</a:t>
            </a:r>
            <a:r>
              <a:rPr lang="en-US" b="1" dirty="0"/>
              <a:t> </a:t>
            </a:r>
            <a:r>
              <a:rPr lang="en-US" dirty="0"/>
              <a:t>Invite the </a:t>
            </a:r>
            <a:r>
              <a:rPr lang="en-US" dirty="0" smtClean="0"/>
              <a:t>instructor into </a:t>
            </a:r>
            <a:r>
              <a:rPr lang="en-US" dirty="0"/>
              <a:t>your organization so they can log into the chef server with </a:t>
            </a:r>
            <a:r>
              <a:rPr lang="en-US" dirty="0">
                <a:latin typeface="Arial Bold" charset="0"/>
                <a:cs typeface="Arial Bold" charset="0"/>
                <a:sym typeface="Arial Bold" charset="0"/>
              </a:rPr>
              <a:t>their own</a:t>
            </a:r>
            <a:r>
              <a:rPr lang="en-US" dirty="0"/>
              <a:t> credentials, but can see </a:t>
            </a:r>
            <a:r>
              <a:rPr lang="en-US" dirty="0">
                <a:latin typeface="Arial Bold" charset="0"/>
                <a:cs typeface="Arial Bold" charset="0"/>
                <a:sym typeface="Arial Bold" charset="0"/>
              </a:rPr>
              <a:t>your</a:t>
            </a:r>
            <a:r>
              <a:rPr lang="en-US" dirty="0"/>
              <a:t> organization</a:t>
            </a:r>
          </a:p>
        </p:txBody>
      </p:sp>
    </p:spTree>
    <p:extLst>
      <p:ext uri="{BB962C8B-B14F-4D97-AF65-F5344CB8AC3E}">
        <p14:creationId xmlns:p14="http://schemas.microsoft.com/office/powerpoint/2010/main" val="38102363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Rectangle 1"/>
          <p:cNvSpPr>
            <a:spLocks noGrp="1" noChangeArrowheads="1"/>
          </p:cNvSpPr>
          <p:nvPr>
            <p:ph type="title"/>
          </p:nvPr>
        </p:nvSpPr>
        <p:spPr>
          <a:ln/>
        </p:spPr>
        <p:txBody>
          <a:bodyPr/>
          <a:lstStyle/>
          <a:p>
            <a:r>
              <a:rPr lang="en-US" sz="5700" dirty="0"/>
              <a:t>Exercise: Invite </a:t>
            </a:r>
            <a:r>
              <a:rPr lang="en-US" sz="5700" dirty="0" smtClean="0"/>
              <a:t>your instructor into </a:t>
            </a:r>
            <a:r>
              <a:rPr lang="en-US" sz="5700" dirty="0"/>
              <a:t>your org</a:t>
            </a:r>
          </a:p>
        </p:txBody>
      </p:sp>
      <p:sp>
        <p:nvSpPr>
          <p:cNvPr id="321538" name="Rectangle 2"/>
          <p:cNvSpPr>
            <a:spLocks noGrp="1" noChangeArrowheads="1"/>
          </p:cNvSpPr>
          <p:nvPr>
            <p:ph type="body" idx="1"/>
          </p:nvPr>
        </p:nvSpPr>
        <p:spPr>
          <a:xfrm>
            <a:off x="432594" y="1689100"/>
            <a:ext cx="11621635" cy="1117600"/>
          </a:xfrm>
          <a:ln/>
        </p:spPr>
        <p:txBody>
          <a:bodyPr/>
          <a:lstStyle/>
          <a:p>
            <a:r>
              <a:rPr lang="en-US" dirty="0"/>
              <a:t>Navigate to </a:t>
            </a:r>
            <a:r>
              <a:rPr lang="en-US" u="sng" dirty="0">
                <a:hlinkClick r:id="rId3"/>
              </a:rPr>
              <a:t>http://</a:t>
            </a:r>
            <a:r>
              <a:rPr lang="en-US" u="sng" dirty="0" smtClean="0">
                <a:hlinkClick r:id="rId3"/>
              </a:rPr>
              <a:t>manage.chef.io</a:t>
            </a:r>
            <a:endParaRPr lang="en-US" u="sng" dirty="0"/>
          </a:p>
        </p:txBody>
      </p:sp>
      <p:sp>
        <p:nvSpPr>
          <p:cNvPr id="321539" name="Rectangle 3"/>
          <p:cNvSpPr>
            <a:spLocks/>
          </p:cNvSpPr>
          <p:nvPr/>
        </p:nvSpPr>
        <p:spPr bwMode="auto">
          <a:xfrm>
            <a:off x="432594" y="2946400"/>
            <a:ext cx="8395416"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Click the "Administration" tab, </a:t>
            </a:r>
          </a:p>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Select the appropriate Organization</a:t>
            </a:r>
          </a:p>
          <a:p>
            <a:pPr marL="381000" indent="-381000" algn="l">
              <a:spcBef>
                <a:spcPts val="1200"/>
              </a:spcBef>
              <a:buClr>
                <a:srgbClr val="ED781C"/>
              </a:buClr>
              <a:buSzPct val="100000"/>
              <a:buFont typeface="Arial" charset="0"/>
              <a:buChar char="•"/>
            </a:pPr>
            <a:r>
              <a:rPr lang="en-US" sz="4400" dirty="0">
                <a:solidFill>
                  <a:schemeClr val="tx1"/>
                </a:solidFill>
                <a:latin typeface="Arial" charset="0"/>
                <a:ea typeface="ＭＳ Ｐゴシック" charset="0"/>
                <a:cs typeface="Arial" charset="0"/>
                <a:sym typeface="Arial" charset="0"/>
              </a:rPr>
              <a:t>Click "Invite User" from the left menu</a:t>
            </a:r>
          </a:p>
          <a:p>
            <a:pPr marL="381000" indent="-381000" algn="l">
              <a:spcBef>
                <a:spcPts val="1200"/>
              </a:spcBef>
              <a:buClr>
                <a:srgbClr val="ED781C"/>
              </a:buClr>
              <a:buSzPct val="100000"/>
              <a:buFont typeface="Arial" charset="0"/>
              <a:buChar char="•"/>
            </a:pPr>
            <a:r>
              <a:rPr lang="en-US" sz="4400" dirty="0">
                <a:solidFill>
                  <a:schemeClr val="tx1"/>
                </a:solidFill>
                <a:latin typeface="Arial" charset="0"/>
                <a:ea typeface="ＭＳ Ｐゴシック" charset="0"/>
                <a:cs typeface="Arial" charset="0"/>
                <a:sym typeface="Arial" charset="0"/>
              </a:rPr>
              <a:t>Enter your </a:t>
            </a:r>
            <a:r>
              <a:rPr lang="en-US" sz="4400" dirty="0" smtClean="0">
                <a:solidFill>
                  <a:schemeClr val="tx1"/>
                </a:solidFill>
                <a:latin typeface="Arial" charset="0"/>
                <a:ea typeface="ＭＳ Ｐゴシック" charset="0"/>
                <a:cs typeface="Arial" charset="0"/>
                <a:sym typeface="Arial" charset="0"/>
              </a:rPr>
              <a:t>instructors 'Chef </a:t>
            </a:r>
            <a:r>
              <a:rPr lang="en-US" sz="4400" dirty="0">
                <a:solidFill>
                  <a:schemeClr val="tx1"/>
                </a:solidFill>
                <a:latin typeface="Arial" charset="0"/>
                <a:ea typeface="ＭＳ Ｐゴシック" charset="0"/>
                <a:cs typeface="Arial" charset="0"/>
                <a:sym typeface="Arial" charset="0"/>
              </a:rPr>
              <a:t>Username' and click Invite</a:t>
            </a:r>
          </a:p>
        </p:txBody>
      </p:sp>
      <p:grpSp>
        <p:nvGrpSpPr>
          <p:cNvPr id="321545" name="Group 9"/>
          <p:cNvGrpSpPr>
            <a:grpSpLocks/>
          </p:cNvGrpSpPr>
          <p:nvPr/>
        </p:nvGrpSpPr>
        <p:grpSpPr bwMode="auto">
          <a:xfrm>
            <a:off x="8864367" y="3505200"/>
            <a:ext cx="7798827" cy="4494212"/>
            <a:chOff x="0" y="0"/>
            <a:chExt cx="5136" cy="2960"/>
          </a:xfrm>
        </p:grpSpPr>
        <p:pic>
          <p:nvPicPr>
            <p:cNvPr id="3215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136" cy="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1541" name="Oval 5"/>
            <p:cNvSpPr>
              <a:spLocks/>
            </p:cNvSpPr>
            <p:nvPr/>
          </p:nvSpPr>
          <p:spPr bwMode="auto">
            <a:xfrm>
              <a:off x="885" y="479"/>
              <a:ext cx="634" cy="238"/>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1542" name="Oval 6"/>
            <p:cNvSpPr>
              <a:spLocks/>
            </p:cNvSpPr>
            <p:nvPr/>
          </p:nvSpPr>
          <p:spPr bwMode="auto">
            <a:xfrm>
              <a:off x="2289" y="8"/>
              <a:ext cx="635" cy="202"/>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1543" name="Oval 7"/>
            <p:cNvSpPr>
              <a:spLocks/>
            </p:cNvSpPr>
            <p:nvPr/>
          </p:nvSpPr>
          <p:spPr bwMode="auto">
            <a:xfrm>
              <a:off x="32" y="740"/>
              <a:ext cx="571" cy="160"/>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32154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5" y="664"/>
              <a:ext cx="2512"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32095724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1"/>
          <p:cNvSpPr>
            <a:spLocks noGrp="1" noChangeArrowheads="1"/>
          </p:cNvSpPr>
          <p:nvPr>
            <p:ph type="title"/>
          </p:nvPr>
        </p:nvSpPr>
        <p:spPr>
          <a:ln/>
        </p:spPr>
        <p:txBody>
          <a:bodyPr/>
          <a:lstStyle/>
          <a:p>
            <a:r>
              <a:rPr lang="en-US" dirty="0"/>
              <a:t>Exercise: </a:t>
            </a:r>
            <a:r>
              <a:rPr lang="en-US" dirty="0" smtClean="0"/>
              <a:t>Accepting </a:t>
            </a:r>
            <a:r>
              <a:rPr lang="en-US" dirty="0"/>
              <a:t>an invite</a:t>
            </a:r>
          </a:p>
        </p:txBody>
      </p:sp>
      <p:sp>
        <p:nvSpPr>
          <p:cNvPr id="323586" name="Rectangle 2"/>
          <p:cNvSpPr>
            <a:spLocks noGrp="1" noChangeArrowheads="1"/>
          </p:cNvSpPr>
          <p:nvPr>
            <p:ph type="body" idx="1"/>
          </p:nvPr>
        </p:nvSpPr>
        <p:spPr>
          <a:xfrm>
            <a:off x="800178" y="1905000"/>
            <a:ext cx="14657232" cy="6731000"/>
          </a:xfrm>
          <a:ln/>
        </p:spPr>
        <p:txBody>
          <a:bodyPr/>
          <a:lstStyle/>
          <a:p>
            <a:r>
              <a:rPr lang="en-US" dirty="0" smtClean="0"/>
              <a:t>Your instructor </a:t>
            </a:r>
            <a:r>
              <a:rPr lang="en-US" dirty="0"/>
              <a:t>will get a notification </a:t>
            </a:r>
            <a:r>
              <a:rPr lang="en-US" dirty="0" smtClean="0"/>
              <a:t>and an email once you have invited them into your account</a:t>
            </a:r>
            <a:endParaRPr lang="en-US" dirty="0"/>
          </a:p>
          <a:p>
            <a:endParaRPr lang="en-US" dirty="0"/>
          </a:p>
          <a:p>
            <a:endParaRPr lang="en-US" dirty="0"/>
          </a:p>
          <a:p>
            <a:r>
              <a:rPr lang="en-US" dirty="0" smtClean="0"/>
              <a:t>They will click </a:t>
            </a:r>
            <a:r>
              <a:rPr lang="en-US" dirty="0"/>
              <a:t>the notification, select the Organization and click 'Accept'</a:t>
            </a:r>
          </a:p>
        </p:txBody>
      </p:sp>
      <p:pic>
        <p:nvPicPr>
          <p:cNvPr id="323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9181" y="3530600"/>
            <a:ext cx="6861185"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235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0194" y="6502400"/>
            <a:ext cx="7594947" cy="226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6128120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Rectangle 1"/>
          <p:cNvSpPr>
            <a:spLocks noGrp="1" noChangeArrowheads="1"/>
          </p:cNvSpPr>
          <p:nvPr>
            <p:ph type="title"/>
          </p:nvPr>
        </p:nvSpPr>
        <p:spPr>
          <a:ln/>
        </p:spPr>
        <p:txBody>
          <a:bodyPr/>
          <a:lstStyle/>
          <a:p>
            <a:r>
              <a:rPr lang="en-US" dirty="0"/>
              <a:t>Exercise: </a:t>
            </a:r>
            <a:r>
              <a:rPr lang="en-US" dirty="0" smtClean="0"/>
              <a:t>Viewing an org</a:t>
            </a:r>
            <a:endParaRPr lang="en-US" dirty="0"/>
          </a:p>
        </p:txBody>
      </p:sp>
      <p:sp>
        <p:nvSpPr>
          <p:cNvPr id="325634" name="Rectangle 2"/>
          <p:cNvSpPr>
            <a:spLocks noGrp="1" noChangeArrowheads="1"/>
          </p:cNvSpPr>
          <p:nvPr>
            <p:ph type="body" idx="1"/>
          </p:nvPr>
        </p:nvSpPr>
        <p:spPr>
          <a:ln/>
        </p:spPr>
        <p:txBody>
          <a:bodyPr/>
          <a:lstStyle/>
          <a:p>
            <a:r>
              <a:rPr lang="en-US" dirty="0" smtClean="0"/>
              <a:t>Selecting an organization </a:t>
            </a:r>
            <a:r>
              <a:rPr lang="en-US" dirty="0"/>
              <a:t>from the drop down list and </a:t>
            </a:r>
            <a:r>
              <a:rPr lang="en-US" dirty="0" smtClean="0"/>
              <a:t>perusing that org</a:t>
            </a:r>
            <a:endParaRPr lang="en-US" dirty="0"/>
          </a:p>
        </p:txBody>
      </p:sp>
      <p:grpSp>
        <p:nvGrpSpPr>
          <p:cNvPr id="325637" name="Group 5"/>
          <p:cNvGrpSpPr>
            <a:grpSpLocks/>
          </p:cNvGrpSpPr>
          <p:nvPr/>
        </p:nvGrpSpPr>
        <p:grpSpPr bwMode="auto">
          <a:xfrm>
            <a:off x="2502144" y="3430588"/>
            <a:ext cx="11246949" cy="5408612"/>
            <a:chOff x="0" y="0"/>
            <a:chExt cx="7084" cy="3406"/>
          </a:xfrm>
        </p:grpSpPr>
        <p:pic>
          <p:nvPicPr>
            <p:cNvPr id="3256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
              <a:ext cx="7084"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5636" name="Oval 4"/>
            <p:cNvSpPr>
              <a:spLocks/>
            </p:cNvSpPr>
            <p:nvPr/>
          </p:nvSpPr>
          <p:spPr bwMode="auto">
            <a:xfrm>
              <a:off x="5063" y="0"/>
              <a:ext cx="1056" cy="336"/>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21135723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1"/>
          <p:cNvSpPr>
            <a:spLocks noGrp="1" noChangeArrowheads="1"/>
          </p:cNvSpPr>
          <p:nvPr>
            <p:ph type="title"/>
          </p:nvPr>
        </p:nvSpPr>
        <p:spPr>
          <a:ln/>
        </p:spPr>
        <p:txBody>
          <a:bodyPr/>
          <a:lstStyle/>
          <a:p>
            <a:r>
              <a:rPr lang="en-US" sz="7300"/>
              <a:t>Review Questions</a:t>
            </a:r>
          </a:p>
        </p:txBody>
      </p:sp>
      <p:sp>
        <p:nvSpPr>
          <p:cNvPr id="302082" name="Rectangle 2"/>
          <p:cNvSpPr>
            <a:spLocks noGrp="1" noChangeArrowheads="1"/>
          </p:cNvSpPr>
          <p:nvPr>
            <p:ph type="body" idx="1"/>
          </p:nvPr>
        </p:nvSpPr>
        <p:spPr>
          <a:ln/>
        </p:spPr>
        <p:txBody>
          <a:bodyPr/>
          <a:lstStyle/>
          <a:p>
            <a:r>
              <a:rPr lang="en-US" dirty="0"/>
              <a:t>What is an Organization?</a:t>
            </a:r>
          </a:p>
          <a:p>
            <a:r>
              <a:rPr lang="en-US" dirty="0"/>
              <a:t>How do you regenerate the Starter Kit for your Organization?</a:t>
            </a:r>
          </a:p>
          <a:p>
            <a:r>
              <a:rPr lang="en-US" dirty="0" smtClean="0"/>
              <a:t>What </a:t>
            </a:r>
            <a:r>
              <a:rPr lang="en-US" dirty="0"/>
              <a:t>is the chef-repo?</a:t>
            </a:r>
          </a:p>
          <a:p>
            <a:r>
              <a:rPr lang="en-US" dirty="0"/>
              <a:t>What is knife?</a:t>
            </a:r>
          </a:p>
          <a:p>
            <a:r>
              <a:rPr lang="en-US" dirty="0"/>
              <a:t>What is </a:t>
            </a:r>
            <a:r>
              <a:rPr lang="en-US" dirty="0" smtClean="0"/>
              <a:t>path and name of </a:t>
            </a:r>
            <a:r>
              <a:rPr lang="en-US" dirty="0"/>
              <a:t>the knife configuration file</a:t>
            </a:r>
            <a:r>
              <a:rPr lang="en-US" dirty="0" smtClean="0"/>
              <a:t>?</a:t>
            </a:r>
            <a:endParaRPr lang="en-US" dirty="0"/>
          </a:p>
        </p:txBody>
      </p:sp>
    </p:spTree>
    <p:extLst>
      <p:ext uri="{BB962C8B-B14F-4D97-AF65-F5344CB8AC3E}">
        <p14:creationId xmlns:p14="http://schemas.microsoft.com/office/powerpoint/2010/main" val="853533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t>Configuring Nodes</a:t>
            </a:r>
            <a:endParaRPr lang="en-US" dirty="0"/>
          </a:p>
        </p:txBody>
      </p:sp>
    </p:spTree>
    <p:extLst>
      <p:ext uri="{BB962C8B-B14F-4D97-AF65-F5344CB8AC3E}">
        <p14:creationId xmlns:p14="http://schemas.microsoft.com/office/powerpoint/2010/main" val="42781582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a:t>Topics</a:t>
            </a:r>
          </a:p>
        </p:txBody>
      </p:sp>
      <p:sp>
        <p:nvSpPr>
          <p:cNvPr id="38914" name="Rectangle 2"/>
          <p:cNvSpPr>
            <a:spLocks noGrp="1" noChangeArrowheads="1"/>
          </p:cNvSpPr>
          <p:nvPr>
            <p:ph type="body" idx="1"/>
          </p:nvPr>
        </p:nvSpPr>
        <p:spPr>
          <a:ln/>
        </p:spPr>
        <p:txBody>
          <a:bodyPr/>
          <a:lstStyle/>
          <a:p>
            <a:r>
              <a:rPr lang="en-US" dirty="0" smtClean="0"/>
              <a:t>Bootstrapping a Node</a:t>
            </a:r>
          </a:p>
          <a:p>
            <a:r>
              <a:rPr lang="en-US" dirty="0" smtClean="0"/>
              <a:t>What are Resources, Recipes &amp; Cookbooks</a:t>
            </a:r>
            <a:endParaRPr lang="en-US" dirty="0"/>
          </a:p>
          <a:p>
            <a:r>
              <a:rPr lang="en-US" dirty="0"/>
              <a:t>Secure Communications with the Chef Server</a:t>
            </a:r>
          </a:p>
          <a:p>
            <a:r>
              <a:rPr lang="en-US" dirty="0" smtClean="0"/>
              <a:t>Writing a web server Cookbook</a:t>
            </a:r>
          </a:p>
          <a:p>
            <a:r>
              <a:rPr lang="en-US" dirty="0"/>
              <a:t>Node Object</a:t>
            </a:r>
          </a:p>
          <a:p>
            <a:r>
              <a:rPr lang="en-US" dirty="0" smtClean="0"/>
              <a:t>Attributes</a:t>
            </a:r>
          </a:p>
          <a:p>
            <a:r>
              <a:rPr lang="en-US" dirty="0" smtClean="0"/>
              <a:t>Search</a:t>
            </a:r>
            <a:endParaRPr lang="en-US" dirty="0"/>
          </a:p>
          <a:p>
            <a:endParaRPr lang="en-US" dirty="0"/>
          </a:p>
        </p:txBody>
      </p:sp>
    </p:spTree>
    <p:extLst>
      <p:ext uri="{BB962C8B-B14F-4D97-AF65-F5344CB8AC3E}">
        <p14:creationId xmlns:p14="http://schemas.microsoft.com/office/powerpoint/2010/main" val="19087239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132099" name="Rectangle 2"/>
          <p:cNvSpPr>
            <a:spLocks noGrp="1" noChangeArrowheads="1"/>
          </p:cNvSpPr>
          <p:nvPr>
            <p:ph type="body" idx="1"/>
          </p:nvPr>
        </p:nvSpPr>
        <p:spPr/>
        <p:txBody>
          <a:bodyPr/>
          <a:lstStyle/>
          <a:p>
            <a:r>
              <a:rPr lang="en-US" dirty="0"/>
              <a:t>After completing the lesson, you will be able to</a:t>
            </a:r>
          </a:p>
          <a:p>
            <a:pPr lvl="1"/>
            <a:r>
              <a:rPr lang="en-US" b="1" dirty="0" smtClean="0"/>
              <a:t>Chef enable </a:t>
            </a:r>
            <a:r>
              <a:rPr lang="en-US" dirty="0" smtClean="0"/>
              <a:t>an</a:t>
            </a:r>
            <a:r>
              <a:rPr lang="en-US" b="1" dirty="0" smtClean="0"/>
              <a:t> </a:t>
            </a:r>
            <a:r>
              <a:rPr lang="en-US" dirty="0" smtClean="0"/>
              <a:t>instance using </a:t>
            </a:r>
            <a:r>
              <a:rPr lang="en-US" dirty="0"/>
              <a:t>"knife </a:t>
            </a:r>
            <a:r>
              <a:rPr lang="en-US" dirty="0" smtClean="0"/>
              <a:t>bootstrap”</a:t>
            </a:r>
          </a:p>
          <a:p>
            <a:pPr lvl="3"/>
            <a:r>
              <a:rPr lang="en-US" dirty="0" smtClean="0"/>
              <a:t>Making it a </a:t>
            </a:r>
            <a:r>
              <a:rPr lang="en-US" dirty="0"/>
              <a:t>"node"</a:t>
            </a:r>
            <a:endParaRPr lang="en-US" dirty="0"/>
          </a:p>
          <a:p>
            <a:pPr lvl="1"/>
            <a:r>
              <a:rPr lang="en-US" dirty="0"/>
              <a:t>Explain how knife bootstrap configures a node to </a:t>
            </a:r>
            <a:r>
              <a:rPr lang="en-US" dirty="0" smtClean="0"/>
              <a:t>use the Organization created in the previous section</a:t>
            </a:r>
          </a:p>
        </p:txBody>
      </p:sp>
    </p:spTree>
    <p:extLst>
      <p:ext uri="{BB962C8B-B14F-4D97-AF65-F5344CB8AC3E}">
        <p14:creationId xmlns:p14="http://schemas.microsoft.com/office/powerpoint/2010/main" val="16031368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56394" y="1752600"/>
            <a:ext cx="3124200" cy="2743200"/>
          </a:xfrm>
        </p:spPr>
        <p:txBody>
          <a:bodyPr/>
          <a:lstStyle/>
          <a:p>
            <a:pPr marL="0" indent="0">
              <a:buNone/>
            </a:pPr>
            <a:r>
              <a:rPr lang="en-US" sz="4800" b="1" dirty="0" smtClean="0"/>
              <a:t>Repo:</a:t>
            </a:r>
          </a:p>
          <a:p>
            <a:pPr marL="0" indent="0">
              <a:buNone/>
            </a:pPr>
            <a:r>
              <a:rPr lang="en-US" sz="4800" b="1" dirty="0" err="1" smtClean="0"/>
              <a:t>Git</a:t>
            </a:r>
            <a:r>
              <a:rPr lang="en-US" sz="4800" b="1" dirty="0" smtClean="0"/>
              <a:t>/SVN</a:t>
            </a:r>
          </a:p>
        </p:txBody>
      </p:sp>
      <p:sp>
        <p:nvSpPr>
          <p:cNvPr id="4" name="Title 3"/>
          <p:cNvSpPr>
            <a:spLocks noGrp="1"/>
          </p:cNvSpPr>
          <p:nvPr>
            <p:ph type="title"/>
          </p:nvPr>
        </p:nvSpPr>
        <p:spPr>
          <a:xfrm>
            <a:off x="800273" y="177800"/>
            <a:ext cx="15177121" cy="1117600"/>
          </a:xfrm>
        </p:spPr>
        <p:txBody>
          <a:bodyPr/>
          <a:lstStyle/>
          <a:p>
            <a:r>
              <a:rPr lang="en-US" dirty="0" smtClean="0"/>
              <a:t>Nodes: The servers you are managing</a:t>
            </a:r>
            <a:endParaRPr lang="en-US" dirty="0"/>
          </a:p>
        </p:txBody>
      </p:sp>
      <p:sp>
        <p:nvSpPr>
          <p:cNvPr id="6" name="Rectangle 5"/>
          <p:cNvSpPr>
            <a:spLocks/>
          </p:cNvSpPr>
          <p:nvPr/>
        </p:nvSpPr>
        <p:spPr bwMode="auto">
          <a:xfrm>
            <a:off x="10262394" y="2667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7"/>
          <p:cNvSpPr>
            <a:spLocks/>
          </p:cNvSpPr>
          <p:nvPr/>
        </p:nvSpPr>
        <p:spPr bwMode="auto">
          <a:xfrm>
            <a:off x="10186194" y="2286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10"/>
          <p:cNvSpPr>
            <a:spLocks/>
          </p:cNvSpPr>
          <p:nvPr/>
        </p:nvSpPr>
        <p:spPr bwMode="auto">
          <a:xfrm>
            <a:off x="5766594" y="4191000"/>
            <a:ext cx="4648200"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11"/>
          <p:cNvSpPr>
            <a:spLocks/>
          </p:cNvSpPr>
          <p:nvPr/>
        </p:nvSpPr>
        <p:spPr bwMode="auto">
          <a:xfrm>
            <a:off x="6130276" y="4267200"/>
            <a:ext cx="4225636"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6" name="Rounded Rectangle 15"/>
          <p:cNvSpPr/>
          <p:nvPr/>
        </p:nvSpPr>
        <p:spPr bwMode="auto">
          <a:xfrm>
            <a:off x="661194" y="58674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3622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8674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21" name="Straight Arrow Connector 20"/>
          <p:cNvCxnSpPr/>
          <p:nvPr/>
        </p:nvCxnSpPr>
        <p:spPr bwMode="auto">
          <a:xfrm flipV="1">
            <a:off x="3175794" y="3886200"/>
            <a:ext cx="2209800" cy="1371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a:off x="10109994" y="3124200"/>
            <a:ext cx="4343400" cy="2514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flipH="1" flipV="1">
            <a:off x="10109994" y="3810000"/>
            <a:ext cx="3048000" cy="18288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1246447" y="60198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5146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2276366" y="5983069"/>
            <a:ext cx="1338828" cy="646331"/>
          </a:xfrm>
          <a:prstGeom prst="rect">
            <a:avLst/>
          </a:prstGeom>
          <a:noFill/>
        </p:spPr>
        <p:txBody>
          <a:bodyPr wrap="none" rtlCol="0">
            <a:spAutoFit/>
          </a:bodyPr>
          <a:lstStyle/>
          <a:p>
            <a:r>
              <a:rPr lang="en-US" sz="3600" b="1" dirty="0" smtClean="0"/>
              <a:t>Node</a:t>
            </a:r>
            <a:endParaRPr lang="en-US" sz="3600" b="1" dirty="0"/>
          </a:p>
        </p:txBody>
      </p:sp>
      <p:sp>
        <p:nvSpPr>
          <p:cNvPr id="20" name="Rectangle 19"/>
          <p:cNvSpPr>
            <a:spLocks/>
          </p:cNvSpPr>
          <p:nvPr/>
        </p:nvSpPr>
        <p:spPr bwMode="auto">
          <a:xfrm>
            <a:off x="280194" y="1752600"/>
            <a:ext cx="2590800" cy="2895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9" name="Straight Arrow Connector 8"/>
          <p:cNvCxnSpPr/>
          <p:nvPr/>
        </p:nvCxnSpPr>
        <p:spPr bwMode="auto">
          <a:xfrm>
            <a:off x="1727994" y="3352800"/>
            <a:ext cx="0" cy="23622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3" name="Rectangle 3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23"/>
          <p:cNvSpPr>
            <a:spLocks/>
          </p:cNvSpPr>
          <p:nvPr/>
        </p:nvSpPr>
        <p:spPr bwMode="auto">
          <a:xfrm>
            <a:off x="127794" y="5638800"/>
            <a:ext cx="5334000" cy="3276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5156994" y="2057400"/>
            <a:ext cx="5334000" cy="662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27"/>
          <p:cNvSpPr>
            <a:spLocks/>
          </p:cNvSpPr>
          <p:nvPr/>
        </p:nvSpPr>
        <p:spPr bwMode="auto">
          <a:xfrm>
            <a:off x="2794794" y="1828800"/>
            <a:ext cx="2667000" cy="3733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28"/>
          <p:cNvSpPr>
            <a:spLocks/>
          </p:cNvSpPr>
          <p:nvPr/>
        </p:nvSpPr>
        <p:spPr bwMode="auto">
          <a:xfrm>
            <a:off x="2947194" y="1981200"/>
            <a:ext cx="2667000" cy="3733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4" name="Rectangle 33"/>
          <p:cNvSpPr>
            <a:spLocks/>
          </p:cNvSpPr>
          <p:nvPr/>
        </p:nvSpPr>
        <p:spPr bwMode="auto">
          <a:xfrm>
            <a:off x="280194" y="5638800"/>
            <a:ext cx="5334000" cy="3276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5" name="Rectangle 34"/>
          <p:cNvSpPr>
            <a:spLocks/>
          </p:cNvSpPr>
          <p:nvPr/>
        </p:nvSpPr>
        <p:spPr bwMode="auto">
          <a:xfrm>
            <a:off x="10490994" y="2286000"/>
            <a:ext cx="5715000" cy="3429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7152073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Rectangle 1"/>
          <p:cNvSpPr>
            <a:spLocks noGrp="1" noChangeArrowheads="1"/>
          </p:cNvSpPr>
          <p:nvPr>
            <p:ph type="title"/>
          </p:nvPr>
        </p:nvSpPr>
        <p:spPr>
          <a:ln/>
        </p:spPr>
        <p:txBody>
          <a:bodyPr/>
          <a:lstStyle/>
          <a:p>
            <a:r>
              <a:rPr lang="en-US"/>
              <a:t>We Have No Nodes Yet</a:t>
            </a:r>
          </a:p>
        </p:txBody>
      </p:sp>
      <p:grpSp>
        <p:nvGrpSpPr>
          <p:cNvPr id="5" name="Group 4"/>
          <p:cNvGrpSpPr/>
          <p:nvPr/>
        </p:nvGrpSpPr>
        <p:grpSpPr>
          <a:xfrm>
            <a:off x="2114757" y="2638425"/>
            <a:ext cx="12028075" cy="5969000"/>
            <a:chOff x="2114757" y="2638425"/>
            <a:chExt cx="12028075" cy="5969000"/>
          </a:xfrm>
        </p:grpSpPr>
        <p:pic>
          <p:nvPicPr>
            <p:cNvPr id="3502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757" y="2638425"/>
              <a:ext cx="12028075" cy="596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5194" y="2667000"/>
              <a:ext cx="4010526" cy="762000"/>
            </a:xfrm>
            <a:prstGeom prst="rect">
              <a:avLst/>
            </a:prstGeom>
          </p:spPr>
        </p:pic>
      </p:grpSp>
    </p:spTree>
    <p:extLst>
      <p:ext uri="{BB962C8B-B14F-4D97-AF65-F5344CB8AC3E}">
        <p14:creationId xmlns:p14="http://schemas.microsoft.com/office/powerpoint/2010/main" val="27022514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1"/>
          <p:cNvSpPr>
            <a:spLocks noGrp="1" noChangeArrowheads="1"/>
          </p:cNvSpPr>
          <p:nvPr>
            <p:ph type="title"/>
          </p:nvPr>
        </p:nvSpPr>
        <p:spPr>
          <a:ln/>
        </p:spPr>
        <p:txBody>
          <a:bodyPr/>
          <a:lstStyle/>
          <a:p>
            <a:r>
              <a:rPr lang="en-US"/>
              <a:t>CloudShare Node</a:t>
            </a:r>
          </a:p>
        </p:txBody>
      </p:sp>
      <p:pic>
        <p:nvPicPr>
          <p:cNvPr id="2" name="Picture 1"/>
          <p:cNvPicPr>
            <a:picLocks noChangeAspect="1"/>
          </p:cNvPicPr>
          <p:nvPr/>
        </p:nvPicPr>
        <p:blipFill>
          <a:blip r:embed="rId2"/>
          <a:stretch>
            <a:fillRect/>
          </a:stretch>
        </p:blipFill>
        <p:spPr>
          <a:xfrm>
            <a:off x="1587500" y="3048000"/>
            <a:ext cx="13081000" cy="4889500"/>
          </a:xfrm>
          <a:prstGeom prst="rect">
            <a:avLst/>
          </a:prstGeom>
        </p:spPr>
      </p:pic>
      <p:cxnSp>
        <p:nvCxnSpPr>
          <p:cNvPr id="6" name="Straight Arrow Connector 5"/>
          <p:cNvCxnSpPr/>
          <p:nvPr/>
        </p:nvCxnSpPr>
        <p:spPr bwMode="auto">
          <a:xfrm flipH="1">
            <a:off x="8433594" y="1905000"/>
            <a:ext cx="3429000" cy="1371600"/>
          </a:xfrm>
          <a:prstGeom prst="straightConnector1">
            <a:avLst/>
          </a:prstGeom>
          <a:blipFill dpi="0" rotWithShape="0">
            <a:blip r:embed="rId3"/>
            <a:srcRect/>
            <a:tile tx="0" ty="0" sx="100000" sy="100000" flip="none" algn="tl"/>
          </a:blipFill>
          <a:ln w="190500" cap="flat" cmpd="sng" algn="ctr">
            <a:solidFill>
              <a:srgbClr val="FF6600"/>
            </a:solidFill>
            <a:prstDash val="solid"/>
            <a:round/>
            <a:headEnd type="none" w="med" len="med"/>
            <a:tailEnd type="arrow"/>
          </a:ln>
          <a:effectLst>
            <a:outerShdw dist="35921" dir="2700000" algn="ctr" rotWithShape="0">
              <a:schemeClr val="bg2"/>
            </a:outerShdw>
          </a:effectLst>
          <a:extLst/>
        </p:spPr>
      </p:cxnSp>
    </p:spTree>
    <p:extLst>
      <p:ext uri="{BB962C8B-B14F-4D97-AF65-F5344CB8AC3E}">
        <p14:creationId xmlns:p14="http://schemas.microsoft.com/office/powerpoint/2010/main" val="34937382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1"/>
          <p:cNvSpPr>
            <a:spLocks noGrp="1" noChangeArrowheads="1"/>
          </p:cNvSpPr>
          <p:nvPr>
            <p:ph type="title"/>
          </p:nvPr>
        </p:nvSpPr>
        <p:spPr>
          <a:ln/>
        </p:spPr>
        <p:txBody>
          <a:bodyPr/>
          <a:lstStyle/>
          <a:p>
            <a:r>
              <a:rPr lang="en-US" dirty="0" err="1"/>
              <a:t>CloudShare</a:t>
            </a:r>
            <a:r>
              <a:rPr lang="en-US" dirty="0"/>
              <a:t> </a:t>
            </a:r>
            <a:r>
              <a:rPr lang="en-US" dirty="0" smtClean="0"/>
              <a:t>Node Hostname</a:t>
            </a:r>
            <a:endParaRPr lang="en-US" dirty="0"/>
          </a:p>
        </p:txBody>
      </p:sp>
      <p:pic>
        <p:nvPicPr>
          <p:cNvPr id="2" name="Picture 1"/>
          <p:cNvPicPr>
            <a:picLocks noChangeAspect="1"/>
          </p:cNvPicPr>
          <p:nvPr/>
        </p:nvPicPr>
        <p:blipFill>
          <a:blip r:embed="rId3"/>
          <a:stretch>
            <a:fillRect/>
          </a:stretch>
        </p:blipFill>
        <p:spPr>
          <a:xfrm>
            <a:off x="1587500" y="3048000"/>
            <a:ext cx="13081000" cy="4889500"/>
          </a:xfrm>
          <a:prstGeom prst="rect">
            <a:avLst/>
          </a:prstGeom>
        </p:spPr>
      </p:pic>
      <p:cxnSp>
        <p:nvCxnSpPr>
          <p:cNvPr id="4" name="Straight Arrow Connector 3"/>
          <p:cNvCxnSpPr/>
          <p:nvPr/>
        </p:nvCxnSpPr>
        <p:spPr bwMode="auto">
          <a:xfrm flipH="1">
            <a:off x="5995194" y="5943600"/>
            <a:ext cx="5562600" cy="1295400"/>
          </a:xfrm>
          <a:prstGeom prst="straightConnector1">
            <a:avLst/>
          </a:prstGeom>
          <a:blipFill dpi="0" rotWithShape="0">
            <a:blip r:embed="rId4"/>
            <a:srcRect/>
            <a:tile tx="0" ty="0" sx="100000" sy="100000" flip="none" algn="tl"/>
          </a:blipFill>
          <a:ln w="1143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H="1">
            <a:off x="7747794" y="4038600"/>
            <a:ext cx="4191000" cy="1219200"/>
          </a:xfrm>
          <a:prstGeom prst="straightConnector1">
            <a:avLst/>
          </a:prstGeom>
          <a:blipFill dpi="0" rotWithShape="0">
            <a:blip r:embed="rId4"/>
            <a:srcRect/>
            <a:tile tx="0" ty="0" sx="100000" sy="100000" flip="none" algn="tl"/>
          </a:blipFill>
          <a:ln w="1143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785783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a:spLocks/>
          </p:cNvSpPr>
          <p:nvPr/>
        </p:nvSpPr>
        <p:spPr bwMode="auto">
          <a:xfrm>
            <a:off x="27947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29471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 name="Title 3"/>
          <p:cNvSpPr>
            <a:spLocks noGrp="1"/>
          </p:cNvSpPr>
          <p:nvPr>
            <p:ph type="title"/>
          </p:nvPr>
        </p:nvSpPr>
        <p:spPr/>
        <p:txBody>
          <a:bodyPr/>
          <a:lstStyle/>
          <a:p>
            <a:r>
              <a:rPr lang="en-US" dirty="0" err="1" smtClean="0"/>
              <a:t>Bootstraping</a:t>
            </a:r>
            <a:r>
              <a:rPr lang="en-US" dirty="0" smtClean="0"/>
              <a:t> a Node</a:t>
            </a:r>
            <a:endParaRPr lang="en-US" dirty="0"/>
          </a:p>
        </p:txBody>
      </p:sp>
      <p:sp>
        <p:nvSpPr>
          <p:cNvPr id="6" name="Rectangle 5"/>
          <p:cNvSpPr>
            <a:spLocks/>
          </p:cNvSpPr>
          <p:nvPr/>
        </p:nvSpPr>
        <p:spPr bwMode="auto">
          <a:xfrm>
            <a:off x="10262394" y="2667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10"/>
          <p:cNvSpPr>
            <a:spLocks/>
          </p:cNvSpPr>
          <p:nvPr/>
        </p:nvSpPr>
        <p:spPr bwMode="auto">
          <a:xfrm>
            <a:off x="5766594" y="4419600"/>
            <a:ext cx="4648200" cy="1143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dirty="0"/>
          </a:p>
        </p:txBody>
      </p:sp>
      <p:sp>
        <p:nvSpPr>
          <p:cNvPr id="16" name="Rounded Rectangle 15"/>
          <p:cNvSpPr/>
          <p:nvPr/>
        </p:nvSpPr>
        <p:spPr bwMode="auto">
          <a:xfrm>
            <a:off x="661194" y="5715000"/>
            <a:ext cx="4114800" cy="2971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5908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638800"/>
            <a:ext cx="4114800" cy="30480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cxnSp>
        <p:nvCxnSpPr>
          <p:cNvPr id="22" name="Straight Arrow Connector 21"/>
          <p:cNvCxnSpPr/>
          <p:nvPr/>
        </p:nvCxnSpPr>
        <p:spPr bwMode="auto">
          <a:xfrm>
            <a:off x="10109994" y="3352800"/>
            <a:ext cx="3505200" cy="198120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cxnSp>
        <p:nvCxnSpPr>
          <p:cNvPr id="25" name="Straight Arrow Connector 24"/>
          <p:cNvCxnSpPr/>
          <p:nvPr/>
        </p:nvCxnSpPr>
        <p:spPr bwMode="auto">
          <a:xfrm flipH="1" flipV="1">
            <a:off x="10109994" y="4038600"/>
            <a:ext cx="1981200" cy="121920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30" name="TextBox 29"/>
          <p:cNvSpPr txBox="1"/>
          <p:nvPr/>
        </p:nvSpPr>
        <p:spPr>
          <a:xfrm>
            <a:off x="1246447" y="62484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7432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2276366" y="6211669"/>
            <a:ext cx="1338828" cy="646331"/>
          </a:xfrm>
          <a:prstGeom prst="rect">
            <a:avLst/>
          </a:prstGeom>
          <a:noFill/>
        </p:spPr>
        <p:txBody>
          <a:bodyPr wrap="none" rtlCol="0">
            <a:spAutoFit/>
          </a:bodyPr>
          <a:lstStyle/>
          <a:p>
            <a:r>
              <a:rPr lang="en-US" sz="3600" b="1" dirty="0" smtClean="0"/>
              <a:t>Node</a:t>
            </a:r>
            <a:endParaRPr lang="en-US" sz="3600" b="1" dirty="0"/>
          </a:p>
        </p:txBody>
      </p:sp>
      <p:cxnSp>
        <p:nvCxnSpPr>
          <p:cNvPr id="34" name="Straight Arrow Connector 33"/>
          <p:cNvCxnSpPr/>
          <p:nvPr/>
        </p:nvCxnSpPr>
        <p:spPr bwMode="auto">
          <a:xfrm>
            <a:off x="5080794" y="7391400"/>
            <a:ext cx="5562600" cy="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extBox 1"/>
          <p:cNvSpPr txBox="1"/>
          <p:nvPr/>
        </p:nvSpPr>
        <p:spPr>
          <a:xfrm>
            <a:off x="11251089" y="6781800"/>
            <a:ext cx="3262432" cy="1815882"/>
          </a:xfrm>
          <a:prstGeom prst="rect">
            <a:avLst/>
          </a:prstGeom>
          <a:noFill/>
        </p:spPr>
        <p:txBody>
          <a:bodyPr wrap="none" rtlCol="0">
            <a:spAutoFit/>
          </a:bodyPr>
          <a:lstStyle/>
          <a:p>
            <a:pPr marL="514350" indent="-514350">
              <a:buFont typeface="+mj-lt"/>
              <a:buAutoNum type="arabicPeriod"/>
            </a:pPr>
            <a:r>
              <a:rPr lang="en-US" dirty="0" smtClean="0"/>
              <a:t>Install Chef</a:t>
            </a:r>
          </a:p>
          <a:p>
            <a:pPr marL="514350" indent="-514350">
              <a:buFont typeface="+mj-lt"/>
              <a:buAutoNum type="arabicPeriod"/>
            </a:pPr>
            <a:r>
              <a:rPr lang="en-US" dirty="0" smtClean="0"/>
              <a:t>Configure Client</a:t>
            </a:r>
          </a:p>
          <a:p>
            <a:pPr marL="514350" indent="-514350">
              <a:buFont typeface="+mj-lt"/>
              <a:buAutoNum type="arabicPeriod"/>
            </a:pPr>
            <a:r>
              <a:rPr lang="en-US" dirty="0" smtClean="0"/>
              <a:t>Converge with </a:t>
            </a:r>
            <a:br>
              <a:rPr lang="en-US" dirty="0" smtClean="0"/>
            </a:br>
            <a:r>
              <a:rPr lang="en-US" dirty="0" smtClean="0"/>
              <a:t>Chef Server</a:t>
            </a:r>
            <a:endParaRPr lang="en-US" dirty="0"/>
          </a:p>
        </p:txBody>
      </p:sp>
      <p:sp>
        <p:nvSpPr>
          <p:cNvPr id="20" name="Rectangle 19"/>
          <p:cNvSpPr>
            <a:spLocks/>
          </p:cNvSpPr>
          <p:nvPr/>
        </p:nvSpPr>
        <p:spPr bwMode="auto">
          <a:xfrm>
            <a:off x="5461794" y="7543800"/>
            <a:ext cx="50292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r>
              <a:rPr lang="en-US" dirty="0" smtClean="0"/>
              <a:t>Bootstrap using:</a:t>
            </a:r>
            <a:br>
              <a:rPr lang="en-US" dirty="0" smtClean="0"/>
            </a:br>
            <a:r>
              <a:rPr lang="en-US" b="1" i="1" dirty="0" err="1" smtClean="0"/>
              <a:t>WinRM</a:t>
            </a:r>
            <a:r>
              <a:rPr lang="en-US" b="1" i="1" dirty="0" smtClean="0"/>
              <a:t> for Windows nodes</a:t>
            </a:r>
            <a:br>
              <a:rPr lang="en-US" b="1" i="1" dirty="0" smtClean="0"/>
            </a:br>
            <a:r>
              <a:rPr lang="en-US" b="1" i="1" dirty="0" smtClean="0"/>
              <a:t>SSH for Linux nodes</a:t>
            </a:r>
            <a:endParaRPr lang="en-US" b="1" i="1" dirty="0"/>
          </a:p>
        </p:txBody>
      </p:sp>
      <p:sp>
        <p:nvSpPr>
          <p:cNvPr id="23" name="TextBox 22"/>
          <p:cNvSpPr txBox="1"/>
          <p:nvPr/>
        </p:nvSpPr>
        <p:spPr>
          <a:xfrm>
            <a:off x="2794774" y="1524000"/>
            <a:ext cx="9535683" cy="707886"/>
          </a:xfrm>
          <a:prstGeom prst="rect">
            <a:avLst/>
          </a:prstGeom>
          <a:noFill/>
        </p:spPr>
        <p:txBody>
          <a:bodyPr wrap="none" rtlCol="0">
            <a:spAutoFit/>
          </a:bodyPr>
          <a:lstStyle/>
          <a:p>
            <a:r>
              <a:rPr lang="en-US" sz="4000" b="1" dirty="0" smtClean="0"/>
              <a:t>Second: </a:t>
            </a:r>
            <a:r>
              <a:rPr lang="en-US" sz="4000" dirty="0" smtClean="0"/>
              <a:t>The Node contacts Chef Server</a:t>
            </a:r>
            <a:endParaRPr lang="en-US" sz="4000" dirty="0"/>
          </a:p>
        </p:txBody>
      </p:sp>
    </p:spTree>
    <p:extLst>
      <p:ext uri="{BB962C8B-B14F-4D97-AF65-F5344CB8AC3E}">
        <p14:creationId xmlns:p14="http://schemas.microsoft.com/office/powerpoint/2010/main" val="21149639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
          <p:cNvSpPr>
            <a:spLocks/>
          </p:cNvSpPr>
          <p:nvPr/>
        </p:nvSpPr>
        <p:spPr bwMode="auto">
          <a:xfrm>
            <a:off x="331788" y="6553200"/>
            <a:ext cx="15925800" cy="876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2200" dirty="0" err="1" smtClean="0">
                <a:solidFill>
                  <a:schemeClr val="bg1"/>
                </a:solidFill>
                <a:latin typeface="Courier"/>
                <a:ea typeface="Courier"/>
                <a:cs typeface="Courier"/>
                <a:sym typeface="Courier"/>
              </a:rPr>
              <a:t>ws</a:t>
            </a:r>
            <a:r>
              <a:rPr lang="en-US" sz="2200" dirty="0" smtClean="0">
                <a:solidFill>
                  <a:schemeClr val="bg1"/>
                </a:solidFill>
                <a:latin typeface="Courier"/>
                <a:ea typeface="Courier"/>
                <a:cs typeface="Courier"/>
                <a:sym typeface="Courier"/>
              </a:rPr>
              <a:t>&gt;</a:t>
            </a:r>
            <a:r>
              <a:rPr lang="en-US" sz="2200" dirty="0" smtClean="0">
                <a:solidFill>
                  <a:srgbClr val="FFFFFF"/>
                </a:solidFill>
                <a:latin typeface="Courier"/>
                <a:ea typeface="Courier"/>
                <a:cs typeface="Courier"/>
                <a:sym typeface="Courier"/>
              </a:rPr>
              <a:t>knife bootstrap </a:t>
            </a:r>
            <a:r>
              <a:rPr lang="en-US" sz="2200" dirty="0" smtClean="0">
                <a:solidFill>
                  <a:srgbClr val="FFFF00"/>
                </a:solidFill>
                <a:latin typeface="Courier"/>
                <a:ea typeface="Courier"/>
                <a:cs typeface="Courier"/>
                <a:sym typeface="Courier"/>
              </a:rPr>
              <a:t>windows </a:t>
            </a:r>
            <a:r>
              <a:rPr lang="en-US" sz="2200" dirty="0" err="1" smtClean="0">
                <a:solidFill>
                  <a:srgbClr val="FFFF00"/>
                </a:solidFill>
                <a:latin typeface="Courier"/>
                <a:ea typeface="Courier"/>
                <a:cs typeface="Courier"/>
                <a:sym typeface="Courier"/>
              </a:rPr>
              <a:t>winrm</a:t>
            </a:r>
            <a:r>
              <a:rPr lang="en-US" sz="2200" dirty="0" smtClean="0">
                <a:solidFill>
                  <a:srgbClr val="FFFFFF"/>
                </a:solidFill>
                <a:latin typeface="Courier"/>
                <a:ea typeface="Courier"/>
                <a:cs typeface="Courier"/>
                <a:sym typeface="Courier"/>
              </a:rPr>
              <a:t> &lt;hostname or IP&gt; -x username –P password -N </a:t>
            </a:r>
            <a:r>
              <a:rPr lang="en-US" sz="2200" dirty="0" smtClean="0">
                <a:solidFill>
                  <a:srgbClr val="FFFFFF"/>
                </a:solidFill>
                <a:latin typeface="Courier"/>
                <a:ea typeface="Courier"/>
                <a:cs typeface="Courier"/>
                <a:sym typeface="Courier"/>
              </a:rPr>
              <a:t>"</a:t>
            </a:r>
            <a:r>
              <a:rPr lang="en-US" sz="2200" dirty="0" err="1" smtClean="0">
                <a:solidFill>
                  <a:srgbClr val="FFFF00"/>
                </a:solidFill>
                <a:latin typeface="Courier"/>
                <a:ea typeface="Courier"/>
                <a:cs typeface="Courier"/>
                <a:sym typeface="Courier"/>
              </a:rPr>
              <a:t>windowsnode</a:t>
            </a:r>
            <a:r>
              <a:rPr lang="en-US" sz="2200" dirty="0" smtClean="0">
                <a:solidFill>
                  <a:srgbClr val="FFFFFF"/>
                </a:solidFill>
                <a:latin typeface="Courier"/>
                <a:ea typeface="Courier"/>
                <a:cs typeface="Courier"/>
                <a:sym typeface="Courier"/>
              </a:rPr>
              <a:t>"</a:t>
            </a:r>
            <a:endParaRPr lang="en-US" sz="2200" dirty="0">
              <a:solidFill>
                <a:srgbClr val="FFFFFF"/>
              </a:solidFill>
              <a:latin typeface="Courier"/>
              <a:ea typeface="Courier"/>
              <a:cs typeface="Courier"/>
              <a:sym typeface="Courier"/>
            </a:endParaRPr>
          </a:p>
        </p:txBody>
      </p:sp>
      <p:sp>
        <p:nvSpPr>
          <p:cNvPr id="191490" name="Rectangle 2"/>
          <p:cNvSpPr>
            <a:spLocks noGrp="1" noChangeArrowheads="1"/>
          </p:cNvSpPr>
          <p:nvPr>
            <p:ph type="title"/>
          </p:nvPr>
        </p:nvSpPr>
        <p:spPr/>
        <p:txBody>
          <a:bodyPr/>
          <a:lstStyle/>
          <a:p>
            <a:pPr eaLnBrk="1" hangingPunct="1">
              <a:defRPr/>
            </a:pPr>
            <a:r>
              <a:rPr lang="en-US" dirty="0">
                <a:sym typeface="Arial Bold" charset="0"/>
              </a:rPr>
              <a:t>"</a:t>
            </a:r>
            <a:r>
              <a:rPr lang="en-US" dirty="0" smtClean="0">
                <a:sym typeface="Arial Bold" charset="0"/>
              </a:rPr>
              <a:t>Bootstrap” command</a:t>
            </a:r>
            <a:endParaRPr lang="en-US" dirty="0">
              <a:sym typeface="Arial Bold" charset="0"/>
            </a:endParaRPr>
          </a:p>
        </p:txBody>
      </p:sp>
      <p:sp>
        <p:nvSpPr>
          <p:cNvPr id="2" name="TextBox 1"/>
          <p:cNvSpPr txBox="1"/>
          <p:nvPr/>
        </p:nvSpPr>
        <p:spPr>
          <a:xfrm>
            <a:off x="735392" y="1752600"/>
            <a:ext cx="4455842" cy="523220"/>
          </a:xfrm>
          <a:prstGeom prst="rect">
            <a:avLst/>
          </a:prstGeom>
          <a:noFill/>
        </p:spPr>
        <p:txBody>
          <a:bodyPr wrap="none" rtlCol="0">
            <a:spAutoFit/>
          </a:bodyPr>
          <a:lstStyle/>
          <a:p>
            <a:r>
              <a:rPr lang="en-US" dirty="0" smtClean="0"/>
              <a:t>To Bootstrap a </a:t>
            </a:r>
            <a:r>
              <a:rPr lang="en-US" b="1" dirty="0" smtClean="0"/>
              <a:t>Linux </a:t>
            </a:r>
            <a:r>
              <a:rPr lang="en-US" dirty="0" smtClean="0"/>
              <a:t>node</a:t>
            </a:r>
            <a:endParaRPr lang="en-US" dirty="0"/>
          </a:p>
        </p:txBody>
      </p:sp>
      <p:sp>
        <p:nvSpPr>
          <p:cNvPr id="6" name="Rectangle 1"/>
          <p:cNvSpPr>
            <a:spLocks/>
          </p:cNvSpPr>
          <p:nvPr/>
        </p:nvSpPr>
        <p:spPr bwMode="auto">
          <a:xfrm>
            <a:off x="356394" y="2286000"/>
            <a:ext cx="15087600" cy="876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2200" dirty="0" err="1" smtClean="0">
                <a:solidFill>
                  <a:schemeClr val="bg1"/>
                </a:solidFill>
                <a:latin typeface="Courier"/>
                <a:ea typeface="Courier"/>
                <a:cs typeface="Courier"/>
                <a:sym typeface="Courier"/>
              </a:rPr>
              <a:t>ws</a:t>
            </a:r>
            <a:r>
              <a:rPr lang="en-US" sz="2200" dirty="0" smtClean="0">
                <a:solidFill>
                  <a:schemeClr val="bg1"/>
                </a:solidFill>
                <a:latin typeface="Courier"/>
                <a:ea typeface="Courier"/>
                <a:cs typeface="Courier"/>
                <a:sym typeface="Courier"/>
              </a:rPr>
              <a:t>&gt;</a:t>
            </a:r>
            <a:r>
              <a:rPr lang="en-US" sz="2200" dirty="0" smtClean="0">
                <a:solidFill>
                  <a:srgbClr val="FFFFFF"/>
                </a:solidFill>
                <a:latin typeface="Courier"/>
                <a:ea typeface="Courier"/>
                <a:cs typeface="Courier"/>
                <a:sym typeface="Courier"/>
              </a:rPr>
              <a:t> knife bootstrap &lt;hostname or </a:t>
            </a:r>
            <a:r>
              <a:rPr lang="en-US" sz="2200" dirty="0" smtClean="0">
                <a:solidFill>
                  <a:srgbClr val="FFFFFF"/>
                </a:solidFill>
                <a:latin typeface="Courier"/>
                <a:ea typeface="Courier"/>
                <a:cs typeface="Courier"/>
                <a:sym typeface="Courier"/>
              </a:rPr>
              <a:t>IP&gt; </a:t>
            </a:r>
            <a:r>
              <a:rPr lang="en-US" sz="2200" dirty="0" smtClean="0">
                <a:solidFill>
                  <a:srgbClr val="FFFFFF"/>
                </a:solidFill>
                <a:latin typeface="Courier"/>
                <a:ea typeface="Courier"/>
                <a:cs typeface="Courier"/>
                <a:sym typeface="Courier"/>
              </a:rPr>
              <a:t>-x username –P password -N </a:t>
            </a:r>
            <a:r>
              <a:rPr lang="en-US" sz="2200" dirty="0" smtClean="0">
                <a:solidFill>
                  <a:srgbClr val="FFFFFF"/>
                </a:solidFill>
                <a:latin typeface="Courier"/>
                <a:ea typeface="Courier"/>
                <a:cs typeface="Courier"/>
                <a:sym typeface="Courier"/>
              </a:rPr>
              <a:t>"</a:t>
            </a:r>
            <a:r>
              <a:rPr lang="en-US" sz="2200" dirty="0" err="1" smtClean="0">
                <a:solidFill>
                  <a:srgbClr val="FFFF00"/>
                </a:solidFill>
                <a:latin typeface="Courier"/>
                <a:ea typeface="Courier"/>
                <a:cs typeface="Courier"/>
                <a:sym typeface="Courier"/>
              </a:rPr>
              <a:t>linuxnode</a:t>
            </a:r>
            <a:r>
              <a:rPr lang="en-US" sz="2200" dirty="0" smtClean="0">
                <a:solidFill>
                  <a:srgbClr val="FFFFFF"/>
                </a:solidFill>
                <a:latin typeface="Courier"/>
                <a:ea typeface="Courier"/>
                <a:cs typeface="Courier"/>
                <a:sym typeface="Courier"/>
              </a:rPr>
              <a:t>"</a:t>
            </a:r>
            <a:endParaRPr lang="en-US" sz="2200" dirty="0">
              <a:solidFill>
                <a:srgbClr val="FFFFFF"/>
              </a:solidFill>
              <a:latin typeface="Courier"/>
              <a:ea typeface="Courier"/>
              <a:cs typeface="Courier"/>
              <a:sym typeface="Courier"/>
            </a:endParaRPr>
          </a:p>
        </p:txBody>
      </p:sp>
      <p:sp>
        <p:nvSpPr>
          <p:cNvPr id="7" name="TextBox 6"/>
          <p:cNvSpPr txBox="1"/>
          <p:nvPr/>
        </p:nvSpPr>
        <p:spPr>
          <a:xfrm>
            <a:off x="737394" y="5791200"/>
            <a:ext cx="5070895" cy="523220"/>
          </a:xfrm>
          <a:prstGeom prst="rect">
            <a:avLst/>
          </a:prstGeom>
          <a:noFill/>
        </p:spPr>
        <p:txBody>
          <a:bodyPr wrap="none" rtlCol="0">
            <a:spAutoFit/>
          </a:bodyPr>
          <a:lstStyle/>
          <a:p>
            <a:r>
              <a:rPr lang="en-US" dirty="0" smtClean="0"/>
              <a:t>To Bootstrap a </a:t>
            </a:r>
            <a:r>
              <a:rPr lang="en-US" b="1" dirty="0" smtClean="0"/>
              <a:t>Windows </a:t>
            </a:r>
            <a:r>
              <a:rPr lang="en-US" dirty="0" smtClean="0"/>
              <a:t>node</a:t>
            </a:r>
            <a:endParaRPr lang="en-US" dirty="0"/>
          </a:p>
        </p:txBody>
      </p:sp>
      <p:sp>
        <p:nvSpPr>
          <p:cNvPr id="3" name="TextBox 2"/>
          <p:cNvSpPr txBox="1"/>
          <p:nvPr/>
        </p:nvSpPr>
        <p:spPr>
          <a:xfrm>
            <a:off x="5690394" y="3962400"/>
            <a:ext cx="9906000" cy="1384995"/>
          </a:xfrm>
          <a:prstGeom prst="rect">
            <a:avLst/>
          </a:prstGeom>
          <a:noFill/>
        </p:spPr>
        <p:txBody>
          <a:bodyPr wrap="square" rtlCol="0">
            <a:spAutoFit/>
          </a:bodyPr>
          <a:lstStyle/>
          <a:p>
            <a:r>
              <a:rPr lang="en-US" dirty="0" smtClean="0"/>
              <a:t>-x = username</a:t>
            </a:r>
          </a:p>
          <a:p>
            <a:r>
              <a:rPr lang="en-US" dirty="0" smtClean="0"/>
              <a:t>-P = password</a:t>
            </a:r>
          </a:p>
          <a:p>
            <a:r>
              <a:rPr lang="en-US" dirty="0" smtClean="0"/>
              <a:t>-N = rename the node (from the default of FQDN)</a:t>
            </a:r>
            <a:endParaRPr lang="en-US" dirty="0"/>
          </a:p>
        </p:txBody>
      </p:sp>
      <p:sp>
        <p:nvSpPr>
          <p:cNvPr id="10" name="Rectangle 3"/>
          <p:cNvSpPr>
            <a:spLocks/>
          </p:cNvSpPr>
          <p:nvPr/>
        </p:nvSpPr>
        <p:spPr bwMode="auto">
          <a:xfrm>
            <a:off x="4852194" y="3733800"/>
            <a:ext cx="9677400" cy="1905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4" name="TextBox 3"/>
          <p:cNvSpPr txBox="1"/>
          <p:nvPr/>
        </p:nvSpPr>
        <p:spPr>
          <a:xfrm>
            <a:off x="1682202" y="7696200"/>
            <a:ext cx="11994790" cy="954107"/>
          </a:xfrm>
          <a:prstGeom prst="rect">
            <a:avLst/>
          </a:prstGeom>
          <a:noFill/>
        </p:spPr>
        <p:txBody>
          <a:bodyPr wrap="none" rtlCol="0">
            <a:spAutoFit/>
          </a:bodyPr>
          <a:lstStyle/>
          <a:p>
            <a:pPr algn="ctr"/>
            <a:r>
              <a:rPr lang="en-US" b="1" dirty="0" smtClean="0">
                <a:solidFill>
                  <a:srgbClr val="FF0000"/>
                </a:solidFill>
              </a:rPr>
              <a:t>NOTE: If you are using more then one node within your Organization, </a:t>
            </a:r>
          </a:p>
          <a:p>
            <a:pPr algn="ctr"/>
            <a:r>
              <a:rPr lang="en-US" b="1" dirty="0" smtClean="0">
                <a:solidFill>
                  <a:srgbClr val="FF0000"/>
                </a:solidFill>
              </a:rPr>
              <a:t>name them differently or you’ll get an error!</a:t>
            </a:r>
            <a:endParaRPr lang="en-US" b="1" dirty="0">
              <a:solidFill>
                <a:srgbClr val="FF0000"/>
              </a:solidFill>
            </a:endParaRPr>
          </a:p>
        </p:txBody>
      </p:sp>
    </p:spTree>
    <p:extLst>
      <p:ext uri="{BB962C8B-B14F-4D97-AF65-F5344CB8AC3E}">
        <p14:creationId xmlns:p14="http://schemas.microsoft.com/office/powerpoint/2010/main" val="11553714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1"/>
          <p:cNvSpPr>
            <a:spLocks noGrp="1" noChangeArrowheads="1"/>
          </p:cNvSpPr>
          <p:nvPr>
            <p:ph type="title"/>
          </p:nvPr>
        </p:nvSpPr>
        <p:spPr/>
        <p:txBody>
          <a:bodyPr/>
          <a:lstStyle/>
          <a:p>
            <a:pPr eaLnBrk="1" hangingPunct="1">
              <a:defRPr/>
            </a:pPr>
            <a:r>
              <a:rPr lang="en-US" sz="6400" dirty="0">
                <a:sym typeface="Arial Bold" charset="0"/>
              </a:rPr>
              <a:t>Each node must have a unique name</a:t>
            </a:r>
          </a:p>
        </p:txBody>
      </p:sp>
      <p:sp>
        <p:nvSpPr>
          <p:cNvPr id="158723" name="Rectangle 2"/>
          <p:cNvSpPr>
            <a:spLocks noGrp="1" noChangeArrowheads="1"/>
          </p:cNvSpPr>
          <p:nvPr>
            <p:ph type="body" idx="1"/>
          </p:nvPr>
        </p:nvSpPr>
        <p:spPr>
          <a:xfrm>
            <a:off x="800273" y="1879603"/>
            <a:ext cx="15177121" cy="6731000"/>
          </a:xfrm>
        </p:spPr>
        <p:txBody>
          <a:bodyPr/>
          <a:lstStyle/>
          <a:p>
            <a:r>
              <a:rPr lang="en-US" sz="4800" dirty="0"/>
              <a:t>Every node must have a unique name within an </a:t>
            </a:r>
            <a:r>
              <a:rPr lang="en-US" sz="4800" dirty="0" smtClean="0"/>
              <a:t>organization</a:t>
            </a:r>
          </a:p>
          <a:p>
            <a:pPr marL="0" indent="0">
              <a:buNone/>
            </a:pPr>
            <a:endParaRPr lang="en-US" sz="1000" dirty="0"/>
          </a:p>
          <a:p>
            <a:r>
              <a:rPr lang="en-US" sz="4800" dirty="0"/>
              <a:t>Chef defaults to the </a:t>
            </a:r>
            <a:r>
              <a:rPr lang="en-US" sz="4800" i="1" dirty="0"/>
              <a:t>Fully Qualified Domain Name</a:t>
            </a:r>
            <a:r>
              <a:rPr lang="en-US" sz="4800" dirty="0"/>
              <a:t> of the server, i.e. in the format </a:t>
            </a:r>
            <a:r>
              <a:rPr lang="en-US" sz="4800" dirty="0" err="1" smtClean="0"/>
              <a:t>server.domain.com</a:t>
            </a:r>
            <a:endParaRPr lang="en-US" sz="4800" dirty="0" smtClean="0"/>
          </a:p>
          <a:p>
            <a:pPr marL="0" indent="0">
              <a:buNone/>
            </a:pPr>
            <a:endParaRPr lang="en-US" sz="1000" dirty="0"/>
          </a:p>
          <a:p>
            <a:r>
              <a:rPr lang="en-US" sz="4800" dirty="0"/>
              <a:t>We overrode </a:t>
            </a:r>
            <a:r>
              <a:rPr lang="en-US" sz="4800" dirty="0" smtClean="0"/>
              <a:t>the FQDN to make </a:t>
            </a:r>
            <a:r>
              <a:rPr lang="en-US" sz="4800" dirty="0"/>
              <a:t>typing </a:t>
            </a:r>
            <a:r>
              <a:rPr lang="en-US" sz="4800" dirty="0" smtClean="0"/>
              <a:t>easier using:</a:t>
            </a:r>
          </a:p>
          <a:p>
            <a:pPr lvl="2"/>
            <a:r>
              <a:rPr lang="en-US" sz="4800" dirty="0" smtClean="0"/>
              <a:t>–N </a:t>
            </a:r>
            <a:r>
              <a:rPr lang="en-US" sz="4800" dirty="0" smtClean="0"/>
              <a:t>"</a:t>
            </a:r>
            <a:r>
              <a:rPr lang="en-US" sz="4800" dirty="0" err="1" smtClean="0"/>
              <a:t>windowsnode</a:t>
            </a:r>
            <a:r>
              <a:rPr lang="en-US" sz="4800" dirty="0"/>
              <a:t>"</a:t>
            </a:r>
            <a:r>
              <a:rPr lang="en-US" sz="4800" dirty="0" smtClean="0"/>
              <a:t> </a:t>
            </a:r>
            <a:r>
              <a:rPr lang="en-US" sz="4800" dirty="0" smtClean="0"/>
              <a:t>or –N </a:t>
            </a:r>
            <a:r>
              <a:rPr lang="en-US" sz="4800" dirty="0" smtClean="0"/>
              <a:t>"</a:t>
            </a:r>
            <a:r>
              <a:rPr lang="en-US" sz="4800" dirty="0" err="1" smtClean="0"/>
              <a:t>linuxnode</a:t>
            </a:r>
            <a:r>
              <a:rPr lang="en-US" sz="4800" dirty="0"/>
              <a:t>"</a:t>
            </a:r>
            <a:endParaRPr lang="en-US" sz="4800" dirty="0" smtClean="0"/>
          </a:p>
          <a:p>
            <a:pPr lvl="2"/>
            <a:endParaRPr lang="en-US" sz="1000" dirty="0" smtClean="0"/>
          </a:p>
          <a:p>
            <a:r>
              <a:rPr lang="en-US" sz="4800" dirty="0" smtClean="0"/>
              <a:t>In production, let the </a:t>
            </a:r>
            <a:r>
              <a:rPr lang="en-US" sz="4800" b="1" dirty="0" smtClean="0"/>
              <a:t>default</a:t>
            </a:r>
            <a:r>
              <a:rPr lang="en-US" sz="4800" dirty="0" smtClean="0"/>
              <a:t> FQDN be the node name</a:t>
            </a:r>
          </a:p>
        </p:txBody>
      </p:sp>
    </p:spTree>
    <p:extLst>
      <p:ext uri="{BB962C8B-B14F-4D97-AF65-F5344CB8AC3E}">
        <p14:creationId xmlns:p14="http://schemas.microsoft.com/office/powerpoint/2010/main" val="14407427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1"/>
          <p:cNvSpPr>
            <a:spLocks noGrp="1" noChangeArrowheads="1"/>
          </p:cNvSpPr>
          <p:nvPr>
            <p:ph type="title"/>
          </p:nvPr>
        </p:nvSpPr>
        <p:spPr/>
        <p:txBody>
          <a:bodyPr/>
          <a:lstStyle/>
          <a:p>
            <a:pPr eaLnBrk="1" hangingPunct="1">
              <a:defRPr/>
            </a:pPr>
            <a:r>
              <a:rPr lang="en-US" sz="6400" dirty="0" smtClean="0">
                <a:sym typeface="Arial Bold" charset="0"/>
              </a:rPr>
              <a:t>Node names</a:t>
            </a:r>
            <a:endParaRPr lang="en-US" sz="6400" dirty="0">
              <a:sym typeface="Arial Bold" charset="0"/>
            </a:endParaRPr>
          </a:p>
        </p:txBody>
      </p:sp>
      <p:pic>
        <p:nvPicPr>
          <p:cNvPr id="3" name="Picture 2" descr="NodeNam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93" y="3114866"/>
            <a:ext cx="12115801" cy="5648134"/>
          </a:xfrm>
          <a:prstGeom prst="rect">
            <a:avLst/>
          </a:prstGeom>
        </p:spPr>
      </p:pic>
      <p:cxnSp>
        <p:nvCxnSpPr>
          <p:cNvPr id="5" name="Straight Arrow Connector 4"/>
          <p:cNvCxnSpPr/>
          <p:nvPr/>
        </p:nvCxnSpPr>
        <p:spPr bwMode="auto">
          <a:xfrm flipH="1">
            <a:off x="6680994" y="2590800"/>
            <a:ext cx="2362200" cy="1066800"/>
          </a:xfrm>
          <a:prstGeom prst="straightConnector1">
            <a:avLst/>
          </a:prstGeom>
          <a:blipFill dpi="0" rotWithShape="0">
            <a:blip r:embed="rId4"/>
            <a:srcRect/>
            <a:tile tx="0" ty="0" sx="100000" sy="100000" flip="none" algn="tl"/>
          </a:blipFill>
          <a:ln w="152400" cap="flat" cmpd="sng" algn="ctr">
            <a:solidFill>
              <a:srgbClr val="FF8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8"/>
          <p:cNvSpPr txBox="1"/>
          <p:nvPr/>
        </p:nvSpPr>
        <p:spPr>
          <a:xfrm>
            <a:off x="8966994" y="2234624"/>
            <a:ext cx="4601740" cy="584776"/>
          </a:xfrm>
          <a:prstGeom prst="rect">
            <a:avLst/>
          </a:prstGeom>
          <a:noFill/>
        </p:spPr>
        <p:txBody>
          <a:bodyPr wrap="none" rtlCol="0">
            <a:spAutoFit/>
          </a:bodyPr>
          <a:lstStyle/>
          <a:p>
            <a:r>
              <a:rPr lang="en-US" sz="3200" b="1" dirty="0" smtClean="0"/>
              <a:t>View node names here</a:t>
            </a:r>
            <a:endParaRPr lang="en-US" sz="3200" b="1" dirty="0"/>
          </a:p>
        </p:txBody>
      </p:sp>
      <p:cxnSp>
        <p:nvCxnSpPr>
          <p:cNvPr id="15" name="Straight Arrow Connector 14"/>
          <p:cNvCxnSpPr/>
          <p:nvPr/>
        </p:nvCxnSpPr>
        <p:spPr bwMode="auto">
          <a:xfrm flipH="1">
            <a:off x="6757194" y="2743200"/>
            <a:ext cx="2438400" cy="3200400"/>
          </a:xfrm>
          <a:prstGeom prst="straightConnector1">
            <a:avLst/>
          </a:prstGeom>
          <a:blipFill dpi="0" rotWithShape="0">
            <a:blip r:embed="rId4"/>
            <a:srcRect/>
            <a:tile tx="0" ty="0" sx="100000" sy="100000" flip="none" algn="tl"/>
          </a:blipFill>
          <a:ln w="101600" cap="flat" cmpd="sng" algn="ctr">
            <a:solidFill>
              <a:srgbClr val="FF8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p:nvPr/>
        </p:nvCxnSpPr>
        <p:spPr bwMode="auto">
          <a:xfrm flipH="1">
            <a:off x="7290594" y="2743200"/>
            <a:ext cx="1905000" cy="3886200"/>
          </a:xfrm>
          <a:prstGeom prst="straightConnector1">
            <a:avLst/>
          </a:prstGeom>
          <a:blipFill dpi="0" rotWithShape="0">
            <a:blip r:embed="rId4"/>
            <a:srcRect/>
            <a:tile tx="0" ty="0" sx="100000" sy="100000" flip="none" algn="tl"/>
          </a:blipFill>
          <a:ln w="101600" cap="flat" cmpd="sng" algn="ctr">
            <a:solidFill>
              <a:srgbClr val="FF8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107242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1"/>
          <p:cNvSpPr>
            <a:spLocks noGrp="1" noChangeArrowheads="1"/>
          </p:cNvSpPr>
          <p:nvPr>
            <p:ph type="title"/>
          </p:nvPr>
        </p:nvSpPr>
        <p:spPr>
          <a:ln/>
        </p:spPr>
        <p:txBody>
          <a:bodyPr/>
          <a:lstStyle/>
          <a:p>
            <a:r>
              <a:rPr lang="en-US" dirty="0"/>
              <a:t>What just happened?</a:t>
            </a:r>
          </a:p>
        </p:txBody>
      </p:sp>
      <p:sp>
        <p:nvSpPr>
          <p:cNvPr id="370690" name="Rectangle 2"/>
          <p:cNvSpPr>
            <a:spLocks noGrp="1" noChangeArrowheads="1"/>
          </p:cNvSpPr>
          <p:nvPr>
            <p:ph type="body" idx="1"/>
          </p:nvPr>
        </p:nvSpPr>
        <p:spPr>
          <a:xfrm>
            <a:off x="800273" y="1879602"/>
            <a:ext cx="14657233" cy="7035797"/>
          </a:xfrm>
          <a:ln/>
        </p:spPr>
        <p:txBody>
          <a:bodyPr/>
          <a:lstStyle/>
          <a:p>
            <a:pPr>
              <a:spcBef>
                <a:spcPct val="0"/>
              </a:spcBef>
            </a:pPr>
            <a:r>
              <a:rPr lang="en-US" sz="4500" dirty="0"/>
              <a:t>Chef and </a:t>
            </a:r>
            <a:r>
              <a:rPr lang="en-US" sz="4500" dirty="0" smtClean="0"/>
              <a:t>its </a:t>
            </a:r>
            <a:r>
              <a:rPr lang="en-US" sz="4500" dirty="0"/>
              <a:t>dependencies installed </a:t>
            </a:r>
            <a:r>
              <a:rPr lang="en-US" sz="4500" dirty="0" smtClean="0"/>
              <a:t>on the Node via an operating </a:t>
            </a:r>
            <a:r>
              <a:rPr lang="en-US" sz="4500" dirty="0"/>
              <a:t>system-specific package ("omnibus installer")</a:t>
            </a:r>
          </a:p>
          <a:p>
            <a:pPr>
              <a:spcBef>
                <a:spcPts val="1138"/>
              </a:spcBef>
            </a:pPr>
            <a:r>
              <a:rPr lang="en-US" sz="4500" dirty="0"/>
              <a:t>Installation includes</a:t>
            </a:r>
          </a:p>
          <a:p>
            <a:pPr lvl="1">
              <a:spcBef>
                <a:spcPts val="1138"/>
              </a:spcBef>
            </a:pPr>
            <a:r>
              <a:rPr lang="en-US" sz="4500" dirty="0"/>
              <a:t>The Ruby language - used by </a:t>
            </a:r>
            <a:r>
              <a:rPr lang="en-US" sz="4500" dirty="0" smtClean="0"/>
              <a:t>Chef</a:t>
            </a:r>
          </a:p>
          <a:p>
            <a:pPr lvl="1">
              <a:spcBef>
                <a:spcPts val="1138"/>
              </a:spcBef>
            </a:pPr>
            <a:r>
              <a:rPr lang="en-US" sz="4500" dirty="0" smtClean="0"/>
              <a:t>Configured the node with correct security certificates</a:t>
            </a:r>
            <a:endParaRPr lang="en-US" sz="4500" dirty="0"/>
          </a:p>
          <a:p>
            <a:pPr lvl="1">
              <a:spcBef>
                <a:spcPts val="1138"/>
              </a:spcBef>
            </a:pPr>
            <a:r>
              <a:rPr lang="en-US" sz="4500" dirty="0" smtClean="0"/>
              <a:t>chef</a:t>
            </a:r>
            <a:r>
              <a:rPr lang="en-US" sz="4500" dirty="0"/>
              <a:t>-client - Client </a:t>
            </a:r>
            <a:r>
              <a:rPr lang="en-US" sz="4500" dirty="0" smtClean="0"/>
              <a:t>application (same version as </a:t>
            </a:r>
            <a:r>
              <a:rPr lang="en-US" sz="4500" smtClean="0"/>
              <a:t>your workstation)</a:t>
            </a:r>
            <a:endParaRPr lang="en-US" sz="4500" dirty="0" smtClean="0"/>
          </a:p>
          <a:p>
            <a:pPr lvl="1">
              <a:spcBef>
                <a:spcPts val="1138"/>
              </a:spcBef>
            </a:pPr>
            <a:r>
              <a:rPr lang="en-US" sz="4500" dirty="0" err="1" smtClean="0"/>
              <a:t>ohai</a:t>
            </a:r>
            <a:r>
              <a:rPr lang="en-US" sz="4500" dirty="0" smtClean="0"/>
              <a:t> - System profiler (which creates the node object)</a:t>
            </a:r>
            <a:endParaRPr lang="en-US" sz="4500" dirty="0"/>
          </a:p>
        </p:txBody>
      </p:sp>
    </p:spTree>
    <p:extLst>
      <p:ext uri="{BB962C8B-B14F-4D97-AF65-F5344CB8AC3E}">
        <p14:creationId xmlns:p14="http://schemas.microsoft.com/office/powerpoint/2010/main" val="10863337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Topics</a:t>
            </a:r>
          </a:p>
        </p:txBody>
      </p:sp>
      <p:sp>
        <p:nvSpPr>
          <p:cNvPr id="39938" name="Rectangle 2"/>
          <p:cNvSpPr>
            <a:spLocks noGrp="1" noChangeArrowheads="1"/>
          </p:cNvSpPr>
          <p:nvPr>
            <p:ph type="body" idx="1"/>
          </p:nvPr>
        </p:nvSpPr>
        <p:spPr>
          <a:ln/>
        </p:spPr>
        <p:txBody>
          <a:bodyPr/>
          <a:lstStyle/>
          <a:p>
            <a:r>
              <a:rPr lang="en-US" dirty="0"/>
              <a:t>Roles</a:t>
            </a:r>
          </a:p>
          <a:p>
            <a:r>
              <a:rPr lang="en-US" dirty="0" smtClean="0"/>
              <a:t>Environments</a:t>
            </a:r>
            <a:endParaRPr lang="en-US" dirty="0"/>
          </a:p>
          <a:p>
            <a:r>
              <a:rPr lang="en-US" dirty="0" err="1" smtClean="0"/>
              <a:t>Data_bags</a:t>
            </a:r>
            <a:endParaRPr lang="en-US" dirty="0"/>
          </a:p>
          <a:p>
            <a:r>
              <a:rPr lang="en-US" dirty="0" smtClean="0"/>
              <a:t>Supermarket</a:t>
            </a:r>
          </a:p>
        </p:txBody>
      </p:sp>
    </p:spTree>
    <p:extLst>
      <p:ext uri="{BB962C8B-B14F-4D97-AF65-F5344CB8AC3E}">
        <p14:creationId xmlns:p14="http://schemas.microsoft.com/office/powerpoint/2010/main" val="42551628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994" y="3581400"/>
            <a:ext cx="7366000" cy="3530600"/>
          </a:xfrm>
          <a:prstGeom prst="rect">
            <a:avLst/>
          </a:prstGeom>
        </p:spPr>
      </p:pic>
      <p:sp>
        <p:nvSpPr>
          <p:cNvPr id="2" name="Title 1"/>
          <p:cNvSpPr>
            <a:spLocks noGrp="1"/>
          </p:cNvSpPr>
          <p:nvPr>
            <p:ph type="title"/>
          </p:nvPr>
        </p:nvSpPr>
        <p:spPr/>
        <p:txBody>
          <a:bodyPr/>
          <a:lstStyle/>
          <a:p>
            <a:r>
              <a:rPr lang="en-US" sz="4000" dirty="0" smtClean="0"/>
              <a:t>Windows node: Verify Target Instance is Configured </a:t>
            </a:r>
            <a:r>
              <a:rPr lang="en-US" sz="4000" dirty="0"/>
              <a:t>Properly</a:t>
            </a:r>
          </a:p>
        </p:txBody>
      </p:sp>
      <p:sp>
        <p:nvSpPr>
          <p:cNvPr id="3" name="Content Placeholder 2"/>
          <p:cNvSpPr>
            <a:spLocks noGrp="1"/>
          </p:cNvSpPr>
          <p:nvPr>
            <p:ph idx="1"/>
          </p:nvPr>
        </p:nvSpPr>
        <p:spPr/>
        <p:txBody>
          <a:bodyPr/>
          <a:lstStyle/>
          <a:p>
            <a:r>
              <a:rPr lang="en-US" dirty="0" smtClean="0"/>
              <a:t>Use Remote Desktop to connect to the host.</a:t>
            </a:r>
          </a:p>
          <a:p>
            <a:r>
              <a:rPr lang="en-US" dirty="0" smtClean="0"/>
              <a:t>User: </a:t>
            </a:r>
            <a:r>
              <a:rPr lang="en-US" b="1" dirty="0" smtClean="0"/>
              <a:t>Administrator </a:t>
            </a:r>
            <a:r>
              <a:rPr lang="en-US" dirty="0" smtClean="0"/>
              <a:t>Password: </a:t>
            </a:r>
            <a:r>
              <a:rPr lang="en-US" b="1" dirty="0" smtClean="0"/>
              <a:t>&lt;</a:t>
            </a:r>
            <a:r>
              <a:rPr lang="en-US" b="1" dirty="0" err="1" smtClean="0"/>
              <a:t>your_password</a:t>
            </a:r>
            <a:r>
              <a:rPr lang="en-US" b="1" dirty="0" smtClean="0"/>
              <a:t>&gt;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994" y="3581400"/>
            <a:ext cx="5867400" cy="3514701"/>
          </a:xfrm>
          <a:prstGeom prst="rect">
            <a:avLst/>
          </a:prstGeom>
        </p:spPr>
      </p:pic>
    </p:spTree>
    <p:extLst>
      <p:ext uri="{BB962C8B-B14F-4D97-AF65-F5344CB8AC3E}">
        <p14:creationId xmlns:p14="http://schemas.microsoft.com/office/powerpoint/2010/main" val="37284346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Windows node: </a:t>
            </a:r>
            <a:r>
              <a:rPr lang="en-US" sz="4000" dirty="0"/>
              <a:t>Verify Target Instance is Configured Properly</a:t>
            </a:r>
          </a:p>
        </p:txBody>
      </p:sp>
      <p:sp>
        <p:nvSpPr>
          <p:cNvPr id="3" name="Content Placeholder 2"/>
          <p:cNvSpPr>
            <a:spLocks noGrp="1"/>
          </p:cNvSpPr>
          <p:nvPr>
            <p:ph idx="1"/>
          </p:nvPr>
        </p:nvSpPr>
        <p:spPr/>
        <p:txBody>
          <a:bodyPr/>
          <a:lstStyle/>
          <a:p>
            <a:r>
              <a:rPr lang="en-US" b="1" dirty="0" smtClean="0"/>
              <a:t>On the VM</a:t>
            </a:r>
            <a:r>
              <a:rPr lang="en-US" dirty="0" smtClean="0"/>
              <a:t> </a:t>
            </a:r>
          </a:p>
          <a:p>
            <a:pPr lvl="2"/>
            <a:r>
              <a:rPr lang="en-US" dirty="0" smtClean="0"/>
              <a:t>Close all existing PowerShell windows</a:t>
            </a:r>
          </a:p>
          <a:p>
            <a:pPr lvl="2"/>
            <a:r>
              <a:rPr lang="en-US" dirty="0" smtClean="0"/>
              <a:t>Open an </a:t>
            </a:r>
            <a:r>
              <a:rPr lang="en-US" b="1" dirty="0" smtClean="0"/>
              <a:t>Administrator</a:t>
            </a:r>
            <a:r>
              <a:rPr lang="en-US" dirty="0" smtClean="0"/>
              <a:t> </a:t>
            </a:r>
            <a:r>
              <a:rPr lang="en-US" dirty="0" err="1" smtClean="0"/>
              <a:t>Powershell</a:t>
            </a:r>
            <a:r>
              <a:rPr lang="en-US" dirty="0" smtClean="0"/>
              <a:t> window</a:t>
            </a:r>
            <a:endParaRPr lang="en-US" b="1" dirty="0"/>
          </a:p>
        </p:txBody>
      </p:sp>
      <p:pic>
        <p:nvPicPr>
          <p:cNvPr id="4" name="Picture 3" descr="Screen Shot 2013-10-07 at 11.46.3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194" y="4495800"/>
            <a:ext cx="5855494" cy="5341463"/>
          </a:xfrm>
          <a:prstGeom prst="rect">
            <a:avLst/>
          </a:prstGeom>
        </p:spPr>
      </p:pic>
      <p:sp>
        <p:nvSpPr>
          <p:cNvPr id="6" name="Rectangle 3"/>
          <p:cNvSpPr>
            <a:spLocks/>
          </p:cNvSpPr>
          <p:nvPr/>
        </p:nvSpPr>
        <p:spPr bwMode="auto">
          <a:xfrm>
            <a:off x="5461794" y="5334000"/>
            <a:ext cx="5486400" cy="533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cxnSp>
        <p:nvCxnSpPr>
          <p:cNvPr id="10" name="Straight Arrow Connector 9"/>
          <p:cNvCxnSpPr/>
          <p:nvPr/>
        </p:nvCxnSpPr>
        <p:spPr bwMode="auto">
          <a:xfrm>
            <a:off x="2413794" y="5638800"/>
            <a:ext cx="2514600" cy="0"/>
          </a:xfrm>
          <a:prstGeom prst="straightConnector1">
            <a:avLst/>
          </a:prstGeom>
          <a:blipFill dpi="0" rotWithShape="0">
            <a:blip r:embed="rId3"/>
            <a:srcRect/>
            <a:tile tx="0" ty="0" sx="100000" sy="100000" flip="none" algn="tl"/>
          </a:blipFill>
          <a:ln w="152400" cap="flat" cmpd="sng" algn="ctr">
            <a:solidFill>
              <a:srgbClr val="FF8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flipH="1">
            <a:off x="11329194" y="5638800"/>
            <a:ext cx="2667000" cy="0"/>
          </a:xfrm>
          <a:prstGeom prst="straightConnector1">
            <a:avLst/>
          </a:prstGeom>
          <a:blipFill dpi="0" rotWithShape="0">
            <a:blip r:embed="rId3"/>
            <a:srcRect/>
            <a:tile tx="0" ty="0" sx="100000" sy="100000" flip="none" algn="tl"/>
          </a:blipFill>
          <a:ln w="152400" cap="flat" cmpd="sng" algn="ctr">
            <a:solidFill>
              <a:srgbClr val="FF8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485679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Windows node: Verify </a:t>
            </a:r>
            <a:r>
              <a:rPr lang="en-US" sz="4000" dirty="0"/>
              <a:t>Target Instance is Configured Properly</a:t>
            </a:r>
          </a:p>
        </p:txBody>
      </p:sp>
      <p:sp>
        <p:nvSpPr>
          <p:cNvPr id="5" name="Rectangle 4"/>
          <p:cNvSpPr>
            <a:spLocks noGrp="1" noChangeArrowheads="1"/>
          </p:cNvSpPr>
          <p:nvPr/>
        </p:nvSpPr>
        <p:spPr bwMode="auto">
          <a:xfrm>
            <a:off x="813594" y="3276600"/>
            <a:ext cx="14655800" cy="52197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sz="2400" dirty="0" smtClean="0">
                <a:latin typeface="Courier"/>
                <a:cs typeface="Courier"/>
              </a:rPr>
              <a:t>    </a:t>
            </a:r>
            <a:r>
              <a:rPr lang="en-US" sz="2400" dirty="0">
                <a:latin typeface="Courier"/>
                <a:cs typeface="Courier"/>
              </a:rPr>
              <a:t>Directory: C:\chef</a:t>
            </a:r>
          </a:p>
          <a:p>
            <a:pPr eaLnBrk="1" hangingPunct="1"/>
            <a:endParaRPr lang="en-US" sz="2400" dirty="0">
              <a:latin typeface="Courier"/>
              <a:cs typeface="Courier"/>
            </a:endParaRPr>
          </a:p>
          <a:p>
            <a:pPr eaLnBrk="1" hangingPunct="1"/>
            <a:endParaRPr lang="en-US" sz="2400" dirty="0">
              <a:latin typeface="Courier"/>
              <a:cs typeface="Courier"/>
            </a:endParaRPr>
          </a:p>
          <a:p>
            <a:pPr eaLnBrk="1" hangingPunct="1"/>
            <a:r>
              <a:rPr lang="en-US" sz="2400" dirty="0">
                <a:latin typeface="Courier"/>
                <a:cs typeface="Courier"/>
              </a:rPr>
              <a:t>Mode                </a:t>
            </a:r>
            <a:r>
              <a:rPr lang="en-US" sz="2400" dirty="0" err="1">
                <a:latin typeface="Courier"/>
                <a:cs typeface="Courier"/>
              </a:rPr>
              <a:t>LastWriteTime</a:t>
            </a:r>
            <a:r>
              <a:rPr lang="en-US" sz="2400" dirty="0">
                <a:latin typeface="Courier"/>
                <a:cs typeface="Courier"/>
              </a:rPr>
              <a:t>     Length Name</a:t>
            </a:r>
          </a:p>
          <a:p>
            <a:pPr eaLnBrk="1" hangingPunct="1"/>
            <a:r>
              <a:rPr lang="en-US" sz="2400" dirty="0">
                <a:latin typeface="Courier"/>
                <a:cs typeface="Courier"/>
              </a:rPr>
              <a:t>----                -------------     ------ ----</a:t>
            </a:r>
          </a:p>
          <a:p>
            <a:pPr eaLnBrk="1" hangingPunct="1"/>
            <a:r>
              <a:rPr lang="en-US" sz="2400" dirty="0">
                <a:latin typeface="Courier"/>
                <a:cs typeface="Courier"/>
              </a:rPr>
              <a:t>d----         10/7/2013   3:41 PM            cache</a:t>
            </a:r>
          </a:p>
          <a:p>
            <a:pPr eaLnBrk="1" hangingPunct="1"/>
            <a:r>
              <a:rPr lang="en-US" sz="2400" dirty="0">
                <a:latin typeface="Courier"/>
                <a:cs typeface="Courier"/>
              </a:rPr>
              <a:t>-a---         10/4/2013   7:18 PM       1702 </a:t>
            </a:r>
            <a:r>
              <a:rPr lang="en-US" sz="2400" dirty="0" err="1">
                <a:latin typeface="Courier"/>
                <a:cs typeface="Courier"/>
              </a:rPr>
              <a:t>client.pem</a:t>
            </a:r>
            <a:endParaRPr lang="en-US" sz="2400" dirty="0">
              <a:latin typeface="Courier"/>
              <a:cs typeface="Courier"/>
            </a:endParaRPr>
          </a:p>
          <a:p>
            <a:pPr eaLnBrk="1" hangingPunct="1"/>
            <a:r>
              <a:rPr lang="en-US" sz="2400" dirty="0">
                <a:latin typeface="Courier"/>
                <a:cs typeface="Courier"/>
              </a:rPr>
              <a:t>-a---         10/4/2013   7:17 PM        434 </a:t>
            </a:r>
            <a:r>
              <a:rPr lang="en-US" sz="2400" dirty="0" err="1">
                <a:latin typeface="Courier"/>
                <a:cs typeface="Courier"/>
              </a:rPr>
              <a:t>client.rb</a:t>
            </a:r>
            <a:endParaRPr lang="en-US" sz="2400" dirty="0">
              <a:latin typeface="Courier"/>
              <a:cs typeface="Courier"/>
            </a:endParaRPr>
          </a:p>
          <a:p>
            <a:pPr eaLnBrk="1" hangingPunct="1"/>
            <a:r>
              <a:rPr lang="en-US" sz="2400" dirty="0">
                <a:latin typeface="Courier"/>
                <a:cs typeface="Courier"/>
              </a:rPr>
              <a:t>-a---         10/4/2013   7:17 PM         17 first-</a:t>
            </a:r>
            <a:r>
              <a:rPr lang="en-US" sz="2400" dirty="0" err="1">
                <a:latin typeface="Courier"/>
                <a:cs typeface="Courier"/>
              </a:rPr>
              <a:t>boot.json</a:t>
            </a:r>
            <a:endParaRPr lang="en-US" sz="2400" dirty="0">
              <a:latin typeface="Courier"/>
              <a:cs typeface="Courier"/>
            </a:endParaRPr>
          </a:p>
          <a:p>
            <a:pPr eaLnBrk="1" hangingPunct="1"/>
            <a:r>
              <a:rPr lang="en-US" sz="2400" dirty="0">
                <a:latin typeface="Courier"/>
                <a:cs typeface="Courier"/>
              </a:rPr>
              <a:t>-a---         10/4/2013   7:17 PM       1706 </a:t>
            </a:r>
            <a:r>
              <a:rPr lang="en-US" sz="2400" dirty="0" err="1">
                <a:latin typeface="Courier"/>
                <a:cs typeface="Courier"/>
              </a:rPr>
              <a:t>validation.pem</a:t>
            </a:r>
            <a:endParaRPr lang="en-US" sz="2400" dirty="0">
              <a:latin typeface="Courier"/>
              <a:cs typeface="Courier"/>
            </a:endParaRPr>
          </a:p>
          <a:p>
            <a:pPr eaLnBrk="1" hangingPunct="1"/>
            <a:r>
              <a:rPr lang="en-US" sz="2400" dirty="0">
                <a:latin typeface="Courier"/>
                <a:cs typeface="Courier"/>
              </a:rPr>
              <a:t>-a---         10/4/2013   7:16 PM        161 wget.ps1</a:t>
            </a:r>
          </a:p>
          <a:p>
            <a:pPr eaLnBrk="1" hangingPunct="1"/>
            <a:r>
              <a:rPr lang="en-US" sz="2400" dirty="0">
                <a:latin typeface="Courier"/>
                <a:cs typeface="Courier"/>
              </a:rPr>
              <a:t>-a---         10/4/2013   7:16 PM       1273 </a:t>
            </a:r>
            <a:r>
              <a:rPr lang="en-US" sz="2400" dirty="0" err="1">
                <a:latin typeface="Courier"/>
                <a:cs typeface="Courier"/>
              </a:rPr>
              <a:t>wget.vbs</a:t>
            </a:r>
            <a:endParaRPr lang="en-US" sz="2400" dirty="0">
              <a:latin typeface="Courier"/>
              <a:cs typeface="Courier"/>
            </a:endParaRPr>
          </a:p>
        </p:txBody>
      </p:sp>
      <p:sp>
        <p:nvSpPr>
          <p:cNvPr id="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rn</a:t>
            </a:r>
            <a:r>
              <a:rPr lang="en-US" sz="4800" dirty="0" smtClean="0">
                <a:solidFill>
                  <a:schemeClr val="bg1"/>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dir</a:t>
            </a:r>
            <a:r>
              <a:rPr lang="en-US" sz="4800" dirty="0" smtClean="0">
                <a:solidFill>
                  <a:srgbClr val="FFFFFF"/>
                </a:solidFill>
                <a:latin typeface="Courier"/>
                <a:ea typeface="Courier"/>
                <a:cs typeface="Courier"/>
                <a:sym typeface="Courier"/>
              </a:rPr>
              <a:t> c:\chef</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7577316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defRPr/>
            </a:pPr>
            <a:r>
              <a:rPr lang="en-US" sz="5400" dirty="0" smtClean="0">
                <a:sym typeface="Arial Bold" charset="0"/>
              </a:rPr>
              <a:t>Windows node: Examine C:\chef\client.rb</a:t>
            </a:r>
            <a:endParaRPr lang="en-US" sz="5400" dirty="0">
              <a:sym typeface="Arial Bold" charset="0"/>
            </a:endParaRPr>
          </a:p>
        </p:txBody>
      </p:sp>
      <p:sp>
        <p:nvSpPr>
          <p:cNvPr id="137220" name="Rectangle 3"/>
          <p:cNvSpPr>
            <a:spLocks noGrp="1" noChangeArrowheads="1"/>
          </p:cNvSpPr>
          <p:nvPr>
            <p:ph type="body" idx="1"/>
          </p:nvPr>
        </p:nvSpPr>
        <p:spPr>
          <a:xfrm>
            <a:off x="800273" y="3276600"/>
            <a:ext cx="14657233" cy="5334002"/>
          </a:xfrm>
          <a:solidFill>
            <a:schemeClr val="tx1"/>
          </a:solidFill>
        </p:spPr>
        <p:txBody>
          <a:bodyPr/>
          <a:lstStyle/>
          <a:p>
            <a:pPr marL="405040" lvl="1" indent="0">
              <a:spcBef>
                <a:spcPts val="0"/>
              </a:spcBef>
              <a:buNone/>
            </a:pPr>
            <a:r>
              <a:rPr lang="en-US" sz="2400" dirty="0" err="1" smtClean="0">
                <a:solidFill>
                  <a:schemeClr val="bg1"/>
                </a:solidFill>
                <a:latin typeface="Courier"/>
                <a:cs typeface="Courier"/>
              </a:rPr>
              <a:t>log_level</a:t>
            </a:r>
            <a:r>
              <a:rPr lang="en-US" sz="2400" dirty="0" smtClean="0">
                <a:solidFill>
                  <a:schemeClr val="bg1"/>
                </a:solidFill>
                <a:latin typeface="Courier"/>
                <a:cs typeface="Courier"/>
              </a:rPr>
              <a:t>        </a:t>
            </a:r>
            <a:r>
              <a:rPr lang="en-US" sz="2400" dirty="0">
                <a:solidFill>
                  <a:schemeClr val="bg1"/>
                </a:solidFill>
                <a:latin typeface="Courier"/>
                <a:cs typeface="Courier"/>
              </a:rPr>
              <a:t>:info</a:t>
            </a:r>
          </a:p>
          <a:p>
            <a:pPr marL="405040" lvl="1" indent="0">
              <a:spcBef>
                <a:spcPts val="0"/>
              </a:spcBef>
              <a:buNone/>
            </a:pPr>
            <a:r>
              <a:rPr lang="en-US" sz="2400" dirty="0" err="1">
                <a:solidFill>
                  <a:schemeClr val="bg1"/>
                </a:solidFill>
                <a:latin typeface="Courier"/>
                <a:cs typeface="Courier"/>
              </a:rPr>
              <a:t>log_location</a:t>
            </a:r>
            <a:r>
              <a:rPr lang="en-US" sz="2400" dirty="0">
                <a:solidFill>
                  <a:schemeClr val="bg1"/>
                </a:solidFill>
                <a:latin typeface="Courier"/>
                <a:cs typeface="Courier"/>
              </a:rPr>
              <a:t>     STDOUT</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chef_server_url</a:t>
            </a:r>
            <a:r>
              <a:rPr lang="en-US" sz="2400" dirty="0">
                <a:solidFill>
                  <a:schemeClr val="bg1"/>
                </a:solidFill>
                <a:latin typeface="Courier"/>
                <a:cs typeface="Courier"/>
              </a:rPr>
              <a:t>  "https://</a:t>
            </a:r>
            <a:r>
              <a:rPr lang="en-US" sz="2400" dirty="0" err="1">
                <a:solidFill>
                  <a:schemeClr val="bg1"/>
                </a:solidFill>
                <a:latin typeface="Courier"/>
                <a:cs typeface="Courier"/>
              </a:rPr>
              <a:t>api.opscode.com</a:t>
            </a:r>
            <a:r>
              <a:rPr lang="en-US" sz="2400" dirty="0">
                <a:solidFill>
                  <a:schemeClr val="bg1"/>
                </a:solidFill>
                <a:latin typeface="Courier"/>
                <a:cs typeface="Courier"/>
              </a:rPr>
              <a:t>/organizations/ORGNAME"</a:t>
            </a:r>
          </a:p>
          <a:p>
            <a:pPr marL="405040" lvl="1" indent="0">
              <a:spcBef>
                <a:spcPts val="0"/>
              </a:spcBef>
              <a:buNone/>
            </a:pPr>
            <a:r>
              <a:rPr lang="en-US" sz="2400" dirty="0" err="1">
                <a:solidFill>
                  <a:schemeClr val="bg1"/>
                </a:solidFill>
                <a:latin typeface="Courier"/>
                <a:cs typeface="Courier"/>
              </a:rPr>
              <a:t>validation_client_name</a:t>
            </a:r>
            <a:r>
              <a:rPr lang="en-US" sz="2400" dirty="0">
                <a:solidFill>
                  <a:schemeClr val="bg1"/>
                </a:solidFill>
                <a:latin typeface="Courier"/>
                <a:cs typeface="Courier"/>
              </a:rPr>
              <a:t> ORGNAME-validator"</a:t>
            </a:r>
          </a:p>
          <a:p>
            <a:pPr marL="405040" lvl="1" indent="0">
              <a:spcBef>
                <a:spcPts val="0"/>
              </a:spcBef>
              <a:buNone/>
            </a:pPr>
            <a:r>
              <a:rPr lang="en-US" sz="2400" dirty="0" err="1">
                <a:solidFill>
                  <a:schemeClr val="bg1"/>
                </a:solidFill>
                <a:latin typeface="Courier"/>
                <a:cs typeface="Courier"/>
              </a:rPr>
              <a:t>client_key</a:t>
            </a:r>
            <a:r>
              <a:rPr lang="en-US" sz="2400" dirty="0">
                <a:solidFill>
                  <a:schemeClr val="bg1"/>
                </a:solidFill>
                <a:latin typeface="Courier"/>
                <a:cs typeface="Courier"/>
              </a:rPr>
              <a:t>        "c:/chef/</a:t>
            </a:r>
            <a:r>
              <a:rPr lang="en-US" sz="2400" dirty="0" err="1">
                <a:solidFill>
                  <a:schemeClr val="bg1"/>
                </a:solidFill>
                <a:latin typeface="Courier"/>
                <a:cs typeface="Courier"/>
              </a:rPr>
              <a:t>client.pem</a:t>
            </a:r>
            <a:r>
              <a:rPr lang="en-US" sz="2400" dirty="0">
                <a:solidFill>
                  <a:schemeClr val="bg1"/>
                </a:solidFill>
                <a:latin typeface="Courier"/>
                <a:cs typeface="Courier"/>
              </a:rPr>
              <a:t>"</a:t>
            </a:r>
          </a:p>
          <a:p>
            <a:pPr marL="405040" lvl="1" indent="0">
              <a:spcBef>
                <a:spcPts val="0"/>
              </a:spcBef>
              <a:buNone/>
            </a:pPr>
            <a:r>
              <a:rPr lang="en-US" sz="2400" dirty="0" err="1">
                <a:solidFill>
                  <a:schemeClr val="bg1"/>
                </a:solidFill>
                <a:latin typeface="Courier"/>
                <a:cs typeface="Courier"/>
              </a:rPr>
              <a:t>validation_key</a:t>
            </a:r>
            <a:r>
              <a:rPr lang="en-US" sz="2400" dirty="0">
                <a:solidFill>
                  <a:schemeClr val="bg1"/>
                </a:solidFill>
                <a:latin typeface="Courier"/>
                <a:cs typeface="Courier"/>
              </a:rPr>
              <a:t>    "c:/chef/</a:t>
            </a:r>
            <a:r>
              <a:rPr lang="en-US" sz="2400" dirty="0" err="1">
                <a:solidFill>
                  <a:schemeClr val="bg1"/>
                </a:solidFill>
                <a:latin typeface="Courier"/>
                <a:cs typeface="Courier"/>
              </a:rPr>
              <a:t>validation.pem</a:t>
            </a:r>
            <a:r>
              <a:rPr lang="en-US" sz="2400" dirty="0">
                <a:solidFill>
                  <a:schemeClr val="bg1"/>
                </a:solidFill>
                <a:latin typeface="Courier"/>
                <a:cs typeface="Courier"/>
              </a:rPr>
              <a:t>"</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file_cache_path</a:t>
            </a:r>
            <a:r>
              <a:rPr lang="en-US" sz="2400" dirty="0">
                <a:solidFill>
                  <a:schemeClr val="bg1"/>
                </a:solidFill>
                <a:latin typeface="Courier"/>
                <a:cs typeface="Courier"/>
              </a:rPr>
              <a:t>   "c:/chef/cache"</a:t>
            </a:r>
          </a:p>
          <a:p>
            <a:pPr marL="405040" lvl="1" indent="0">
              <a:spcBef>
                <a:spcPts val="0"/>
              </a:spcBef>
              <a:buNone/>
            </a:pPr>
            <a:r>
              <a:rPr lang="en-US" sz="2400" dirty="0" err="1">
                <a:solidFill>
                  <a:schemeClr val="bg1"/>
                </a:solidFill>
                <a:latin typeface="Courier"/>
                <a:cs typeface="Courier"/>
              </a:rPr>
              <a:t>file_backup_path</a:t>
            </a:r>
            <a:r>
              <a:rPr lang="en-US" sz="2400" dirty="0">
                <a:solidFill>
                  <a:schemeClr val="bg1"/>
                </a:solidFill>
                <a:latin typeface="Courier"/>
                <a:cs typeface="Courier"/>
              </a:rPr>
              <a:t>  "c:/chef/backup"</a:t>
            </a:r>
          </a:p>
          <a:p>
            <a:pPr marL="405040" lvl="1" indent="0">
              <a:spcBef>
                <a:spcPts val="0"/>
              </a:spcBef>
              <a:buNone/>
            </a:pPr>
            <a:r>
              <a:rPr lang="en-US" sz="2400" dirty="0" err="1">
                <a:solidFill>
                  <a:schemeClr val="bg1"/>
                </a:solidFill>
                <a:latin typeface="Courier"/>
                <a:cs typeface="Courier"/>
              </a:rPr>
              <a:t>cache_options</a:t>
            </a:r>
            <a:r>
              <a:rPr lang="en-US" sz="2400" dirty="0">
                <a:solidFill>
                  <a:schemeClr val="bg1"/>
                </a:solidFill>
                <a:latin typeface="Courier"/>
                <a:cs typeface="Courier"/>
              </a:rPr>
              <a:t>     ({:path =&gt; "c:/chef/cache/checksums", :</a:t>
            </a:r>
            <a:r>
              <a:rPr lang="en-US" sz="2400" dirty="0" err="1">
                <a:solidFill>
                  <a:schemeClr val="bg1"/>
                </a:solidFill>
                <a:latin typeface="Courier"/>
                <a:cs typeface="Courier"/>
              </a:rPr>
              <a:t>skip_expires</a:t>
            </a:r>
            <a:r>
              <a:rPr lang="en-US" sz="2400" dirty="0">
                <a:solidFill>
                  <a:schemeClr val="bg1"/>
                </a:solidFill>
                <a:latin typeface="Courier"/>
                <a:cs typeface="Courier"/>
              </a:rPr>
              <a:t> =&gt; true})</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node_name</a:t>
            </a:r>
            <a:r>
              <a:rPr lang="en-US" sz="2400" dirty="0">
                <a:solidFill>
                  <a:schemeClr val="bg1"/>
                </a:solidFill>
                <a:latin typeface="Courier"/>
                <a:cs typeface="Courier"/>
              </a:rPr>
              <a:t> </a:t>
            </a:r>
            <a:r>
              <a:rPr lang="en-US" sz="2400" dirty="0" smtClean="0">
                <a:solidFill>
                  <a:schemeClr val="bg1"/>
                </a:solidFill>
                <a:latin typeface="Courier"/>
                <a:cs typeface="Courier"/>
              </a:rPr>
              <a:t>”</a:t>
            </a:r>
            <a:r>
              <a:rPr lang="en-US" sz="2400" dirty="0" err="1" smtClean="0">
                <a:solidFill>
                  <a:schemeClr val="bg1"/>
                </a:solidFill>
                <a:latin typeface="Courier"/>
                <a:cs typeface="Courier"/>
              </a:rPr>
              <a:t>windowsnode</a:t>
            </a:r>
            <a:r>
              <a:rPr lang="en-US" sz="2400" dirty="0" smtClean="0">
                <a:solidFill>
                  <a:schemeClr val="bg1"/>
                </a:solidFill>
                <a:latin typeface="Courier"/>
                <a:cs typeface="Courier"/>
              </a:rPr>
              <a:t>"</a:t>
            </a:r>
          </a:p>
        </p:txBody>
      </p:sp>
      <p:sp>
        <p:nvSpPr>
          <p:cNvPr id="5"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a:solidFill>
                  <a:srgbClr val="FFFFFF"/>
                </a:solidFill>
                <a:latin typeface="Courier"/>
                <a:ea typeface="Courier"/>
                <a:cs typeface="Courier"/>
                <a:sym typeface="Courier"/>
              </a:rPr>
              <a:t>rn</a:t>
            </a:r>
            <a:r>
              <a:rPr lang="en-US" sz="4800" dirty="0" smtClean="0">
                <a:solidFill>
                  <a:schemeClr val="bg1"/>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gc</a:t>
            </a:r>
            <a:r>
              <a:rPr lang="en-US" sz="4800" dirty="0" smtClean="0">
                <a:solidFill>
                  <a:srgbClr val="FFFFFF"/>
                </a:solidFill>
                <a:latin typeface="Courier"/>
                <a:ea typeface="Courier"/>
                <a:cs typeface="Courier"/>
                <a:sym typeface="Courier"/>
              </a:rPr>
              <a:t> c:\chef\</a:t>
            </a:r>
            <a:r>
              <a:rPr lang="en-US" sz="4800" dirty="0" err="1" smtClean="0">
                <a:solidFill>
                  <a:srgbClr val="FFFFFF"/>
                </a:solidFill>
                <a:latin typeface="Courier"/>
                <a:ea typeface="Courier"/>
                <a:cs typeface="Courier"/>
                <a:sym typeface="Courier"/>
              </a:rPr>
              <a:t>client.rb</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310274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Linux node: </a:t>
            </a:r>
            <a:r>
              <a:rPr lang="en-US" sz="4400" dirty="0"/>
              <a:t>Verify Target Instance is Configured Properly</a:t>
            </a:r>
          </a:p>
        </p:txBody>
      </p:sp>
      <p:sp>
        <p:nvSpPr>
          <p:cNvPr id="5" name="Rectangle 4"/>
          <p:cNvSpPr>
            <a:spLocks noGrp="1" noChangeArrowheads="1"/>
          </p:cNvSpPr>
          <p:nvPr/>
        </p:nvSpPr>
        <p:spPr bwMode="auto">
          <a:xfrm>
            <a:off x="813594" y="3276600"/>
            <a:ext cx="14655800" cy="52197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r>
              <a:rPr lang="en-US" sz="2400" dirty="0">
                <a:latin typeface="Courier"/>
                <a:cs typeface="Courier"/>
              </a:rPr>
              <a:t>The authenticity of host 'uvo1qrwls0jdgs3blvt.vm.cld.sr (69.195.232.110)' can't be established.</a:t>
            </a:r>
          </a:p>
          <a:p>
            <a:r>
              <a:rPr lang="en-US" sz="2400" dirty="0">
                <a:latin typeface="Courier"/>
                <a:cs typeface="Courier"/>
              </a:rPr>
              <a:t>RSA key fingerprint is d9:95:a3:b9:02:27:e9:cd:74:e4:a2:34:23:f5:a6:8b.</a:t>
            </a:r>
          </a:p>
          <a:p>
            <a:r>
              <a:rPr lang="en-US" sz="2400" dirty="0">
                <a:latin typeface="Courier"/>
                <a:cs typeface="Courier"/>
              </a:rPr>
              <a:t>Are you sure you want to continue connecting (yes/no)? </a:t>
            </a:r>
            <a:r>
              <a:rPr lang="en-US" sz="2400" b="1" dirty="0">
                <a:latin typeface="Courier"/>
                <a:cs typeface="Courier"/>
              </a:rPr>
              <a:t>yes</a:t>
            </a:r>
            <a:endParaRPr lang="en-US" sz="2400" dirty="0">
              <a:latin typeface="Courier"/>
              <a:cs typeface="Courier"/>
            </a:endParaRPr>
          </a:p>
          <a:p>
            <a:r>
              <a:rPr lang="en-US" sz="2400" dirty="0">
                <a:latin typeface="Courier"/>
                <a:cs typeface="Courier"/>
              </a:rPr>
              <a:t>Warning: Permanently added 'uvo1qrwls0jdgs3blvt.vm.cld.sr,69.195.232.110' (RSA) to the list of known hosts.</a:t>
            </a:r>
          </a:p>
          <a:p>
            <a:r>
              <a:rPr lang="en-US" sz="2400" u="sng" dirty="0">
                <a:latin typeface="Courier"/>
                <a:cs typeface="Courier"/>
                <a:hlinkClick r:id="rId2"/>
              </a:rPr>
              <a:t>chef@uvo1qrwls0jdgs3blvt.vm.cld.sr</a:t>
            </a:r>
            <a:r>
              <a:rPr lang="en-US" sz="2400" dirty="0">
                <a:latin typeface="Courier"/>
                <a:cs typeface="Courier"/>
              </a:rPr>
              <a:t>'s password: </a:t>
            </a:r>
          </a:p>
          <a:p>
            <a:r>
              <a:rPr lang="en-US" sz="2400" dirty="0">
                <a:latin typeface="Courier"/>
                <a:cs typeface="Courier"/>
              </a:rPr>
              <a:t>Last login: </a:t>
            </a:r>
            <a:r>
              <a:rPr lang="en-US" sz="2400" dirty="0" smtClean="0">
                <a:latin typeface="Courier"/>
                <a:cs typeface="Courier"/>
              </a:rPr>
              <a:t>Tue July 8 </a:t>
            </a:r>
            <a:r>
              <a:rPr lang="en-US" sz="2400" dirty="0">
                <a:latin typeface="Courier"/>
                <a:cs typeface="Courier"/>
              </a:rPr>
              <a:t>16:26:24 2014 from host86-145-117-53.range86-145.btcentralplus.com</a:t>
            </a:r>
          </a:p>
          <a:p>
            <a:r>
              <a:rPr lang="en-US" sz="2400" dirty="0">
                <a:latin typeface="Courier"/>
                <a:cs typeface="Courier"/>
              </a:rPr>
              <a:t>[chef@CentOS63 ~]$ </a:t>
            </a:r>
          </a:p>
        </p:txBody>
      </p:sp>
      <p:sp>
        <p:nvSpPr>
          <p:cNvPr id="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a:solidFill>
                  <a:srgbClr val="FFFFFF"/>
                </a:solidFill>
                <a:latin typeface="Courier"/>
                <a:ea typeface="Courier"/>
                <a:cs typeface="Courier"/>
                <a:sym typeface="Courier"/>
              </a:rPr>
              <a:t>ssh</a:t>
            </a:r>
            <a:r>
              <a:rPr lang="en-US" sz="4800" dirty="0">
                <a:solidFill>
                  <a:srgbClr val="FFFFFF"/>
                </a:solidFill>
                <a:latin typeface="Courier"/>
                <a:ea typeface="Courier"/>
                <a:cs typeface="Courier"/>
                <a:sym typeface="Courier"/>
              </a:rPr>
              <a:t> root</a:t>
            </a:r>
            <a:r>
              <a:rPr lang="en-US" sz="4800" dirty="0" smtClean="0">
                <a:solidFill>
                  <a:srgbClr val="FFFFFF"/>
                </a:solidFill>
                <a:latin typeface="Courier"/>
                <a:ea typeface="Courier"/>
                <a:cs typeface="Courier"/>
                <a:sym typeface="Courier"/>
              </a:rPr>
              <a:t>@&lt;EXTERNAL ADDRESS&gt;</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25946889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Linux node: </a:t>
            </a:r>
            <a:r>
              <a:rPr lang="en-US" sz="4000" dirty="0"/>
              <a:t>Verify Target Instance is Configured Properly</a:t>
            </a:r>
          </a:p>
        </p:txBody>
      </p:sp>
      <p:sp>
        <p:nvSpPr>
          <p:cNvPr id="5" name="Rectangle 4"/>
          <p:cNvSpPr>
            <a:spLocks noGrp="1" noChangeArrowheads="1"/>
          </p:cNvSpPr>
          <p:nvPr/>
        </p:nvSpPr>
        <p:spPr bwMode="auto">
          <a:xfrm>
            <a:off x="813594" y="1981200"/>
            <a:ext cx="14655800" cy="65151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r>
              <a:rPr lang="en-US" b="1" dirty="0" err="1" smtClean="0">
                <a:latin typeface="Courier"/>
                <a:ea typeface="Courier"/>
                <a:cs typeface="Courier"/>
              </a:rPr>
              <a:t>rn</a:t>
            </a:r>
            <a:r>
              <a:rPr lang="en-US" b="1" dirty="0" smtClean="0">
                <a:latin typeface="Courier"/>
                <a:ea typeface="Courier"/>
                <a:cs typeface="Courier"/>
              </a:rPr>
              <a:t>&gt; </a:t>
            </a:r>
            <a:r>
              <a:rPr lang="en-US" dirty="0" err="1">
                <a:latin typeface="Courier"/>
                <a:ea typeface="Courier"/>
                <a:cs typeface="Courier"/>
              </a:rPr>
              <a:t>ls</a:t>
            </a:r>
            <a:r>
              <a:rPr lang="en-US" dirty="0">
                <a:latin typeface="Courier"/>
                <a:ea typeface="Courier"/>
                <a:cs typeface="Courier"/>
              </a:rPr>
              <a:t> /etc/chef</a:t>
            </a:r>
          </a:p>
          <a:p>
            <a:r>
              <a:rPr lang="en-US" dirty="0">
                <a:latin typeface="Courier"/>
                <a:ea typeface="Courier"/>
                <a:cs typeface="Courier"/>
              </a:rPr>
              <a:t> </a:t>
            </a:r>
            <a:r>
              <a:rPr lang="en-US" dirty="0" err="1" smtClean="0">
                <a:latin typeface="Courier"/>
                <a:ea typeface="Courier"/>
                <a:cs typeface="Courier"/>
              </a:rPr>
              <a:t>client.pem</a:t>
            </a:r>
            <a:r>
              <a:rPr lang="en-US" dirty="0" smtClean="0">
                <a:latin typeface="Courier"/>
                <a:ea typeface="Courier"/>
                <a:cs typeface="Courier"/>
              </a:rPr>
              <a:t>  </a:t>
            </a:r>
          </a:p>
          <a:p>
            <a:r>
              <a:rPr lang="en-US" dirty="0">
                <a:latin typeface="Courier"/>
                <a:ea typeface="Courier"/>
                <a:cs typeface="Courier"/>
              </a:rPr>
              <a:t> </a:t>
            </a:r>
            <a:r>
              <a:rPr lang="en-US" dirty="0" err="1" smtClean="0">
                <a:latin typeface="Courier"/>
                <a:ea typeface="Courier"/>
                <a:cs typeface="Courier"/>
              </a:rPr>
              <a:t>client.rb</a:t>
            </a:r>
            <a:r>
              <a:rPr lang="en-US" dirty="0" smtClean="0">
                <a:latin typeface="Courier"/>
                <a:ea typeface="Courier"/>
                <a:cs typeface="Courier"/>
              </a:rPr>
              <a:t>  </a:t>
            </a:r>
          </a:p>
          <a:p>
            <a:r>
              <a:rPr lang="en-US" dirty="0">
                <a:latin typeface="Courier"/>
                <a:ea typeface="Courier"/>
                <a:cs typeface="Courier"/>
              </a:rPr>
              <a:t> </a:t>
            </a:r>
            <a:r>
              <a:rPr lang="en-US" dirty="0" smtClean="0">
                <a:latin typeface="Courier"/>
                <a:ea typeface="Courier"/>
                <a:cs typeface="Courier"/>
              </a:rPr>
              <a:t>first</a:t>
            </a:r>
            <a:r>
              <a:rPr lang="en-US" dirty="0">
                <a:latin typeface="Courier"/>
                <a:ea typeface="Courier"/>
                <a:cs typeface="Courier"/>
              </a:rPr>
              <a:t>-</a:t>
            </a:r>
            <a:r>
              <a:rPr lang="en-US" dirty="0" err="1" smtClean="0">
                <a:latin typeface="Courier"/>
                <a:ea typeface="Courier"/>
                <a:cs typeface="Courier"/>
              </a:rPr>
              <a:t>boot.json</a:t>
            </a:r>
            <a:r>
              <a:rPr lang="en-US" dirty="0">
                <a:latin typeface="Courier"/>
                <a:ea typeface="Courier"/>
                <a:cs typeface="Courier"/>
              </a:rPr>
              <a:t> </a:t>
            </a:r>
            <a:endParaRPr lang="en-US" dirty="0" smtClean="0">
              <a:latin typeface="Courier"/>
              <a:ea typeface="Courier"/>
              <a:cs typeface="Courier"/>
            </a:endParaRPr>
          </a:p>
          <a:p>
            <a:r>
              <a:rPr lang="en-US" dirty="0">
                <a:latin typeface="Courier"/>
                <a:ea typeface="Courier"/>
                <a:cs typeface="Courier"/>
              </a:rPr>
              <a:t> </a:t>
            </a:r>
            <a:r>
              <a:rPr lang="en-US" dirty="0" err="1" smtClean="0">
                <a:latin typeface="Courier"/>
                <a:ea typeface="Courier"/>
                <a:cs typeface="Courier"/>
              </a:rPr>
              <a:t>validation.pem</a:t>
            </a:r>
            <a:endParaRPr lang="en-US" dirty="0">
              <a:latin typeface="Courier"/>
              <a:ea typeface="Courier"/>
              <a:cs typeface="Courier"/>
            </a:endParaRPr>
          </a:p>
        </p:txBody>
      </p:sp>
    </p:spTree>
    <p:extLst>
      <p:ext uri="{BB962C8B-B14F-4D97-AF65-F5344CB8AC3E}">
        <p14:creationId xmlns:p14="http://schemas.microsoft.com/office/powerpoint/2010/main" val="7428714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defRPr/>
            </a:pPr>
            <a:r>
              <a:rPr lang="en-US" sz="5400" dirty="0" smtClean="0">
                <a:sym typeface="Arial Bold" charset="0"/>
              </a:rPr>
              <a:t>Linux node: Examine /etc/chef/</a:t>
            </a:r>
            <a:r>
              <a:rPr lang="en-US" sz="5400" dirty="0" err="1" smtClean="0">
                <a:sym typeface="Arial Bold" charset="0"/>
              </a:rPr>
              <a:t>client.rb</a:t>
            </a:r>
            <a:endParaRPr lang="en-US" sz="5400" dirty="0">
              <a:sym typeface="Arial Bold" charset="0"/>
            </a:endParaRPr>
          </a:p>
        </p:txBody>
      </p:sp>
      <p:sp>
        <p:nvSpPr>
          <p:cNvPr id="137220" name="Rectangle 3"/>
          <p:cNvSpPr>
            <a:spLocks noGrp="1" noChangeArrowheads="1"/>
          </p:cNvSpPr>
          <p:nvPr>
            <p:ph type="body" idx="1"/>
          </p:nvPr>
        </p:nvSpPr>
        <p:spPr>
          <a:xfrm>
            <a:off x="800273" y="3276600"/>
            <a:ext cx="14657233" cy="5334002"/>
          </a:xfrm>
          <a:solidFill>
            <a:schemeClr val="tx1"/>
          </a:solidFill>
        </p:spPr>
        <p:txBody>
          <a:bodyPr/>
          <a:lstStyle/>
          <a:p>
            <a:pPr marL="0" indent="0">
              <a:buNone/>
            </a:pPr>
            <a:r>
              <a:rPr lang="en-US" sz="2800" dirty="0" smtClean="0">
                <a:solidFill>
                  <a:schemeClr val="bg1"/>
                </a:solidFill>
                <a:latin typeface="Courier"/>
                <a:cs typeface="Courier"/>
              </a:rPr>
              <a:t> </a:t>
            </a:r>
            <a:r>
              <a:rPr lang="en-US" sz="2800" dirty="0" err="1" smtClean="0">
                <a:solidFill>
                  <a:schemeClr val="bg1"/>
                </a:solidFill>
                <a:latin typeface="Courier"/>
                <a:cs typeface="Courier"/>
              </a:rPr>
              <a:t>log_level</a:t>
            </a:r>
            <a:r>
              <a:rPr lang="en-US" sz="2800" dirty="0" smtClean="0">
                <a:solidFill>
                  <a:schemeClr val="bg1"/>
                </a:solidFill>
                <a:latin typeface="Courier"/>
                <a:cs typeface="Courier"/>
              </a:rPr>
              <a:t>        :info</a:t>
            </a:r>
            <a:endParaRPr lang="en-US" sz="2800" dirty="0">
              <a:solidFill>
                <a:schemeClr val="bg1"/>
              </a:solidFill>
              <a:latin typeface="Courier"/>
              <a:cs typeface="Courier"/>
            </a:endParaRPr>
          </a:p>
          <a:p>
            <a:pPr marL="0" indent="0">
              <a:buNone/>
            </a:pPr>
            <a:r>
              <a:rPr lang="en-US" sz="2800" dirty="0" smtClean="0">
                <a:solidFill>
                  <a:schemeClr val="bg1"/>
                </a:solidFill>
                <a:latin typeface="Courier"/>
                <a:cs typeface="Courier"/>
              </a:rPr>
              <a:t> </a:t>
            </a:r>
            <a:r>
              <a:rPr lang="en-US" sz="2800" dirty="0" err="1" smtClean="0">
                <a:solidFill>
                  <a:schemeClr val="bg1"/>
                </a:solidFill>
                <a:latin typeface="Courier"/>
                <a:cs typeface="Courier"/>
              </a:rPr>
              <a:t>log_location</a:t>
            </a:r>
            <a:r>
              <a:rPr lang="en-US" sz="2800" dirty="0" smtClean="0">
                <a:solidFill>
                  <a:schemeClr val="bg1"/>
                </a:solidFill>
                <a:latin typeface="Courier"/>
                <a:cs typeface="Courier"/>
              </a:rPr>
              <a:t>     </a:t>
            </a:r>
            <a:r>
              <a:rPr lang="en-US" sz="2800" dirty="0">
                <a:solidFill>
                  <a:schemeClr val="bg1"/>
                </a:solidFill>
                <a:latin typeface="Courier"/>
                <a:cs typeface="Courier"/>
              </a:rPr>
              <a:t>STDOUT</a:t>
            </a:r>
          </a:p>
          <a:p>
            <a:pPr marL="0" indent="0">
              <a:buNone/>
            </a:pPr>
            <a:r>
              <a:rPr lang="en-US" sz="2800" dirty="0" smtClean="0">
                <a:solidFill>
                  <a:schemeClr val="bg1"/>
                </a:solidFill>
                <a:latin typeface="Courier"/>
                <a:cs typeface="Courier"/>
              </a:rPr>
              <a:t> </a:t>
            </a:r>
            <a:r>
              <a:rPr lang="en-US" sz="2800" dirty="0" err="1" smtClean="0">
                <a:solidFill>
                  <a:schemeClr val="bg1"/>
                </a:solidFill>
                <a:latin typeface="Courier"/>
                <a:cs typeface="Courier"/>
              </a:rPr>
              <a:t>chef_server_url</a:t>
            </a:r>
            <a:r>
              <a:rPr lang="en-US" sz="2800" dirty="0" smtClean="0">
                <a:solidFill>
                  <a:schemeClr val="bg1"/>
                </a:solidFill>
                <a:latin typeface="Courier"/>
                <a:cs typeface="Courier"/>
              </a:rPr>
              <a:t>  </a:t>
            </a:r>
            <a:r>
              <a:rPr lang="en-US" sz="2800" dirty="0">
                <a:solidFill>
                  <a:schemeClr val="bg1"/>
                </a:solidFill>
                <a:latin typeface="Courier"/>
                <a:cs typeface="Courier"/>
              </a:rPr>
              <a:t>"</a:t>
            </a:r>
            <a:r>
              <a:rPr lang="en-US" sz="2800" dirty="0">
                <a:solidFill>
                  <a:schemeClr val="bg1"/>
                </a:solidFill>
                <a:latin typeface="Courier"/>
                <a:cs typeface="Courier"/>
                <a:hlinkClick r:id="rId2"/>
              </a:rPr>
              <a:t>https://api.opscode.com/organizations/</a:t>
            </a:r>
            <a:r>
              <a:rPr lang="en-US" sz="2800" b="1" dirty="0">
                <a:solidFill>
                  <a:schemeClr val="bg1"/>
                </a:solidFill>
                <a:latin typeface="Courier"/>
                <a:cs typeface="Courier"/>
                <a:hlinkClick r:id="rId2"/>
              </a:rPr>
              <a:t>ORGNAME</a:t>
            </a:r>
            <a:r>
              <a:rPr lang="en-US" sz="2800" dirty="0">
                <a:solidFill>
                  <a:schemeClr val="bg1"/>
                </a:solidFill>
                <a:latin typeface="Courier"/>
                <a:cs typeface="Courier"/>
              </a:rPr>
              <a:t>"</a:t>
            </a:r>
          </a:p>
          <a:p>
            <a:pPr marL="0" indent="0">
              <a:buNone/>
            </a:pPr>
            <a:r>
              <a:rPr lang="en-US" sz="2800" dirty="0" smtClean="0">
                <a:solidFill>
                  <a:schemeClr val="bg1"/>
                </a:solidFill>
                <a:latin typeface="Courier"/>
                <a:cs typeface="Courier"/>
              </a:rPr>
              <a:t> </a:t>
            </a:r>
            <a:r>
              <a:rPr lang="en-US" sz="2800" dirty="0" err="1" smtClean="0">
                <a:solidFill>
                  <a:schemeClr val="bg1"/>
                </a:solidFill>
                <a:latin typeface="Courier"/>
                <a:cs typeface="Courier"/>
              </a:rPr>
              <a:t>validation_client_name</a:t>
            </a:r>
            <a:r>
              <a:rPr lang="en-US" sz="2800" dirty="0" smtClean="0">
                <a:solidFill>
                  <a:schemeClr val="bg1"/>
                </a:solidFill>
                <a:latin typeface="Courier"/>
                <a:cs typeface="Courier"/>
              </a:rPr>
              <a:t> </a:t>
            </a:r>
            <a:r>
              <a:rPr lang="en-US" sz="2800" dirty="0">
                <a:solidFill>
                  <a:schemeClr val="bg1"/>
                </a:solidFill>
                <a:latin typeface="Courier"/>
                <a:cs typeface="Courier"/>
              </a:rPr>
              <a:t>"</a:t>
            </a:r>
            <a:r>
              <a:rPr lang="en-US" sz="2800" b="1" dirty="0">
                <a:solidFill>
                  <a:schemeClr val="bg1"/>
                </a:solidFill>
                <a:latin typeface="Courier"/>
                <a:cs typeface="Courier"/>
              </a:rPr>
              <a:t>ORGNAME</a:t>
            </a:r>
            <a:r>
              <a:rPr lang="en-US" sz="2800" dirty="0">
                <a:solidFill>
                  <a:schemeClr val="bg1"/>
                </a:solidFill>
                <a:latin typeface="Courier"/>
                <a:cs typeface="Courier"/>
              </a:rPr>
              <a:t>-validator"</a:t>
            </a:r>
          </a:p>
          <a:p>
            <a:pPr marL="0" indent="0">
              <a:buNone/>
            </a:pPr>
            <a:r>
              <a:rPr lang="en-US" sz="2800" dirty="0" smtClean="0">
                <a:solidFill>
                  <a:schemeClr val="bg1"/>
                </a:solidFill>
                <a:latin typeface="Courier"/>
                <a:cs typeface="Courier"/>
              </a:rPr>
              <a:t> </a:t>
            </a:r>
            <a:r>
              <a:rPr lang="en-US" sz="2800" dirty="0" err="1" smtClean="0">
                <a:solidFill>
                  <a:schemeClr val="bg1"/>
                </a:solidFill>
                <a:latin typeface="Courier"/>
                <a:cs typeface="Courier"/>
              </a:rPr>
              <a:t>node_name</a:t>
            </a:r>
            <a:r>
              <a:rPr lang="en-US" sz="2800" dirty="0" smtClean="0">
                <a:solidFill>
                  <a:schemeClr val="bg1"/>
                </a:solidFill>
                <a:latin typeface="Courier"/>
                <a:cs typeface="Courier"/>
              </a:rPr>
              <a:t> ”</a:t>
            </a:r>
            <a:r>
              <a:rPr lang="en-US" sz="2800" dirty="0" err="1" smtClean="0">
                <a:solidFill>
                  <a:schemeClr val="bg1"/>
                </a:solidFill>
                <a:latin typeface="Courier"/>
                <a:cs typeface="Courier"/>
              </a:rPr>
              <a:t>linuxnode</a:t>
            </a:r>
            <a:r>
              <a:rPr lang="en-US" sz="2800" dirty="0" smtClean="0">
                <a:solidFill>
                  <a:schemeClr val="bg1"/>
                </a:solidFill>
                <a:latin typeface="Courier"/>
                <a:cs typeface="Courier"/>
              </a:rPr>
              <a:t>"</a:t>
            </a:r>
            <a:endParaRPr lang="en-US" sz="2800" dirty="0">
              <a:solidFill>
                <a:schemeClr val="bg1"/>
              </a:solidFill>
              <a:latin typeface="Courier"/>
              <a:cs typeface="Courier"/>
            </a:endParaRPr>
          </a:p>
        </p:txBody>
      </p:sp>
      <p:sp>
        <p:nvSpPr>
          <p:cNvPr id="5"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FFFFFF"/>
                </a:solidFill>
                <a:latin typeface="Courier"/>
                <a:ea typeface="Courier"/>
                <a:cs typeface="Courier"/>
              </a:rPr>
              <a:t>rn</a:t>
            </a:r>
            <a:r>
              <a:rPr lang="en-US" sz="4800" b="1" dirty="0" smtClean="0">
                <a:solidFill>
                  <a:schemeClr val="bg1"/>
                </a:solidFill>
                <a:latin typeface="Courier"/>
                <a:ea typeface="Courier"/>
                <a:cs typeface="Courier"/>
              </a:rPr>
              <a:t>&gt; </a:t>
            </a:r>
            <a:r>
              <a:rPr lang="en-US" sz="4800" dirty="0" smtClean="0">
                <a:solidFill>
                  <a:srgbClr val="FFFFFF"/>
                </a:solidFill>
                <a:latin typeface="Courier"/>
                <a:ea typeface="Courier"/>
                <a:cs typeface="Courier"/>
                <a:sym typeface="Courier"/>
              </a:rPr>
              <a:t>cat /etc/chef/</a:t>
            </a:r>
            <a:r>
              <a:rPr lang="en-US" sz="4800" dirty="0" err="1" smtClean="0">
                <a:solidFill>
                  <a:srgbClr val="FFFFFF"/>
                </a:solidFill>
                <a:latin typeface="Courier"/>
                <a:ea typeface="Courier"/>
                <a:cs typeface="Courier"/>
                <a:sym typeface="Courier"/>
              </a:rPr>
              <a:t>client.rb</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23835365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Rectangle 1"/>
          <p:cNvSpPr>
            <a:spLocks noGrp="1" noChangeArrowheads="1"/>
          </p:cNvSpPr>
          <p:nvPr>
            <p:ph type="title"/>
          </p:nvPr>
        </p:nvSpPr>
        <p:spPr>
          <a:ln/>
        </p:spPr>
        <p:txBody>
          <a:bodyPr/>
          <a:lstStyle/>
          <a:p>
            <a:r>
              <a:rPr lang="en-US"/>
              <a:t>View Node on Chef Server</a:t>
            </a:r>
          </a:p>
        </p:txBody>
      </p:sp>
      <p:sp>
        <p:nvSpPr>
          <p:cNvPr id="378882" name="Rectangle 2"/>
          <p:cNvSpPr>
            <a:spLocks noGrp="1" noChangeArrowheads="1"/>
          </p:cNvSpPr>
          <p:nvPr>
            <p:ph type="body" idx="1"/>
          </p:nvPr>
        </p:nvSpPr>
        <p:spPr>
          <a:ln/>
        </p:spPr>
        <p:txBody>
          <a:bodyPr/>
          <a:lstStyle/>
          <a:p>
            <a:r>
              <a:rPr lang="en-US"/>
              <a:t>Login to your Hosted Enterprise Chef</a:t>
            </a:r>
          </a:p>
        </p:txBody>
      </p:sp>
      <p:pic>
        <p:nvPicPr>
          <p:cNvPr id="378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912" y="3157539"/>
            <a:ext cx="5232911"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788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823" y="3162300"/>
            <a:ext cx="4178708"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78885" name="Line 5"/>
          <p:cNvSpPr>
            <a:spLocks noChangeShapeType="1"/>
          </p:cNvSpPr>
          <p:nvPr/>
        </p:nvSpPr>
        <p:spPr bwMode="auto">
          <a:xfrm flipH="1">
            <a:off x="6823742" y="5484813"/>
            <a:ext cx="3065762" cy="4762"/>
          </a:xfrm>
          <a:prstGeom prst="line">
            <a:avLst/>
          </a:prstGeom>
          <a:noFill/>
          <a:ln w="1524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3017512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194" y="1524000"/>
            <a:ext cx="11515365" cy="7202884"/>
          </a:xfrm>
          <a:prstGeom prst="rect">
            <a:avLst/>
          </a:prstGeom>
        </p:spPr>
      </p:pic>
      <p:sp>
        <p:nvSpPr>
          <p:cNvPr id="380929" name="Rectangle 1"/>
          <p:cNvSpPr>
            <a:spLocks noGrp="1" noChangeArrowheads="1"/>
          </p:cNvSpPr>
          <p:nvPr>
            <p:ph type="title"/>
          </p:nvPr>
        </p:nvSpPr>
        <p:spPr>
          <a:ln/>
        </p:spPr>
        <p:txBody>
          <a:bodyPr/>
          <a:lstStyle/>
          <a:p>
            <a:r>
              <a:rPr lang="en-US" dirty="0"/>
              <a:t>View </a:t>
            </a:r>
            <a:r>
              <a:rPr lang="en-US" dirty="0" smtClean="0"/>
              <a:t>Node </a:t>
            </a:r>
            <a:r>
              <a:rPr lang="en-US" dirty="0"/>
              <a:t>on Chef Server</a:t>
            </a:r>
          </a:p>
        </p:txBody>
      </p:sp>
      <p:sp>
        <p:nvSpPr>
          <p:cNvPr id="380932" name="Oval 4"/>
          <p:cNvSpPr>
            <a:spLocks/>
          </p:cNvSpPr>
          <p:nvPr/>
        </p:nvSpPr>
        <p:spPr bwMode="auto">
          <a:xfrm>
            <a:off x="2108994" y="13716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 name="Oval 4"/>
          <p:cNvSpPr>
            <a:spLocks/>
          </p:cNvSpPr>
          <p:nvPr/>
        </p:nvSpPr>
        <p:spPr bwMode="auto">
          <a:xfrm>
            <a:off x="1804194" y="2540000"/>
            <a:ext cx="10591800"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449409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1"/>
          <p:cNvSpPr>
            <a:spLocks/>
          </p:cNvSpPr>
          <p:nvPr/>
        </p:nvSpPr>
        <p:spPr bwMode="auto">
          <a:xfrm>
            <a:off x="825582" y="3149605"/>
            <a:ext cx="15075612" cy="2260595"/>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2800" dirty="0" err="1">
                <a:solidFill>
                  <a:schemeClr val="tx1"/>
                </a:solidFill>
                <a:latin typeface="Courier"/>
                <a:ea typeface="Courier"/>
                <a:cs typeface="Courier"/>
                <a:sym typeface="Courier"/>
              </a:rPr>
              <a:t>log_level</a:t>
            </a:r>
            <a:r>
              <a:rPr lang="en-US" sz="2800" dirty="0">
                <a:solidFill>
                  <a:schemeClr val="tx1"/>
                </a:solidFill>
                <a:latin typeface="Courier"/>
                <a:ea typeface="Courier"/>
                <a:cs typeface="Courier"/>
                <a:sym typeface="Courier"/>
              </a:rPr>
              <a:t>        </a:t>
            </a:r>
            <a:r>
              <a:rPr lang="en-US" sz="2800" dirty="0" smtClean="0">
                <a:solidFill>
                  <a:schemeClr val="tx1"/>
                </a:solidFill>
                <a:latin typeface="Courier"/>
                <a:ea typeface="Courier"/>
                <a:cs typeface="Courier"/>
                <a:sym typeface="Courier"/>
              </a:rPr>
              <a:t>	</a:t>
            </a:r>
            <a:r>
              <a:rPr lang="en-US" sz="2800" dirty="0" smtClean="0">
                <a:solidFill>
                  <a:srgbClr val="19177C"/>
                </a:solidFill>
                <a:latin typeface="Courier"/>
                <a:ea typeface="Courier"/>
                <a:cs typeface="Courier"/>
                <a:sym typeface="Courier"/>
              </a:rPr>
              <a:t>:</a:t>
            </a:r>
            <a:r>
              <a:rPr lang="en-US" sz="2800" dirty="0">
                <a:solidFill>
                  <a:srgbClr val="19177C"/>
                </a:solidFill>
                <a:latin typeface="Courier"/>
                <a:ea typeface="Courier"/>
                <a:cs typeface="Courier"/>
                <a:sym typeface="Courier"/>
              </a:rPr>
              <a:t>info</a:t>
            </a:r>
            <a:endParaRPr lang="en-US" sz="2800" dirty="0">
              <a:solidFill>
                <a:schemeClr val="tx1"/>
              </a:solidFill>
              <a:latin typeface="Courier"/>
              <a:ea typeface="Courier"/>
              <a:cs typeface="Courier"/>
              <a:sym typeface="Courier"/>
            </a:endParaRPr>
          </a:p>
          <a:p>
            <a:r>
              <a:rPr lang="en-US" sz="2800" dirty="0" err="1">
                <a:solidFill>
                  <a:schemeClr val="tx1"/>
                </a:solidFill>
                <a:latin typeface="Courier"/>
                <a:ea typeface="Courier"/>
                <a:cs typeface="Courier"/>
                <a:sym typeface="Courier"/>
              </a:rPr>
              <a:t>log_location</a:t>
            </a:r>
            <a:r>
              <a:rPr lang="en-US" sz="2800" dirty="0">
                <a:solidFill>
                  <a:schemeClr val="tx1"/>
                </a:solidFill>
                <a:latin typeface="Courier"/>
                <a:ea typeface="Courier"/>
                <a:cs typeface="Courier"/>
                <a:sym typeface="Courier"/>
              </a:rPr>
              <a:t>     </a:t>
            </a:r>
            <a:r>
              <a:rPr lang="en-US" sz="2800" dirty="0" smtClean="0">
                <a:solidFill>
                  <a:schemeClr val="tx1"/>
                </a:solidFill>
                <a:latin typeface="Courier"/>
                <a:ea typeface="Courier"/>
                <a:cs typeface="Courier"/>
                <a:sym typeface="Courier"/>
              </a:rPr>
              <a:t>	</a:t>
            </a:r>
            <a:r>
              <a:rPr lang="en-US" sz="2800" dirty="0" smtClean="0">
                <a:solidFill>
                  <a:srgbClr val="880000"/>
                </a:solidFill>
                <a:latin typeface="Courier"/>
                <a:ea typeface="Courier"/>
                <a:cs typeface="Courier"/>
                <a:sym typeface="Courier"/>
              </a:rPr>
              <a:t>STDOUT</a:t>
            </a:r>
            <a:endParaRPr lang="en-US" sz="2800" dirty="0">
              <a:solidFill>
                <a:schemeClr val="tx1"/>
              </a:solidFill>
              <a:latin typeface="Courier"/>
              <a:ea typeface="Courier"/>
              <a:cs typeface="Courier"/>
              <a:sym typeface="Courier"/>
            </a:endParaRPr>
          </a:p>
          <a:p>
            <a:r>
              <a:rPr lang="en-US" sz="2800" dirty="0" err="1" smtClean="0">
                <a:solidFill>
                  <a:schemeClr val="tx1"/>
                </a:solidFill>
                <a:latin typeface="Courier"/>
                <a:ea typeface="Courier"/>
                <a:cs typeface="Courier"/>
                <a:sym typeface="Courier"/>
              </a:rPr>
              <a:t>chef_server_url</a:t>
            </a:r>
            <a:r>
              <a:rPr lang="en-US" dirty="0">
                <a:latin typeface="Courier"/>
                <a:ea typeface="Courier"/>
                <a:cs typeface="Courier"/>
                <a:sym typeface="Courier"/>
              </a:rPr>
              <a:t>	</a:t>
            </a:r>
            <a:r>
              <a:rPr lang="en-US" sz="2800" dirty="0" smtClean="0">
                <a:solidFill>
                  <a:srgbClr val="BA2121"/>
                </a:solidFill>
                <a:latin typeface="Courier"/>
                <a:ea typeface="Courier"/>
                <a:cs typeface="Courier"/>
                <a:sym typeface="Courier"/>
              </a:rPr>
              <a:t>"https://api.opscode.com/organizations/</a:t>
            </a:r>
            <a:r>
              <a:rPr lang="en-US" sz="2800" b="1" dirty="0" smtClean="0">
                <a:solidFill>
                  <a:srgbClr val="BA2121"/>
                </a:solidFill>
                <a:latin typeface="Courier"/>
                <a:ea typeface="Courier"/>
                <a:cs typeface="Courier"/>
                <a:sym typeface="Courier"/>
              </a:rPr>
              <a:t>ORGNAME</a:t>
            </a:r>
            <a:r>
              <a:rPr lang="en-US" sz="2800" dirty="0">
                <a:solidFill>
                  <a:srgbClr val="BA2121"/>
                </a:solidFill>
                <a:latin typeface="Courier"/>
                <a:ea typeface="Courier"/>
                <a:cs typeface="Courier"/>
                <a:sym typeface="Courier"/>
              </a:rPr>
              <a:t>"</a:t>
            </a:r>
            <a:endParaRPr lang="en-US" sz="2800" dirty="0">
              <a:solidFill>
                <a:schemeClr val="tx1"/>
              </a:solidFill>
              <a:latin typeface="Courier"/>
              <a:ea typeface="Courier"/>
              <a:cs typeface="Courier"/>
              <a:sym typeface="Courier"/>
            </a:endParaRPr>
          </a:p>
          <a:p>
            <a:r>
              <a:rPr lang="en-US" sz="2800" dirty="0" err="1">
                <a:solidFill>
                  <a:schemeClr val="tx1"/>
                </a:solidFill>
                <a:latin typeface="Courier"/>
                <a:ea typeface="Courier"/>
                <a:cs typeface="Courier"/>
                <a:sym typeface="Courier"/>
              </a:rPr>
              <a:t>validation_client_name</a:t>
            </a:r>
            <a:r>
              <a:rPr lang="en-US" sz="2800" dirty="0">
                <a:solidFill>
                  <a:schemeClr val="tx1"/>
                </a:solidFill>
                <a:latin typeface="Courier"/>
                <a:ea typeface="Courier"/>
                <a:cs typeface="Courier"/>
                <a:sym typeface="Courier"/>
              </a:rPr>
              <a:t> </a:t>
            </a:r>
            <a:r>
              <a:rPr lang="en-US" sz="2800" dirty="0">
                <a:solidFill>
                  <a:srgbClr val="BA2121"/>
                </a:solidFill>
                <a:latin typeface="Courier"/>
                <a:ea typeface="Courier"/>
                <a:cs typeface="Courier"/>
                <a:sym typeface="Courier"/>
              </a:rPr>
              <a:t>"</a:t>
            </a:r>
            <a:r>
              <a:rPr lang="en-US" sz="2800" b="1" dirty="0">
                <a:solidFill>
                  <a:srgbClr val="BA2121"/>
                </a:solidFill>
                <a:latin typeface="Courier"/>
                <a:ea typeface="Courier"/>
                <a:cs typeface="Courier"/>
                <a:sym typeface="Courier"/>
              </a:rPr>
              <a:t>ORGNAME</a:t>
            </a:r>
            <a:r>
              <a:rPr lang="en-US" sz="2800" dirty="0">
                <a:solidFill>
                  <a:srgbClr val="BA2121"/>
                </a:solidFill>
                <a:latin typeface="Courier"/>
                <a:ea typeface="Courier"/>
                <a:cs typeface="Courier"/>
                <a:sym typeface="Courier"/>
              </a:rPr>
              <a:t>-</a:t>
            </a:r>
            <a:r>
              <a:rPr lang="en-US" sz="2800" dirty="0" smtClean="0">
                <a:solidFill>
                  <a:srgbClr val="BA2121"/>
                </a:solidFill>
                <a:latin typeface="Courier"/>
                <a:ea typeface="Courier"/>
                <a:cs typeface="Courier"/>
                <a:sym typeface="Courier"/>
              </a:rPr>
              <a:t>validator"</a:t>
            </a:r>
            <a:endParaRPr lang="en-US" sz="2800" dirty="0">
              <a:solidFill>
                <a:schemeClr val="tx1"/>
              </a:solidFill>
              <a:latin typeface="Courier"/>
              <a:ea typeface="Courier"/>
              <a:cs typeface="Courier"/>
              <a:sym typeface="Courier"/>
            </a:endParaRPr>
          </a:p>
        </p:txBody>
      </p:sp>
      <p:sp>
        <p:nvSpPr>
          <p:cNvPr id="197634" name="Rectangle 2"/>
          <p:cNvSpPr>
            <a:spLocks noGrp="1" noChangeArrowheads="1"/>
          </p:cNvSpPr>
          <p:nvPr>
            <p:ph type="title"/>
          </p:nvPr>
        </p:nvSpPr>
        <p:spPr>
          <a:xfrm>
            <a:off x="508794" y="177800"/>
            <a:ext cx="15468599" cy="1117600"/>
          </a:xfrm>
        </p:spPr>
        <p:txBody>
          <a:bodyPr/>
          <a:lstStyle/>
          <a:p>
            <a:pPr eaLnBrk="1" hangingPunct="1">
              <a:defRPr/>
            </a:pPr>
            <a:r>
              <a:rPr lang="en-US" sz="6100" dirty="0" smtClean="0">
                <a:sym typeface="Arial Bold" charset="0"/>
              </a:rPr>
              <a:t>Change log </a:t>
            </a:r>
            <a:r>
              <a:rPr lang="en-US" sz="6100" dirty="0">
                <a:sym typeface="Arial Bold" charset="0"/>
              </a:rPr>
              <a:t>level on </a:t>
            </a:r>
            <a:r>
              <a:rPr lang="en-US" sz="6100" dirty="0" smtClean="0">
                <a:sym typeface="Arial Bold" charset="0"/>
              </a:rPr>
              <a:t>the node (all platforms)</a:t>
            </a:r>
            <a:endParaRPr lang="en-US" sz="6100" dirty="0">
              <a:sym typeface="Arial Bold" charset="0"/>
            </a:endParaRPr>
          </a:p>
        </p:txBody>
      </p:sp>
      <p:sp>
        <p:nvSpPr>
          <p:cNvPr id="138244" name="Rectangle 3"/>
          <p:cNvSpPr>
            <a:spLocks/>
          </p:cNvSpPr>
          <p:nvPr/>
        </p:nvSpPr>
        <p:spPr bwMode="auto">
          <a:xfrm>
            <a:off x="965994" y="3352800"/>
            <a:ext cx="54864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38245" name="Rectangle 4"/>
          <p:cNvSpPr>
            <a:spLocks noGrp="1" noChangeArrowheads="1"/>
          </p:cNvSpPr>
          <p:nvPr>
            <p:ph type="body" idx="1"/>
          </p:nvPr>
        </p:nvSpPr>
        <p:spPr>
          <a:xfrm>
            <a:off x="800178" y="5486400"/>
            <a:ext cx="14657232" cy="2235200"/>
          </a:xfrm>
        </p:spPr>
        <p:txBody>
          <a:bodyPr/>
          <a:lstStyle/>
          <a:p>
            <a:pPr marL="842963" lvl="2" eaLnBrk="1" hangingPunct="1"/>
            <a:r>
              <a:rPr lang="en-US" sz="4100" dirty="0" smtClean="0"/>
              <a:t>Ensure the default log level for chef-client is </a:t>
            </a:r>
            <a:r>
              <a:rPr lang="en-US" sz="4100" b="1" dirty="0" smtClean="0">
                <a:solidFill>
                  <a:srgbClr val="1C1E84"/>
                </a:solidFill>
                <a:latin typeface="Courier"/>
                <a:ea typeface="Courier"/>
                <a:cs typeface="Courier"/>
                <a:sym typeface="Courier"/>
              </a:rPr>
              <a:t>:info</a:t>
            </a:r>
            <a:endParaRPr lang="en-US" sz="4100" dirty="0" smtClean="0">
              <a:latin typeface="Arial Bold" pitchFamily="34" charset="0"/>
              <a:ea typeface="ヒラギノ角ゴ ProN W6"/>
              <a:cs typeface="ヒラギノ角ゴ ProN W6"/>
              <a:sym typeface="Arial Bold" pitchFamily="34" charset="0"/>
            </a:endParaRPr>
          </a:p>
          <a:p>
            <a:pPr marL="842963" lvl="2" eaLnBrk="1" hangingPunct="1"/>
            <a:r>
              <a:rPr lang="en-US" sz="4100" dirty="0" smtClean="0"/>
              <a:t>This setting gives you more information when you converge with Chef Server</a:t>
            </a:r>
          </a:p>
          <a:p>
            <a:pPr marL="842963" lvl="2" eaLnBrk="1" hangingPunct="1"/>
            <a:r>
              <a:rPr lang="en-US" sz="4100" dirty="0" smtClean="0"/>
              <a:t>More configuration options can be found on the docs site: </a:t>
            </a:r>
            <a:r>
              <a:rPr lang="en-US" sz="4100" u="sng" dirty="0" smtClean="0">
                <a:hlinkClick r:id="rId3"/>
              </a:rPr>
              <a:t>http://docs.chef.io/config_rb_client.html</a:t>
            </a:r>
            <a:endParaRPr lang="en-US" sz="4100" u="sng" dirty="0" smtClean="0"/>
          </a:p>
        </p:txBody>
      </p:sp>
      <p:sp>
        <p:nvSpPr>
          <p:cNvPr id="7" name="Rectangle 1"/>
          <p:cNvSpPr>
            <a:spLocks/>
          </p:cNvSpPr>
          <p:nvPr/>
        </p:nvSpPr>
        <p:spPr bwMode="auto">
          <a:xfrm>
            <a:off x="889794" y="1701800"/>
            <a:ext cx="612199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Courier" charset="0"/>
                <a:cs typeface="Courier" charset="0"/>
                <a:sym typeface="Courier" charset="0"/>
              </a:rPr>
              <a:t>OPEN IN EDITOR:</a:t>
            </a:r>
          </a:p>
        </p:txBody>
      </p:sp>
      <p:sp>
        <p:nvSpPr>
          <p:cNvPr id="8" name="Rectangle 3"/>
          <p:cNvSpPr>
            <a:spLocks/>
          </p:cNvSpPr>
          <p:nvPr/>
        </p:nvSpPr>
        <p:spPr bwMode="auto">
          <a:xfrm>
            <a:off x="4166394" y="1905000"/>
            <a:ext cx="1150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0885" tIns="110885" rIns="110885" bIns="110885" anchor="ctr"/>
          <a:lstStyle/>
          <a:p>
            <a:pPr algn="l"/>
            <a:r>
              <a:rPr lang="en-US" dirty="0" smtClean="0">
                <a:solidFill>
                  <a:schemeClr val="tx1"/>
                </a:solidFill>
                <a:latin typeface="Courier" charset="0"/>
                <a:ea typeface="Courier" charset="0"/>
                <a:cs typeface="Courier" charset="0"/>
                <a:sym typeface="Courier" charset="0"/>
              </a:rPr>
              <a:t>Windows node:   c:\chef\</a:t>
            </a:r>
            <a:r>
              <a:rPr lang="en-US" b="1" dirty="0" err="1" smtClean="0">
                <a:solidFill>
                  <a:schemeClr val="tx1"/>
                </a:solidFill>
                <a:latin typeface="Courier" charset="0"/>
                <a:ea typeface="Courier" charset="0"/>
                <a:cs typeface="Courier" charset="0"/>
                <a:sym typeface="Courier" charset="0"/>
              </a:rPr>
              <a:t>client.rb</a:t>
            </a:r>
            <a:endParaRPr lang="en-US" b="1" dirty="0" smtClean="0">
              <a:solidFill>
                <a:schemeClr val="tx1"/>
              </a:solidFill>
              <a:latin typeface="Courier" charset="0"/>
              <a:ea typeface="Courier" charset="0"/>
              <a:cs typeface="Courier" charset="0"/>
              <a:sym typeface="Courier" charset="0"/>
            </a:endParaRPr>
          </a:p>
          <a:p>
            <a:pPr algn="l"/>
            <a:r>
              <a:rPr lang="en-US" sz="1200" dirty="0" smtClean="0">
                <a:latin typeface="Courier" charset="0"/>
                <a:ea typeface="Courier" charset="0"/>
                <a:cs typeface="Courier" charset="0"/>
                <a:sym typeface="Courier" charset="0"/>
              </a:rPr>
              <a:t>-------------------------------------------------------------------------------------------------------------</a:t>
            </a:r>
            <a:endParaRPr lang="en-US" sz="1200" dirty="0" smtClean="0">
              <a:solidFill>
                <a:schemeClr val="tx1"/>
              </a:solidFill>
              <a:latin typeface="Courier" charset="0"/>
              <a:ea typeface="Courier" charset="0"/>
              <a:cs typeface="Courier" charset="0"/>
              <a:sym typeface="Courier" charset="0"/>
            </a:endParaRPr>
          </a:p>
          <a:p>
            <a:r>
              <a:rPr lang="en-US" dirty="0" smtClean="0">
                <a:latin typeface="Courier" charset="0"/>
                <a:ea typeface="Courier" charset="0"/>
                <a:cs typeface="Courier" charset="0"/>
                <a:sym typeface="Courier" charset="0"/>
              </a:rPr>
              <a:t>Linux node      /etc/chef/</a:t>
            </a:r>
            <a:r>
              <a:rPr lang="en-US" b="1" dirty="0" err="1" smtClean="0">
                <a:latin typeface="Courier" charset="0"/>
                <a:ea typeface="Courier" charset="0"/>
                <a:cs typeface="Courier" charset="0"/>
                <a:sym typeface="Courier" charset="0"/>
              </a:rPr>
              <a:t>client.rb</a:t>
            </a:r>
            <a:endParaRPr lang="en-US" b="1" i="1" dirty="0">
              <a:latin typeface="Courier" charset="0"/>
              <a:ea typeface="Courier" charset="0"/>
              <a:cs typeface="Courier" charset="0"/>
              <a:sym typeface="Courier" charset="0"/>
            </a:endParaRPr>
          </a:p>
          <a:p>
            <a:pPr algn="l"/>
            <a:endParaRPr lang="en-US" dirty="0" smtClean="0">
              <a:solidFill>
                <a:schemeClr val="tx1"/>
              </a:solidFill>
              <a:latin typeface="Courier" charset="0"/>
              <a:ea typeface="Courier" charset="0"/>
              <a:cs typeface="Courier" charset="0"/>
              <a:sym typeface="Courier" charset="0"/>
            </a:endParaRPr>
          </a:p>
        </p:txBody>
      </p:sp>
    </p:spTree>
    <p:extLst>
      <p:ext uri="{BB962C8B-B14F-4D97-AF65-F5344CB8AC3E}">
        <p14:creationId xmlns:p14="http://schemas.microsoft.com/office/powerpoint/2010/main" val="2172572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15.xml.rels><?xml version="1.0" encoding="UTF-8" standalone="yes"?>
<Relationships xmlns="http://schemas.openxmlformats.org/package/2006/relationships"><Relationship Id="rId1" Type="http://schemas.openxmlformats.org/officeDocument/2006/relationships/image" Target="../media/image1.jpeg"/></Relationships>
</file>

<file path=ppt/theme/_rels/theme16.xml.rels><?xml version="1.0" encoding="UTF-8" standalone="yes"?>
<Relationships xmlns="http://schemas.openxmlformats.org/package/2006/relationships"><Relationship Id="rId1" Type="http://schemas.openxmlformats.org/officeDocument/2006/relationships/image" Target="../media/image1.jpeg"/></Relationships>
</file>

<file path=ppt/theme/_rels/theme17.xml.rels><?xml version="1.0" encoding="UTF-8" standalone="yes"?>
<Relationships xmlns="http://schemas.openxmlformats.org/package/2006/relationships"><Relationship Id="rId1" Type="http://schemas.openxmlformats.org/officeDocument/2006/relationships/image" Target="../media/image1.jpeg"/></Relationships>
</file>

<file path=ppt/theme/_rels/theme18.xml.rels><?xml version="1.0" encoding="UTF-8" standalone="yes"?>
<Relationships xmlns="http://schemas.openxmlformats.org/package/2006/relationships"><Relationship Id="rId1" Type="http://schemas.openxmlformats.org/officeDocument/2006/relationships/image" Target="../media/image1.jpeg"/></Relationships>
</file>

<file path=ppt/theme/_rels/theme19.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20.xml.rels><?xml version="1.0" encoding="UTF-8" standalone="yes"?>
<Relationships xmlns="http://schemas.openxmlformats.org/package/2006/relationships"><Relationship Id="rId1" Type="http://schemas.openxmlformats.org/officeDocument/2006/relationships/image" Target="../media/image1.jpeg"/></Relationships>
</file>

<file path=ppt/theme/_rels/theme21.xml.rels><?xml version="1.0" encoding="UTF-8" standalone="yes"?>
<Relationships xmlns="http://schemas.openxmlformats.org/package/2006/relationships"><Relationship Id="rId1" Type="http://schemas.openxmlformats.org/officeDocument/2006/relationships/image" Target="../media/image1.jpeg"/></Relationships>
</file>

<file path=ppt/theme/_rels/theme22.xml.rels><?xml version="1.0" encoding="UTF-8" standalone="yes"?>
<Relationships xmlns="http://schemas.openxmlformats.org/package/2006/relationships"><Relationship Id="rId1" Type="http://schemas.openxmlformats.org/officeDocument/2006/relationships/image" Target="../media/image1.jpeg"/></Relationships>
</file>

<file path=ppt/theme/_rels/theme23.xml.rels><?xml version="1.0" encoding="UTF-8" standalone="yes"?>
<Relationships xmlns="http://schemas.openxmlformats.org/package/2006/relationships"><Relationship Id="rId1" Type="http://schemas.openxmlformats.org/officeDocument/2006/relationships/image" Target="../media/image1.jpeg"/></Relationships>
</file>

<file path=ppt/theme/_rels/theme24.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Image with Text abov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Image with Text abov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with Text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Command Output Only">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mmand Output Only">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mmand Output Onl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Image">
  <a:themeElements>
    <a:clrScheme name="">
      <a:dk1>
        <a:srgbClr val="000000"/>
      </a:dk1>
      <a:lt1>
        <a:srgbClr val="FFFFFF"/>
      </a:lt1>
      <a:dk2>
        <a:srgbClr val="000000"/>
      </a:dk2>
      <a:lt2>
        <a:srgbClr val="808080"/>
      </a:lt2>
      <a:accent1>
        <a:srgbClr val="EAE9D6"/>
      </a:accent1>
      <a:accent2>
        <a:srgbClr val="333399"/>
      </a:accent2>
      <a:accent3>
        <a:srgbClr val="FFFFFF"/>
      </a:accent3>
      <a:accent4>
        <a:srgbClr val="000000"/>
      </a:accent4>
      <a:accent5>
        <a:srgbClr val="F3F2E8"/>
      </a:accent5>
      <a:accent6>
        <a:srgbClr val="2D2D8A"/>
      </a:accent6>
      <a:hlink>
        <a:srgbClr val="009999"/>
      </a:hlink>
      <a:folHlink>
        <a:srgbClr val="99CC00"/>
      </a:folHlink>
    </a:clrScheme>
    <a:fontScheme name="Image">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Topic Center">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opic Center">
      <a:majorFont>
        <a:latin typeface="Maven Pro Medium"/>
        <a:ea typeface="ヒラギノ角ゴ ProN W6"/>
        <a:cs typeface="ヒラギノ角ゴ ProN W6"/>
      </a:majorFont>
      <a:minorFont>
        <a:latin typeface="Stratum2 Medium"/>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opic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Code with Command Reveal">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Command Reveal">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Command Reve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Bullets with Code on Righ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Code on Righ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Code on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Code with Bullets Below">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Bullets Below">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Bullets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Modify File with Bullets Below">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Bullets Below">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Bullets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Modify File with Bullets Lef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Bullets Lef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Bullets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Modify File with Filename Reveal">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Filename Reveal">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Filename Reve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psco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Segu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Seg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Bullets Spli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Spli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Spli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Title Logo">
  <a:themeElements>
    <a:clrScheme name="">
      <a:dk1>
        <a:srgbClr val="000000"/>
      </a:dk1>
      <a:lt1>
        <a:srgbClr val="FFFFFF"/>
      </a:lt1>
      <a:dk2>
        <a:srgbClr val="000000"/>
      </a:dk2>
      <a:lt2>
        <a:srgbClr val="80808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Logo">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Log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Image with Tex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Image with Tex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with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2_Bullets">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_Title Sli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Slid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itle Sli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Slid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ullets">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 with Command">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Command">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Comman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Modify Fil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Bullets with Image Lef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Image Lef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Image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ullets with Image Righ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Image Righ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Image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Code Sampl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Sample">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S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Opscode</Template>
  <TotalTime>87252</TotalTime>
  <Words>43572</Words>
  <Application>Microsoft Macintosh PowerPoint</Application>
  <PresentationFormat>Custom</PresentationFormat>
  <Paragraphs>5529</Paragraphs>
  <Slides>608</Slides>
  <Notes>377</Notes>
  <HiddenSlides>0</HiddenSlides>
  <MMClips>0</MMClips>
  <ScaleCrop>false</ScaleCrop>
  <HeadingPairs>
    <vt:vector size="6" baseType="variant">
      <vt:variant>
        <vt:lpstr>Theme</vt:lpstr>
      </vt:variant>
      <vt:variant>
        <vt:i4>24</vt:i4>
      </vt:variant>
      <vt:variant>
        <vt:lpstr>Slide Titles</vt:lpstr>
      </vt:variant>
      <vt:variant>
        <vt:i4>608</vt:i4>
      </vt:variant>
      <vt:variant>
        <vt:lpstr>Custom Shows</vt:lpstr>
      </vt:variant>
      <vt:variant>
        <vt:i4>3</vt:i4>
      </vt:variant>
    </vt:vector>
  </HeadingPairs>
  <TitlesOfParts>
    <vt:vector size="635" baseType="lpstr">
      <vt:lpstr>Custom Design</vt:lpstr>
      <vt:lpstr>Opscode</vt:lpstr>
      <vt:lpstr>Title Slide</vt:lpstr>
      <vt:lpstr>Bullets</vt:lpstr>
      <vt:lpstr>Code with Command</vt:lpstr>
      <vt:lpstr>Modify File</vt:lpstr>
      <vt:lpstr>Bullets with Image Left</vt:lpstr>
      <vt:lpstr>Bullets with Image Right</vt:lpstr>
      <vt:lpstr>Code Sample</vt:lpstr>
      <vt:lpstr>Image with Text above</vt:lpstr>
      <vt:lpstr>Command Output Only</vt:lpstr>
      <vt:lpstr>Image</vt:lpstr>
      <vt:lpstr>Topic Center</vt:lpstr>
      <vt:lpstr>Code with Command Reveal</vt:lpstr>
      <vt:lpstr>Bullets with Code on Right</vt:lpstr>
      <vt:lpstr>Code with Bullets Below</vt:lpstr>
      <vt:lpstr>Modify File with Bullets Below</vt:lpstr>
      <vt:lpstr>Modify File with Bullets Left</vt:lpstr>
      <vt:lpstr>Modify File with Filename Reveal</vt:lpstr>
      <vt:lpstr>Bullets Split</vt:lpstr>
      <vt:lpstr>Title Logo</vt:lpstr>
      <vt:lpstr>Image with Text</vt:lpstr>
      <vt:lpstr>2_Bullets</vt:lpstr>
      <vt:lpstr>2_Title Slide</vt:lpstr>
      <vt:lpstr>Chef Fundamentals </vt:lpstr>
      <vt:lpstr>Course Logistics</vt:lpstr>
      <vt:lpstr>Logistics</vt:lpstr>
      <vt:lpstr>Agenda</vt:lpstr>
      <vt:lpstr>Course Objective</vt:lpstr>
      <vt:lpstr>Course Objectives</vt:lpstr>
      <vt:lpstr>Topics</vt:lpstr>
      <vt:lpstr>Topics</vt:lpstr>
      <vt:lpstr>Topics</vt:lpstr>
      <vt:lpstr>Fundamentals</vt:lpstr>
      <vt:lpstr>Introductions</vt:lpstr>
      <vt:lpstr>Introductions</vt:lpstr>
      <vt:lpstr>Why Chef</vt:lpstr>
      <vt:lpstr>A tale of growth...</vt:lpstr>
      <vt:lpstr>Add a database</vt:lpstr>
      <vt:lpstr>Make database redundant</vt:lpstr>
      <vt:lpstr>Application server redundancy</vt:lpstr>
      <vt:lpstr>Add a load balancer</vt:lpstr>
      <vt:lpstr>Webscale!</vt:lpstr>
      <vt:lpstr>Now we need a caching layer</vt:lpstr>
      <vt:lpstr>Infrastructure has a Topology</vt:lpstr>
      <vt:lpstr>...and change happens!</vt:lpstr>
      <vt:lpstr>...and change happens!</vt:lpstr>
      <vt:lpstr>What did Chef do here?</vt:lpstr>
      <vt:lpstr>Chef is Infrastructure as Code</vt:lpstr>
      <vt:lpstr>Chef is Infrastructure as Code</vt:lpstr>
      <vt:lpstr>Chef is Infrastructure as Code</vt:lpstr>
      <vt:lpstr>Chef is Infrastructure as Code</vt:lpstr>
      <vt:lpstr>Chef is a Language</vt:lpstr>
      <vt:lpstr>Chef Overview – The Call Flow</vt:lpstr>
      <vt:lpstr>Lesson Objectives</vt:lpstr>
      <vt:lpstr>The Major System Components</vt:lpstr>
      <vt:lpstr>Workstation</vt:lpstr>
      <vt:lpstr>Workstation</vt:lpstr>
      <vt:lpstr>Chef Server</vt:lpstr>
      <vt:lpstr>Chef Server</vt:lpstr>
      <vt:lpstr>Scalability</vt:lpstr>
      <vt:lpstr>Scalability</vt:lpstr>
      <vt:lpstr>Nodes</vt:lpstr>
      <vt:lpstr>Nodes</vt:lpstr>
      <vt:lpstr>Legend</vt:lpstr>
      <vt:lpstr>Legend:  Where do I run that command?</vt:lpstr>
      <vt:lpstr>Legend: Example Terminal Command and Output</vt:lpstr>
      <vt:lpstr>Legend: Example of editing a file on your workstation</vt:lpstr>
      <vt:lpstr>A word about copy/paste</vt:lpstr>
      <vt:lpstr>Workstation Setup</vt:lpstr>
      <vt:lpstr>Configure PowerShell</vt:lpstr>
      <vt:lpstr>After install</vt:lpstr>
      <vt:lpstr>A Note About Notepad++</vt:lpstr>
      <vt:lpstr>If you do not have a preferred text editor on your workstation already...</vt:lpstr>
      <vt:lpstr>   Install Windows Knife plugin (all platforms)</vt:lpstr>
      <vt:lpstr>Organizations</vt:lpstr>
      <vt:lpstr>Lesson Objectives</vt:lpstr>
      <vt:lpstr>Organizations exist on the Chef Server</vt:lpstr>
      <vt:lpstr>Organizations</vt:lpstr>
      <vt:lpstr>Your Chef Server for this class...</vt:lpstr>
      <vt:lpstr>Create new account</vt:lpstr>
      <vt:lpstr>Manage Organizations</vt:lpstr>
      <vt:lpstr>Organizations</vt:lpstr>
      <vt:lpstr>Download the "Starter Kit" for your Org</vt:lpstr>
      <vt:lpstr>Download the "Starter Kit" for your Org</vt:lpstr>
      <vt:lpstr>A quick tour of the chef-repo</vt:lpstr>
      <vt:lpstr>Exercise: View the chef-repo</vt:lpstr>
      <vt:lpstr>View the chef-repo</vt:lpstr>
      <vt:lpstr>Inside the .chef directory</vt:lpstr>
      <vt:lpstr>What’s inside the .chef directory?</vt:lpstr>
      <vt:lpstr>knife.rb sample</vt:lpstr>
      <vt:lpstr>Navigating a proxy from Workstation</vt:lpstr>
      <vt:lpstr>Knife is the command-line tool for Chef</vt:lpstr>
      <vt:lpstr>Verify Knife</vt:lpstr>
      <vt:lpstr>PowerPoint Presentation</vt:lpstr>
      <vt:lpstr>Exercise: Run ‘knife client list’</vt:lpstr>
      <vt:lpstr>Exercise: Run ‘knife help list’</vt:lpstr>
      <vt:lpstr>Exercise: Invite users into your org</vt:lpstr>
      <vt:lpstr>Exercise: Invite your instructor into your org</vt:lpstr>
      <vt:lpstr>Exercise: Accepting an invite</vt:lpstr>
      <vt:lpstr>Exercise: Viewing an org</vt:lpstr>
      <vt:lpstr>Review Questions</vt:lpstr>
      <vt:lpstr>Configuring Nodes</vt:lpstr>
      <vt:lpstr>Lesson Objectives</vt:lpstr>
      <vt:lpstr>Nodes: The servers you are managing</vt:lpstr>
      <vt:lpstr>We Have No Nodes Yet</vt:lpstr>
      <vt:lpstr>CloudShare Node</vt:lpstr>
      <vt:lpstr>CloudShare Node Hostname</vt:lpstr>
      <vt:lpstr>Bootstraping a Node</vt:lpstr>
      <vt:lpstr>"Bootstrap” command</vt:lpstr>
      <vt:lpstr>Each node must have a unique name</vt:lpstr>
      <vt:lpstr>Node names</vt:lpstr>
      <vt:lpstr>What just happened?</vt:lpstr>
      <vt:lpstr>Windows node: Verify Target Instance is Configured Properly</vt:lpstr>
      <vt:lpstr>Windows node: Verify Target Instance is Configured Properly</vt:lpstr>
      <vt:lpstr>Windows node: Verify Target Instance is Configured Properly</vt:lpstr>
      <vt:lpstr>Windows node: Examine C:\chef\client.rb</vt:lpstr>
      <vt:lpstr>Linux node: Verify Target Instance is Configured Properly</vt:lpstr>
      <vt:lpstr>Linux node: Verify Target Instance is Configured Properly</vt:lpstr>
      <vt:lpstr>Linux node: Examine /etc/chef/client.rb</vt:lpstr>
      <vt:lpstr>View Node on Chef Server</vt:lpstr>
      <vt:lpstr>View Node on Chef Server</vt:lpstr>
      <vt:lpstr>Change log level on the node (all platforms)</vt:lpstr>
      <vt:lpstr>Run chef-client on the node</vt:lpstr>
      <vt:lpstr>Review Questions</vt:lpstr>
      <vt:lpstr>Chef Configuration Concepts</vt:lpstr>
      <vt:lpstr>Lesson Objectives</vt:lpstr>
      <vt:lpstr>Declarative Interface to Resources</vt:lpstr>
      <vt:lpstr>Nodes Adhere to Policy</vt:lpstr>
      <vt:lpstr>Resources -&gt; Recipes -&gt; Cookbooks</vt:lpstr>
      <vt:lpstr>Resources -&gt; Recipes -&gt; Cookbooks</vt:lpstr>
      <vt:lpstr>Resources</vt:lpstr>
      <vt:lpstr>Order Matters</vt:lpstr>
      <vt:lpstr>Windows Resource Example</vt:lpstr>
      <vt:lpstr>Linux Resource Example</vt:lpstr>
      <vt:lpstr>Recipes</vt:lpstr>
      <vt:lpstr>PowerPoint Presentation</vt:lpstr>
      <vt:lpstr>What is a cookbook?</vt:lpstr>
      <vt:lpstr>Recipes in Cookbooks (all platforms)</vt:lpstr>
      <vt:lpstr>Default Recipes (all platforms)</vt:lpstr>
      <vt:lpstr>Run List (all platforms)</vt:lpstr>
      <vt:lpstr>Run List</vt:lpstr>
      <vt:lpstr>Duplication in the Run List</vt:lpstr>
      <vt:lpstr>Run List</vt:lpstr>
      <vt:lpstr>Run List</vt:lpstr>
      <vt:lpstr>Configuration Drift</vt:lpstr>
      <vt:lpstr>Configuration Drift</vt:lpstr>
      <vt:lpstr>Review Questions</vt:lpstr>
      <vt:lpstr>Chef Documentation</vt:lpstr>
      <vt:lpstr>Find the Docs</vt:lpstr>
      <vt:lpstr>Writing Webserver Cookbooks</vt:lpstr>
      <vt:lpstr>Windows/Linux Lesson Objectives</vt:lpstr>
      <vt:lpstr>The Problem and the Success Criteria</vt:lpstr>
      <vt:lpstr>Problem and the Success Criteria</vt:lpstr>
      <vt:lpstr>Writing an Apache cookbook for Linux nodes</vt:lpstr>
      <vt:lpstr>Linux: Required steps</vt:lpstr>
      <vt:lpstr>Exercise:  Create a new Cookbook</vt:lpstr>
      <vt:lpstr>Exercise:  Explore the cookbook</vt:lpstr>
      <vt:lpstr>Exercise: Open a project drawer if you're using Sublime Text</vt:lpstr>
      <vt:lpstr>Chef Resources</vt:lpstr>
      <vt:lpstr>Chef Resources</vt:lpstr>
      <vt:lpstr>Chef Resources</vt:lpstr>
      <vt:lpstr>Chef Resources</vt:lpstr>
      <vt:lpstr>Chef Resources</vt:lpstr>
      <vt:lpstr>Chef Resources</vt:lpstr>
      <vt:lpstr>Linux exercise: Edit the default recipe</vt:lpstr>
      <vt:lpstr>Linux Exercise:  Add a package resource to install Apache</vt:lpstr>
      <vt:lpstr>Linux Exercise:   Add a cookbook_file resource to copy the home page in place</vt:lpstr>
      <vt:lpstr>Linux Exercise:  Add a service resource to ensure the service is started and enabled at boot</vt:lpstr>
      <vt:lpstr>Linux: Full contents of the Apache recipe</vt:lpstr>
      <vt:lpstr>Linux Exercise: Upload the cookbook</vt:lpstr>
      <vt:lpstr>Linux Exercise:  Add the Apache recipe to the Linux test node’s run list</vt:lpstr>
      <vt:lpstr>Linux Exercise:  Run chef-client on your Linux test node</vt:lpstr>
      <vt:lpstr>Linux: Reading the output of a chef-client run</vt:lpstr>
      <vt:lpstr>Linux: Reading the output of a chef-client run</vt:lpstr>
      <vt:lpstr>Reading the output of a chef-client run</vt:lpstr>
      <vt:lpstr>Idempotence</vt:lpstr>
      <vt:lpstr>Linux Exercise: Re-run the Chef Client Run</vt:lpstr>
      <vt:lpstr>Best Practice: Omit the default action</vt:lpstr>
      <vt:lpstr>Questions</vt:lpstr>
      <vt:lpstr>Writing an IIS cookbook for Windows nodes</vt:lpstr>
      <vt:lpstr>Required steps</vt:lpstr>
      <vt:lpstr>Windows Exercise:  Create a new Cookbook</vt:lpstr>
      <vt:lpstr>Exercise:  Explore the cookbook</vt:lpstr>
      <vt:lpstr>Exercise: Open a project drawer if you're using Sublime Text</vt:lpstr>
      <vt:lpstr>Chef Resources</vt:lpstr>
      <vt:lpstr>Chef Resources</vt:lpstr>
      <vt:lpstr>Chef Resources</vt:lpstr>
      <vt:lpstr>Chef Resources</vt:lpstr>
      <vt:lpstr>Chef Resources</vt:lpstr>
      <vt:lpstr>Chef Resources</vt:lpstr>
      <vt:lpstr>Chef Resources</vt:lpstr>
      <vt:lpstr>Windows: Edit the default recipe</vt:lpstr>
      <vt:lpstr>Windows Exercise:  Add a powershell resource to install IIS</vt:lpstr>
      <vt:lpstr>Windows Exercise:  Add a service resource to ensure the service is started and enabled at boot</vt:lpstr>
      <vt:lpstr>Windows Exercise:   Add a cookbook_file resource to copy the home page in place</vt:lpstr>
      <vt:lpstr>Windows: Full contents of  the IIS_demo recipe</vt:lpstr>
      <vt:lpstr>Windows Exercise:  Add Default.htm to your cookbook’s files/default directory</vt:lpstr>
      <vt:lpstr>Windows Exercise: Upload the cookbook</vt:lpstr>
      <vt:lpstr>Windows Exercise:  Run chef-client on your Windows test node</vt:lpstr>
      <vt:lpstr>Windows:  Reading the output of a chef-client run</vt:lpstr>
      <vt:lpstr>Idempotence</vt:lpstr>
      <vt:lpstr>Windows Exercise: Re-run the Chef Client</vt:lpstr>
      <vt:lpstr>Best Practice: Omit the default action</vt:lpstr>
      <vt:lpstr>Questions</vt:lpstr>
      <vt:lpstr>The Anatomy of a Chef run </vt:lpstr>
      <vt:lpstr>Lesson Objectives</vt:lpstr>
      <vt:lpstr>PowerPoint Presentation</vt:lpstr>
      <vt:lpstr>PowerPoint Presentation</vt:lpstr>
      <vt:lpstr>Example of Ohai output from a Node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Secure Communications between the Node and Chef Server</vt:lpstr>
      <vt:lpstr>Lesson Objectives</vt:lpstr>
      <vt:lpstr>Security Certs On The Node</vt:lpstr>
      <vt:lpstr>Private Keys</vt:lpstr>
      <vt:lpstr>Private Keys</vt:lpstr>
      <vt:lpstr>PowerPoint Presentation</vt:lpstr>
      <vt:lpstr>PowerPoint Presentation</vt:lpstr>
      <vt:lpstr>Private Key Notes</vt:lpstr>
      <vt:lpstr>Exercise: Delete validation.pem </vt:lpstr>
      <vt:lpstr>Introducing the Node Object</vt:lpstr>
      <vt:lpstr>Lesson Objectives</vt:lpstr>
      <vt:lpstr>What is the Node Object</vt:lpstr>
      <vt:lpstr>Node Object Representation</vt:lpstr>
      <vt:lpstr>Why is the Node Object so Awesome?</vt:lpstr>
      <vt:lpstr>Node Object Use Case</vt:lpstr>
      <vt:lpstr>Example of Ohai output from a Node</vt:lpstr>
      <vt:lpstr>Contents of the Node object</vt:lpstr>
      <vt:lpstr>View Node Object on Chef Server</vt:lpstr>
      <vt:lpstr>How Is The Node Objected Updated?</vt:lpstr>
      <vt:lpstr>Exercise: Showing details about a node</vt:lpstr>
      <vt:lpstr> Exercise: Showing all the attributes of a node</vt:lpstr>
      <vt:lpstr> Exercise: Format Node Object output in JSON</vt:lpstr>
      <vt:lpstr>Exercise: Traverse the Node Object Array</vt:lpstr>
      <vt:lpstr>Linux Exercise: Traverse the Node Object Array</vt:lpstr>
      <vt:lpstr>Windows Exercise: Traverse the Node Object Array</vt:lpstr>
      <vt:lpstr>Questions</vt:lpstr>
      <vt:lpstr>Setting and Retrieving  Node Attributes</vt:lpstr>
      <vt:lpstr>Lesson Objectives</vt:lpstr>
      <vt:lpstr>Why Are Attributes Useful?</vt:lpstr>
      <vt:lpstr>Attribute Sources</vt:lpstr>
      <vt:lpstr>PowerPoint Presentation</vt:lpstr>
      <vt:lpstr>Setting Node Attributes</vt:lpstr>
      <vt:lpstr>Retrieving Node Attributes</vt:lpstr>
      <vt:lpstr>Best Practice: Include cookbook in attribute name </vt:lpstr>
      <vt:lpstr>Retrieving Node Attributes</vt:lpstr>
      <vt:lpstr>PowerPoint Presentation</vt:lpstr>
      <vt:lpstr>Retrieving Node Attributes</vt:lpstr>
      <vt:lpstr>Retrieving Node Attributes</vt:lpstr>
      <vt:lpstr>PowerPoint Presentation</vt:lpstr>
      <vt:lpstr>Retrieving Node Attributes</vt:lpstr>
      <vt:lpstr>The Problem and the Success Criteria</vt:lpstr>
      <vt:lpstr>Windows Exercise:  Change the cookbook’s version number in the metadata</vt:lpstr>
      <vt:lpstr>Windows Exercise:  Set an attribute in the IIS_DEMO attributes file</vt:lpstr>
      <vt:lpstr>Windows Exercise:  Set an attribute in the IIS_DEMO attributes file</vt:lpstr>
      <vt:lpstr>Windows Exercise:  Add Default1.htm to cookbook’s files/default directory</vt:lpstr>
      <vt:lpstr>Windows Exercise:  Retrieve attribute in a recipe</vt:lpstr>
      <vt:lpstr>Windows Exercise:  Retrieve attribute in a recipe</vt:lpstr>
      <vt:lpstr>Windows Exercise:  Retrieve attribute in a recipe</vt:lpstr>
      <vt:lpstr>Windows Exercise:  Upload the iis_demo cookbook</vt:lpstr>
      <vt:lpstr>Windows Exercise: Re-run Chef Client</vt:lpstr>
      <vt:lpstr>Exercise: Verify new homepage works</vt:lpstr>
      <vt:lpstr>Viewing Attributes via WebUI</vt:lpstr>
      <vt:lpstr> Windows: Viewing specific attributes using knife</vt:lpstr>
      <vt:lpstr>Linux Exercise:  Change the cookbook’s version number in the metadata</vt:lpstr>
      <vt:lpstr>Linux Exercise:  Set an attribute in the Apache attributes file</vt:lpstr>
      <vt:lpstr>Linux Exercise:  Add index1.html to cookbook’s files/default directory</vt:lpstr>
      <vt:lpstr>Linux Exercise:  Set attribute in a recipe</vt:lpstr>
      <vt:lpstr>Linux Exercise:  Set attribute in a recipe</vt:lpstr>
      <vt:lpstr>Linux Exercise:  Set attribute in a recipe</vt:lpstr>
      <vt:lpstr>Linux Exercise: Verify new homepage works</vt:lpstr>
      <vt:lpstr>Exercise: Viewing Attributes via WebUI</vt:lpstr>
      <vt:lpstr> Linux: Viewing specific attributes using knife</vt:lpstr>
      <vt:lpstr>Linux Exercise: Revert to the original homepage</vt:lpstr>
      <vt:lpstr>Questions</vt:lpstr>
      <vt:lpstr>Attributes, Templates, and Cookbook Dependencies</vt:lpstr>
      <vt:lpstr>Lesson Objectives</vt:lpstr>
      <vt:lpstr>The /etc/motd file</vt:lpstr>
      <vt:lpstr>The Problem and the Success Criteria</vt:lpstr>
      <vt:lpstr>Best Practice: One cookbook – One purpose</vt:lpstr>
      <vt:lpstr>Exercise: Create a cookbook named 'pci'</vt:lpstr>
      <vt:lpstr>Note about PCI</vt:lpstr>
      <vt:lpstr>Exercise: Create a default.rb attribute file</vt:lpstr>
      <vt:lpstr>Linux Exercise:  Create a cookbook named 'motd'</vt:lpstr>
      <vt:lpstr>Linux Exercise:  Create a default.rb attribute file</vt:lpstr>
      <vt:lpstr>What resource should we use?</vt:lpstr>
      <vt:lpstr>Using the template resource </vt:lpstr>
      <vt:lpstr>Exercise: Open motd.erb in your Editor</vt:lpstr>
      <vt:lpstr>Exercise: Open motd.erb in your Editor</vt:lpstr>
      <vt:lpstr>Exercise: Open motd.erb in your Editor</vt:lpstr>
      <vt:lpstr>Exercise: Open motd.erb in your Editor</vt:lpstr>
      <vt:lpstr>Exercise: Open motd.erb in your Editor</vt:lpstr>
      <vt:lpstr>Exercise: Open motd.erb in your Editor</vt:lpstr>
      <vt:lpstr>Exercise: Open motd.erb in your Editor</vt:lpstr>
      <vt:lpstr>Exercise: Upload both cookbooks</vt:lpstr>
      <vt:lpstr>Exercise: Add the motd recipe to your test node’s run list</vt:lpstr>
      <vt:lpstr>Exercise: Show the motd recipe in your test node’s run list</vt:lpstr>
      <vt:lpstr>Exercise: Re-run the Chef Client</vt:lpstr>
      <vt:lpstr>You probably see this at the bottom of your screen...</vt:lpstr>
      <vt:lpstr>Scroll up</vt:lpstr>
      <vt:lpstr>nil:NilClass error</vt:lpstr>
      <vt:lpstr>Linux Exercise: Add a dependency on the PCI cookbook to the MOTD cookbook</vt:lpstr>
      <vt:lpstr>Linux Exercise: Add a dependency on the PCI cookbook to the MOTD cookbook</vt:lpstr>
      <vt:lpstr>Exercise: Upload the motd cookbook</vt:lpstr>
      <vt:lpstr>Exercise: Re-run the Chef Client</vt:lpstr>
      <vt:lpstr>Exercise: Check your work</vt:lpstr>
      <vt:lpstr>Exercise: Show your test node’s pci attribute</vt:lpstr>
      <vt:lpstr>Cookbook Attributes are applied for all downloaded cookbooks!</vt:lpstr>
      <vt:lpstr>Exercise: Change attribute to false</vt:lpstr>
      <vt:lpstr>Exercise: Find the /etc/motd backup</vt:lpstr>
      <vt:lpstr>Congratulations!</vt:lpstr>
      <vt:lpstr>Attributes, Templates, and Cookbook Dependencies</vt:lpstr>
      <vt:lpstr>Lesson Objectives</vt:lpstr>
      <vt:lpstr>The Problem and the Success Criteria</vt:lpstr>
      <vt:lpstr>We have a small problem...</vt:lpstr>
      <vt:lpstr>Solution</vt:lpstr>
      <vt:lpstr>Windows Exercise:  Create a cookbook named 'datacenter'</vt:lpstr>
      <vt:lpstr>Windows Exercise: Create a default.rb attribute file in the datacenter cookbook</vt:lpstr>
      <vt:lpstr>Windows Exercise:  Upload the Datacenter cookbook</vt:lpstr>
      <vt:lpstr>Windows Exercise: Create a cookbook named 'hosts'</vt:lpstr>
      <vt:lpstr>Windows Exercise:  Open the default recipe in your editor</vt:lpstr>
      <vt:lpstr>What resource should we use?</vt:lpstr>
      <vt:lpstr>The Template Resource </vt:lpstr>
      <vt:lpstr>Windows Exercise:  Open hosts.erb in your Editor</vt:lpstr>
      <vt:lpstr>Windows Exercise:  Open hosts.erb in your Editor</vt:lpstr>
      <vt:lpstr>Windows Exercise:  Open hosts.erb in your Editor</vt:lpstr>
      <vt:lpstr>Windows Exercise:  Open hosts.erb in your Editor</vt:lpstr>
      <vt:lpstr>Windows Exercise:  Open hosts.erb in your Editor</vt:lpstr>
      <vt:lpstr>Windows Exercise:  Open hosts.erb in your Editor</vt:lpstr>
      <vt:lpstr>Windows Exercise:  Upload the hosts cookbook</vt:lpstr>
      <vt:lpstr>Windows Exercise:  Add the hosts recipe to your test node’s run list</vt:lpstr>
      <vt:lpstr>Windows Exercise: Re-run the Chef Client</vt:lpstr>
      <vt:lpstr>You probably see this at the bottom of your screen...</vt:lpstr>
      <vt:lpstr>Scroll up</vt:lpstr>
      <vt:lpstr>nil:NilClass error</vt:lpstr>
      <vt:lpstr>Windows Exercise: Add a dependency on the datacenter cookbook to the hosts  cookbook</vt:lpstr>
      <vt:lpstr>Windows Exercise:  Upload the hosts cookbook</vt:lpstr>
      <vt:lpstr>Windows Exercise: Re-run the Chef Client</vt:lpstr>
      <vt:lpstr>Windows Exercise: Check your work</vt:lpstr>
      <vt:lpstr>Windows Exercise:  Check automated backups</vt:lpstr>
      <vt:lpstr>Windows Exercise: Show your test node’s datacenter attribute</vt:lpstr>
      <vt:lpstr>Exercise: Change your node's Location</vt:lpstr>
      <vt:lpstr>Exercise: Show your test node’s datacenter attribute</vt:lpstr>
      <vt:lpstr>Congratulations!</vt:lpstr>
      <vt:lpstr>Questions</vt:lpstr>
      <vt:lpstr>Template Variables, Notifications, and Controlling Idempotency</vt:lpstr>
      <vt:lpstr>Lesson Objectives</vt:lpstr>
      <vt:lpstr>The Problem and the Success Criteria</vt:lpstr>
      <vt:lpstr>The Problem and the Success Criteria</vt:lpstr>
      <vt:lpstr>Exercise: Here is what we want to see</vt:lpstr>
      <vt:lpstr>Windows Exercise:  Change the cookbook’s version number in the metadata</vt:lpstr>
      <vt:lpstr>Windows Exercise:  Create a default.rb attribute file in the iis_demo cookbook</vt:lpstr>
      <vt:lpstr>Windows Exercise: Comment out the existing cookbook_file resource</vt:lpstr>
      <vt:lpstr>Windows Exercise: Stop the Default Web Site with Powershell resource</vt:lpstr>
      <vt:lpstr>Idempotency Guarantees</vt:lpstr>
      <vt:lpstr>Windows Exercise:  Iterate over each IIS site </vt:lpstr>
      <vt:lpstr>Windows Exercise: Iterate over each IIS site </vt:lpstr>
      <vt:lpstr>Windows Exercise:  Iterate over each IIS site </vt:lpstr>
      <vt:lpstr>Windows Exercise: Add the Directory resource</vt:lpstr>
      <vt:lpstr>Windows: Variables and interpolation </vt:lpstr>
      <vt:lpstr>Powershell_script resources are generally not idempotent</vt:lpstr>
      <vt:lpstr>Windows:  Enter the not_if and only_if metaparameters</vt:lpstr>
      <vt:lpstr>Windows Exercise:  Add an iis_site resource to install the new sites</vt:lpstr>
      <vt:lpstr>Windows Exercise:  Add a Web Site with Powershell_script resource</vt:lpstr>
      <vt:lpstr>Template Variables</vt:lpstr>
      <vt:lpstr>Windows Exercise:  Use a template to create Default.htm for each site</vt:lpstr>
      <vt:lpstr>Notifications </vt:lpstr>
      <vt:lpstr>Exercise: Add Default.htm.erb to your templates directory </vt:lpstr>
      <vt:lpstr>Exercise: Converge and test your code</vt:lpstr>
      <vt:lpstr>The entire recipe</vt:lpstr>
      <vt:lpstr>Exercise: Add zebras!</vt:lpstr>
      <vt:lpstr>Chef resources on Windows</vt:lpstr>
      <vt:lpstr>Questions</vt:lpstr>
      <vt:lpstr>Template Variables, Notifications, and Controlling Idempotency</vt:lpstr>
      <vt:lpstr>Lesson Objectives</vt:lpstr>
      <vt:lpstr>What we want to accomplish</vt:lpstr>
      <vt:lpstr>Linux Exercise:  Change the cookbook’s version number in the metadata</vt:lpstr>
      <vt:lpstr>Linux Exercise:  Create a default.rb attribute file in the apache cookbook</vt:lpstr>
      <vt:lpstr>Linux Exercise: Comment out the ‘cookbook_file’ resource</vt:lpstr>
      <vt:lpstr>Linux Exercise: Stop the Default Web Site with ‘execute’ resource</vt:lpstr>
      <vt:lpstr>Linux Exercise:  Iterate over each Apache site </vt:lpstr>
      <vt:lpstr>Linux Exercise: Iterate over each IIS site </vt:lpstr>
      <vt:lpstr>Windows: Variables and interpolation </vt:lpstr>
      <vt:lpstr>Linux Exercise:  Iterate over each Apache site </vt:lpstr>
      <vt:lpstr>Exercise: Add the Directory resource</vt:lpstr>
      <vt:lpstr>Linux Exercise:  Add an apache resource to configure the new sites</vt:lpstr>
      <vt:lpstr>Linux Exercise:  Use a template to create index.html for each site</vt:lpstr>
      <vt:lpstr>Linux Exercise:  Move Service block to the END of the Recipe</vt:lpstr>
      <vt:lpstr>The entire recipe</vt:lpstr>
      <vt:lpstr>Exercise: Add index.html.erb to your templates directory </vt:lpstr>
      <vt:lpstr>Exercise: Add custom.erb to your templates directory </vt:lpstr>
      <vt:lpstr>Custom.erb solution</vt:lpstr>
      <vt:lpstr>Exercise: Converge and test your code</vt:lpstr>
      <vt:lpstr>Exercise: Add zebras!</vt:lpstr>
      <vt:lpstr>Questions</vt:lpstr>
      <vt:lpstr>Search</vt:lpstr>
      <vt:lpstr>Search</vt:lpstr>
      <vt:lpstr>Lesson Objectives</vt:lpstr>
      <vt:lpstr>Node Object Review</vt:lpstr>
      <vt:lpstr>What is search?</vt:lpstr>
      <vt:lpstr>Query Syntax</vt:lpstr>
      <vt:lpstr>Exercise: Use knife search</vt:lpstr>
      <vt:lpstr>Exercise: Find a node with the specific attribute value</vt:lpstr>
      <vt:lpstr>Exercise: Using Knife to find an attribute value</vt:lpstr>
      <vt:lpstr>Exercise: Return just the attribute value</vt:lpstr>
      <vt:lpstr>Exercise: Boolean matching</vt:lpstr>
      <vt:lpstr>Search Use Case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Linux Search Use Case</vt:lpstr>
      <vt:lpstr>Search for Nodes – Linux Example</vt:lpstr>
      <vt:lpstr>Search for Nodes – Linux Example</vt:lpstr>
      <vt:lpstr>Pass results into Templates</vt:lpstr>
      <vt:lpstr>PowerPoint Presentation</vt:lpstr>
      <vt:lpstr>PowerPoint Presentation</vt:lpstr>
      <vt:lpstr>PowerPoint Presentation</vt:lpstr>
      <vt:lpstr>Search from within a recipe</vt:lpstr>
      <vt:lpstr>Exercise:  Search for an attribute in a recipe </vt:lpstr>
      <vt:lpstr>Questions</vt:lpstr>
      <vt:lpstr>Recipe Inclusion, Data Bags and Search (Linux Only)</vt:lpstr>
      <vt:lpstr>Lesson Objectives</vt:lpstr>
      <vt:lpstr>The Problem and the Success Criteria</vt:lpstr>
      <vt:lpstr>Where should we store the user data?</vt:lpstr>
      <vt:lpstr>Introducing Data Bags</vt:lpstr>
      <vt:lpstr>Best Practice:  Data Bags are commonly managed in two ways</vt:lpstr>
      <vt:lpstr>Exercise:  Make a data_bags directory in chef-repo</vt:lpstr>
      <vt:lpstr>Exercise:  Create a data bag named users</vt:lpstr>
      <vt:lpstr>Exercise:  Create a data bag named users</vt:lpstr>
      <vt:lpstr>Exercise:  Create a data bag named groups</vt:lpstr>
      <vt:lpstr>Linux Exercise:  Create a user item in the users data bag</vt:lpstr>
      <vt:lpstr>Exercise:  Upload the data bag item to Chef Server</vt:lpstr>
      <vt:lpstr>Exercise:  Show all the users in the data_bag</vt:lpstr>
      <vt:lpstr>Exercise:  Find a user’s id from the data bag</vt:lpstr>
      <vt:lpstr>Linux Exercise:  Create a group item in the group data bag</vt:lpstr>
      <vt:lpstr>Exercise: Upload the data bag items</vt:lpstr>
      <vt:lpstr>Exercise: Create a cookbook named 'users'</vt:lpstr>
      <vt:lpstr>Using Variables In Search (don’t write this recipe yet)</vt:lpstr>
      <vt:lpstr>Create a new recipe:  create-users.rb</vt:lpstr>
      <vt:lpstr> Create a new recipe:  create-groups.rb</vt:lpstr>
      <vt:lpstr>include_recipe</vt:lpstr>
      <vt:lpstr>Multi-Platform Exercise:  Add an Include at the end of the create-users recipe</vt:lpstr>
      <vt:lpstr>Exercise: Upload the users cookbook</vt:lpstr>
      <vt:lpstr>Exercise:  Add the correct users recipe to your node’s run list</vt:lpstr>
      <vt:lpstr>Exercise: Reconverge Windows nodes</vt:lpstr>
      <vt:lpstr>Linux Exercise:  Verify the users and groups exist on the node</vt:lpstr>
      <vt:lpstr>Let’s review.. </vt:lpstr>
      <vt:lpstr>Questions</vt:lpstr>
      <vt:lpstr>Recipe Inclusion, Data Bags and Search in Cross-Platform recipes</vt:lpstr>
      <vt:lpstr>Lesson Objectives</vt:lpstr>
      <vt:lpstr>The Problem and the Success Criteria</vt:lpstr>
      <vt:lpstr>Where should we store the user data?</vt:lpstr>
      <vt:lpstr>Introducing Data Bags</vt:lpstr>
      <vt:lpstr>Best Practice:  Data Bags are commonly managed in two ways</vt:lpstr>
      <vt:lpstr>Exercise:  Make a data_bags directory in chef-repo</vt:lpstr>
      <vt:lpstr>Exercise:  Create a data bag named users</vt:lpstr>
      <vt:lpstr>Exercise:  Create a data bag named users</vt:lpstr>
      <vt:lpstr>Exercise:  Create a data bag named groups</vt:lpstr>
      <vt:lpstr>Windows Exercise:  Create a user item in the users data bag</vt:lpstr>
      <vt:lpstr>Linux Exercise:  Create a user item in the users data bag</vt:lpstr>
      <vt:lpstr>Exercise:  Upload the data bag item to Chef Server</vt:lpstr>
      <vt:lpstr>Exercise:  Show all the users in the data_bag</vt:lpstr>
      <vt:lpstr>Exercise:  Find a user’s id from the data bag</vt:lpstr>
      <vt:lpstr>Exercise:  Find a user’s id from the data bag</vt:lpstr>
      <vt:lpstr>Windows Exercise:  Create a group item in the group data bag</vt:lpstr>
      <vt:lpstr>Linux Exercise:  Create a group item in the group data bag</vt:lpstr>
      <vt:lpstr>Exercise:  Create a group item in the group data bag</vt:lpstr>
      <vt:lpstr>Exercise: Upload the data bag items</vt:lpstr>
      <vt:lpstr>Exercise: Upload the data bag items</vt:lpstr>
      <vt:lpstr>Exercise: Create a cookbook named ‘users’</vt:lpstr>
      <vt:lpstr>Using Variables In Search (don’t write this recipe yet)</vt:lpstr>
      <vt:lpstr>Multi-Platform Exercise:  Create a new recipe:  create-users.rb</vt:lpstr>
      <vt:lpstr>Multi-Platform Exercise:  Create a new recipe:  create-users.rb</vt:lpstr>
      <vt:lpstr>Full create-users.rb recipe</vt:lpstr>
      <vt:lpstr>Multi-Platform Exercise:  Create a new recipe:  create-groups.rb</vt:lpstr>
      <vt:lpstr>Multi-Platform Exercise:  Create a new recipe:  create-groups.rb</vt:lpstr>
      <vt:lpstr>Full create-groups.rb recipe</vt:lpstr>
      <vt:lpstr>include_recipe</vt:lpstr>
      <vt:lpstr>Multi-Platform Exercise:  Add an Include at the end of the create-users recipe</vt:lpstr>
      <vt:lpstr>Windows Exercise:  Open the default recipe in your editor</vt:lpstr>
      <vt:lpstr>Windows Exercise:  Open the users::group recipe in your editor</vt:lpstr>
      <vt:lpstr>include_recipe</vt:lpstr>
      <vt:lpstr>Windows Exercise:  Open the windows-users.rb recipe in your editor</vt:lpstr>
      <vt:lpstr>Linux Exercise:  Open the default recipe in your editor</vt:lpstr>
      <vt:lpstr>Linux Exercise:  Open the users::group recipe in your editor</vt:lpstr>
      <vt:lpstr>include_recipe</vt:lpstr>
      <vt:lpstr>Linux Exercise:  Open the linux-users.rb recipe in your editor</vt:lpstr>
      <vt:lpstr>Exercise: Upload the users cookbook</vt:lpstr>
      <vt:lpstr>Exercise:  Add the correct users recipe to your node’s run list</vt:lpstr>
      <vt:lpstr>Exercise: Reconverge Windows nodes</vt:lpstr>
      <vt:lpstr>Exercise:  Verify the users and groups exist on the node</vt:lpstr>
      <vt:lpstr>Windows Exercise:  Verify the users and groups exist on the node</vt:lpstr>
      <vt:lpstr>Linux Exercise:  Verify the users and groups exist on the node</vt:lpstr>
      <vt:lpstr>Let’s review.. </vt:lpstr>
      <vt:lpstr>Questions</vt:lpstr>
      <vt:lpstr>Environments</vt:lpstr>
      <vt:lpstr>Lesson Objectives</vt:lpstr>
      <vt:lpstr>Environments</vt:lpstr>
      <vt:lpstr>Environments</vt:lpstr>
      <vt:lpstr>Environment Best Practice</vt:lpstr>
      <vt:lpstr>Environments Define Policy</vt:lpstr>
      <vt:lpstr>Exercise: Make an environments directory on your workstation (in the chef-repo directory)</vt:lpstr>
      <vt:lpstr>Exercise:  List the current environments</vt:lpstr>
      <vt:lpstr>Windows Exercise:  Use knife to show the available cookbook versions</vt:lpstr>
      <vt:lpstr>PowerPoint Presentation</vt:lpstr>
      <vt:lpstr>PowerPoint Presentation</vt:lpstr>
      <vt:lpstr>Windows Exercise: Create the dev environment</vt:lpstr>
      <vt:lpstr>Windows Exercise:  Show your Chef dev environment</vt:lpstr>
      <vt:lpstr>Exercise: Change your node’s environment to "dev"</vt:lpstr>
      <vt:lpstr>Exercise:  Re-converge the nodes</vt:lpstr>
      <vt:lpstr>Windows Exercise:  Create a production environment</vt:lpstr>
      <vt:lpstr>Windows Exercise:  Create a production environment</vt:lpstr>
      <vt:lpstr>PowerPoint Presentation</vt:lpstr>
      <vt:lpstr>Exercise:  Create the production environment</vt:lpstr>
      <vt:lpstr>Exercise: Move your node to new environment</vt:lpstr>
      <vt:lpstr>Exercise:  Re-converge the nodes</vt:lpstr>
      <vt:lpstr>Linux Exercise:  Use knife to show the available cookbook versions</vt:lpstr>
      <vt:lpstr>PowerPoint Presentation</vt:lpstr>
      <vt:lpstr>PowerPoint Presentation</vt:lpstr>
      <vt:lpstr>Linux Exercise: Create the dev environment</vt:lpstr>
      <vt:lpstr>Linux Exercise:  Show your Chef dev environment</vt:lpstr>
      <vt:lpstr>Exercise: Move your node to new environment</vt:lpstr>
      <vt:lpstr>Exercise:  Re-converge the nodes</vt:lpstr>
      <vt:lpstr>Linux Exercise:  Create a production environment</vt:lpstr>
      <vt:lpstr>Exercise:  Create the production environment</vt:lpstr>
      <vt:lpstr>Exercise: Move your node to new environment</vt:lpstr>
      <vt:lpstr>Exercise:  Re-converge the nodes</vt:lpstr>
      <vt:lpstr>Rollbacks and Desired State Best Practice</vt:lpstr>
      <vt:lpstr>Example of contra resources</vt:lpstr>
      <vt:lpstr>Questions?</vt:lpstr>
      <vt:lpstr>Roles</vt:lpstr>
      <vt:lpstr>Lesson Objectives</vt:lpstr>
      <vt:lpstr>What is a Role?</vt:lpstr>
      <vt:lpstr>Why do we use Roles? </vt:lpstr>
      <vt:lpstr>PowerPoint Presentation</vt:lpstr>
      <vt:lpstr>Windows Bug Regarding Role Names</vt:lpstr>
      <vt:lpstr>Windows Exercise: Create the webserver role</vt:lpstr>
      <vt:lpstr>Windows Exercise: Upload the role to Chef Server</vt:lpstr>
      <vt:lpstr>PowerPoint Presentation</vt:lpstr>
      <vt:lpstr>Windows Exercise: Replace recipe[iis_demo] with  role[win-webhead] in the run list, using the GUI</vt:lpstr>
      <vt:lpstr>Windows Exercise:  Re-run the Chef Client</vt:lpstr>
      <vt:lpstr>Windows Exercise:   Add an attribute to the role</vt:lpstr>
      <vt:lpstr>Node Attributes that are hashes are merged</vt:lpstr>
      <vt:lpstr>Windows Exercise:   Add an attribute to the role</vt:lpstr>
      <vt:lpstr>Windows Exercise: Search for the IIS sites attribute on all nodes with the role iis-webserver</vt:lpstr>
      <vt:lpstr>Linux Exercise: Create the webserver role</vt:lpstr>
      <vt:lpstr>Linux Exercise: Upload the role to Chef Server</vt:lpstr>
      <vt:lpstr>PowerPoint Presentation</vt:lpstr>
      <vt:lpstr>PowerPoint Presentation</vt:lpstr>
      <vt:lpstr>Linux Exercise:  Re-run the Chef Client</vt:lpstr>
      <vt:lpstr>Linux Exercise: Add an attribute to the role</vt:lpstr>
      <vt:lpstr>Node Attributes that are hashes are merged</vt:lpstr>
      <vt:lpstr>Linux Exercise: Search for the Apache sites attribute on all nodes with the role apache-webserver</vt:lpstr>
      <vt:lpstr>Best Practice: Roles get default attributes</vt:lpstr>
      <vt:lpstr>Best Practice: Have "base" roles</vt:lpstr>
      <vt:lpstr>When to use a Base (core) Role</vt:lpstr>
      <vt:lpstr>PowerPoint Presentation</vt:lpstr>
      <vt:lpstr>PowerPoint Presentation</vt:lpstr>
      <vt:lpstr>PowerPoint Presentation</vt:lpstr>
      <vt:lpstr>Exercise: Upload the roles and converge</vt:lpstr>
      <vt:lpstr>PowerPoint Presentation</vt:lpstr>
      <vt:lpstr>PowerPoint Presentation</vt:lpstr>
      <vt:lpstr>PowerPoint Presentation</vt:lpstr>
      <vt:lpstr>Exercise: Upload the roles and converge</vt:lpstr>
      <vt:lpstr>Best Practice: Be explicit about what you need or expect </vt:lpstr>
      <vt:lpstr>PowerPoint Presentation</vt:lpstr>
      <vt:lpstr>"Bootstrap” with Role and Environment</vt:lpstr>
      <vt:lpstr>Questions</vt:lpstr>
      <vt:lpstr>Using Community Cookbooks</vt:lpstr>
      <vt:lpstr>Lesson Objectives</vt:lpstr>
      <vt:lpstr>The easy way...</vt:lpstr>
      <vt:lpstr>PowerPoint Presentation</vt:lpstr>
      <vt:lpstr>Exercise: Search for a chef-client cookbook</vt:lpstr>
      <vt:lpstr>Introducing Knife Cookbook Site plugin</vt:lpstr>
      <vt:lpstr>Download and use chef-client cookbook</vt:lpstr>
      <vt:lpstr>Windows Versus Linux</vt:lpstr>
      <vt:lpstr>Exercise: Download the chef-client cookbook</vt:lpstr>
      <vt:lpstr>PowerPoint Presentation</vt:lpstr>
      <vt:lpstr>What we just did...</vt:lpstr>
      <vt:lpstr>  Best Practice: This runs as Administrator!</vt:lpstr>
      <vt:lpstr>Examining the chef-client cookbook</vt:lpstr>
      <vt:lpstr>Best Practice: Delete the validation certificate when it isn't required</vt:lpstr>
      <vt:lpstr>Exercise:  View the chef-client::default recipe</vt:lpstr>
      <vt:lpstr>Exercise: Upload the chef-client cookbook</vt:lpstr>
      <vt:lpstr>Let’s Use Berkshelf!</vt:lpstr>
      <vt:lpstr>Step 1 – create a Berksfile</vt:lpstr>
      <vt:lpstr>Step 2 – download the dependencies</vt:lpstr>
      <vt:lpstr>Step 3 – upload everything to Chef Server</vt:lpstr>
      <vt:lpstr>Now you can use chef-client!</vt:lpstr>
      <vt:lpstr>Linux Exercise:  Add the two chef-client recipes to your base role</vt:lpstr>
      <vt:lpstr>Windows Exercise:  Add the two chef-client recipes to your base role</vt:lpstr>
      <vt:lpstr>Exercise: upload the base role</vt:lpstr>
      <vt:lpstr>Exercise: Re-run the Chef Client</vt:lpstr>
      <vt:lpstr>Examine chef-client output </vt:lpstr>
      <vt:lpstr>Windows Exercise: Verify chef-client is running</vt:lpstr>
      <vt:lpstr>Linux Exercise: Verify chef-client is running</vt:lpstr>
      <vt:lpstr>Exercise: Verify chef-client is running</vt:lpstr>
      <vt:lpstr>Convergent infrastructure</vt:lpstr>
      <vt:lpstr>Questions</vt:lpstr>
      <vt:lpstr>Further Resources</vt:lpstr>
      <vt:lpstr>Working with Chef, the company</vt:lpstr>
      <vt:lpstr>Chef Status</vt:lpstr>
      <vt:lpstr>How do I interact with Chef support?</vt:lpstr>
      <vt:lpstr>Dealing with Support</vt:lpstr>
      <vt:lpstr>New releases</vt:lpstr>
      <vt:lpstr>Further Resources</vt:lpstr>
      <vt:lpstr>Further Resources</vt:lpstr>
      <vt:lpstr>Food Fight Show</vt:lpstr>
      <vt:lpstr>Local Meetup Groups</vt:lpstr>
      <vt:lpstr>Thank you for attending Chef Fundamentals  for Linux! </vt:lpstr>
      <vt:lpstr>Thank you for attending Chef Fundamentals  for Windows and Linux! </vt:lpstr>
      <vt:lpstr>PowerPoint Presentation</vt:lpstr>
      <vt:lpstr>Initialize a git repository</vt:lpstr>
      <vt:lpstr>Check git status</vt:lpstr>
      <vt:lpstr>Add all files to git</vt:lpstr>
      <vt:lpstr>Add files to git</vt:lpstr>
      <vt:lpstr>Push files to your repo</vt:lpstr>
      <vt:lpstr>Get files from your repo</vt:lpstr>
      <vt:lpstr>Slide Instructions</vt:lpstr>
      <vt:lpstr>Linux Part 1</vt:lpstr>
      <vt:lpstr>Linux Part1-b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Vinyar</dc:creator>
  <cp:lastModifiedBy>Franklin Webber</cp:lastModifiedBy>
  <cp:revision>3089</cp:revision>
  <cp:lastPrinted>2015-05-28T18:23:34Z</cp:lastPrinted>
  <dcterms:created xsi:type="dcterms:W3CDTF">2013-09-04T19:22:55Z</dcterms:created>
  <dcterms:modified xsi:type="dcterms:W3CDTF">2015-06-18T00:17:04Z</dcterms:modified>
</cp:coreProperties>
</file>